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3" r:id="rId6"/>
    <p:sldId id="264" r:id="rId7"/>
    <p:sldId id="265" r:id="rId8"/>
    <p:sldId id="266" r:id="rId9"/>
    <p:sldId id="267" r:id="rId10"/>
    <p:sldId id="268" r:id="rId11"/>
    <p:sldId id="259" r:id="rId12"/>
    <p:sldId id="271" r:id="rId13"/>
    <p:sldId id="269" r:id="rId14"/>
    <p:sldId id="270" r:id="rId15"/>
    <p:sldId id="272" r:id="rId16"/>
    <p:sldId id="273" r:id="rId17"/>
    <p:sldId id="275" r:id="rId18"/>
    <p:sldId id="276" r:id="rId19"/>
    <p:sldId id="277" r:id="rId20"/>
    <p:sldId id="274" r:id="rId21"/>
    <p:sldId id="278" r:id="rId22"/>
    <p:sldId id="279" r:id="rId23"/>
    <p:sldId id="261"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88F47E-E5E3-DB79-5E77-20A01A4DC77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E53F96C-1E93-7C2E-11BF-AF64CB4255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84A832E-14BA-CE13-282B-BC59168E00D0}"/>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5" name="바닥글 개체 틀 4">
            <a:extLst>
              <a:ext uri="{FF2B5EF4-FFF2-40B4-BE49-F238E27FC236}">
                <a16:creationId xmlns:a16="http://schemas.microsoft.com/office/drawing/2014/main" id="{D38C6D2B-4109-B1B2-CC00-42EAB2C7F2C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3F8277-874E-B208-50B0-92F261D917D1}"/>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293425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75F3F-892A-999C-D6CC-E09D22EC5C2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99017AD-FFE9-42A5-2C5B-F58CCB34CD1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E9A18A6-3454-64DB-68BF-B301FA4C6C4B}"/>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5" name="바닥글 개체 틀 4">
            <a:extLst>
              <a:ext uri="{FF2B5EF4-FFF2-40B4-BE49-F238E27FC236}">
                <a16:creationId xmlns:a16="http://schemas.microsoft.com/office/drawing/2014/main" id="{A13BA7B6-0F90-45B2-D935-ADC0373A503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936384-2C46-FC94-B66E-88DFEA26FBC7}"/>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283640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15AD83D-CE27-F3D0-56D0-8ED281BEC30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4F2E36F-5153-6514-8841-4109FC77BBD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A3B29D4-AFBF-B4AD-287C-3CA264423D52}"/>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5" name="바닥글 개체 틀 4">
            <a:extLst>
              <a:ext uri="{FF2B5EF4-FFF2-40B4-BE49-F238E27FC236}">
                <a16:creationId xmlns:a16="http://schemas.microsoft.com/office/drawing/2014/main" id="{A1BB5034-D116-FE48-D7C1-416EF74F0F4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AD2353-0478-744E-F001-EE0E35CF1D57}"/>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144589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FF97AD-2F81-921C-91C9-D8A8780FA3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55FCE35-B095-87E5-E147-06A20753223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D27761F-46CB-4B10-88D2-59A3FCBBA2A1}"/>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5" name="바닥글 개체 틀 4">
            <a:extLst>
              <a:ext uri="{FF2B5EF4-FFF2-40B4-BE49-F238E27FC236}">
                <a16:creationId xmlns:a16="http://schemas.microsoft.com/office/drawing/2014/main" id="{541371AD-E3C7-B4C8-1B08-B1B66EA3764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0C01FC2-0961-D226-B110-8AB75BBA3907}"/>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284062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E9B7C3-4A9A-253A-74C7-437D0E96D2F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68AD516-5B6B-C59B-4A08-36539B3F5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7F468F0-3E5B-E830-2919-553A5ADA0A13}"/>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5" name="바닥글 개체 틀 4">
            <a:extLst>
              <a:ext uri="{FF2B5EF4-FFF2-40B4-BE49-F238E27FC236}">
                <a16:creationId xmlns:a16="http://schemas.microsoft.com/office/drawing/2014/main" id="{D204E821-4BBC-C384-1DD0-C4FFBDEA10C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63EE23C-FD39-8BC2-D15B-02622D8CA4E5}"/>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387739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DFA018-B806-BFC0-AC95-4F8D3C2C7F3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AB18284-4109-4FDE-B287-E6C49AFB15DB}"/>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5F33210-D7AA-F54F-92DE-B688D786E41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A300EBB-D560-E431-C53B-0735F42CAD78}"/>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6" name="바닥글 개체 틀 5">
            <a:extLst>
              <a:ext uri="{FF2B5EF4-FFF2-40B4-BE49-F238E27FC236}">
                <a16:creationId xmlns:a16="http://schemas.microsoft.com/office/drawing/2014/main" id="{9C7482A0-4D65-2BAD-AF9D-123B6124582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415FAA-EB7D-23CB-D6D4-BF41E6F4057F}"/>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415784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EDB718-890B-2C8E-AC00-8B1B86279B7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2EC1914-10C9-EA37-DBFC-5240D007A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028F970-3D87-F0F1-55EE-65E3D616855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14919DF-CA66-224C-4C54-06B99355FE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4E90060-572E-288D-4C38-10E576DB88F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66C34F0-23BA-3BFC-48AD-F62862E399DF}"/>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8" name="바닥글 개체 틀 7">
            <a:extLst>
              <a:ext uri="{FF2B5EF4-FFF2-40B4-BE49-F238E27FC236}">
                <a16:creationId xmlns:a16="http://schemas.microsoft.com/office/drawing/2014/main" id="{C5EBF61E-8B76-5237-B092-4A06633FF0B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8C187DA-BE0A-A227-A726-4D8B9C12A57D}"/>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150143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3112EB-6A59-FB82-EEF9-CD90B6A1386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CD8FE6B-F661-8591-688D-CCC30320CA5B}"/>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4" name="바닥글 개체 틀 3">
            <a:extLst>
              <a:ext uri="{FF2B5EF4-FFF2-40B4-BE49-F238E27FC236}">
                <a16:creationId xmlns:a16="http://schemas.microsoft.com/office/drawing/2014/main" id="{62ED9214-398B-1A3E-7A0B-034040F4C41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2523424-5DD3-8D01-C5F2-2DC73837D13C}"/>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180395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A38C5D8-A7E5-EA45-BD49-BF5F9C91C90B}"/>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3" name="바닥글 개체 틀 2">
            <a:extLst>
              <a:ext uri="{FF2B5EF4-FFF2-40B4-BE49-F238E27FC236}">
                <a16:creationId xmlns:a16="http://schemas.microsoft.com/office/drawing/2014/main" id="{42939738-64D6-CB29-DE98-27D0D4C3CF1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1B81A61-03F4-59AD-07FA-EB9369E1B5BE}"/>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171267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FDF5F9-3186-4154-7B6F-07104871FE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5A8EE3B-3AFE-A79C-57E9-FF5C83A0B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778F8D6-983E-8A88-D87A-BAC6A1348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873AD67-4092-4B5A-C9D6-910C4E5E6191}"/>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6" name="바닥글 개체 틀 5">
            <a:extLst>
              <a:ext uri="{FF2B5EF4-FFF2-40B4-BE49-F238E27FC236}">
                <a16:creationId xmlns:a16="http://schemas.microsoft.com/office/drawing/2014/main" id="{F6F4841E-963B-DA37-975E-53E7A0FCA72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C0253FA-825E-4D6C-0BDF-849309BFD92C}"/>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337998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92330F-5CFA-D24A-26DD-18A6345FD0F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E5147BF-864E-8C4A-BE0F-FB8C83CE3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8CD4C8C-256D-32D2-3E17-CDA11CB60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F0D4C10-0101-CCAD-70A8-172DE6518233}"/>
              </a:ext>
            </a:extLst>
          </p:cNvPr>
          <p:cNvSpPr>
            <a:spLocks noGrp="1"/>
          </p:cNvSpPr>
          <p:nvPr>
            <p:ph type="dt" sz="half" idx="10"/>
          </p:nvPr>
        </p:nvSpPr>
        <p:spPr/>
        <p:txBody>
          <a:bodyPr/>
          <a:lstStyle/>
          <a:p>
            <a:fld id="{517288D1-D783-4181-80A3-708E5DA4EB20}" type="datetimeFigureOut">
              <a:rPr lang="ko-KR" altLang="en-US" smtClean="0"/>
              <a:t>2023-06-08</a:t>
            </a:fld>
            <a:endParaRPr lang="ko-KR" altLang="en-US"/>
          </a:p>
        </p:txBody>
      </p:sp>
      <p:sp>
        <p:nvSpPr>
          <p:cNvPr id="6" name="바닥글 개체 틀 5">
            <a:extLst>
              <a:ext uri="{FF2B5EF4-FFF2-40B4-BE49-F238E27FC236}">
                <a16:creationId xmlns:a16="http://schemas.microsoft.com/office/drawing/2014/main" id="{26689F36-2E8E-5AA6-D3D2-BA6A1AFB5A8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BB7AEB7-8239-A9E3-8CCF-95BAB7AC8B78}"/>
              </a:ext>
            </a:extLst>
          </p:cNvPr>
          <p:cNvSpPr>
            <a:spLocks noGrp="1"/>
          </p:cNvSpPr>
          <p:nvPr>
            <p:ph type="sldNum" sz="quarter" idx="12"/>
          </p:nvPr>
        </p:nvSpPr>
        <p:spPr/>
        <p:txBody>
          <a:body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178663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843D1B8-4B05-0B96-E2BA-C8A7FD33B3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DE42D12C-6C5F-8989-4685-CCDFFE4CE7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92A94CD-A034-7CC6-80E8-209D7791E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288D1-D783-4181-80A3-708E5DA4EB20}" type="datetimeFigureOut">
              <a:rPr lang="ko-KR" altLang="en-US" smtClean="0"/>
              <a:t>2023-06-08</a:t>
            </a:fld>
            <a:endParaRPr lang="ko-KR" altLang="en-US"/>
          </a:p>
        </p:txBody>
      </p:sp>
      <p:sp>
        <p:nvSpPr>
          <p:cNvPr id="5" name="바닥글 개체 틀 4">
            <a:extLst>
              <a:ext uri="{FF2B5EF4-FFF2-40B4-BE49-F238E27FC236}">
                <a16:creationId xmlns:a16="http://schemas.microsoft.com/office/drawing/2014/main" id="{70344B9C-F68B-C9AE-7D14-835895F14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E2CF9CB-8968-C5E5-8010-C07D12480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91C6C-C4D3-46A5-B886-08B098A34616}" type="slidenum">
              <a:rPr lang="ko-KR" altLang="en-US" smtClean="0"/>
              <a:t>‹#›</a:t>
            </a:fld>
            <a:endParaRPr lang="ko-KR" altLang="en-US"/>
          </a:p>
        </p:txBody>
      </p:sp>
    </p:spTree>
    <p:extLst>
      <p:ext uri="{BB962C8B-B14F-4D97-AF65-F5344CB8AC3E}">
        <p14:creationId xmlns:p14="http://schemas.microsoft.com/office/powerpoint/2010/main" val="991090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08FE6D2B-051E-6775-0C7F-7721FADD0D4D}"/>
              </a:ext>
            </a:extLst>
          </p:cNvPr>
          <p:cNvSpPr txBox="1"/>
          <p:nvPr/>
        </p:nvSpPr>
        <p:spPr>
          <a:xfrm>
            <a:off x="1467929" y="2794957"/>
            <a:ext cx="9256142" cy="954107"/>
          </a:xfrm>
          <a:prstGeom prst="rect">
            <a:avLst/>
          </a:prstGeom>
          <a:noFill/>
        </p:spPr>
        <p:txBody>
          <a:bodyPr wrap="square" rtlCol="0">
            <a:spAutoFit/>
          </a:bodyPr>
          <a:lstStyle/>
          <a:p>
            <a:r>
              <a:rPr kumimoji="0" lang="ko-KR" altLang="ko-KR" sz="2800" b="1" i="0" u="none" strike="noStrike" cap="none" normalizeH="0" baseline="0">
                <a:ln>
                  <a:noFill/>
                </a:ln>
                <a:solidFill>
                  <a:srgbClr val="202124"/>
                </a:solidFill>
                <a:effectLst/>
                <a:latin typeface="맑은 고딕 Semilight" panose="020B0502040204020203" pitchFamily="50" charset="-127"/>
                <a:ea typeface="맑은 고딕 Semilight" panose="020B0502040204020203" pitchFamily="50" charset="-127"/>
                <a:cs typeface="맑은 고딕 Semilight" panose="020B0502040204020203" pitchFamily="50" charset="-127"/>
              </a:rPr>
              <a:t>Feature analysis using interpretable artificial intelligence of EEG-based emotion classification</a:t>
            </a:r>
            <a:r>
              <a:rPr kumimoji="0" lang="ko-KR" altLang="ko-KR" sz="2800" b="1" i="0" u="none" strike="noStrike" cap="none" normalizeH="0" baseline="0">
                <a:ln>
                  <a:noFill/>
                </a:ln>
                <a:solidFill>
                  <a:schemeClr val="tx1"/>
                </a:solidFill>
                <a:effectLst/>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p>
        </p:txBody>
      </p:sp>
      <p:sp>
        <p:nvSpPr>
          <p:cNvPr id="9" name="TextBox 8">
            <a:extLst>
              <a:ext uri="{FF2B5EF4-FFF2-40B4-BE49-F238E27FC236}">
                <a16:creationId xmlns:a16="http://schemas.microsoft.com/office/drawing/2014/main" id="{01E92C89-608E-7AD9-EDD1-7AF04099E670}"/>
              </a:ext>
            </a:extLst>
          </p:cNvPr>
          <p:cNvSpPr txBox="1"/>
          <p:nvPr/>
        </p:nvSpPr>
        <p:spPr>
          <a:xfrm>
            <a:off x="8893833" y="5086709"/>
            <a:ext cx="2723071" cy="707886"/>
          </a:xfrm>
          <a:prstGeom prst="rect">
            <a:avLst/>
          </a:prstGeom>
          <a:noFill/>
        </p:spPr>
        <p:txBody>
          <a:bodyPr wrap="square" rtlCol="0">
            <a:spAutoFit/>
          </a:bodyPr>
          <a:lstStyle/>
          <a:p>
            <a:r>
              <a:rPr kumimoji="0" lang="en-US" altLang="ko-KR" sz="2000" b="1" i="0" u="none" strike="noStrike" cap="none" normalizeH="0" baseline="0">
                <a:ln>
                  <a:noFill/>
                </a:ln>
                <a:solidFill>
                  <a:srgbClr val="202124"/>
                </a:solidFill>
                <a:effectLst/>
                <a:latin typeface="맑은 고딕 Semilight" panose="020B0502040204020203" pitchFamily="50" charset="-127"/>
                <a:ea typeface="맑은 고딕 Semilight" panose="020B0502040204020203" pitchFamily="50" charset="-127"/>
                <a:cs typeface="맑은 고딕 Semilight" panose="020B0502040204020203" pitchFamily="50" charset="-127"/>
              </a:rPr>
              <a:t>202224897</a:t>
            </a:r>
          </a:p>
          <a:p>
            <a:r>
              <a:rPr lang="en-US" altLang="ko-KR" sz="2000" b="1">
                <a:solidFill>
                  <a:srgbClr val="202124"/>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rPr>
              <a:t>Kim Kyu Hyeong</a:t>
            </a:r>
            <a:endParaRPr kumimoji="0" lang="ko-KR" altLang="ko-KR" sz="2000" b="1" i="0" u="none" strike="noStrike" cap="none" normalizeH="0" baseline="0">
              <a:ln>
                <a:noFill/>
              </a:ln>
              <a:solidFill>
                <a:schemeClr val="tx1"/>
              </a:solidFill>
              <a:effectLst/>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cxnSp>
        <p:nvCxnSpPr>
          <p:cNvPr id="12" name="직선 연결선 11">
            <a:extLst>
              <a:ext uri="{FF2B5EF4-FFF2-40B4-BE49-F238E27FC236}">
                <a16:creationId xmlns:a16="http://schemas.microsoft.com/office/drawing/2014/main" id="{B10CA43F-0C3E-1349-A2CA-CCE7D53D9D37}"/>
              </a:ext>
            </a:extLst>
          </p:cNvPr>
          <p:cNvCxnSpPr/>
          <p:nvPr/>
        </p:nvCxnSpPr>
        <p:spPr>
          <a:xfrm>
            <a:off x="251604" y="6415178"/>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11406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Method</a:t>
            </a:r>
          </a:p>
        </p:txBody>
      </p:sp>
      <p:sp>
        <p:nvSpPr>
          <p:cNvPr id="7" name="TextBox 6">
            <a:extLst>
              <a:ext uri="{FF2B5EF4-FFF2-40B4-BE49-F238E27FC236}">
                <a16:creationId xmlns:a16="http://schemas.microsoft.com/office/drawing/2014/main" id="{01A35ADF-62AA-6EB6-5E6B-241F0236B3AC}"/>
              </a:ext>
            </a:extLst>
          </p:cNvPr>
          <p:cNvSpPr txBox="1"/>
          <p:nvPr/>
        </p:nvSpPr>
        <p:spPr>
          <a:xfrm>
            <a:off x="319378" y="1188386"/>
            <a:ext cx="11369413" cy="1815882"/>
          </a:xfrm>
          <a:prstGeom prst="rect">
            <a:avLst/>
          </a:prstGeom>
          <a:noFill/>
        </p:spPr>
        <p:txBody>
          <a:bodyPr wrap="square">
            <a:spAutoFit/>
          </a:bodyPr>
          <a:lstStyle/>
          <a:p>
            <a:r>
              <a:rPr lang="en-US" altLang="ko-KR" sz="1600" b="1" i="0">
                <a:effectLst/>
              </a:rPr>
              <a:t>LIME(Local Interpretable Model-agnostic Explanations)</a:t>
            </a:r>
          </a:p>
          <a:p>
            <a:pPr marL="342900" indent="-342900">
              <a:buAutoNum type="arabicParenBoth"/>
            </a:pPr>
            <a:r>
              <a:rPr lang="en-US" altLang="ko-KR" sz="1600" b="0" i="0">
                <a:effectLst/>
              </a:rPr>
              <a:t>LIME creates an interpretable model of individual predictions to provide local explanations for the model. In other words, it creates an explanatory model that can interpret the model's predictions for individual data points.</a:t>
            </a:r>
          </a:p>
          <a:p>
            <a:pPr marL="342900" indent="-342900">
              <a:buAutoNum type="arabicParenBoth"/>
            </a:pPr>
            <a:endParaRPr lang="en-US" altLang="ko-KR" sz="1600"/>
          </a:p>
          <a:p>
            <a:pPr marL="342900" indent="-342900">
              <a:buAutoNum type="arabicParenBoth"/>
            </a:pPr>
            <a:r>
              <a:rPr lang="en-US" altLang="ko-KR" sz="1600"/>
              <a:t>EEG data are individual observations, and each observation has unique characteristics. LIME can be used to describe predictions of individual EEG data points. LIME can be used to understand how a model classifies a particular data point.</a:t>
            </a:r>
          </a:p>
        </p:txBody>
      </p:sp>
    </p:spTree>
    <p:extLst>
      <p:ext uri="{BB962C8B-B14F-4D97-AF65-F5344CB8AC3E}">
        <p14:creationId xmlns:p14="http://schemas.microsoft.com/office/powerpoint/2010/main" val="4984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pic>
        <p:nvPicPr>
          <p:cNvPr id="3" name="그림 2">
            <a:extLst>
              <a:ext uri="{FF2B5EF4-FFF2-40B4-BE49-F238E27FC236}">
                <a16:creationId xmlns:a16="http://schemas.microsoft.com/office/drawing/2014/main" id="{55B50EB8-A440-99B7-5593-8C194FEE0356}"/>
              </a:ext>
            </a:extLst>
          </p:cNvPr>
          <p:cNvPicPr>
            <a:picLocks noChangeAspect="1"/>
          </p:cNvPicPr>
          <p:nvPr/>
        </p:nvPicPr>
        <p:blipFill>
          <a:blip r:embed="rId2"/>
          <a:stretch>
            <a:fillRect/>
          </a:stretch>
        </p:blipFill>
        <p:spPr>
          <a:xfrm>
            <a:off x="866274" y="2520089"/>
            <a:ext cx="3874048" cy="1376565"/>
          </a:xfrm>
          <a:prstGeom prst="rect">
            <a:avLst/>
          </a:prstGeom>
        </p:spPr>
      </p:pic>
      <p:pic>
        <p:nvPicPr>
          <p:cNvPr id="7" name="그림 6">
            <a:extLst>
              <a:ext uri="{FF2B5EF4-FFF2-40B4-BE49-F238E27FC236}">
                <a16:creationId xmlns:a16="http://schemas.microsoft.com/office/drawing/2014/main" id="{F4D2F64F-512D-4B6C-97C0-1BEAFA12E8C3}"/>
              </a:ext>
            </a:extLst>
          </p:cNvPr>
          <p:cNvPicPr>
            <a:picLocks noChangeAspect="1"/>
          </p:cNvPicPr>
          <p:nvPr/>
        </p:nvPicPr>
        <p:blipFill>
          <a:blip r:embed="rId3"/>
          <a:stretch>
            <a:fillRect/>
          </a:stretch>
        </p:blipFill>
        <p:spPr>
          <a:xfrm>
            <a:off x="5576181" y="1968305"/>
            <a:ext cx="5075775" cy="2921390"/>
          </a:xfrm>
          <a:prstGeom prst="rect">
            <a:avLst/>
          </a:prstGeom>
        </p:spPr>
      </p:pic>
      <p:sp>
        <p:nvSpPr>
          <p:cNvPr id="8" name="TextBox 7">
            <a:extLst>
              <a:ext uri="{FF2B5EF4-FFF2-40B4-BE49-F238E27FC236}">
                <a16:creationId xmlns:a16="http://schemas.microsoft.com/office/drawing/2014/main" id="{E5219B8E-441D-8CE0-D65F-3FEB23E70A1F}"/>
              </a:ext>
            </a:extLst>
          </p:cNvPr>
          <p:cNvSpPr txBox="1"/>
          <p:nvPr/>
        </p:nvSpPr>
        <p:spPr>
          <a:xfrm>
            <a:off x="7924800" y="5043851"/>
            <a:ext cx="2310063" cy="369332"/>
          </a:xfrm>
          <a:prstGeom prst="rect">
            <a:avLst/>
          </a:prstGeom>
          <a:noFill/>
        </p:spPr>
        <p:txBody>
          <a:bodyPr wrap="square" rtlCol="0">
            <a:spAutoFit/>
          </a:bodyPr>
          <a:lstStyle/>
          <a:p>
            <a:r>
              <a:rPr lang="en-US" altLang="ko-KR"/>
              <a:t>SVM</a:t>
            </a:r>
            <a:endParaRPr lang="ko-KR" altLang="en-US"/>
          </a:p>
        </p:txBody>
      </p:sp>
    </p:spTree>
    <p:extLst>
      <p:ext uri="{BB962C8B-B14F-4D97-AF65-F5344CB8AC3E}">
        <p14:creationId xmlns:p14="http://schemas.microsoft.com/office/powerpoint/2010/main" val="51779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pic>
        <p:nvPicPr>
          <p:cNvPr id="4" name="그림 3">
            <a:extLst>
              <a:ext uri="{FF2B5EF4-FFF2-40B4-BE49-F238E27FC236}">
                <a16:creationId xmlns:a16="http://schemas.microsoft.com/office/drawing/2014/main" id="{F2B5AD7A-EB91-36D3-FCEA-D5606CA0AE3D}"/>
              </a:ext>
            </a:extLst>
          </p:cNvPr>
          <p:cNvPicPr>
            <a:picLocks noChangeAspect="1"/>
          </p:cNvPicPr>
          <p:nvPr/>
        </p:nvPicPr>
        <p:blipFill>
          <a:blip r:embed="rId2"/>
          <a:stretch>
            <a:fillRect/>
          </a:stretch>
        </p:blipFill>
        <p:spPr>
          <a:xfrm>
            <a:off x="681019" y="2412122"/>
            <a:ext cx="5128275" cy="2932112"/>
          </a:xfrm>
          <a:prstGeom prst="rect">
            <a:avLst/>
          </a:prstGeom>
        </p:spPr>
      </p:pic>
      <p:pic>
        <p:nvPicPr>
          <p:cNvPr id="9" name="그림 8">
            <a:extLst>
              <a:ext uri="{FF2B5EF4-FFF2-40B4-BE49-F238E27FC236}">
                <a16:creationId xmlns:a16="http://schemas.microsoft.com/office/drawing/2014/main" id="{2F7F3E7A-88DE-9930-E0BF-90765ED8A3DD}"/>
              </a:ext>
            </a:extLst>
          </p:cNvPr>
          <p:cNvPicPr>
            <a:picLocks noChangeAspect="1"/>
          </p:cNvPicPr>
          <p:nvPr/>
        </p:nvPicPr>
        <p:blipFill>
          <a:blip r:embed="rId3"/>
          <a:stretch>
            <a:fillRect/>
          </a:stretch>
        </p:blipFill>
        <p:spPr>
          <a:xfrm>
            <a:off x="6382708" y="2412122"/>
            <a:ext cx="5057322" cy="2932110"/>
          </a:xfrm>
          <a:prstGeom prst="rect">
            <a:avLst/>
          </a:prstGeom>
        </p:spPr>
      </p:pic>
      <p:sp>
        <p:nvSpPr>
          <p:cNvPr id="10" name="TextBox 9">
            <a:extLst>
              <a:ext uri="{FF2B5EF4-FFF2-40B4-BE49-F238E27FC236}">
                <a16:creationId xmlns:a16="http://schemas.microsoft.com/office/drawing/2014/main" id="{365391E0-A50A-367C-6C11-E9BDB457150D}"/>
              </a:ext>
            </a:extLst>
          </p:cNvPr>
          <p:cNvSpPr txBox="1"/>
          <p:nvPr/>
        </p:nvSpPr>
        <p:spPr>
          <a:xfrm>
            <a:off x="2234242" y="5493030"/>
            <a:ext cx="2310063" cy="369332"/>
          </a:xfrm>
          <a:prstGeom prst="rect">
            <a:avLst/>
          </a:prstGeom>
          <a:noFill/>
        </p:spPr>
        <p:txBody>
          <a:bodyPr wrap="square" rtlCol="0">
            <a:spAutoFit/>
          </a:bodyPr>
          <a:lstStyle/>
          <a:p>
            <a:r>
              <a:rPr lang="en-US" altLang="ko-KR"/>
              <a:t>Random Forest</a:t>
            </a:r>
            <a:endParaRPr lang="ko-KR" altLang="en-US"/>
          </a:p>
        </p:txBody>
      </p:sp>
      <p:sp>
        <p:nvSpPr>
          <p:cNvPr id="11" name="TextBox 10">
            <a:extLst>
              <a:ext uri="{FF2B5EF4-FFF2-40B4-BE49-F238E27FC236}">
                <a16:creationId xmlns:a16="http://schemas.microsoft.com/office/drawing/2014/main" id="{5039746B-9BF7-F0E8-DB59-D9F7EED78EFA}"/>
              </a:ext>
            </a:extLst>
          </p:cNvPr>
          <p:cNvSpPr txBox="1"/>
          <p:nvPr/>
        </p:nvSpPr>
        <p:spPr>
          <a:xfrm>
            <a:off x="8659104" y="5493030"/>
            <a:ext cx="2310063" cy="369332"/>
          </a:xfrm>
          <a:prstGeom prst="rect">
            <a:avLst/>
          </a:prstGeom>
          <a:noFill/>
        </p:spPr>
        <p:txBody>
          <a:bodyPr wrap="square" rtlCol="0">
            <a:spAutoFit/>
          </a:bodyPr>
          <a:lstStyle/>
          <a:p>
            <a:r>
              <a:rPr lang="en-US" altLang="ko-KR"/>
              <a:t>XGBoost</a:t>
            </a:r>
            <a:endParaRPr lang="ko-KR" altLang="en-US"/>
          </a:p>
        </p:txBody>
      </p:sp>
    </p:spTree>
    <p:extLst>
      <p:ext uri="{BB962C8B-B14F-4D97-AF65-F5344CB8AC3E}">
        <p14:creationId xmlns:p14="http://schemas.microsoft.com/office/powerpoint/2010/main" val="353353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pic>
        <p:nvPicPr>
          <p:cNvPr id="3" name="그림 2">
            <a:extLst>
              <a:ext uri="{FF2B5EF4-FFF2-40B4-BE49-F238E27FC236}">
                <a16:creationId xmlns:a16="http://schemas.microsoft.com/office/drawing/2014/main" id="{C3073B36-4C3C-9C57-1844-672EA5AF3B96}"/>
              </a:ext>
            </a:extLst>
          </p:cNvPr>
          <p:cNvPicPr>
            <a:picLocks noChangeAspect="1"/>
          </p:cNvPicPr>
          <p:nvPr/>
        </p:nvPicPr>
        <p:blipFill>
          <a:blip r:embed="rId2"/>
          <a:stretch>
            <a:fillRect/>
          </a:stretch>
        </p:blipFill>
        <p:spPr>
          <a:xfrm>
            <a:off x="3352417" y="1709186"/>
            <a:ext cx="5487166" cy="4305901"/>
          </a:xfrm>
          <a:prstGeom prst="rect">
            <a:avLst/>
          </a:prstGeom>
        </p:spPr>
      </p:pic>
      <p:sp>
        <p:nvSpPr>
          <p:cNvPr id="4" name="TextBox 3">
            <a:extLst>
              <a:ext uri="{FF2B5EF4-FFF2-40B4-BE49-F238E27FC236}">
                <a16:creationId xmlns:a16="http://schemas.microsoft.com/office/drawing/2014/main" id="{00013E94-4621-BE7D-D06A-B1727CDADAA3}"/>
              </a:ext>
            </a:extLst>
          </p:cNvPr>
          <p:cNvSpPr txBox="1"/>
          <p:nvPr/>
        </p:nvSpPr>
        <p:spPr>
          <a:xfrm>
            <a:off x="5855369" y="1056888"/>
            <a:ext cx="2310063" cy="461665"/>
          </a:xfrm>
          <a:prstGeom prst="rect">
            <a:avLst/>
          </a:prstGeom>
          <a:noFill/>
        </p:spPr>
        <p:txBody>
          <a:bodyPr wrap="square" rtlCol="0">
            <a:spAutoFit/>
          </a:bodyPr>
          <a:lstStyle/>
          <a:p>
            <a:r>
              <a:rPr lang="en-US" altLang="ko-KR" sz="2400" b="1"/>
              <a:t>SVM</a:t>
            </a:r>
            <a:endParaRPr lang="ko-KR" altLang="en-US" sz="2400" b="1"/>
          </a:p>
        </p:txBody>
      </p:sp>
    </p:spTree>
    <p:extLst>
      <p:ext uri="{BB962C8B-B14F-4D97-AF65-F5344CB8AC3E}">
        <p14:creationId xmlns:p14="http://schemas.microsoft.com/office/powerpoint/2010/main" val="284964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pic>
        <p:nvPicPr>
          <p:cNvPr id="3" name="그림 2">
            <a:extLst>
              <a:ext uri="{FF2B5EF4-FFF2-40B4-BE49-F238E27FC236}">
                <a16:creationId xmlns:a16="http://schemas.microsoft.com/office/drawing/2014/main" id="{F386876F-4909-69D5-0EC8-1006E0671DB6}"/>
              </a:ext>
            </a:extLst>
          </p:cNvPr>
          <p:cNvPicPr>
            <a:picLocks noChangeAspect="1"/>
          </p:cNvPicPr>
          <p:nvPr/>
        </p:nvPicPr>
        <p:blipFill>
          <a:blip r:embed="rId2"/>
          <a:stretch>
            <a:fillRect/>
          </a:stretch>
        </p:blipFill>
        <p:spPr>
          <a:xfrm>
            <a:off x="303992" y="1481199"/>
            <a:ext cx="5792008" cy="4439270"/>
          </a:xfrm>
          <a:prstGeom prst="rect">
            <a:avLst/>
          </a:prstGeom>
        </p:spPr>
      </p:pic>
      <p:pic>
        <p:nvPicPr>
          <p:cNvPr id="7" name="그림 6">
            <a:extLst>
              <a:ext uri="{FF2B5EF4-FFF2-40B4-BE49-F238E27FC236}">
                <a16:creationId xmlns:a16="http://schemas.microsoft.com/office/drawing/2014/main" id="{060E4098-32D3-9253-D39F-725DF3711B38}"/>
              </a:ext>
            </a:extLst>
          </p:cNvPr>
          <p:cNvPicPr>
            <a:picLocks noChangeAspect="1"/>
          </p:cNvPicPr>
          <p:nvPr/>
        </p:nvPicPr>
        <p:blipFill>
          <a:blip r:embed="rId3"/>
          <a:stretch>
            <a:fillRect/>
          </a:stretch>
        </p:blipFill>
        <p:spPr>
          <a:xfrm>
            <a:off x="6096000" y="1538357"/>
            <a:ext cx="5534797" cy="4324954"/>
          </a:xfrm>
          <a:prstGeom prst="rect">
            <a:avLst/>
          </a:prstGeom>
        </p:spPr>
      </p:pic>
      <p:sp>
        <p:nvSpPr>
          <p:cNvPr id="8" name="TextBox 7">
            <a:extLst>
              <a:ext uri="{FF2B5EF4-FFF2-40B4-BE49-F238E27FC236}">
                <a16:creationId xmlns:a16="http://schemas.microsoft.com/office/drawing/2014/main" id="{F4229588-A2EE-EFBA-3344-79C72874F0CC}"/>
              </a:ext>
            </a:extLst>
          </p:cNvPr>
          <p:cNvSpPr txBox="1"/>
          <p:nvPr/>
        </p:nvSpPr>
        <p:spPr>
          <a:xfrm>
            <a:off x="4882551" y="807379"/>
            <a:ext cx="3196617" cy="461665"/>
          </a:xfrm>
          <a:prstGeom prst="rect">
            <a:avLst/>
          </a:prstGeom>
          <a:noFill/>
        </p:spPr>
        <p:txBody>
          <a:bodyPr wrap="square" rtlCol="0">
            <a:spAutoFit/>
          </a:bodyPr>
          <a:lstStyle/>
          <a:p>
            <a:r>
              <a:rPr lang="en-US" altLang="ko-KR" sz="2400" b="1"/>
              <a:t>Random Forest</a:t>
            </a:r>
            <a:endParaRPr lang="ko-KR" altLang="en-US" sz="2400" b="1"/>
          </a:p>
        </p:txBody>
      </p:sp>
    </p:spTree>
    <p:extLst>
      <p:ext uri="{BB962C8B-B14F-4D97-AF65-F5344CB8AC3E}">
        <p14:creationId xmlns:p14="http://schemas.microsoft.com/office/powerpoint/2010/main" val="33081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pic>
        <p:nvPicPr>
          <p:cNvPr id="4" name="그림 3">
            <a:extLst>
              <a:ext uri="{FF2B5EF4-FFF2-40B4-BE49-F238E27FC236}">
                <a16:creationId xmlns:a16="http://schemas.microsoft.com/office/drawing/2014/main" id="{D683F301-FC46-0D15-0372-E5F4B53F4263}"/>
              </a:ext>
            </a:extLst>
          </p:cNvPr>
          <p:cNvPicPr>
            <a:picLocks noChangeAspect="1"/>
          </p:cNvPicPr>
          <p:nvPr/>
        </p:nvPicPr>
        <p:blipFill>
          <a:blip r:embed="rId2"/>
          <a:stretch>
            <a:fillRect/>
          </a:stretch>
        </p:blipFill>
        <p:spPr>
          <a:xfrm>
            <a:off x="456413" y="1648417"/>
            <a:ext cx="5639587" cy="4296375"/>
          </a:xfrm>
          <a:prstGeom prst="rect">
            <a:avLst/>
          </a:prstGeom>
        </p:spPr>
      </p:pic>
      <p:pic>
        <p:nvPicPr>
          <p:cNvPr id="9" name="그림 8">
            <a:extLst>
              <a:ext uri="{FF2B5EF4-FFF2-40B4-BE49-F238E27FC236}">
                <a16:creationId xmlns:a16="http://schemas.microsoft.com/office/drawing/2014/main" id="{7F596EAC-FD76-84C0-54D4-C9C2BD64E665}"/>
              </a:ext>
            </a:extLst>
          </p:cNvPr>
          <p:cNvPicPr>
            <a:picLocks noChangeAspect="1"/>
          </p:cNvPicPr>
          <p:nvPr/>
        </p:nvPicPr>
        <p:blipFill>
          <a:blip r:embed="rId3"/>
          <a:stretch>
            <a:fillRect/>
          </a:stretch>
        </p:blipFill>
        <p:spPr>
          <a:xfrm>
            <a:off x="6172211" y="1648417"/>
            <a:ext cx="5563376" cy="4248743"/>
          </a:xfrm>
          <a:prstGeom prst="rect">
            <a:avLst/>
          </a:prstGeom>
        </p:spPr>
      </p:pic>
      <p:sp>
        <p:nvSpPr>
          <p:cNvPr id="10" name="TextBox 9">
            <a:extLst>
              <a:ext uri="{FF2B5EF4-FFF2-40B4-BE49-F238E27FC236}">
                <a16:creationId xmlns:a16="http://schemas.microsoft.com/office/drawing/2014/main" id="{6750A087-D846-EF4E-74EA-77F82D4C136D}"/>
              </a:ext>
            </a:extLst>
          </p:cNvPr>
          <p:cNvSpPr txBox="1"/>
          <p:nvPr/>
        </p:nvSpPr>
        <p:spPr>
          <a:xfrm>
            <a:off x="5477774" y="807379"/>
            <a:ext cx="2601394" cy="461665"/>
          </a:xfrm>
          <a:prstGeom prst="rect">
            <a:avLst/>
          </a:prstGeom>
          <a:noFill/>
        </p:spPr>
        <p:txBody>
          <a:bodyPr wrap="square" rtlCol="0">
            <a:spAutoFit/>
          </a:bodyPr>
          <a:lstStyle/>
          <a:p>
            <a:r>
              <a:rPr lang="en-US" altLang="ko-KR" sz="2400" b="1"/>
              <a:t>XGBoost</a:t>
            </a:r>
            <a:endParaRPr lang="ko-KR" altLang="en-US" sz="2400" b="1"/>
          </a:p>
        </p:txBody>
      </p:sp>
    </p:spTree>
    <p:extLst>
      <p:ext uri="{BB962C8B-B14F-4D97-AF65-F5344CB8AC3E}">
        <p14:creationId xmlns:p14="http://schemas.microsoft.com/office/powerpoint/2010/main" val="4078544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pic>
        <p:nvPicPr>
          <p:cNvPr id="3" name="그림 2">
            <a:extLst>
              <a:ext uri="{FF2B5EF4-FFF2-40B4-BE49-F238E27FC236}">
                <a16:creationId xmlns:a16="http://schemas.microsoft.com/office/drawing/2014/main" id="{143A1016-3BD7-3FC7-E3B1-ADA28FF6AB0F}"/>
              </a:ext>
            </a:extLst>
          </p:cNvPr>
          <p:cNvPicPr>
            <a:picLocks noChangeAspect="1"/>
          </p:cNvPicPr>
          <p:nvPr/>
        </p:nvPicPr>
        <p:blipFill>
          <a:blip r:embed="rId2"/>
          <a:stretch>
            <a:fillRect/>
          </a:stretch>
        </p:blipFill>
        <p:spPr>
          <a:xfrm>
            <a:off x="573801" y="2316905"/>
            <a:ext cx="3167307" cy="2547252"/>
          </a:xfrm>
          <a:prstGeom prst="rect">
            <a:avLst/>
          </a:prstGeom>
        </p:spPr>
      </p:pic>
      <p:pic>
        <p:nvPicPr>
          <p:cNvPr id="8" name="그림 7">
            <a:extLst>
              <a:ext uri="{FF2B5EF4-FFF2-40B4-BE49-F238E27FC236}">
                <a16:creationId xmlns:a16="http://schemas.microsoft.com/office/drawing/2014/main" id="{B78E65FB-C95E-952A-26BE-CC2595C935C6}"/>
              </a:ext>
            </a:extLst>
          </p:cNvPr>
          <p:cNvPicPr>
            <a:picLocks noChangeAspect="1"/>
          </p:cNvPicPr>
          <p:nvPr/>
        </p:nvPicPr>
        <p:blipFill>
          <a:blip r:embed="rId3"/>
          <a:stretch>
            <a:fillRect/>
          </a:stretch>
        </p:blipFill>
        <p:spPr>
          <a:xfrm>
            <a:off x="4408099" y="2285575"/>
            <a:ext cx="3234739" cy="2578582"/>
          </a:xfrm>
          <a:prstGeom prst="rect">
            <a:avLst/>
          </a:prstGeom>
        </p:spPr>
      </p:pic>
      <p:pic>
        <p:nvPicPr>
          <p:cNvPr id="14" name="그림 13">
            <a:extLst>
              <a:ext uri="{FF2B5EF4-FFF2-40B4-BE49-F238E27FC236}">
                <a16:creationId xmlns:a16="http://schemas.microsoft.com/office/drawing/2014/main" id="{507BBF31-7C8C-1DE6-61B5-E3A1AA2B6C8A}"/>
              </a:ext>
            </a:extLst>
          </p:cNvPr>
          <p:cNvPicPr>
            <a:picLocks noChangeAspect="1"/>
          </p:cNvPicPr>
          <p:nvPr/>
        </p:nvPicPr>
        <p:blipFill>
          <a:blip r:embed="rId4"/>
          <a:stretch>
            <a:fillRect/>
          </a:stretch>
        </p:blipFill>
        <p:spPr>
          <a:xfrm>
            <a:off x="8144541" y="2316905"/>
            <a:ext cx="3244572" cy="2578581"/>
          </a:xfrm>
          <a:prstGeom prst="rect">
            <a:avLst/>
          </a:prstGeom>
        </p:spPr>
      </p:pic>
      <p:sp>
        <p:nvSpPr>
          <p:cNvPr id="15" name="TextBox 14">
            <a:extLst>
              <a:ext uri="{FF2B5EF4-FFF2-40B4-BE49-F238E27FC236}">
                <a16:creationId xmlns:a16="http://schemas.microsoft.com/office/drawing/2014/main" id="{526EF72C-EAEA-ACA3-0CDE-05178D93E926}"/>
              </a:ext>
            </a:extLst>
          </p:cNvPr>
          <p:cNvSpPr txBox="1"/>
          <p:nvPr/>
        </p:nvSpPr>
        <p:spPr>
          <a:xfrm>
            <a:off x="5656961" y="763567"/>
            <a:ext cx="2310063" cy="461665"/>
          </a:xfrm>
          <a:prstGeom prst="rect">
            <a:avLst/>
          </a:prstGeom>
          <a:noFill/>
        </p:spPr>
        <p:txBody>
          <a:bodyPr wrap="square" rtlCol="0">
            <a:spAutoFit/>
          </a:bodyPr>
          <a:lstStyle/>
          <a:p>
            <a:r>
              <a:rPr lang="en-US" altLang="ko-KR" sz="2400" b="1"/>
              <a:t>SVM</a:t>
            </a:r>
            <a:endParaRPr lang="ko-KR" altLang="en-US" sz="2400" b="1"/>
          </a:p>
        </p:txBody>
      </p:sp>
      <p:sp>
        <p:nvSpPr>
          <p:cNvPr id="16" name="TextBox 15">
            <a:extLst>
              <a:ext uri="{FF2B5EF4-FFF2-40B4-BE49-F238E27FC236}">
                <a16:creationId xmlns:a16="http://schemas.microsoft.com/office/drawing/2014/main" id="{45056022-AB49-31F8-B303-9BD21B444787}"/>
              </a:ext>
            </a:extLst>
          </p:cNvPr>
          <p:cNvSpPr txBox="1"/>
          <p:nvPr/>
        </p:nvSpPr>
        <p:spPr>
          <a:xfrm>
            <a:off x="1863305" y="1945800"/>
            <a:ext cx="1714378" cy="338554"/>
          </a:xfrm>
          <a:prstGeom prst="rect">
            <a:avLst/>
          </a:prstGeom>
          <a:noFill/>
        </p:spPr>
        <p:txBody>
          <a:bodyPr wrap="square" rtlCol="0">
            <a:spAutoFit/>
          </a:bodyPr>
          <a:lstStyle/>
          <a:p>
            <a:r>
              <a:rPr lang="en-US" altLang="ko-KR" sz="1600"/>
              <a:t>Negative</a:t>
            </a:r>
            <a:endParaRPr lang="ko-KR" altLang="en-US" sz="1600"/>
          </a:p>
        </p:txBody>
      </p:sp>
      <p:sp>
        <p:nvSpPr>
          <p:cNvPr id="17" name="TextBox 16">
            <a:extLst>
              <a:ext uri="{FF2B5EF4-FFF2-40B4-BE49-F238E27FC236}">
                <a16:creationId xmlns:a16="http://schemas.microsoft.com/office/drawing/2014/main" id="{64016252-402E-4A97-A3B5-2C7EF66F8CB3}"/>
              </a:ext>
            </a:extLst>
          </p:cNvPr>
          <p:cNvSpPr txBox="1"/>
          <p:nvPr/>
        </p:nvSpPr>
        <p:spPr>
          <a:xfrm>
            <a:off x="5652171" y="1937174"/>
            <a:ext cx="1714378" cy="338554"/>
          </a:xfrm>
          <a:prstGeom prst="rect">
            <a:avLst/>
          </a:prstGeom>
          <a:noFill/>
        </p:spPr>
        <p:txBody>
          <a:bodyPr wrap="square" rtlCol="0">
            <a:spAutoFit/>
          </a:bodyPr>
          <a:lstStyle/>
          <a:p>
            <a:r>
              <a:rPr lang="en-US" altLang="ko-KR" sz="1600"/>
              <a:t>Neutral</a:t>
            </a:r>
            <a:endParaRPr lang="ko-KR" altLang="en-US" sz="1600"/>
          </a:p>
        </p:txBody>
      </p:sp>
      <p:sp>
        <p:nvSpPr>
          <p:cNvPr id="18" name="TextBox 17">
            <a:extLst>
              <a:ext uri="{FF2B5EF4-FFF2-40B4-BE49-F238E27FC236}">
                <a16:creationId xmlns:a16="http://schemas.microsoft.com/office/drawing/2014/main" id="{883F6955-58DC-AA2D-9CF0-C358954816D9}"/>
              </a:ext>
            </a:extLst>
          </p:cNvPr>
          <p:cNvSpPr txBox="1"/>
          <p:nvPr/>
        </p:nvSpPr>
        <p:spPr>
          <a:xfrm>
            <a:off x="9449663" y="1945800"/>
            <a:ext cx="1714378" cy="338554"/>
          </a:xfrm>
          <a:prstGeom prst="rect">
            <a:avLst/>
          </a:prstGeom>
          <a:noFill/>
        </p:spPr>
        <p:txBody>
          <a:bodyPr wrap="square" rtlCol="0">
            <a:spAutoFit/>
          </a:bodyPr>
          <a:lstStyle/>
          <a:p>
            <a:r>
              <a:rPr lang="en-US" altLang="ko-KR" sz="1600"/>
              <a:t>Positive</a:t>
            </a:r>
            <a:endParaRPr lang="ko-KR" altLang="en-US" sz="1600"/>
          </a:p>
        </p:txBody>
      </p:sp>
    </p:spTree>
    <p:extLst>
      <p:ext uri="{BB962C8B-B14F-4D97-AF65-F5344CB8AC3E}">
        <p14:creationId xmlns:p14="http://schemas.microsoft.com/office/powerpoint/2010/main" val="1143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sp>
        <p:nvSpPr>
          <p:cNvPr id="15" name="TextBox 14">
            <a:extLst>
              <a:ext uri="{FF2B5EF4-FFF2-40B4-BE49-F238E27FC236}">
                <a16:creationId xmlns:a16="http://schemas.microsoft.com/office/drawing/2014/main" id="{526EF72C-EAEA-ACA3-0CDE-05178D93E926}"/>
              </a:ext>
            </a:extLst>
          </p:cNvPr>
          <p:cNvSpPr txBox="1"/>
          <p:nvPr/>
        </p:nvSpPr>
        <p:spPr>
          <a:xfrm>
            <a:off x="5656961" y="763567"/>
            <a:ext cx="2310063" cy="461665"/>
          </a:xfrm>
          <a:prstGeom prst="rect">
            <a:avLst/>
          </a:prstGeom>
          <a:noFill/>
        </p:spPr>
        <p:txBody>
          <a:bodyPr wrap="square" rtlCol="0">
            <a:spAutoFit/>
          </a:bodyPr>
          <a:lstStyle/>
          <a:p>
            <a:r>
              <a:rPr lang="en-US" altLang="ko-KR" sz="2400" b="1"/>
              <a:t>SVM</a:t>
            </a:r>
            <a:endParaRPr lang="ko-KR" altLang="en-US" sz="2400" b="1"/>
          </a:p>
        </p:txBody>
      </p:sp>
      <p:sp>
        <p:nvSpPr>
          <p:cNvPr id="16" name="TextBox 15">
            <a:extLst>
              <a:ext uri="{FF2B5EF4-FFF2-40B4-BE49-F238E27FC236}">
                <a16:creationId xmlns:a16="http://schemas.microsoft.com/office/drawing/2014/main" id="{45056022-AB49-31F8-B303-9BD21B444787}"/>
              </a:ext>
            </a:extLst>
          </p:cNvPr>
          <p:cNvSpPr txBox="1"/>
          <p:nvPr/>
        </p:nvSpPr>
        <p:spPr>
          <a:xfrm>
            <a:off x="1863305" y="1945800"/>
            <a:ext cx="1714378" cy="338554"/>
          </a:xfrm>
          <a:prstGeom prst="rect">
            <a:avLst/>
          </a:prstGeom>
          <a:noFill/>
        </p:spPr>
        <p:txBody>
          <a:bodyPr wrap="square" rtlCol="0">
            <a:spAutoFit/>
          </a:bodyPr>
          <a:lstStyle/>
          <a:p>
            <a:r>
              <a:rPr lang="en-US" altLang="ko-KR" sz="1600"/>
              <a:t>Negative</a:t>
            </a:r>
            <a:endParaRPr lang="ko-KR" altLang="en-US" sz="1600"/>
          </a:p>
        </p:txBody>
      </p:sp>
      <p:sp>
        <p:nvSpPr>
          <p:cNvPr id="17" name="TextBox 16">
            <a:extLst>
              <a:ext uri="{FF2B5EF4-FFF2-40B4-BE49-F238E27FC236}">
                <a16:creationId xmlns:a16="http://schemas.microsoft.com/office/drawing/2014/main" id="{64016252-402E-4A97-A3B5-2C7EF66F8CB3}"/>
              </a:ext>
            </a:extLst>
          </p:cNvPr>
          <p:cNvSpPr txBox="1"/>
          <p:nvPr/>
        </p:nvSpPr>
        <p:spPr>
          <a:xfrm>
            <a:off x="5652171" y="1937174"/>
            <a:ext cx="1714378" cy="338554"/>
          </a:xfrm>
          <a:prstGeom prst="rect">
            <a:avLst/>
          </a:prstGeom>
          <a:noFill/>
        </p:spPr>
        <p:txBody>
          <a:bodyPr wrap="square" rtlCol="0">
            <a:spAutoFit/>
          </a:bodyPr>
          <a:lstStyle/>
          <a:p>
            <a:r>
              <a:rPr lang="en-US" altLang="ko-KR" sz="1600"/>
              <a:t>Neutral</a:t>
            </a:r>
            <a:endParaRPr lang="ko-KR" altLang="en-US" sz="1600"/>
          </a:p>
        </p:txBody>
      </p:sp>
      <p:sp>
        <p:nvSpPr>
          <p:cNvPr id="18" name="TextBox 17">
            <a:extLst>
              <a:ext uri="{FF2B5EF4-FFF2-40B4-BE49-F238E27FC236}">
                <a16:creationId xmlns:a16="http://schemas.microsoft.com/office/drawing/2014/main" id="{883F6955-58DC-AA2D-9CF0-C358954816D9}"/>
              </a:ext>
            </a:extLst>
          </p:cNvPr>
          <p:cNvSpPr txBox="1"/>
          <p:nvPr/>
        </p:nvSpPr>
        <p:spPr>
          <a:xfrm>
            <a:off x="9449663" y="1945800"/>
            <a:ext cx="1714378" cy="338554"/>
          </a:xfrm>
          <a:prstGeom prst="rect">
            <a:avLst/>
          </a:prstGeom>
          <a:noFill/>
        </p:spPr>
        <p:txBody>
          <a:bodyPr wrap="square" rtlCol="0">
            <a:spAutoFit/>
          </a:bodyPr>
          <a:lstStyle/>
          <a:p>
            <a:r>
              <a:rPr lang="en-US" altLang="ko-KR" sz="1600"/>
              <a:t>Positive</a:t>
            </a:r>
            <a:endParaRPr lang="ko-KR" altLang="en-US" sz="1600"/>
          </a:p>
        </p:txBody>
      </p:sp>
      <p:pic>
        <p:nvPicPr>
          <p:cNvPr id="4" name="그림 3">
            <a:extLst>
              <a:ext uri="{FF2B5EF4-FFF2-40B4-BE49-F238E27FC236}">
                <a16:creationId xmlns:a16="http://schemas.microsoft.com/office/drawing/2014/main" id="{5F7FD8B3-B6B8-C0C8-7E93-F4ACC52E11D4}"/>
              </a:ext>
            </a:extLst>
          </p:cNvPr>
          <p:cNvPicPr>
            <a:picLocks noChangeAspect="1"/>
          </p:cNvPicPr>
          <p:nvPr/>
        </p:nvPicPr>
        <p:blipFill>
          <a:blip r:embed="rId2"/>
          <a:stretch>
            <a:fillRect/>
          </a:stretch>
        </p:blipFill>
        <p:spPr>
          <a:xfrm>
            <a:off x="517558" y="2797393"/>
            <a:ext cx="3760060" cy="1843617"/>
          </a:xfrm>
          <a:prstGeom prst="rect">
            <a:avLst/>
          </a:prstGeom>
        </p:spPr>
      </p:pic>
      <p:pic>
        <p:nvPicPr>
          <p:cNvPr id="13" name="그림 12">
            <a:extLst>
              <a:ext uri="{FF2B5EF4-FFF2-40B4-BE49-F238E27FC236}">
                <a16:creationId xmlns:a16="http://schemas.microsoft.com/office/drawing/2014/main" id="{B38314F1-059A-9A3E-38D3-C7C64054860B}"/>
              </a:ext>
            </a:extLst>
          </p:cNvPr>
          <p:cNvPicPr>
            <a:picLocks noChangeAspect="1"/>
          </p:cNvPicPr>
          <p:nvPr/>
        </p:nvPicPr>
        <p:blipFill>
          <a:blip r:embed="rId3"/>
          <a:stretch>
            <a:fillRect/>
          </a:stretch>
        </p:blipFill>
        <p:spPr>
          <a:xfrm>
            <a:off x="4526380" y="2797393"/>
            <a:ext cx="3440644" cy="1653067"/>
          </a:xfrm>
          <a:prstGeom prst="rect">
            <a:avLst/>
          </a:prstGeom>
        </p:spPr>
      </p:pic>
      <p:pic>
        <p:nvPicPr>
          <p:cNvPr id="20" name="그림 19">
            <a:extLst>
              <a:ext uri="{FF2B5EF4-FFF2-40B4-BE49-F238E27FC236}">
                <a16:creationId xmlns:a16="http://schemas.microsoft.com/office/drawing/2014/main" id="{B3368F01-94D1-C8C7-0DFD-12E30B6DF85C}"/>
              </a:ext>
            </a:extLst>
          </p:cNvPr>
          <p:cNvPicPr>
            <a:picLocks noChangeAspect="1"/>
          </p:cNvPicPr>
          <p:nvPr/>
        </p:nvPicPr>
        <p:blipFill>
          <a:blip r:embed="rId4"/>
          <a:stretch>
            <a:fillRect/>
          </a:stretch>
        </p:blipFill>
        <p:spPr>
          <a:xfrm>
            <a:off x="8215786" y="2714919"/>
            <a:ext cx="3617343" cy="1830864"/>
          </a:xfrm>
          <a:prstGeom prst="rect">
            <a:avLst/>
          </a:prstGeom>
        </p:spPr>
      </p:pic>
    </p:spTree>
    <p:extLst>
      <p:ext uri="{BB962C8B-B14F-4D97-AF65-F5344CB8AC3E}">
        <p14:creationId xmlns:p14="http://schemas.microsoft.com/office/powerpoint/2010/main" val="1292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62004FF-6390-B10F-B03C-7934E97393E6}"/>
              </a:ext>
            </a:extLst>
          </p:cNvPr>
          <p:cNvSpPr txBox="1"/>
          <p:nvPr/>
        </p:nvSpPr>
        <p:spPr>
          <a:xfrm>
            <a:off x="4848045" y="763567"/>
            <a:ext cx="3118979" cy="461665"/>
          </a:xfrm>
          <a:prstGeom prst="rect">
            <a:avLst/>
          </a:prstGeom>
          <a:noFill/>
        </p:spPr>
        <p:txBody>
          <a:bodyPr wrap="square" rtlCol="0">
            <a:spAutoFit/>
          </a:bodyPr>
          <a:lstStyle/>
          <a:p>
            <a:r>
              <a:rPr lang="en-US" altLang="ko-KR" sz="2400" b="1"/>
              <a:t>Random Forest</a:t>
            </a:r>
            <a:endParaRPr lang="ko-KR" altLang="en-US" sz="2400" b="1"/>
          </a:p>
        </p:txBody>
      </p:sp>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sp>
        <p:nvSpPr>
          <p:cNvPr id="16" name="TextBox 15">
            <a:extLst>
              <a:ext uri="{FF2B5EF4-FFF2-40B4-BE49-F238E27FC236}">
                <a16:creationId xmlns:a16="http://schemas.microsoft.com/office/drawing/2014/main" id="{45056022-AB49-31F8-B303-9BD21B444787}"/>
              </a:ext>
            </a:extLst>
          </p:cNvPr>
          <p:cNvSpPr txBox="1"/>
          <p:nvPr/>
        </p:nvSpPr>
        <p:spPr>
          <a:xfrm>
            <a:off x="1863305" y="1945800"/>
            <a:ext cx="1714378" cy="338554"/>
          </a:xfrm>
          <a:prstGeom prst="rect">
            <a:avLst/>
          </a:prstGeom>
          <a:noFill/>
        </p:spPr>
        <p:txBody>
          <a:bodyPr wrap="square" rtlCol="0">
            <a:spAutoFit/>
          </a:bodyPr>
          <a:lstStyle/>
          <a:p>
            <a:r>
              <a:rPr lang="en-US" altLang="ko-KR" sz="1600"/>
              <a:t>Negative</a:t>
            </a:r>
            <a:endParaRPr lang="ko-KR" altLang="en-US" sz="1600"/>
          </a:p>
        </p:txBody>
      </p:sp>
      <p:sp>
        <p:nvSpPr>
          <p:cNvPr id="17" name="TextBox 16">
            <a:extLst>
              <a:ext uri="{FF2B5EF4-FFF2-40B4-BE49-F238E27FC236}">
                <a16:creationId xmlns:a16="http://schemas.microsoft.com/office/drawing/2014/main" id="{64016252-402E-4A97-A3B5-2C7EF66F8CB3}"/>
              </a:ext>
            </a:extLst>
          </p:cNvPr>
          <p:cNvSpPr txBox="1"/>
          <p:nvPr/>
        </p:nvSpPr>
        <p:spPr>
          <a:xfrm>
            <a:off x="5652171" y="1937174"/>
            <a:ext cx="1714378" cy="338554"/>
          </a:xfrm>
          <a:prstGeom prst="rect">
            <a:avLst/>
          </a:prstGeom>
          <a:noFill/>
        </p:spPr>
        <p:txBody>
          <a:bodyPr wrap="square" rtlCol="0">
            <a:spAutoFit/>
          </a:bodyPr>
          <a:lstStyle/>
          <a:p>
            <a:r>
              <a:rPr lang="en-US" altLang="ko-KR" sz="1600"/>
              <a:t>Neutral</a:t>
            </a:r>
            <a:endParaRPr lang="ko-KR" altLang="en-US" sz="1600"/>
          </a:p>
        </p:txBody>
      </p:sp>
      <p:sp>
        <p:nvSpPr>
          <p:cNvPr id="18" name="TextBox 17">
            <a:extLst>
              <a:ext uri="{FF2B5EF4-FFF2-40B4-BE49-F238E27FC236}">
                <a16:creationId xmlns:a16="http://schemas.microsoft.com/office/drawing/2014/main" id="{883F6955-58DC-AA2D-9CF0-C358954816D9}"/>
              </a:ext>
            </a:extLst>
          </p:cNvPr>
          <p:cNvSpPr txBox="1"/>
          <p:nvPr/>
        </p:nvSpPr>
        <p:spPr>
          <a:xfrm>
            <a:off x="9449663" y="1945800"/>
            <a:ext cx="1714378" cy="338554"/>
          </a:xfrm>
          <a:prstGeom prst="rect">
            <a:avLst/>
          </a:prstGeom>
          <a:noFill/>
        </p:spPr>
        <p:txBody>
          <a:bodyPr wrap="square" rtlCol="0">
            <a:spAutoFit/>
          </a:bodyPr>
          <a:lstStyle/>
          <a:p>
            <a:r>
              <a:rPr lang="en-US" altLang="ko-KR" sz="1600"/>
              <a:t>Positive</a:t>
            </a:r>
            <a:endParaRPr lang="ko-KR" altLang="en-US" sz="1600"/>
          </a:p>
        </p:txBody>
      </p:sp>
      <p:pic>
        <p:nvPicPr>
          <p:cNvPr id="4" name="그림 3">
            <a:extLst>
              <a:ext uri="{FF2B5EF4-FFF2-40B4-BE49-F238E27FC236}">
                <a16:creationId xmlns:a16="http://schemas.microsoft.com/office/drawing/2014/main" id="{425C1194-0F41-763A-2E35-6F6324A344B5}"/>
              </a:ext>
            </a:extLst>
          </p:cNvPr>
          <p:cNvPicPr>
            <a:picLocks noChangeAspect="1"/>
          </p:cNvPicPr>
          <p:nvPr/>
        </p:nvPicPr>
        <p:blipFill rotWithShape="1">
          <a:blip r:embed="rId2"/>
          <a:srcRect r="8612"/>
          <a:stretch/>
        </p:blipFill>
        <p:spPr>
          <a:xfrm>
            <a:off x="603848" y="2424954"/>
            <a:ext cx="3260785" cy="3204583"/>
          </a:xfrm>
          <a:prstGeom prst="rect">
            <a:avLst/>
          </a:prstGeom>
        </p:spPr>
      </p:pic>
      <p:pic>
        <p:nvPicPr>
          <p:cNvPr id="9" name="그림 8">
            <a:extLst>
              <a:ext uri="{FF2B5EF4-FFF2-40B4-BE49-F238E27FC236}">
                <a16:creationId xmlns:a16="http://schemas.microsoft.com/office/drawing/2014/main" id="{7E1C6756-CD06-EA91-1B30-C1DDDE108C6B}"/>
              </a:ext>
            </a:extLst>
          </p:cNvPr>
          <p:cNvPicPr>
            <a:picLocks noChangeAspect="1"/>
          </p:cNvPicPr>
          <p:nvPr/>
        </p:nvPicPr>
        <p:blipFill>
          <a:blip r:embed="rId3"/>
          <a:stretch>
            <a:fillRect/>
          </a:stretch>
        </p:blipFill>
        <p:spPr>
          <a:xfrm>
            <a:off x="8471975" y="2446629"/>
            <a:ext cx="2924234" cy="3266871"/>
          </a:xfrm>
          <a:prstGeom prst="rect">
            <a:avLst/>
          </a:prstGeom>
        </p:spPr>
      </p:pic>
      <p:pic>
        <p:nvPicPr>
          <p:cNvPr id="11" name="그림 10">
            <a:extLst>
              <a:ext uri="{FF2B5EF4-FFF2-40B4-BE49-F238E27FC236}">
                <a16:creationId xmlns:a16="http://schemas.microsoft.com/office/drawing/2014/main" id="{D177F41F-F475-27E7-A1BA-7855FC43F4A7}"/>
              </a:ext>
            </a:extLst>
          </p:cNvPr>
          <p:cNvPicPr>
            <a:picLocks noChangeAspect="1"/>
          </p:cNvPicPr>
          <p:nvPr/>
        </p:nvPicPr>
        <p:blipFill>
          <a:blip r:embed="rId4"/>
          <a:stretch>
            <a:fillRect/>
          </a:stretch>
        </p:blipFill>
        <p:spPr>
          <a:xfrm>
            <a:off x="4468483" y="2523765"/>
            <a:ext cx="3074219" cy="3302383"/>
          </a:xfrm>
          <a:prstGeom prst="rect">
            <a:avLst/>
          </a:prstGeom>
        </p:spPr>
      </p:pic>
    </p:spTree>
    <p:extLst>
      <p:ext uri="{BB962C8B-B14F-4D97-AF65-F5344CB8AC3E}">
        <p14:creationId xmlns:p14="http://schemas.microsoft.com/office/powerpoint/2010/main" val="3583703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62004FF-6390-B10F-B03C-7934E97393E6}"/>
              </a:ext>
            </a:extLst>
          </p:cNvPr>
          <p:cNvSpPr txBox="1"/>
          <p:nvPr/>
        </p:nvSpPr>
        <p:spPr>
          <a:xfrm>
            <a:off x="4848045" y="763567"/>
            <a:ext cx="3118979" cy="461665"/>
          </a:xfrm>
          <a:prstGeom prst="rect">
            <a:avLst/>
          </a:prstGeom>
          <a:noFill/>
        </p:spPr>
        <p:txBody>
          <a:bodyPr wrap="square" rtlCol="0">
            <a:spAutoFit/>
          </a:bodyPr>
          <a:lstStyle/>
          <a:p>
            <a:r>
              <a:rPr lang="en-US" altLang="ko-KR" sz="2400" b="1"/>
              <a:t>Random Forest</a:t>
            </a:r>
            <a:endParaRPr lang="ko-KR" altLang="en-US" sz="2400" b="1"/>
          </a:p>
        </p:txBody>
      </p:sp>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sp>
        <p:nvSpPr>
          <p:cNvPr id="16" name="TextBox 15">
            <a:extLst>
              <a:ext uri="{FF2B5EF4-FFF2-40B4-BE49-F238E27FC236}">
                <a16:creationId xmlns:a16="http://schemas.microsoft.com/office/drawing/2014/main" id="{45056022-AB49-31F8-B303-9BD21B444787}"/>
              </a:ext>
            </a:extLst>
          </p:cNvPr>
          <p:cNvSpPr txBox="1"/>
          <p:nvPr/>
        </p:nvSpPr>
        <p:spPr>
          <a:xfrm>
            <a:off x="1863305" y="1945800"/>
            <a:ext cx="1714378" cy="338554"/>
          </a:xfrm>
          <a:prstGeom prst="rect">
            <a:avLst/>
          </a:prstGeom>
          <a:noFill/>
        </p:spPr>
        <p:txBody>
          <a:bodyPr wrap="square" rtlCol="0">
            <a:spAutoFit/>
          </a:bodyPr>
          <a:lstStyle/>
          <a:p>
            <a:r>
              <a:rPr lang="en-US" altLang="ko-KR" sz="1600"/>
              <a:t>Negative</a:t>
            </a:r>
            <a:endParaRPr lang="ko-KR" altLang="en-US" sz="1600"/>
          </a:p>
        </p:txBody>
      </p:sp>
      <p:sp>
        <p:nvSpPr>
          <p:cNvPr id="17" name="TextBox 16">
            <a:extLst>
              <a:ext uri="{FF2B5EF4-FFF2-40B4-BE49-F238E27FC236}">
                <a16:creationId xmlns:a16="http://schemas.microsoft.com/office/drawing/2014/main" id="{64016252-402E-4A97-A3B5-2C7EF66F8CB3}"/>
              </a:ext>
            </a:extLst>
          </p:cNvPr>
          <p:cNvSpPr txBox="1"/>
          <p:nvPr/>
        </p:nvSpPr>
        <p:spPr>
          <a:xfrm>
            <a:off x="5652171" y="1937174"/>
            <a:ext cx="1714378" cy="338554"/>
          </a:xfrm>
          <a:prstGeom prst="rect">
            <a:avLst/>
          </a:prstGeom>
          <a:noFill/>
        </p:spPr>
        <p:txBody>
          <a:bodyPr wrap="square" rtlCol="0">
            <a:spAutoFit/>
          </a:bodyPr>
          <a:lstStyle/>
          <a:p>
            <a:r>
              <a:rPr lang="en-US" altLang="ko-KR" sz="1600"/>
              <a:t>Neutral</a:t>
            </a:r>
            <a:endParaRPr lang="ko-KR" altLang="en-US" sz="1600"/>
          </a:p>
        </p:txBody>
      </p:sp>
      <p:sp>
        <p:nvSpPr>
          <p:cNvPr id="18" name="TextBox 17">
            <a:extLst>
              <a:ext uri="{FF2B5EF4-FFF2-40B4-BE49-F238E27FC236}">
                <a16:creationId xmlns:a16="http://schemas.microsoft.com/office/drawing/2014/main" id="{883F6955-58DC-AA2D-9CF0-C358954816D9}"/>
              </a:ext>
            </a:extLst>
          </p:cNvPr>
          <p:cNvSpPr txBox="1"/>
          <p:nvPr/>
        </p:nvSpPr>
        <p:spPr>
          <a:xfrm>
            <a:off x="9449663" y="1945800"/>
            <a:ext cx="1714378" cy="338554"/>
          </a:xfrm>
          <a:prstGeom prst="rect">
            <a:avLst/>
          </a:prstGeom>
          <a:noFill/>
        </p:spPr>
        <p:txBody>
          <a:bodyPr wrap="square" rtlCol="0">
            <a:spAutoFit/>
          </a:bodyPr>
          <a:lstStyle/>
          <a:p>
            <a:r>
              <a:rPr lang="en-US" altLang="ko-KR" sz="1600"/>
              <a:t>Positive</a:t>
            </a:r>
            <a:endParaRPr lang="ko-KR" altLang="en-US" sz="1600"/>
          </a:p>
        </p:txBody>
      </p:sp>
      <p:pic>
        <p:nvPicPr>
          <p:cNvPr id="3" name="그림 2">
            <a:extLst>
              <a:ext uri="{FF2B5EF4-FFF2-40B4-BE49-F238E27FC236}">
                <a16:creationId xmlns:a16="http://schemas.microsoft.com/office/drawing/2014/main" id="{703F4D36-B6F2-9DF7-815F-3E426D6D2C57}"/>
              </a:ext>
            </a:extLst>
          </p:cNvPr>
          <p:cNvPicPr>
            <a:picLocks noChangeAspect="1"/>
          </p:cNvPicPr>
          <p:nvPr/>
        </p:nvPicPr>
        <p:blipFill>
          <a:blip r:embed="rId2"/>
          <a:stretch>
            <a:fillRect/>
          </a:stretch>
        </p:blipFill>
        <p:spPr>
          <a:xfrm>
            <a:off x="619346" y="2948762"/>
            <a:ext cx="3229792" cy="1624885"/>
          </a:xfrm>
          <a:prstGeom prst="rect">
            <a:avLst/>
          </a:prstGeom>
        </p:spPr>
      </p:pic>
      <p:pic>
        <p:nvPicPr>
          <p:cNvPr id="7" name="그림 6">
            <a:extLst>
              <a:ext uri="{FF2B5EF4-FFF2-40B4-BE49-F238E27FC236}">
                <a16:creationId xmlns:a16="http://schemas.microsoft.com/office/drawing/2014/main" id="{C10D7E2D-9757-AB4C-947E-8F0B1D924A68}"/>
              </a:ext>
            </a:extLst>
          </p:cNvPr>
          <p:cNvPicPr>
            <a:picLocks noChangeAspect="1"/>
          </p:cNvPicPr>
          <p:nvPr/>
        </p:nvPicPr>
        <p:blipFill>
          <a:blip r:embed="rId3"/>
          <a:stretch>
            <a:fillRect/>
          </a:stretch>
        </p:blipFill>
        <p:spPr>
          <a:xfrm>
            <a:off x="4365404" y="2855426"/>
            <a:ext cx="3461191" cy="1718221"/>
          </a:xfrm>
          <a:prstGeom prst="rect">
            <a:avLst/>
          </a:prstGeom>
        </p:spPr>
      </p:pic>
      <p:pic>
        <p:nvPicPr>
          <p:cNvPr id="10" name="그림 9">
            <a:extLst>
              <a:ext uri="{FF2B5EF4-FFF2-40B4-BE49-F238E27FC236}">
                <a16:creationId xmlns:a16="http://schemas.microsoft.com/office/drawing/2014/main" id="{48C7051B-6B28-FC6C-0CB6-CEF02CCDF9FC}"/>
              </a:ext>
            </a:extLst>
          </p:cNvPr>
          <p:cNvPicPr>
            <a:picLocks noChangeAspect="1"/>
          </p:cNvPicPr>
          <p:nvPr/>
        </p:nvPicPr>
        <p:blipFill>
          <a:blip r:embed="rId4"/>
          <a:stretch>
            <a:fillRect/>
          </a:stretch>
        </p:blipFill>
        <p:spPr>
          <a:xfrm>
            <a:off x="8203720" y="2736114"/>
            <a:ext cx="3610121" cy="1797632"/>
          </a:xfrm>
          <a:prstGeom prst="rect">
            <a:avLst/>
          </a:prstGeom>
        </p:spPr>
      </p:pic>
    </p:spTree>
    <p:extLst>
      <p:ext uri="{BB962C8B-B14F-4D97-AF65-F5344CB8AC3E}">
        <p14:creationId xmlns:p14="http://schemas.microsoft.com/office/powerpoint/2010/main" val="393372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1766977"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Abstract</a:t>
            </a:r>
            <a:endParaRPr lang="ko-KR" altLang="en-US" sz="2400" b="1">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
        <p:nvSpPr>
          <p:cNvPr id="2" name="TextBox 1">
            <a:extLst>
              <a:ext uri="{FF2B5EF4-FFF2-40B4-BE49-F238E27FC236}">
                <a16:creationId xmlns:a16="http://schemas.microsoft.com/office/drawing/2014/main" id="{FB79E5F2-114A-4C57-3026-6FEA5E231E33}"/>
              </a:ext>
            </a:extLst>
          </p:cNvPr>
          <p:cNvSpPr txBox="1"/>
          <p:nvPr/>
        </p:nvSpPr>
        <p:spPr>
          <a:xfrm>
            <a:off x="396465" y="1759472"/>
            <a:ext cx="11543931" cy="30053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50000"/>
              </a:lnSpc>
            </a:pPr>
            <a:r>
              <a:rPr lang="en-US" altLang="ko-KR" sz="1600" b="1" dirty="0">
                <a:latin typeface="맑은 고딕" panose="020B0503020000020004" pitchFamily="50" charset="-127"/>
                <a:ea typeface="맑은 고딕" panose="020B0503020000020004" pitchFamily="50" charset="-127"/>
                <a:cs typeface="Times New Roman" panose="02020603050405020304" pitchFamily="18" charset="0"/>
              </a:rPr>
              <a:t>Project Outline</a:t>
            </a:r>
          </a:p>
          <a:p>
            <a:pPr>
              <a:lnSpc>
                <a:spcPct val="150000"/>
              </a:lnSpc>
            </a:pPr>
            <a:r>
              <a:rPr lang="en-US" altLang="ko-KR" sz="1400" b="1"/>
              <a:t>(1) To understand the basic contents of EEG. </a:t>
            </a:r>
          </a:p>
          <a:p>
            <a:pPr marL="342900" indent="-342900">
              <a:lnSpc>
                <a:spcPct val="150000"/>
              </a:lnSpc>
              <a:buAutoNum type="arabicParenBoth"/>
            </a:pPr>
            <a:endParaRPr lang="en-US" altLang="ko-KR" sz="1400" b="1" dirty="0"/>
          </a:p>
          <a:p>
            <a:pPr>
              <a:lnSpc>
                <a:spcPct val="150000"/>
              </a:lnSpc>
            </a:pPr>
            <a:r>
              <a:rPr lang="en-US" altLang="ko-KR" sz="1400" b="1"/>
              <a:t>(2) SVM, Random Forest, and Gradient Boosting models are designed to predict emotional expression through EEG data. </a:t>
            </a:r>
          </a:p>
          <a:p>
            <a:pPr>
              <a:lnSpc>
                <a:spcPct val="150000"/>
              </a:lnSpc>
            </a:pPr>
            <a:endParaRPr lang="en-US" altLang="ko-KR" sz="1400" b="1" dirty="0"/>
          </a:p>
          <a:p>
            <a:pPr>
              <a:lnSpc>
                <a:spcPct val="150000"/>
              </a:lnSpc>
            </a:pPr>
            <a:r>
              <a:rPr lang="en-US" altLang="ko-KR" sz="1400" b="1"/>
              <a:t>(3) Comprehensive evaluation of Accuracy, F1-score, and Micro-average ROC-AUC of SVM, Random Forest, and c Gradient Boosting models to find an appropriate model </a:t>
            </a:r>
          </a:p>
          <a:p>
            <a:pPr>
              <a:lnSpc>
                <a:spcPct val="150000"/>
              </a:lnSpc>
            </a:pPr>
            <a:endParaRPr lang="en-US" altLang="ko-KR" sz="1400" b="1"/>
          </a:p>
          <a:p>
            <a:pPr>
              <a:lnSpc>
                <a:spcPct val="150000"/>
              </a:lnSpc>
            </a:pPr>
            <a:r>
              <a:rPr lang="en-US" altLang="ko-KR" sz="1400" b="1"/>
              <a:t>(4) Exploration of important features for judgment through the selected model Random Forest, ICE of Gradient Boosting, and LIME</a:t>
            </a:r>
          </a:p>
        </p:txBody>
      </p:sp>
    </p:spTree>
    <p:extLst>
      <p:ext uri="{BB962C8B-B14F-4D97-AF65-F5344CB8AC3E}">
        <p14:creationId xmlns:p14="http://schemas.microsoft.com/office/powerpoint/2010/main" val="436534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sp>
        <p:nvSpPr>
          <p:cNvPr id="16" name="TextBox 15">
            <a:extLst>
              <a:ext uri="{FF2B5EF4-FFF2-40B4-BE49-F238E27FC236}">
                <a16:creationId xmlns:a16="http://schemas.microsoft.com/office/drawing/2014/main" id="{45056022-AB49-31F8-B303-9BD21B444787}"/>
              </a:ext>
            </a:extLst>
          </p:cNvPr>
          <p:cNvSpPr txBox="1"/>
          <p:nvPr/>
        </p:nvSpPr>
        <p:spPr>
          <a:xfrm>
            <a:off x="1863305" y="1945800"/>
            <a:ext cx="1714378" cy="338554"/>
          </a:xfrm>
          <a:prstGeom prst="rect">
            <a:avLst/>
          </a:prstGeom>
          <a:noFill/>
        </p:spPr>
        <p:txBody>
          <a:bodyPr wrap="square" rtlCol="0">
            <a:spAutoFit/>
          </a:bodyPr>
          <a:lstStyle/>
          <a:p>
            <a:r>
              <a:rPr lang="en-US" altLang="ko-KR" sz="1600"/>
              <a:t>Negative</a:t>
            </a:r>
            <a:endParaRPr lang="ko-KR" altLang="en-US" sz="1600"/>
          </a:p>
        </p:txBody>
      </p:sp>
      <p:sp>
        <p:nvSpPr>
          <p:cNvPr id="17" name="TextBox 16">
            <a:extLst>
              <a:ext uri="{FF2B5EF4-FFF2-40B4-BE49-F238E27FC236}">
                <a16:creationId xmlns:a16="http://schemas.microsoft.com/office/drawing/2014/main" id="{64016252-402E-4A97-A3B5-2C7EF66F8CB3}"/>
              </a:ext>
            </a:extLst>
          </p:cNvPr>
          <p:cNvSpPr txBox="1"/>
          <p:nvPr/>
        </p:nvSpPr>
        <p:spPr>
          <a:xfrm>
            <a:off x="5652171" y="1937174"/>
            <a:ext cx="1714378" cy="338554"/>
          </a:xfrm>
          <a:prstGeom prst="rect">
            <a:avLst/>
          </a:prstGeom>
          <a:noFill/>
        </p:spPr>
        <p:txBody>
          <a:bodyPr wrap="square" rtlCol="0">
            <a:spAutoFit/>
          </a:bodyPr>
          <a:lstStyle/>
          <a:p>
            <a:r>
              <a:rPr lang="en-US" altLang="ko-KR" sz="1600"/>
              <a:t>Neutral</a:t>
            </a:r>
            <a:endParaRPr lang="ko-KR" altLang="en-US" sz="1600"/>
          </a:p>
        </p:txBody>
      </p:sp>
      <p:sp>
        <p:nvSpPr>
          <p:cNvPr id="18" name="TextBox 17">
            <a:extLst>
              <a:ext uri="{FF2B5EF4-FFF2-40B4-BE49-F238E27FC236}">
                <a16:creationId xmlns:a16="http://schemas.microsoft.com/office/drawing/2014/main" id="{883F6955-58DC-AA2D-9CF0-C358954816D9}"/>
              </a:ext>
            </a:extLst>
          </p:cNvPr>
          <p:cNvSpPr txBox="1"/>
          <p:nvPr/>
        </p:nvSpPr>
        <p:spPr>
          <a:xfrm>
            <a:off x="9449663" y="1945800"/>
            <a:ext cx="1714378" cy="338554"/>
          </a:xfrm>
          <a:prstGeom prst="rect">
            <a:avLst/>
          </a:prstGeom>
          <a:noFill/>
        </p:spPr>
        <p:txBody>
          <a:bodyPr wrap="square" rtlCol="0">
            <a:spAutoFit/>
          </a:bodyPr>
          <a:lstStyle/>
          <a:p>
            <a:r>
              <a:rPr lang="en-US" altLang="ko-KR" sz="1600"/>
              <a:t>Positive</a:t>
            </a:r>
            <a:endParaRPr lang="ko-KR" altLang="en-US" sz="1600"/>
          </a:p>
        </p:txBody>
      </p:sp>
      <p:sp>
        <p:nvSpPr>
          <p:cNvPr id="2" name="TextBox 1">
            <a:extLst>
              <a:ext uri="{FF2B5EF4-FFF2-40B4-BE49-F238E27FC236}">
                <a16:creationId xmlns:a16="http://schemas.microsoft.com/office/drawing/2014/main" id="{48C83287-1DC2-C896-749D-C3C30E31D383}"/>
              </a:ext>
            </a:extLst>
          </p:cNvPr>
          <p:cNvSpPr txBox="1"/>
          <p:nvPr/>
        </p:nvSpPr>
        <p:spPr>
          <a:xfrm>
            <a:off x="5348377" y="763567"/>
            <a:ext cx="2618647" cy="461665"/>
          </a:xfrm>
          <a:prstGeom prst="rect">
            <a:avLst/>
          </a:prstGeom>
          <a:noFill/>
        </p:spPr>
        <p:txBody>
          <a:bodyPr wrap="square" rtlCol="0">
            <a:spAutoFit/>
          </a:bodyPr>
          <a:lstStyle/>
          <a:p>
            <a:r>
              <a:rPr lang="en-US" altLang="ko-KR" sz="2400" b="1"/>
              <a:t>XGBoost</a:t>
            </a:r>
            <a:endParaRPr lang="ko-KR" altLang="en-US" sz="2400" b="1"/>
          </a:p>
        </p:txBody>
      </p:sp>
      <p:pic>
        <p:nvPicPr>
          <p:cNvPr id="7" name="그림 6">
            <a:extLst>
              <a:ext uri="{FF2B5EF4-FFF2-40B4-BE49-F238E27FC236}">
                <a16:creationId xmlns:a16="http://schemas.microsoft.com/office/drawing/2014/main" id="{4A14F654-BD2B-A737-9204-E7C04D9AD16B}"/>
              </a:ext>
            </a:extLst>
          </p:cNvPr>
          <p:cNvPicPr>
            <a:picLocks noChangeAspect="1"/>
          </p:cNvPicPr>
          <p:nvPr/>
        </p:nvPicPr>
        <p:blipFill>
          <a:blip r:embed="rId2"/>
          <a:stretch>
            <a:fillRect/>
          </a:stretch>
        </p:blipFill>
        <p:spPr>
          <a:xfrm>
            <a:off x="518552" y="2482882"/>
            <a:ext cx="3487693" cy="3302506"/>
          </a:xfrm>
          <a:prstGeom prst="rect">
            <a:avLst/>
          </a:prstGeom>
        </p:spPr>
      </p:pic>
      <p:pic>
        <p:nvPicPr>
          <p:cNvPr id="10" name="그림 9">
            <a:extLst>
              <a:ext uri="{FF2B5EF4-FFF2-40B4-BE49-F238E27FC236}">
                <a16:creationId xmlns:a16="http://schemas.microsoft.com/office/drawing/2014/main" id="{B75CE50F-DFBE-0FAD-11DE-977B1502F32B}"/>
              </a:ext>
            </a:extLst>
          </p:cNvPr>
          <p:cNvPicPr>
            <a:picLocks noChangeAspect="1"/>
          </p:cNvPicPr>
          <p:nvPr/>
        </p:nvPicPr>
        <p:blipFill>
          <a:blip r:embed="rId3"/>
          <a:stretch>
            <a:fillRect/>
          </a:stretch>
        </p:blipFill>
        <p:spPr>
          <a:xfrm>
            <a:off x="4439500" y="2482882"/>
            <a:ext cx="3313000" cy="3141638"/>
          </a:xfrm>
          <a:prstGeom prst="rect">
            <a:avLst/>
          </a:prstGeom>
        </p:spPr>
      </p:pic>
      <p:pic>
        <p:nvPicPr>
          <p:cNvPr id="12" name="그림 11">
            <a:extLst>
              <a:ext uri="{FF2B5EF4-FFF2-40B4-BE49-F238E27FC236}">
                <a16:creationId xmlns:a16="http://schemas.microsoft.com/office/drawing/2014/main" id="{8D89700F-0D4C-7E38-6E56-1AE5EEE2F9AA}"/>
              </a:ext>
            </a:extLst>
          </p:cNvPr>
          <p:cNvPicPr>
            <a:picLocks noChangeAspect="1"/>
          </p:cNvPicPr>
          <p:nvPr/>
        </p:nvPicPr>
        <p:blipFill>
          <a:blip r:embed="rId4"/>
          <a:stretch>
            <a:fillRect/>
          </a:stretch>
        </p:blipFill>
        <p:spPr>
          <a:xfrm>
            <a:off x="8185755" y="2284354"/>
            <a:ext cx="3227541" cy="3345766"/>
          </a:xfrm>
          <a:prstGeom prst="rect">
            <a:avLst/>
          </a:prstGeom>
        </p:spPr>
      </p:pic>
    </p:spTree>
    <p:extLst>
      <p:ext uri="{BB962C8B-B14F-4D97-AF65-F5344CB8AC3E}">
        <p14:creationId xmlns:p14="http://schemas.microsoft.com/office/powerpoint/2010/main" val="790989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Result</a:t>
            </a:r>
          </a:p>
        </p:txBody>
      </p:sp>
      <p:sp>
        <p:nvSpPr>
          <p:cNvPr id="16" name="TextBox 15">
            <a:extLst>
              <a:ext uri="{FF2B5EF4-FFF2-40B4-BE49-F238E27FC236}">
                <a16:creationId xmlns:a16="http://schemas.microsoft.com/office/drawing/2014/main" id="{45056022-AB49-31F8-B303-9BD21B444787}"/>
              </a:ext>
            </a:extLst>
          </p:cNvPr>
          <p:cNvSpPr txBox="1"/>
          <p:nvPr/>
        </p:nvSpPr>
        <p:spPr>
          <a:xfrm>
            <a:off x="1863305" y="1945800"/>
            <a:ext cx="1714378" cy="338554"/>
          </a:xfrm>
          <a:prstGeom prst="rect">
            <a:avLst/>
          </a:prstGeom>
          <a:noFill/>
        </p:spPr>
        <p:txBody>
          <a:bodyPr wrap="square" rtlCol="0">
            <a:spAutoFit/>
          </a:bodyPr>
          <a:lstStyle/>
          <a:p>
            <a:r>
              <a:rPr lang="en-US" altLang="ko-KR" sz="1600"/>
              <a:t>Negative</a:t>
            </a:r>
            <a:endParaRPr lang="ko-KR" altLang="en-US" sz="1600"/>
          </a:p>
        </p:txBody>
      </p:sp>
      <p:sp>
        <p:nvSpPr>
          <p:cNvPr id="17" name="TextBox 16">
            <a:extLst>
              <a:ext uri="{FF2B5EF4-FFF2-40B4-BE49-F238E27FC236}">
                <a16:creationId xmlns:a16="http://schemas.microsoft.com/office/drawing/2014/main" id="{64016252-402E-4A97-A3B5-2C7EF66F8CB3}"/>
              </a:ext>
            </a:extLst>
          </p:cNvPr>
          <p:cNvSpPr txBox="1"/>
          <p:nvPr/>
        </p:nvSpPr>
        <p:spPr>
          <a:xfrm>
            <a:off x="5652171" y="1937174"/>
            <a:ext cx="1714378" cy="338554"/>
          </a:xfrm>
          <a:prstGeom prst="rect">
            <a:avLst/>
          </a:prstGeom>
          <a:noFill/>
        </p:spPr>
        <p:txBody>
          <a:bodyPr wrap="square" rtlCol="0">
            <a:spAutoFit/>
          </a:bodyPr>
          <a:lstStyle/>
          <a:p>
            <a:r>
              <a:rPr lang="en-US" altLang="ko-KR" sz="1600"/>
              <a:t>Neutral</a:t>
            </a:r>
            <a:endParaRPr lang="ko-KR" altLang="en-US" sz="1600"/>
          </a:p>
        </p:txBody>
      </p:sp>
      <p:sp>
        <p:nvSpPr>
          <p:cNvPr id="18" name="TextBox 17">
            <a:extLst>
              <a:ext uri="{FF2B5EF4-FFF2-40B4-BE49-F238E27FC236}">
                <a16:creationId xmlns:a16="http://schemas.microsoft.com/office/drawing/2014/main" id="{883F6955-58DC-AA2D-9CF0-C358954816D9}"/>
              </a:ext>
            </a:extLst>
          </p:cNvPr>
          <p:cNvSpPr txBox="1"/>
          <p:nvPr/>
        </p:nvSpPr>
        <p:spPr>
          <a:xfrm>
            <a:off x="9449663" y="1945800"/>
            <a:ext cx="1714378" cy="338554"/>
          </a:xfrm>
          <a:prstGeom prst="rect">
            <a:avLst/>
          </a:prstGeom>
          <a:noFill/>
        </p:spPr>
        <p:txBody>
          <a:bodyPr wrap="square" rtlCol="0">
            <a:spAutoFit/>
          </a:bodyPr>
          <a:lstStyle/>
          <a:p>
            <a:r>
              <a:rPr lang="en-US" altLang="ko-KR" sz="1600"/>
              <a:t>Positive</a:t>
            </a:r>
            <a:endParaRPr lang="ko-KR" altLang="en-US" sz="1600"/>
          </a:p>
        </p:txBody>
      </p:sp>
      <p:sp>
        <p:nvSpPr>
          <p:cNvPr id="2" name="TextBox 1">
            <a:extLst>
              <a:ext uri="{FF2B5EF4-FFF2-40B4-BE49-F238E27FC236}">
                <a16:creationId xmlns:a16="http://schemas.microsoft.com/office/drawing/2014/main" id="{48C83287-1DC2-C896-749D-C3C30E31D383}"/>
              </a:ext>
            </a:extLst>
          </p:cNvPr>
          <p:cNvSpPr txBox="1"/>
          <p:nvPr/>
        </p:nvSpPr>
        <p:spPr>
          <a:xfrm>
            <a:off x="5348377" y="763567"/>
            <a:ext cx="2618647" cy="461665"/>
          </a:xfrm>
          <a:prstGeom prst="rect">
            <a:avLst/>
          </a:prstGeom>
          <a:noFill/>
        </p:spPr>
        <p:txBody>
          <a:bodyPr wrap="square" rtlCol="0">
            <a:spAutoFit/>
          </a:bodyPr>
          <a:lstStyle/>
          <a:p>
            <a:r>
              <a:rPr lang="en-US" altLang="ko-KR" sz="2400" b="1"/>
              <a:t>XGBoost</a:t>
            </a:r>
            <a:endParaRPr lang="ko-KR" altLang="en-US" sz="2400" b="1"/>
          </a:p>
        </p:txBody>
      </p:sp>
      <p:pic>
        <p:nvPicPr>
          <p:cNvPr id="4" name="그림 3">
            <a:extLst>
              <a:ext uri="{FF2B5EF4-FFF2-40B4-BE49-F238E27FC236}">
                <a16:creationId xmlns:a16="http://schemas.microsoft.com/office/drawing/2014/main" id="{2BEBC988-CCF4-D1D4-F699-16D9EF1EA3CC}"/>
              </a:ext>
            </a:extLst>
          </p:cNvPr>
          <p:cNvPicPr>
            <a:picLocks noChangeAspect="1"/>
          </p:cNvPicPr>
          <p:nvPr/>
        </p:nvPicPr>
        <p:blipFill>
          <a:blip r:embed="rId2"/>
          <a:stretch>
            <a:fillRect/>
          </a:stretch>
        </p:blipFill>
        <p:spPr>
          <a:xfrm>
            <a:off x="553528" y="2916571"/>
            <a:ext cx="3704449" cy="1793454"/>
          </a:xfrm>
          <a:prstGeom prst="rect">
            <a:avLst/>
          </a:prstGeom>
        </p:spPr>
      </p:pic>
      <p:pic>
        <p:nvPicPr>
          <p:cNvPr id="9" name="그림 8">
            <a:extLst>
              <a:ext uri="{FF2B5EF4-FFF2-40B4-BE49-F238E27FC236}">
                <a16:creationId xmlns:a16="http://schemas.microsoft.com/office/drawing/2014/main" id="{F557046D-EE28-3B7D-8BF5-97B12DCD9732}"/>
              </a:ext>
            </a:extLst>
          </p:cNvPr>
          <p:cNvPicPr>
            <a:picLocks noChangeAspect="1"/>
          </p:cNvPicPr>
          <p:nvPr/>
        </p:nvPicPr>
        <p:blipFill>
          <a:blip r:embed="rId3"/>
          <a:stretch>
            <a:fillRect/>
          </a:stretch>
        </p:blipFill>
        <p:spPr>
          <a:xfrm>
            <a:off x="4143147" y="2801323"/>
            <a:ext cx="4077602" cy="2023950"/>
          </a:xfrm>
          <a:prstGeom prst="rect">
            <a:avLst/>
          </a:prstGeom>
        </p:spPr>
      </p:pic>
      <p:pic>
        <p:nvPicPr>
          <p:cNvPr id="13" name="그림 12">
            <a:extLst>
              <a:ext uri="{FF2B5EF4-FFF2-40B4-BE49-F238E27FC236}">
                <a16:creationId xmlns:a16="http://schemas.microsoft.com/office/drawing/2014/main" id="{E4228C46-3152-8A11-442C-8DFFEA325E74}"/>
              </a:ext>
            </a:extLst>
          </p:cNvPr>
          <p:cNvPicPr>
            <a:picLocks noChangeAspect="1"/>
          </p:cNvPicPr>
          <p:nvPr/>
        </p:nvPicPr>
        <p:blipFill>
          <a:blip r:embed="rId4"/>
          <a:stretch>
            <a:fillRect/>
          </a:stretch>
        </p:blipFill>
        <p:spPr>
          <a:xfrm>
            <a:off x="8320809" y="2937702"/>
            <a:ext cx="3619587" cy="1772323"/>
          </a:xfrm>
          <a:prstGeom prst="rect">
            <a:avLst/>
          </a:prstGeom>
        </p:spPr>
      </p:pic>
    </p:spTree>
    <p:extLst>
      <p:ext uri="{BB962C8B-B14F-4D97-AF65-F5344CB8AC3E}">
        <p14:creationId xmlns:p14="http://schemas.microsoft.com/office/powerpoint/2010/main" val="261423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Conclusion</a:t>
            </a:r>
          </a:p>
        </p:txBody>
      </p:sp>
      <p:sp>
        <p:nvSpPr>
          <p:cNvPr id="3" name="TextBox 2">
            <a:extLst>
              <a:ext uri="{FF2B5EF4-FFF2-40B4-BE49-F238E27FC236}">
                <a16:creationId xmlns:a16="http://schemas.microsoft.com/office/drawing/2014/main" id="{94EF2DCF-9EB1-950B-C353-0509526AB523}"/>
              </a:ext>
            </a:extLst>
          </p:cNvPr>
          <p:cNvSpPr txBox="1"/>
          <p:nvPr/>
        </p:nvSpPr>
        <p:spPr>
          <a:xfrm>
            <a:off x="898585" y="1242400"/>
            <a:ext cx="10394830" cy="4801314"/>
          </a:xfrm>
          <a:prstGeom prst="rect">
            <a:avLst/>
          </a:prstGeom>
          <a:noFill/>
        </p:spPr>
        <p:txBody>
          <a:bodyPr wrap="square">
            <a:spAutoFit/>
          </a:bodyPr>
          <a:lstStyle/>
          <a:p>
            <a:r>
              <a:rPr lang="en-US" altLang="ko-KR"/>
              <a:t>(1) </a:t>
            </a:r>
            <a:r>
              <a:rPr lang="ko-KR" altLang="en-US"/>
              <a:t>When analyzed through ICE, it was confirmed that the reason for the higher accuracy of the two ensemble models than SVM was that the feature tendencies were clear.</a:t>
            </a:r>
            <a:endParaRPr lang="en-US" altLang="ko-KR"/>
          </a:p>
          <a:p>
            <a:endParaRPr lang="en-US" altLang="ko-KR"/>
          </a:p>
          <a:p>
            <a:endParaRPr lang="en-US" altLang="ko-KR"/>
          </a:p>
          <a:p>
            <a:r>
              <a:rPr lang="en-US" altLang="ko-KR"/>
              <a:t>(2) </a:t>
            </a:r>
            <a:r>
              <a:rPr lang="ko-KR" altLang="en-US"/>
              <a:t>The distinction between Negative and Neutral is clear, but it was confirmed that it is relatively difficult to distinguish between Positive.</a:t>
            </a:r>
            <a:endParaRPr lang="en-US" altLang="ko-KR"/>
          </a:p>
          <a:p>
            <a:endParaRPr lang="en-US" altLang="ko-KR"/>
          </a:p>
          <a:p>
            <a:endParaRPr lang="en-US" altLang="ko-KR"/>
          </a:p>
          <a:p>
            <a:r>
              <a:rPr lang="en-US" altLang="ko-KR"/>
              <a:t>(3) </a:t>
            </a:r>
            <a:r>
              <a:rPr lang="ko-KR" altLang="en-US"/>
              <a:t>It was confirmed that the value of mean has a great influence on emotion classification.</a:t>
            </a:r>
            <a:endParaRPr lang="en-US" altLang="ko-KR"/>
          </a:p>
          <a:p>
            <a:endParaRPr lang="en-US" altLang="ko-KR"/>
          </a:p>
          <a:p>
            <a:endParaRPr lang="en-US" altLang="ko-KR"/>
          </a:p>
          <a:p>
            <a:r>
              <a:rPr lang="en-US" altLang="ko-KR"/>
              <a:t>(4)If you take the average, it acts like a moving average filter, so it seems to have a big impact on removing noise to some extent.</a:t>
            </a:r>
          </a:p>
          <a:p>
            <a:endParaRPr lang="en-US" altLang="ko-KR"/>
          </a:p>
          <a:p>
            <a:endParaRPr lang="en-US" altLang="ko-KR"/>
          </a:p>
          <a:p>
            <a:r>
              <a:rPr lang="en-US" altLang="ko-KR"/>
              <a:t>(5) In the future, we will be able to analyze the features one by one through the PDP and find out which feature has a great influence on the expression of emotion.</a:t>
            </a:r>
            <a:endParaRPr lang="ko-KR" altLang="en-US"/>
          </a:p>
        </p:txBody>
      </p:sp>
    </p:spTree>
    <p:extLst>
      <p:ext uri="{BB962C8B-B14F-4D97-AF65-F5344CB8AC3E}">
        <p14:creationId xmlns:p14="http://schemas.microsoft.com/office/powerpoint/2010/main" val="2199613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References</a:t>
            </a:r>
          </a:p>
        </p:txBody>
      </p:sp>
      <p:sp>
        <p:nvSpPr>
          <p:cNvPr id="9" name="TextBox 8">
            <a:extLst>
              <a:ext uri="{FF2B5EF4-FFF2-40B4-BE49-F238E27FC236}">
                <a16:creationId xmlns:a16="http://schemas.microsoft.com/office/drawing/2014/main" id="{77CEAD8D-E63C-24B0-0F07-25FE078611BA}"/>
              </a:ext>
            </a:extLst>
          </p:cNvPr>
          <p:cNvSpPr txBox="1"/>
          <p:nvPr/>
        </p:nvSpPr>
        <p:spPr>
          <a:xfrm>
            <a:off x="787160" y="1311064"/>
            <a:ext cx="10830217" cy="646331"/>
          </a:xfrm>
          <a:prstGeom prst="rect">
            <a:avLst/>
          </a:prstGeom>
          <a:noFill/>
        </p:spPr>
        <p:txBody>
          <a:bodyPr wrap="square">
            <a:spAutoFit/>
          </a:bodyPr>
          <a:lstStyle/>
          <a:p>
            <a:r>
              <a:rPr lang="en-US" altLang="ko-KR"/>
              <a:t>- Bird, Jordan J. and Diego Resende Faria. “Mental Emotional Sentiment Classification with an EEG-based Brain-machine Interface.” (2018).</a:t>
            </a:r>
            <a:endParaRPr lang="ko-KR" altLang="en-US"/>
          </a:p>
        </p:txBody>
      </p:sp>
      <p:sp>
        <p:nvSpPr>
          <p:cNvPr id="13" name="TextBox 12">
            <a:extLst>
              <a:ext uri="{FF2B5EF4-FFF2-40B4-BE49-F238E27FC236}">
                <a16:creationId xmlns:a16="http://schemas.microsoft.com/office/drawing/2014/main" id="{C0D5D0D9-40CC-4E2A-509D-2AB5EEA409CD}"/>
              </a:ext>
            </a:extLst>
          </p:cNvPr>
          <p:cNvSpPr txBox="1"/>
          <p:nvPr/>
        </p:nvSpPr>
        <p:spPr>
          <a:xfrm>
            <a:off x="787160" y="2432020"/>
            <a:ext cx="10830217" cy="923330"/>
          </a:xfrm>
          <a:prstGeom prst="rect">
            <a:avLst/>
          </a:prstGeom>
          <a:noFill/>
        </p:spPr>
        <p:txBody>
          <a:bodyPr wrap="square">
            <a:spAutoFit/>
          </a:bodyPr>
          <a:lstStyle/>
          <a:p>
            <a:r>
              <a:rPr lang="en-US" altLang="ko-KR"/>
              <a:t>- Bird, J., Faria, D., Manso, L. J., Ekárt, A., &amp; Buckingham, C. D. (2019). A Deep Evolutionary Approach to Bioinspired Classifier Optimisation for Brain-Machine Interaction. Complexity, 2019, [4316548]. https://doi.org/10.1155/2019/4316548</a:t>
            </a:r>
            <a:endParaRPr lang="ko-KR" altLang="en-US"/>
          </a:p>
        </p:txBody>
      </p:sp>
      <p:sp>
        <p:nvSpPr>
          <p:cNvPr id="17" name="TextBox 16">
            <a:extLst>
              <a:ext uri="{FF2B5EF4-FFF2-40B4-BE49-F238E27FC236}">
                <a16:creationId xmlns:a16="http://schemas.microsoft.com/office/drawing/2014/main" id="{D669D0D4-2EAB-B7C9-8ECD-29FD0CB4ACFF}"/>
              </a:ext>
            </a:extLst>
          </p:cNvPr>
          <p:cNvSpPr txBox="1"/>
          <p:nvPr/>
        </p:nvSpPr>
        <p:spPr>
          <a:xfrm>
            <a:off x="787160" y="3756238"/>
            <a:ext cx="10605366" cy="646331"/>
          </a:xfrm>
          <a:prstGeom prst="rect">
            <a:avLst/>
          </a:prstGeom>
          <a:noFill/>
        </p:spPr>
        <p:txBody>
          <a:bodyPr wrap="square">
            <a:spAutoFit/>
          </a:bodyPr>
          <a:lstStyle/>
          <a:p>
            <a:r>
              <a:rPr lang="en-US" altLang="ko-KR"/>
              <a:t>- C. Qing, R. Qiao, X. Xu and Y. Cheng, "Interpretable Emotion Recognition Using EEG Signals," in IEEE Access, vol. 7, pp. 94160-94170, 2019, doi: 10.1109/ACCESS.2019.2928691.</a:t>
            </a:r>
            <a:endParaRPr lang="ko-KR" altLang="en-US"/>
          </a:p>
        </p:txBody>
      </p:sp>
    </p:spTree>
    <p:extLst>
      <p:ext uri="{BB962C8B-B14F-4D97-AF65-F5344CB8AC3E}">
        <p14:creationId xmlns:p14="http://schemas.microsoft.com/office/powerpoint/2010/main" val="191276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Introduction</a:t>
            </a:r>
          </a:p>
        </p:txBody>
      </p:sp>
      <p:sp>
        <p:nvSpPr>
          <p:cNvPr id="8" name="TextBox 7">
            <a:extLst>
              <a:ext uri="{FF2B5EF4-FFF2-40B4-BE49-F238E27FC236}">
                <a16:creationId xmlns:a16="http://schemas.microsoft.com/office/drawing/2014/main" id="{DBAB6F0E-B83F-0D13-9FB0-CFDA35F276FB}"/>
              </a:ext>
            </a:extLst>
          </p:cNvPr>
          <p:cNvSpPr txBox="1"/>
          <p:nvPr/>
        </p:nvSpPr>
        <p:spPr>
          <a:xfrm>
            <a:off x="324034" y="1138370"/>
            <a:ext cx="11543931"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a:ea typeface="맑은 고딕" panose="020B0503020000020004" pitchFamily="50" charset="-127"/>
                <a:cs typeface="Times New Roman" panose="02020603050405020304" pitchFamily="18" charset="0"/>
              </a:rPr>
              <a:t>(1) EEG is a non-invasive technique that records and measures the electrical activity of the brain using electrodes placed on the scalp, providing insights into brain function and aiding in the diagnosis of neurological conditions.</a:t>
            </a:r>
          </a:p>
        </p:txBody>
      </p:sp>
      <p:sp>
        <p:nvSpPr>
          <p:cNvPr id="12" name="TextBox 11">
            <a:extLst>
              <a:ext uri="{FF2B5EF4-FFF2-40B4-BE49-F238E27FC236}">
                <a16:creationId xmlns:a16="http://schemas.microsoft.com/office/drawing/2014/main" id="{B2711262-D59D-993F-699D-7E11CD596954}"/>
              </a:ext>
            </a:extLst>
          </p:cNvPr>
          <p:cNvSpPr txBox="1"/>
          <p:nvPr/>
        </p:nvSpPr>
        <p:spPr>
          <a:xfrm>
            <a:off x="341287" y="2024912"/>
            <a:ext cx="8890239" cy="584775"/>
          </a:xfrm>
          <a:prstGeom prst="rect">
            <a:avLst/>
          </a:prstGeom>
          <a:noFill/>
        </p:spPr>
        <p:txBody>
          <a:bodyPr wrap="square">
            <a:spAutoFit/>
          </a:bodyPr>
          <a:lstStyle/>
          <a:p>
            <a:r>
              <a:rPr lang="en-US" altLang="ko-KR" sz="1600"/>
              <a:t>(2) EEG can help in studying the neural correlates of emotional expression by monitoring brain activity patterns associated with different emotional states.</a:t>
            </a:r>
          </a:p>
        </p:txBody>
      </p:sp>
      <p:pic>
        <p:nvPicPr>
          <p:cNvPr id="3076" name="Picture 4" descr="Electronics | Free Full-Text | Cross-Day EEG-Based Emotion Recognition  Using Transfer Component Analysis">
            <a:extLst>
              <a:ext uri="{FF2B5EF4-FFF2-40B4-BE49-F238E27FC236}">
                <a16:creationId xmlns:a16="http://schemas.microsoft.com/office/drawing/2014/main" id="{5A61BF6E-1738-B8CB-7FF0-E9B0393F6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910" y="3797996"/>
            <a:ext cx="5388179" cy="25965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BFE5867-6C33-91BB-B7F8-EFA4E5330BDF}"/>
              </a:ext>
            </a:extLst>
          </p:cNvPr>
          <p:cNvSpPr txBox="1"/>
          <p:nvPr/>
        </p:nvSpPr>
        <p:spPr>
          <a:xfrm>
            <a:off x="341287" y="2911454"/>
            <a:ext cx="9021073" cy="584775"/>
          </a:xfrm>
          <a:prstGeom prst="rect">
            <a:avLst/>
          </a:prstGeom>
          <a:noFill/>
        </p:spPr>
        <p:txBody>
          <a:bodyPr wrap="square">
            <a:spAutoFit/>
          </a:bodyPr>
          <a:lstStyle/>
          <a:p>
            <a:r>
              <a:rPr lang="en-US" altLang="ko-KR" sz="1600"/>
              <a:t>(3) Models such as SVM, Random Forest, and eXtreme Gradient Boosting are designed and analyzed according to emotion expression prediction through EEG </a:t>
            </a:r>
          </a:p>
        </p:txBody>
      </p:sp>
    </p:spTree>
    <p:extLst>
      <p:ext uri="{BB962C8B-B14F-4D97-AF65-F5344CB8AC3E}">
        <p14:creationId xmlns:p14="http://schemas.microsoft.com/office/powerpoint/2010/main" val="185949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pic>
        <p:nvPicPr>
          <p:cNvPr id="2" name="그림 1">
            <a:extLst>
              <a:ext uri="{FF2B5EF4-FFF2-40B4-BE49-F238E27FC236}">
                <a16:creationId xmlns:a16="http://schemas.microsoft.com/office/drawing/2014/main" id="{2EFFAC73-B233-87BF-A976-778C4CE8D5BD}"/>
              </a:ext>
            </a:extLst>
          </p:cNvPr>
          <p:cNvPicPr>
            <a:picLocks noChangeAspect="1"/>
          </p:cNvPicPr>
          <p:nvPr/>
        </p:nvPicPr>
        <p:blipFill>
          <a:blip r:embed="rId2"/>
          <a:stretch>
            <a:fillRect/>
          </a:stretch>
        </p:blipFill>
        <p:spPr>
          <a:xfrm>
            <a:off x="6996021" y="3256369"/>
            <a:ext cx="2939655" cy="3200467"/>
          </a:xfrm>
          <a:prstGeom prst="rect">
            <a:avLst/>
          </a:prstGeom>
        </p:spPr>
      </p:pic>
      <p:sp>
        <p:nvSpPr>
          <p:cNvPr id="7" name="TextBox 6">
            <a:extLst>
              <a:ext uri="{FF2B5EF4-FFF2-40B4-BE49-F238E27FC236}">
                <a16:creationId xmlns:a16="http://schemas.microsoft.com/office/drawing/2014/main" id="{01A35ADF-62AA-6EB6-5E6B-241F0236B3AC}"/>
              </a:ext>
            </a:extLst>
          </p:cNvPr>
          <p:cNvSpPr txBox="1"/>
          <p:nvPr/>
        </p:nvSpPr>
        <p:spPr>
          <a:xfrm>
            <a:off x="319378" y="1188386"/>
            <a:ext cx="11369413" cy="1323439"/>
          </a:xfrm>
          <a:prstGeom prst="rect">
            <a:avLst/>
          </a:prstGeom>
          <a:noFill/>
        </p:spPr>
        <p:txBody>
          <a:bodyPr wrap="square">
            <a:spAutoFit/>
          </a:bodyPr>
          <a:lstStyle/>
          <a:p>
            <a:r>
              <a:rPr lang="en-US" altLang="ko-KR" sz="1600" b="0" i="0">
                <a:effectLst/>
              </a:rPr>
              <a:t>(1) The data was collected from two people (1 male, 1 female) for 3 minutes per state - positive, neutral, negative.</a:t>
            </a:r>
          </a:p>
          <a:p>
            <a:endParaRPr lang="en-US" altLang="ko-KR" sz="1600"/>
          </a:p>
          <a:p>
            <a:r>
              <a:rPr lang="en-US" altLang="ko-KR" sz="1600"/>
              <a:t>(2) U</a:t>
            </a:r>
            <a:r>
              <a:rPr lang="en-US" altLang="ko-KR" sz="1600" b="0" i="0">
                <a:effectLst/>
              </a:rPr>
              <a:t>sed a Muse EEG headband which recorded the TP9, AF7, AF8 and TP10 EEG placements via dry electrodes. </a:t>
            </a:r>
          </a:p>
          <a:p>
            <a:endParaRPr lang="en-US" altLang="ko-KR" sz="1600" b="0" i="0">
              <a:effectLst/>
            </a:endParaRPr>
          </a:p>
          <a:p>
            <a:r>
              <a:rPr lang="en-US" altLang="ko-KR" sz="1600" b="0" i="0">
                <a:effectLst/>
              </a:rPr>
              <a:t>(3) Six minutes of resting neutral data is also recorded, the stimuli used to evoke the emotions are below</a:t>
            </a:r>
            <a:endParaRPr lang="ko-KR" altLang="en-US" sz="1600"/>
          </a:p>
        </p:txBody>
      </p:sp>
      <p:sp>
        <p:nvSpPr>
          <p:cNvPr id="8" name="TextBox 7">
            <a:extLst>
              <a:ext uri="{FF2B5EF4-FFF2-40B4-BE49-F238E27FC236}">
                <a16:creationId xmlns:a16="http://schemas.microsoft.com/office/drawing/2014/main" id="{6FA9EA96-8662-FF17-D517-44195DA732F9}"/>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Introduction</a:t>
            </a:r>
          </a:p>
        </p:txBody>
      </p:sp>
      <p:pic>
        <p:nvPicPr>
          <p:cNvPr id="10" name="그림 9">
            <a:extLst>
              <a:ext uri="{FF2B5EF4-FFF2-40B4-BE49-F238E27FC236}">
                <a16:creationId xmlns:a16="http://schemas.microsoft.com/office/drawing/2014/main" id="{E324BE13-9281-3DFB-48A0-724152535B18}"/>
              </a:ext>
            </a:extLst>
          </p:cNvPr>
          <p:cNvPicPr>
            <a:picLocks noChangeAspect="1"/>
          </p:cNvPicPr>
          <p:nvPr/>
        </p:nvPicPr>
        <p:blipFill>
          <a:blip r:embed="rId3"/>
          <a:stretch>
            <a:fillRect/>
          </a:stretch>
        </p:blipFill>
        <p:spPr>
          <a:xfrm>
            <a:off x="1987135" y="3033351"/>
            <a:ext cx="3801005" cy="3229426"/>
          </a:xfrm>
          <a:prstGeom prst="rect">
            <a:avLst/>
          </a:prstGeom>
        </p:spPr>
      </p:pic>
    </p:spTree>
    <p:extLst>
      <p:ext uri="{BB962C8B-B14F-4D97-AF65-F5344CB8AC3E}">
        <p14:creationId xmlns:p14="http://schemas.microsoft.com/office/powerpoint/2010/main" val="3986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Method</a:t>
            </a:r>
          </a:p>
        </p:txBody>
      </p:sp>
      <p:sp>
        <p:nvSpPr>
          <p:cNvPr id="7" name="TextBox 6">
            <a:extLst>
              <a:ext uri="{FF2B5EF4-FFF2-40B4-BE49-F238E27FC236}">
                <a16:creationId xmlns:a16="http://schemas.microsoft.com/office/drawing/2014/main" id="{01A35ADF-62AA-6EB6-5E6B-241F0236B3AC}"/>
              </a:ext>
            </a:extLst>
          </p:cNvPr>
          <p:cNvSpPr txBox="1"/>
          <p:nvPr/>
        </p:nvSpPr>
        <p:spPr>
          <a:xfrm>
            <a:off x="319378" y="1188386"/>
            <a:ext cx="11369413" cy="1323439"/>
          </a:xfrm>
          <a:prstGeom prst="rect">
            <a:avLst/>
          </a:prstGeom>
          <a:noFill/>
        </p:spPr>
        <p:txBody>
          <a:bodyPr wrap="square">
            <a:spAutoFit/>
          </a:bodyPr>
          <a:lstStyle/>
          <a:p>
            <a:r>
              <a:rPr lang="en-US" altLang="ko-KR" sz="1600" b="1" i="0">
                <a:effectLst/>
              </a:rPr>
              <a:t>PreProcessing</a:t>
            </a:r>
          </a:p>
          <a:p>
            <a:pPr marL="342900" indent="-342900">
              <a:buAutoNum type="arabicParenBoth"/>
            </a:pPr>
            <a:r>
              <a:rPr lang="en-US" altLang="ko-KR" sz="1600" b="0" i="0">
                <a:effectLst/>
              </a:rPr>
              <a:t>A simple EEG is difficult to judge because noise and various information are mixed.</a:t>
            </a:r>
          </a:p>
          <a:p>
            <a:pPr marL="342900" indent="-342900">
              <a:buAutoNum type="arabicParenBoth"/>
            </a:pPr>
            <a:endParaRPr lang="en-US" altLang="ko-KR" sz="1600"/>
          </a:p>
          <a:p>
            <a:pPr marL="342900" indent="-342900">
              <a:buAutoNum type="arabicParenBoth"/>
            </a:pPr>
            <a:r>
              <a:rPr lang="en-US" altLang="ko-KR" sz="1600" b="0" i="0">
                <a:effectLst/>
              </a:rPr>
              <a:t>Features must be created through the preprocessing process. Features were created with averages, frequency domain data through FFT (Fast Fourier Transform), and correlations.</a:t>
            </a:r>
            <a:endParaRPr lang="ko-KR" altLang="en-US" sz="1600"/>
          </a:p>
        </p:txBody>
      </p:sp>
      <p:pic>
        <p:nvPicPr>
          <p:cNvPr id="4" name="그림 3">
            <a:extLst>
              <a:ext uri="{FF2B5EF4-FFF2-40B4-BE49-F238E27FC236}">
                <a16:creationId xmlns:a16="http://schemas.microsoft.com/office/drawing/2014/main" id="{1EAD0653-E79E-8C32-27C8-C53F3BF7EAF5}"/>
              </a:ext>
            </a:extLst>
          </p:cNvPr>
          <p:cNvPicPr>
            <a:picLocks noChangeAspect="1"/>
          </p:cNvPicPr>
          <p:nvPr/>
        </p:nvPicPr>
        <p:blipFill>
          <a:blip r:embed="rId2"/>
          <a:stretch>
            <a:fillRect/>
          </a:stretch>
        </p:blipFill>
        <p:spPr>
          <a:xfrm>
            <a:off x="1835732" y="3873279"/>
            <a:ext cx="3369552" cy="819263"/>
          </a:xfrm>
          <a:prstGeom prst="rect">
            <a:avLst/>
          </a:prstGeom>
        </p:spPr>
      </p:pic>
      <p:pic>
        <p:nvPicPr>
          <p:cNvPr id="9" name="그림 8">
            <a:extLst>
              <a:ext uri="{FF2B5EF4-FFF2-40B4-BE49-F238E27FC236}">
                <a16:creationId xmlns:a16="http://schemas.microsoft.com/office/drawing/2014/main" id="{DD2CAD5E-1435-058E-921D-134DF422247E}"/>
              </a:ext>
            </a:extLst>
          </p:cNvPr>
          <p:cNvPicPr>
            <a:picLocks noChangeAspect="1"/>
          </p:cNvPicPr>
          <p:nvPr/>
        </p:nvPicPr>
        <p:blipFill>
          <a:blip r:embed="rId3"/>
          <a:stretch>
            <a:fillRect/>
          </a:stretch>
        </p:blipFill>
        <p:spPr>
          <a:xfrm>
            <a:off x="6096000" y="3918923"/>
            <a:ext cx="3954577" cy="854506"/>
          </a:xfrm>
          <a:prstGeom prst="rect">
            <a:avLst/>
          </a:prstGeom>
        </p:spPr>
      </p:pic>
      <p:sp>
        <p:nvSpPr>
          <p:cNvPr id="10" name="TextBox 9">
            <a:extLst>
              <a:ext uri="{FF2B5EF4-FFF2-40B4-BE49-F238E27FC236}">
                <a16:creationId xmlns:a16="http://schemas.microsoft.com/office/drawing/2014/main" id="{B973F0B1-C1EC-AA8D-FE83-26E80AB632B7}"/>
              </a:ext>
            </a:extLst>
          </p:cNvPr>
          <p:cNvSpPr txBox="1"/>
          <p:nvPr/>
        </p:nvSpPr>
        <p:spPr>
          <a:xfrm>
            <a:off x="2173321" y="4773429"/>
            <a:ext cx="2657142" cy="369332"/>
          </a:xfrm>
          <a:prstGeom prst="rect">
            <a:avLst/>
          </a:prstGeom>
          <a:noFill/>
        </p:spPr>
        <p:txBody>
          <a:bodyPr wrap="square" rtlCol="0">
            <a:spAutoFit/>
          </a:bodyPr>
          <a:lstStyle/>
          <a:p>
            <a:r>
              <a:rPr lang="en-US" altLang="ko-KR"/>
              <a:t>EX 1) Auto Correlation</a:t>
            </a:r>
            <a:endParaRPr lang="ko-KR" altLang="en-US"/>
          </a:p>
        </p:txBody>
      </p:sp>
      <p:sp>
        <p:nvSpPr>
          <p:cNvPr id="11" name="TextBox 10">
            <a:extLst>
              <a:ext uri="{FF2B5EF4-FFF2-40B4-BE49-F238E27FC236}">
                <a16:creationId xmlns:a16="http://schemas.microsoft.com/office/drawing/2014/main" id="{BAFB9518-12B5-8F58-DAC2-61AA8D205362}"/>
              </a:ext>
            </a:extLst>
          </p:cNvPr>
          <p:cNvSpPr txBox="1"/>
          <p:nvPr/>
        </p:nvSpPr>
        <p:spPr>
          <a:xfrm>
            <a:off x="7393437" y="4796876"/>
            <a:ext cx="1872739" cy="369332"/>
          </a:xfrm>
          <a:prstGeom prst="rect">
            <a:avLst/>
          </a:prstGeom>
          <a:noFill/>
        </p:spPr>
        <p:txBody>
          <a:bodyPr wrap="square" rtlCol="0">
            <a:spAutoFit/>
          </a:bodyPr>
          <a:lstStyle/>
          <a:p>
            <a:r>
              <a:rPr lang="en-US" altLang="ko-KR"/>
              <a:t>EX 2) DFT</a:t>
            </a:r>
            <a:endParaRPr lang="ko-KR" altLang="en-US"/>
          </a:p>
        </p:txBody>
      </p:sp>
    </p:spTree>
    <p:extLst>
      <p:ext uri="{BB962C8B-B14F-4D97-AF65-F5344CB8AC3E}">
        <p14:creationId xmlns:p14="http://schemas.microsoft.com/office/powerpoint/2010/main" val="256118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Method</a:t>
            </a:r>
          </a:p>
        </p:txBody>
      </p:sp>
      <p:sp>
        <p:nvSpPr>
          <p:cNvPr id="7" name="TextBox 6">
            <a:extLst>
              <a:ext uri="{FF2B5EF4-FFF2-40B4-BE49-F238E27FC236}">
                <a16:creationId xmlns:a16="http://schemas.microsoft.com/office/drawing/2014/main" id="{01A35ADF-62AA-6EB6-5E6B-241F0236B3AC}"/>
              </a:ext>
            </a:extLst>
          </p:cNvPr>
          <p:cNvSpPr txBox="1"/>
          <p:nvPr/>
        </p:nvSpPr>
        <p:spPr>
          <a:xfrm>
            <a:off x="319378" y="1188386"/>
            <a:ext cx="11541943" cy="1569660"/>
          </a:xfrm>
          <a:prstGeom prst="rect">
            <a:avLst/>
          </a:prstGeom>
          <a:noFill/>
        </p:spPr>
        <p:txBody>
          <a:bodyPr wrap="square">
            <a:spAutoFit/>
          </a:bodyPr>
          <a:lstStyle/>
          <a:p>
            <a:r>
              <a:rPr lang="en-US" altLang="ko-KR" sz="1600" b="1" i="0">
                <a:effectLst/>
              </a:rPr>
              <a:t>Support Vector Machine(SVM)</a:t>
            </a:r>
          </a:p>
          <a:p>
            <a:pPr marL="342900" indent="-342900">
              <a:buAutoNum type="arabicParenBoth"/>
            </a:pPr>
            <a:r>
              <a:rPr lang="en-US" altLang="ko-KR" sz="1600" b="0" i="0">
                <a:effectLst/>
              </a:rPr>
              <a:t>SVM is robust to outliers because they find the decision boundary in a way that maximizes the margin. Even if there are outliers or noise in the EEG data, SVM can effectively classify them.</a:t>
            </a:r>
          </a:p>
          <a:p>
            <a:pPr marL="342900" indent="-342900">
              <a:buAutoNum type="arabicParenBoth"/>
            </a:pPr>
            <a:endParaRPr lang="en-US" altLang="ko-KR" sz="1600"/>
          </a:p>
          <a:p>
            <a:pPr marL="342900" indent="-342900">
              <a:buAutoNum type="arabicParenBoth"/>
            </a:pPr>
            <a:r>
              <a:rPr lang="en-US" altLang="ko-KR" sz="1600"/>
              <a:t>SVM can be extended to multi-class classification problems starting from binary classification models. EEG data can be effectively classified using SVMs when different states or classes need to be distinguished.</a:t>
            </a:r>
            <a:endParaRPr lang="ko-KR" altLang="en-US" sz="1600"/>
          </a:p>
        </p:txBody>
      </p:sp>
      <p:graphicFrame>
        <p:nvGraphicFramePr>
          <p:cNvPr id="2" name="표 2">
            <a:extLst>
              <a:ext uri="{FF2B5EF4-FFF2-40B4-BE49-F238E27FC236}">
                <a16:creationId xmlns:a16="http://schemas.microsoft.com/office/drawing/2014/main" id="{EF3229AC-A891-1499-ADAA-0C98DC556725}"/>
              </a:ext>
            </a:extLst>
          </p:cNvPr>
          <p:cNvGraphicFramePr>
            <a:graphicFrameLocks noGrp="1"/>
          </p:cNvGraphicFramePr>
          <p:nvPr>
            <p:extLst>
              <p:ext uri="{D42A27DB-BD31-4B8C-83A1-F6EECF244321}">
                <p14:modId xmlns:p14="http://schemas.microsoft.com/office/powerpoint/2010/main" val="1825587530"/>
              </p:ext>
            </p:extLst>
          </p:nvPr>
        </p:nvGraphicFramePr>
        <p:xfrm>
          <a:off x="2026349" y="3036415"/>
          <a:ext cx="8128000" cy="183896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366363424"/>
                    </a:ext>
                  </a:extLst>
                </a:gridCol>
                <a:gridCol w="4064000">
                  <a:extLst>
                    <a:ext uri="{9D8B030D-6E8A-4147-A177-3AD203B41FA5}">
                      <a16:colId xmlns:a16="http://schemas.microsoft.com/office/drawing/2014/main" val="3238694725"/>
                    </a:ext>
                  </a:extLst>
                </a:gridCol>
              </a:tblGrid>
              <a:tr h="370840">
                <a:tc>
                  <a:txBody>
                    <a:bodyPr/>
                    <a:lstStyle/>
                    <a:p>
                      <a:pPr latinLnBrk="1"/>
                      <a:r>
                        <a:rPr lang="en-US" altLang="ko-KR"/>
                        <a:t>Parameter</a:t>
                      </a:r>
                      <a:endParaRPr lang="ko-KR" altLang="en-US"/>
                    </a:p>
                  </a:txBody>
                  <a:tcPr/>
                </a:tc>
                <a:tc>
                  <a:txBody>
                    <a:bodyPr/>
                    <a:lstStyle/>
                    <a:p>
                      <a:pPr latinLnBrk="1"/>
                      <a:r>
                        <a:rPr lang="en-US" altLang="ko-KR"/>
                        <a:t>value</a:t>
                      </a:r>
                      <a:endParaRPr lang="ko-KR" altLang="en-US"/>
                    </a:p>
                  </a:txBody>
                  <a:tcPr/>
                </a:tc>
                <a:extLst>
                  <a:ext uri="{0D108BD9-81ED-4DB2-BD59-A6C34878D82A}">
                    <a16:rowId xmlns:a16="http://schemas.microsoft.com/office/drawing/2014/main" val="1127731764"/>
                  </a:ext>
                </a:extLst>
              </a:tr>
              <a:tr h="370840">
                <a:tc>
                  <a:txBody>
                    <a:bodyPr/>
                    <a:lstStyle/>
                    <a:p>
                      <a:pPr latinLnBrk="1"/>
                      <a:r>
                        <a:rPr lang="en-US" altLang="ko-KR"/>
                        <a:t>Max_iter</a:t>
                      </a:r>
                      <a:endParaRPr lang="ko-KR" altLang="en-US"/>
                    </a:p>
                  </a:txBody>
                  <a:tcPr/>
                </a:tc>
                <a:tc>
                  <a:txBody>
                    <a:bodyPr/>
                    <a:lstStyle/>
                    <a:p>
                      <a:pPr latinLnBrk="1"/>
                      <a:r>
                        <a:rPr lang="en-US" altLang="ko-KR"/>
                        <a:t>5,000</a:t>
                      </a:r>
                      <a:endParaRPr lang="ko-KR" altLang="en-US"/>
                    </a:p>
                  </a:txBody>
                  <a:tcPr/>
                </a:tc>
                <a:extLst>
                  <a:ext uri="{0D108BD9-81ED-4DB2-BD59-A6C34878D82A}">
                    <a16:rowId xmlns:a16="http://schemas.microsoft.com/office/drawing/2014/main" val="1039584423"/>
                  </a:ext>
                </a:extLst>
              </a:tr>
              <a:tr h="0">
                <a:tc>
                  <a:txBody>
                    <a:bodyPr/>
                    <a:lstStyle/>
                    <a:p>
                      <a:pPr latinLnBrk="1"/>
                      <a:r>
                        <a:rPr lang="en-US" altLang="ko-KR"/>
                        <a:t>C</a:t>
                      </a:r>
                      <a:endParaRPr lang="ko-KR" altLang="en-US"/>
                    </a:p>
                  </a:txBody>
                  <a:tcPr/>
                </a:tc>
                <a:tc>
                  <a:txBody>
                    <a:bodyPr/>
                    <a:lstStyle/>
                    <a:p>
                      <a:pPr latinLnBrk="1"/>
                      <a:r>
                        <a:rPr lang="en-US" altLang="ko-KR"/>
                        <a:t>0.005</a:t>
                      </a:r>
                      <a:endParaRPr lang="ko-KR" altLang="en-US"/>
                    </a:p>
                  </a:txBody>
                  <a:tcPr/>
                </a:tc>
                <a:extLst>
                  <a:ext uri="{0D108BD9-81ED-4DB2-BD59-A6C34878D82A}">
                    <a16:rowId xmlns:a16="http://schemas.microsoft.com/office/drawing/2014/main" val="2206231390"/>
                  </a:ext>
                </a:extLst>
              </a:tr>
              <a:tr h="274320">
                <a:tc>
                  <a:txBody>
                    <a:bodyPr/>
                    <a:lstStyle/>
                    <a:p>
                      <a:pPr latinLnBrk="1"/>
                      <a:r>
                        <a:rPr lang="en-US" altLang="ko-KR"/>
                        <a:t>penalty</a:t>
                      </a:r>
                      <a:endParaRPr lang="ko-KR" altLang="en-US"/>
                    </a:p>
                  </a:txBody>
                  <a:tcPr/>
                </a:tc>
                <a:tc>
                  <a:txBody>
                    <a:bodyPr/>
                    <a:lstStyle/>
                    <a:p>
                      <a:pPr latinLnBrk="1"/>
                      <a:r>
                        <a:rPr lang="en-US" altLang="ko-KR"/>
                        <a:t>l1</a:t>
                      </a:r>
                      <a:endParaRPr lang="ko-KR" altLang="en-US"/>
                    </a:p>
                  </a:txBody>
                  <a:tcPr/>
                </a:tc>
                <a:extLst>
                  <a:ext uri="{0D108BD9-81ED-4DB2-BD59-A6C34878D82A}">
                    <a16:rowId xmlns:a16="http://schemas.microsoft.com/office/drawing/2014/main" val="976440368"/>
                  </a:ext>
                </a:extLst>
              </a:tr>
              <a:tr h="182880">
                <a:tc>
                  <a:txBody>
                    <a:bodyPr/>
                    <a:lstStyle/>
                    <a:p>
                      <a:pPr latinLnBrk="1"/>
                      <a:r>
                        <a:rPr lang="en-US" altLang="ko-KR"/>
                        <a:t>dual</a:t>
                      </a:r>
                      <a:endParaRPr lang="ko-KR" altLang="en-US"/>
                    </a:p>
                  </a:txBody>
                  <a:tcPr/>
                </a:tc>
                <a:tc>
                  <a:txBody>
                    <a:bodyPr/>
                    <a:lstStyle/>
                    <a:p>
                      <a:pPr latinLnBrk="1"/>
                      <a:r>
                        <a:rPr lang="en-US" altLang="ko-KR"/>
                        <a:t>False</a:t>
                      </a:r>
                      <a:endParaRPr lang="ko-KR" altLang="en-US"/>
                    </a:p>
                  </a:txBody>
                  <a:tcPr/>
                </a:tc>
                <a:extLst>
                  <a:ext uri="{0D108BD9-81ED-4DB2-BD59-A6C34878D82A}">
                    <a16:rowId xmlns:a16="http://schemas.microsoft.com/office/drawing/2014/main" val="4240621126"/>
                  </a:ext>
                </a:extLst>
              </a:tr>
            </a:tbl>
          </a:graphicData>
        </a:graphic>
      </p:graphicFrame>
      <p:sp>
        <p:nvSpPr>
          <p:cNvPr id="8" name="TextBox 7">
            <a:extLst>
              <a:ext uri="{FF2B5EF4-FFF2-40B4-BE49-F238E27FC236}">
                <a16:creationId xmlns:a16="http://schemas.microsoft.com/office/drawing/2014/main" id="{58CB1614-946B-357E-9107-9987D2C0CD77}"/>
              </a:ext>
            </a:extLst>
          </p:cNvPr>
          <p:cNvSpPr txBox="1"/>
          <p:nvPr/>
        </p:nvSpPr>
        <p:spPr>
          <a:xfrm>
            <a:off x="319378" y="5377226"/>
            <a:ext cx="11253865" cy="584775"/>
          </a:xfrm>
          <a:prstGeom prst="rect">
            <a:avLst/>
          </a:prstGeom>
          <a:noFill/>
        </p:spPr>
        <p:txBody>
          <a:bodyPr wrap="square">
            <a:spAutoFit/>
          </a:bodyPr>
          <a:lstStyle/>
          <a:p>
            <a:r>
              <a:rPr lang="en-US" altLang="ko-KR" sz="1600"/>
              <a:t>(3) The returned probabilities are calibrated using LinearSVC+CalibratedClassifierCV to address the issue of LinearSVC not being well calibrated.</a:t>
            </a:r>
            <a:endParaRPr lang="ko-KR" altLang="en-US" sz="1600"/>
          </a:p>
        </p:txBody>
      </p:sp>
    </p:spTree>
    <p:extLst>
      <p:ext uri="{BB962C8B-B14F-4D97-AF65-F5344CB8AC3E}">
        <p14:creationId xmlns:p14="http://schemas.microsoft.com/office/powerpoint/2010/main" val="103174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Method</a:t>
            </a:r>
          </a:p>
        </p:txBody>
      </p:sp>
      <p:sp>
        <p:nvSpPr>
          <p:cNvPr id="7" name="TextBox 6">
            <a:extLst>
              <a:ext uri="{FF2B5EF4-FFF2-40B4-BE49-F238E27FC236}">
                <a16:creationId xmlns:a16="http://schemas.microsoft.com/office/drawing/2014/main" id="{01A35ADF-62AA-6EB6-5E6B-241F0236B3AC}"/>
              </a:ext>
            </a:extLst>
          </p:cNvPr>
          <p:cNvSpPr txBox="1"/>
          <p:nvPr/>
        </p:nvSpPr>
        <p:spPr>
          <a:xfrm>
            <a:off x="319378" y="1188386"/>
            <a:ext cx="11533316" cy="2308324"/>
          </a:xfrm>
          <a:prstGeom prst="rect">
            <a:avLst/>
          </a:prstGeom>
          <a:noFill/>
        </p:spPr>
        <p:txBody>
          <a:bodyPr wrap="square">
            <a:spAutoFit/>
          </a:bodyPr>
          <a:lstStyle/>
          <a:p>
            <a:r>
              <a:rPr lang="en-US" altLang="ko-KR" sz="1600" b="1" i="0">
                <a:effectLst/>
              </a:rPr>
              <a:t>Random Forest</a:t>
            </a:r>
          </a:p>
          <a:p>
            <a:pPr marL="342900" indent="-342900">
              <a:buAutoNum type="arabicParenBoth"/>
            </a:pPr>
            <a:r>
              <a:rPr lang="en-US" altLang="ko-KR" sz="1600" b="0" i="0">
                <a:effectLst/>
              </a:rPr>
              <a:t>Random forests can capture non-linear interactions between variables. In EEG data, a classification model can be built by considering complex interactions between various features.</a:t>
            </a:r>
          </a:p>
          <a:p>
            <a:pPr marL="342900" indent="-342900">
              <a:buAutoNum type="arabicParenBoth"/>
            </a:pPr>
            <a:endParaRPr lang="en-US" altLang="ko-KR" sz="1600" b="0" i="0">
              <a:effectLst/>
            </a:endParaRPr>
          </a:p>
          <a:p>
            <a:pPr marL="342900" indent="-342900">
              <a:buAutoNum type="arabicParenBoth"/>
            </a:pPr>
            <a:r>
              <a:rPr lang="en-US" altLang="ko-KR" sz="1600"/>
              <a:t>Random Forest can estimate the importance of each feature. This allows us to figure out which features in the EEG data are most useful for classification.</a:t>
            </a:r>
          </a:p>
          <a:p>
            <a:pPr marL="342900" indent="-342900">
              <a:buAutoNum type="arabicParenBoth"/>
            </a:pPr>
            <a:endParaRPr lang="en-US" altLang="ko-KR" sz="1600"/>
          </a:p>
          <a:p>
            <a:pPr marL="342900" indent="-342900">
              <a:buAutoNum type="arabicParenBoth"/>
            </a:pPr>
            <a:r>
              <a:rPr lang="en-US" altLang="ko-KR" sz="1600"/>
              <a:t>Random forests use an ensemble of decision trees, so you can avoid overfitting individual trees. This improves generalization performance and helps build models that are insensitive to noise or outliers in EEG data.</a:t>
            </a:r>
            <a:endParaRPr lang="ko-KR" altLang="en-US" sz="1600"/>
          </a:p>
        </p:txBody>
      </p:sp>
      <p:graphicFrame>
        <p:nvGraphicFramePr>
          <p:cNvPr id="2" name="표 2">
            <a:extLst>
              <a:ext uri="{FF2B5EF4-FFF2-40B4-BE49-F238E27FC236}">
                <a16:creationId xmlns:a16="http://schemas.microsoft.com/office/drawing/2014/main" id="{8AEBFFF3-59AC-F7D6-02B2-4A7E199678AD}"/>
              </a:ext>
            </a:extLst>
          </p:cNvPr>
          <p:cNvGraphicFramePr>
            <a:graphicFrameLocks noGrp="1"/>
          </p:cNvGraphicFramePr>
          <p:nvPr>
            <p:extLst>
              <p:ext uri="{D42A27DB-BD31-4B8C-83A1-F6EECF244321}">
                <p14:modId xmlns:p14="http://schemas.microsoft.com/office/powerpoint/2010/main" val="1041459363"/>
              </p:ext>
            </p:extLst>
          </p:nvPr>
        </p:nvGraphicFramePr>
        <p:xfrm>
          <a:off x="2032000" y="4089872"/>
          <a:ext cx="8128000" cy="110744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366363424"/>
                    </a:ext>
                  </a:extLst>
                </a:gridCol>
                <a:gridCol w="4064000">
                  <a:extLst>
                    <a:ext uri="{9D8B030D-6E8A-4147-A177-3AD203B41FA5}">
                      <a16:colId xmlns:a16="http://schemas.microsoft.com/office/drawing/2014/main" val="3238694725"/>
                    </a:ext>
                  </a:extLst>
                </a:gridCol>
              </a:tblGrid>
              <a:tr h="370840">
                <a:tc>
                  <a:txBody>
                    <a:bodyPr/>
                    <a:lstStyle/>
                    <a:p>
                      <a:pPr latinLnBrk="1"/>
                      <a:r>
                        <a:rPr lang="en-US" altLang="ko-KR"/>
                        <a:t>Parameter</a:t>
                      </a:r>
                      <a:endParaRPr lang="ko-KR" altLang="en-US"/>
                    </a:p>
                  </a:txBody>
                  <a:tcPr/>
                </a:tc>
                <a:tc>
                  <a:txBody>
                    <a:bodyPr/>
                    <a:lstStyle/>
                    <a:p>
                      <a:pPr latinLnBrk="1"/>
                      <a:r>
                        <a:rPr lang="en-US" altLang="ko-KR"/>
                        <a:t>value</a:t>
                      </a:r>
                      <a:endParaRPr lang="ko-KR" altLang="en-US"/>
                    </a:p>
                  </a:txBody>
                  <a:tcPr/>
                </a:tc>
                <a:extLst>
                  <a:ext uri="{0D108BD9-81ED-4DB2-BD59-A6C34878D82A}">
                    <a16:rowId xmlns:a16="http://schemas.microsoft.com/office/drawing/2014/main" val="1127731764"/>
                  </a:ext>
                </a:extLst>
              </a:tr>
              <a:tr h="370840">
                <a:tc>
                  <a:txBody>
                    <a:bodyPr/>
                    <a:lstStyle/>
                    <a:p>
                      <a:pPr latinLnBrk="1"/>
                      <a:r>
                        <a:rPr lang="en-US" altLang="ko-KR"/>
                        <a:t>Max_depth</a:t>
                      </a:r>
                      <a:endParaRPr lang="ko-KR" altLang="en-US"/>
                    </a:p>
                  </a:txBody>
                  <a:tcPr/>
                </a:tc>
                <a:tc>
                  <a:txBody>
                    <a:bodyPr/>
                    <a:lstStyle/>
                    <a:p>
                      <a:pPr latinLnBrk="1"/>
                      <a:r>
                        <a:rPr lang="en-US" altLang="ko-KR"/>
                        <a:t>5</a:t>
                      </a:r>
                      <a:endParaRPr lang="ko-KR" altLang="en-US"/>
                    </a:p>
                  </a:txBody>
                  <a:tcPr/>
                </a:tc>
                <a:extLst>
                  <a:ext uri="{0D108BD9-81ED-4DB2-BD59-A6C34878D82A}">
                    <a16:rowId xmlns:a16="http://schemas.microsoft.com/office/drawing/2014/main" val="1039584423"/>
                  </a:ext>
                </a:extLst>
              </a:tr>
              <a:tr h="0">
                <a:tc>
                  <a:txBody>
                    <a:bodyPr/>
                    <a:lstStyle/>
                    <a:p>
                      <a:pPr latinLnBrk="1"/>
                      <a:r>
                        <a:rPr lang="en-US" altLang="ko-KR"/>
                        <a:t>Min_samples_leaf</a:t>
                      </a:r>
                      <a:endParaRPr lang="ko-KR" altLang="en-US"/>
                    </a:p>
                  </a:txBody>
                  <a:tcPr/>
                </a:tc>
                <a:tc>
                  <a:txBody>
                    <a:bodyPr/>
                    <a:lstStyle/>
                    <a:p>
                      <a:pPr latinLnBrk="1"/>
                      <a:r>
                        <a:rPr lang="en-US" altLang="ko-KR"/>
                        <a:t>10</a:t>
                      </a:r>
                      <a:endParaRPr lang="ko-KR" altLang="en-US"/>
                    </a:p>
                  </a:txBody>
                  <a:tcPr/>
                </a:tc>
                <a:extLst>
                  <a:ext uri="{0D108BD9-81ED-4DB2-BD59-A6C34878D82A}">
                    <a16:rowId xmlns:a16="http://schemas.microsoft.com/office/drawing/2014/main" val="2206231390"/>
                  </a:ext>
                </a:extLst>
              </a:tr>
            </a:tbl>
          </a:graphicData>
        </a:graphic>
      </p:graphicFrame>
    </p:spTree>
    <p:extLst>
      <p:ext uri="{BB962C8B-B14F-4D97-AF65-F5344CB8AC3E}">
        <p14:creationId xmlns:p14="http://schemas.microsoft.com/office/powerpoint/2010/main" val="22414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Method</a:t>
            </a:r>
          </a:p>
        </p:txBody>
      </p:sp>
      <p:sp>
        <p:nvSpPr>
          <p:cNvPr id="7" name="TextBox 6">
            <a:extLst>
              <a:ext uri="{FF2B5EF4-FFF2-40B4-BE49-F238E27FC236}">
                <a16:creationId xmlns:a16="http://schemas.microsoft.com/office/drawing/2014/main" id="{01A35ADF-62AA-6EB6-5E6B-241F0236B3AC}"/>
              </a:ext>
            </a:extLst>
          </p:cNvPr>
          <p:cNvSpPr txBox="1"/>
          <p:nvPr/>
        </p:nvSpPr>
        <p:spPr>
          <a:xfrm>
            <a:off x="319378" y="1188386"/>
            <a:ext cx="11369413" cy="2308324"/>
          </a:xfrm>
          <a:prstGeom prst="rect">
            <a:avLst/>
          </a:prstGeom>
          <a:noFill/>
        </p:spPr>
        <p:txBody>
          <a:bodyPr wrap="square">
            <a:spAutoFit/>
          </a:bodyPr>
          <a:lstStyle/>
          <a:p>
            <a:r>
              <a:rPr lang="en-US" altLang="ko-KR" sz="1600" b="1" i="0">
                <a:effectLst/>
              </a:rPr>
              <a:t>eXtreme Gradient Boosting(XGBoost)</a:t>
            </a:r>
          </a:p>
          <a:p>
            <a:pPr marL="342900" indent="-342900">
              <a:buAutoNum type="arabicParenBoth"/>
            </a:pPr>
            <a:r>
              <a:rPr lang="en-US" altLang="ko-KR" sz="1600" b="0" i="0">
                <a:effectLst/>
              </a:rPr>
              <a:t>XGBoost improves prediction performance by sequentially training a weak model while reducing errors. Therefore, more accurate classification can be performed by utilizing various features in EEG data.</a:t>
            </a:r>
          </a:p>
          <a:p>
            <a:pPr marL="342900" indent="-342900">
              <a:buAutoNum type="arabicParenBoth"/>
            </a:pPr>
            <a:endParaRPr lang="en-US" altLang="ko-KR" sz="1600"/>
          </a:p>
          <a:p>
            <a:pPr marL="342900" indent="-342900">
              <a:buAutoNum type="arabicParenBoth"/>
            </a:pPr>
            <a:r>
              <a:rPr lang="en-US" altLang="ko-KR" sz="1600" b="0" i="0">
                <a:effectLst/>
              </a:rPr>
              <a:t>XGBoost </a:t>
            </a:r>
            <a:r>
              <a:rPr lang="en-US" altLang="ko-KR" sz="1600"/>
              <a:t>is less sensitive to outliers. This allows the model to perform robust classification even in the presence of outliers in the EEG data.</a:t>
            </a:r>
          </a:p>
          <a:p>
            <a:pPr marL="342900" indent="-342900">
              <a:buAutoNum type="arabicParenBoth"/>
            </a:pPr>
            <a:endParaRPr lang="en-US" altLang="ko-KR" sz="1600"/>
          </a:p>
          <a:p>
            <a:pPr marL="342900" indent="-342900">
              <a:buAutoNum type="arabicParenBoth"/>
            </a:pPr>
            <a:r>
              <a:rPr lang="en-US" altLang="ko-KR" sz="1600" b="0" i="0">
                <a:effectLst/>
              </a:rPr>
              <a:t>XGBoost </a:t>
            </a:r>
            <a:r>
              <a:rPr lang="en-US" altLang="ko-KR" sz="1600"/>
              <a:t>models can estimate the relative importance of each feature. This can help identify the most useful features from EEG data and help interpret the model.</a:t>
            </a:r>
            <a:endParaRPr lang="ko-KR" altLang="en-US" sz="1600"/>
          </a:p>
        </p:txBody>
      </p:sp>
      <p:graphicFrame>
        <p:nvGraphicFramePr>
          <p:cNvPr id="2" name="표 2">
            <a:extLst>
              <a:ext uri="{FF2B5EF4-FFF2-40B4-BE49-F238E27FC236}">
                <a16:creationId xmlns:a16="http://schemas.microsoft.com/office/drawing/2014/main" id="{438BB2AE-8AA2-1F74-2E07-84048FAC0B8A}"/>
              </a:ext>
            </a:extLst>
          </p:cNvPr>
          <p:cNvGraphicFramePr>
            <a:graphicFrameLocks noGrp="1"/>
          </p:cNvGraphicFramePr>
          <p:nvPr>
            <p:extLst>
              <p:ext uri="{D42A27DB-BD31-4B8C-83A1-F6EECF244321}">
                <p14:modId xmlns:p14="http://schemas.microsoft.com/office/powerpoint/2010/main" val="3960383040"/>
              </p:ext>
            </p:extLst>
          </p:nvPr>
        </p:nvGraphicFramePr>
        <p:xfrm>
          <a:off x="1940084" y="3830654"/>
          <a:ext cx="8128000" cy="2570480"/>
        </p:xfrm>
        <a:graphic>
          <a:graphicData uri="http://schemas.openxmlformats.org/drawingml/2006/table">
            <a:tbl>
              <a:tblPr firstRow="1" bandRow="1">
                <a:tableStyleId>{7DF18680-E054-41AD-8BC1-D1AEF772440D}</a:tableStyleId>
              </a:tblPr>
              <a:tblGrid>
                <a:gridCol w="4958021">
                  <a:extLst>
                    <a:ext uri="{9D8B030D-6E8A-4147-A177-3AD203B41FA5}">
                      <a16:colId xmlns:a16="http://schemas.microsoft.com/office/drawing/2014/main" val="3366363424"/>
                    </a:ext>
                  </a:extLst>
                </a:gridCol>
                <a:gridCol w="3169979">
                  <a:extLst>
                    <a:ext uri="{9D8B030D-6E8A-4147-A177-3AD203B41FA5}">
                      <a16:colId xmlns:a16="http://schemas.microsoft.com/office/drawing/2014/main" val="3238694725"/>
                    </a:ext>
                  </a:extLst>
                </a:gridCol>
              </a:tblGrid>
              <a:tr h="370840">
                <a:tc>
                  <a:txBody>
                    <a:bodyPr/>
                    <a:lstStyle/>
                    <a:p>
                      <a:pPr latinLnBrk="1"/>
                      <a:r>
                        <a:rPr lang="en-US" altLang="ko-KR"/>
                        <a:t>Parameter</a:t>
                      </a:r>
                      <a:endParaRPr lang="ko-KR" altLang="en-US"/>
                    </a:p>
                  </a:txBody>
                  <a:tcPr/>
                </a:tc>
                <a:tc>
                  <a:txBody>
                    <a:bodyPr/>
                    <a:lstStyle/>
                    <a:p>
                      <a:pPr latinLnBrk="1"/>
                      <a:r>
                        <a:rPr lang="en-US" altLang="ko-KR"/>
                        <a:t>value</a:t>
                      </a:r>
                      <a:endParaRPr lang="ko-KR" altLang="en-US"/>
                    </a:p>
                  </a:txBody>
                  <a:tcPr/>
                </a:tc>
                <a:extLst>
                  <a:ext uri="{0D108BD9-81ED-4DB2-BD59-A6C34878D82A}">
                    <a16:rowId xmlns:a16="http://schemas.microsoft.com/office/drawing/2014/main" val="1127731764"/>
                  </a:ext>
                </a:extLst>
              </a:tr>
              <a:tr h="370840">
                <a:tc>
                  <a:txBody>
                    <a:bodyPr/>
                    <a:lstStyle/>
                    <a:p>
                      <a:pPr latinLnBrk="1"/>
                      <a:r>
                        <a:rPr lang="en-US" altLang="ko-KR"/>
                        <a:t>Max_depth</a:t>
                      </a:r>
                      <a:endParaRPr lang="ko-KR" altLang="en-US"/>
                    </a:p>
                  </a:txBody>
                  <a:tcPr/>
                </a:tc>
                <a:tc>
                  <a:txBody>
                    <a:bodyPr/>
                    <a:lstStyle/>
                    <a:p>
                      <a:pPr latinLnBrk="1"/>
                      <a:r>
                        <a:rPr lang="en-US" altLang="ko-KR"/>
                        <a:t>3</a:t>
                      </a:r>
                      <a:endParaRPr lang="ko-KR" altLang="en-US"/>
                    </a:p>
                  </a:txBody>
                  <a:tcPr/>
                </a:tc>
                <a:extLst>
                  <a:ext uri="{0D108BD9-81ED-4DB2-BD59-A6C34878D82A}">
                    <a16:rowId xmlns:a16="http://schemas.microsoft.com/office/drawing/2014/main" val="1039584423"/>
                  </a:ext>
                </a:extLst>
              </a:tr>
              <a:tr h="0">
                <a:tc>
                  <a:txBody>
                    <a:bodyPr/>
                    <a:lstStyle/>
                    <a:p>
                      <a:pPr latinLnBrk="1"/>
                      <a:r>
                        <a:rPr lang="en-US" altLang="ko-KR"/>
                        <a:t>Learning_rate</a:t>
                      </a:r>
                      <a:endParaRPr lang="ko-KR" altLang="en-US"/>
                    </a:p>
                  </a:txBody>
                  <a:tcPr/>
                </a:tc>
                <a:tc>
                  <a:txBody>
                    <a:bodyPr/>
                    <a:lstStyle/>
                    <a:p>
                      <a:pPr latinLnBrk="1"/>
                      <a:r>
                        <a:rPr lang="en-US" altLang="ko-KR"/>
                        <a:t>0.1</a:t>
                      </a:r>
                      <a:endParaRPr lang="ko-KR" altLang="en-US"/>
                    </a:p>
                  </a:txBody>
                  <a:tcPr/>
                </a:tc>
                <a:extLst>
                  <a:ext uri="{0D108BD9-81ED-4DB2-BD59-A6C34878D82A}">
                    <a16:rowId xmlns:a16="http://schemas.microsoft.com/office/drawing/2014/main" val="2206231390"/>
                  </a:ext>
                </a:extLst>
              </a:tr>
              <a:tr h="274320">
                <a:tc>
                  <a:txBody>
                    <a:bodyPr/>
                    <a:lstStyle/>
                    <a:p>
                      <a:pPr latinLnBrk="1"/>
                      <a:r>
                        <a:rPr lang="en-US" altLang="ko-KR"/>
                        <a:t>N_estimators</a:t>
                      </a:r>
                      <a:endParaRPr lang="ko-KR" altLang="en-US"/>
                    </a:p>
                  </a:txBody>
                  <a:tcPr/>
                </a:tc>
                <a:tc>
                  <a:txBody>
                    <a:bodyPr/>
                    <a:lstStyle/>
                    <a:p>
                      <a:pPr latinLnBrk="1"/>
                      <a:r>
                        <a:rPr lang="en-US" altLang="ko-KR"/>
                        <a:t>20</a:t>
                      </a:r>
                      <a:endParaRPr lang="ko-KR" altLang="en-US"/>
                    </a:p>
                  </a:txBody>
                  <a:tcPr/>
                </a:tc>
                <a:extLst>
                  <a:ext uri="{0D108BD9-81ED-4DB2-BD59-A6C34878D82A}">
                    <a16:rowId xmlns:a16="http://schemas.microsoft.com/office/drawing/2014/main" val="976440368"/>
                  </a:ext>
                </a:extLst>
              </a:tr>
              <a:tr h="121920">
                <a:tc>
                  <a:txBody>
                    <a:bodyPr/>
                    <a:lstStyle/>
                    <a:p>
                      <a:pPr latinLnBrk="1"/>
                      <a:r>
                        <a:rPr lang="en-US" altLang="ko-KR"/>
                        <a:t>subsample</a:t>
                      </a:r>
                      <a:endParaRPr lang="ko-KR" altLang="en-US"/>
                    </a:p>
                  </a:txBody>
                  <a:tcPr/>
                </a:tc>
                <a:tc>
                  <a:txBody>
                    <a:bodyPr/>
                    <a:lstStyle/>
                    <a:p>
                      <a:pPr latinLnBrk="1"/>
                      <a:r>
                        <a:rPr lang="en-US" altLang="ko-KR"/>
                        <a:t>0.4</a:t>
                      </a:r>
                      <a:endParaRPr lang="ko-KR" altLang="en-US"/>
                    </a:p>
                  </a:txBody>
                  <a:tcPr/>
                </a:tc>
                <a:extLst>
                  <a:ext uri="{0D108BD9-81ED-4DB2-BD59-A6C34878D82A}">
                    <a16:rowId xmlns:a16="http://schemas.microsoft.com/office/drawing/2014/main" val="4240621126"/>
                  </a:ext>
                </a:extLst>
              </a:tr>
              <a:tr h="243840">
                <a:tc>
                  <a:txBody>
                    <a:bodyPr/>
                    <a:lstStyle/>
                    <a:p>
                      <a:pPr latinLnBrk="1"/>
                      <a:r>
                        <a:rPr lang="en-US" altLang="ko-KR"/>
                        <a:t>Reg_alpha(L1 regularization coefficient)</a:t>
                      </a:r>
                      <a:endParaRPr lang="ko-KR" altLang="en-US"/>
                    </a:p>
                  </a:txBody>
                  <a:tcPr/>
                </a:tc>
                <a:tc>
                  <a:txBody>
                    <a:bodyPr/>
                    <a:lstStyle/>
                    <a:p>
                      <a:pPr latinLnBrk="1"/>
                      <a:r>
                        <a:rPr lang="en-US" altLang="ko-KR"/>
                        <a:t>0.1</a:t>
                      </a:r>
                      <a:endParaRPr lang="ko-KR" altLang="en-US"/>
                    </a:p>
                  </a:txBody>
                  <a:tcPr/>
                </a:tc>
                <a:extLst>
                  <a:ext uri="{0D108BD9-81ED-4DB2-BD59-A6C34878D82A}">
                    <a16:rowId xmlns:a16="http://schemas.microsoft.com/office/drawing/2014/main" val="2307091068"/>
                  </a:ext>
                </a:extLst>
              </a:tr>
              <a:tr h="121920">
                <a:tc>
                  <a:txBody>
                    <a:bodyPr/>
                    <a:lstStyle/>
                    <a:p>
                      <a:pPr latinLnBrk="1"/>
                      <a:r>
                        <a:rPr lang="en-US" altLang="ko-KR"/>
                        <a:t>Reg_lambda(L2 regularization coefficient)</a:t>
                      </a:r>
                      <a:endParaRPr lang="ko-KR" altLang="en-US"/>
                    </a:p>
                  </a:txBody>
                  <a:tcPr/>
                </a:tc>
                <a:tc>
                  <a:txBody>
                    <a:bodyPr/>
                    <a:lstStyle/>
                    <a:p>
                      <a:pPr latinLnBrk="1"/>
                      <a:r>
                        <a:rPr lang="en-US" altLang="ko-KR"/>
                        <a:t>10.0</a:t>
                      </a:r>
                      <a:endParaRPr lang="ko-KR" altLang="en-US"/>
                    </a:p>
                  </a:txBody>
                  <a:tcPr/>
                </a:tc>
                <a:extLst>
                  <a:ext uri="{0D108BD9-81ED-4DB2-BD59-A6C34878D82A}">
                    <a16:rowId xmlns:a16="http://schemas.microsoft.com/office/drawing/2014/main" val="4042701652"/>
                  </a:ext>
                </a:extLst>
              </a:tr>
            </a:tbl>
          </a:graphicData>
        </a:graphic>
      </p:graphicFrame>
    </p:spTree>
    <p:extLst>
      <p:ext uri="{BB962C8B-B14F-4D97-AF65-F5344CB8AC3E}">
        <p14:creationId xmlns:p14="http://schemas.microsoft.com/office/powerpoint/2010/main" val="285699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FC83AD3-AA7A-2EAB-B543-188244FF65CA}"/>
              </a:ext>
            </a:extLst>
          </p:cNvPr>
          <p:cNvCxnSpPr/>
          <p:nvPr/>
        </p:nvCxnSpPr>
        <p:spPr>
          <a:xfrm>
            <a:off x="251604" y="595223"/>
            <a:ext cx="11688792" cy="0"/>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05442F08-142D-9DF9-7720-423E8550BB7D}"/>
              </a:ext>
            </a:extLst>
          </p:cNvPr>
          <p:cNvSpPr txBox="1"/>
          <p:nvPr/>
        </p:nvSpPr>
        <p:spPr>
          <a:xfrm>
            <a:off x="191219" y="133559"/>
            <a:ext cx="2043023" cy="461665"/>
          </a:xfrm>
          <a:prstGeom prst="rect">
            <a:avLst/>
          </a:prstGeom>
          <a:noFill/>
        </p:spPr>
        <p:txBody>
          <a:bodyPr wrap="square" rtlCol="0">
            <a:spAutoFit/>
          </a:bodyPr>
          <a:lstStyle/>
          <a:p>
            <a:r>
              <a:rPr lang="en-US" altLang="ko-KR" sz="2400" b="1">
                <a:latin typeface="맑은 고딕 Semilight" panose="020B0502040204020203" pitchFamily="50" charset="-127"/>
                <a:ea typeface="맑은 고딕 Semilight" panose="020B0502040204020203" pitchFamily="50" charset="-127"/>
                <a:cs typeface="맑은 고딕 Semilight" panose="020B0502040204020203" pitchFamily="50" charset="-127"/>
              </a:rPr>
              <a:t>Method</a:t>
            </a:r>
          </a:p>
        </p:txBody>
      </p:sp>
      <p:sp>
        <p:nvSpPr>
          <p:cNvPr id="7" name="TextBox 6">
            <a:extLst>
              <a:ext uri="{FF2B5EF4-FFF2-40B4-BE49-F238E27FC236}">
                <a16:creationId xmlns:a16="http://schemas.microsoft.com/office/drawing/2014/main" id="{01A35ADF-62AA-6EB6-5E6B-241F0236B3AC}"/>
              </a:ext>
            </a:extLst>
          </p:cNvPr>
          <p:cNvSpPr txBox="1"/>
          <p:nvPr/>
        </p:nvSpPr>
        <p:spPr>
          <a:xfrm>
            <a:off x="319378" y="1188386"/>
            <a:ext cx="11621018" cy="1815882"/>
          </a:xfrm>
          <a:prstGeom prst="rect">
            <a:avLst/>
          </a:prstGeom>
          <a:noFill/>
        </p:spPr>
        <p:txBody>
          <a:bodyPr wrap="square">
            <a:spAutoFit/>
          </a:bodyPr>
          <a:lstStyle/>
          <a:p>
            <a:r>
              <a:rPr lang="en-US" altLang="ko-KR" sz="1600" b="1"/>
              <a:t>PDP(Partial Dependence Plots) and ICE(Individual Conditional Expectation)</a:t>
            </a:r>
            <a:endParaRPr lang="en-US" altLang="ko-KR" sz="1600" b="1" i="0">
              <a:effectLst/>
            </a:endParaRPr>
          </a:p>
          <a:p>
            <a:pPr marL="342900" indent="-342900">
              <a:buAutoNum type="arabicParenBoth"/>
            </a:pPr>
            <a:r>
              <a:rPr lang="en-US" altLang="ko-KR" sz="1600" b="0" i="0">
                <a:effectLst/>
              </a:rPr>
              <a:t>Random Forest and Gradient Boosting are ensemble models, which combine multiple decision trees to make predictions. These ensemble models can make it difficult to understand the complex interactions between individual trees and the influence of traits.</a:t>
            </a:r>
          </a:p>
          <a:p>
            <a:pPr marL="342900" indent="-342900">
              <a:buAutoNum type="arabicParenBoth"/>
            </a:pPr>
            <a:endParaRPr lang="en-US" altLang="ko-KR" sz="1600"/>
          </a:p>
          <a:p>
            <a:pPr marL="342900" indent="-342900">
              <a:buAutoNum type="arabicParenBoth"/>
            </a:pPr>
            <a:r>
              <a:rPr lang="en-US" altLang="ko-KR" sz="1600"/>
              <a:t>PDP and ICE are useful for visualizing and explaining the influence of features on a model's predictions. By graphing the model's predictions as the features change, they can understand how each feature affects the prediction.</a:t>
            </a:r>
          </a:p>
        </p:txBody>
      </p:sp>
    </p:spTree>
    <p:extLst>
      <p:ext uri="{BB962C8B-B14F-4D97-AF65-F5344CB8AC3E}">
        <p14:creationId xmlns:p14="http://schemas.microsoft.com/office/powerpoint/2010/main" val="1043564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1161</Words>
  <Application>Microsoft Office PowerPoint</Application>
  <PresentationFormat>와이드스크린</PresentationFormat>
  <Paragraphs>148</Paragraphs>
  <Slides>23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23</vt:i4>
      </vt:variant>
    </vt:vector>
  </HeadingPairs>
  <TitlesOfParts>
    <vt:vector size="27" baseType="lpstr">
      <vt:lpstr>맑은 고딕</vt:lpstr>
      <vt:lpstr>맑은 고딕 Semilight</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규형</dc:creator>
  <cp:lastModifiedBy>김 규형</cp:lastModifiedBy>
  <cp:revision>30</cp:revision>
  <dcterms:created xsi:type="dcterms:W3CDTF">2023-06-07T17:28:00Z</dcterms:created>
  <dcterms:modified xsi:type="dcterms:W3CDTF">2023-06-08T01:39:36Z</dcterms:modified>
</cp:coreProperties>
</file>