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6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atish\IIMA\Acads\Term4\AMDA\Crab\crab_new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v>Unmolted</c:v>
          </c:tx>
          <c:cat>
            <c:numRef>
              <c:f>crab_new!$N$7:$N$14</c:f>
              <c:numCache>
                <c:formatCode>General</c:formatCode>
                <c:ptCount val="8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</c:numCache>
            </c:numRef>
          </c:cat>
          <c:val>
            <c:numRef>
              <c:f>crab_new!$T$7:$T$14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  <c:pt idx="4">
                  <c:v>7</c:v>
                </c:pt>
                <c:pt idx="5">
                  <c:v>59</c:v>
                </c:pt>
                <c:pt idx="6">
                  <c:v>68</c:v>
                </c:pt>
                <c:pt idx="7">
                  <c:v>17</c:v>
                </c:pt>
              </c:numCache>
            </c:numRef>
          </c:val>
        </c:ser>
        <c:ser>
          <c:idx val="1"/>
          <c:order val="1"/>
          <c:tx>
            <c:v>Molted</c:v>
          </c:tx>
          <c:cat>
            <c:numRef>
              <c:f>crab_new!$N$7:$N$14</c:f>
              <c:numCache>
                <c:formatCode>General</c:formatCode>
                <c:ptCount val="8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</c:numCache>
            </c:numRef>
          </c:cat>
          <c:val>
            <c:numRef>
              <c:f>crab_new!$U$7:$U$14</c:f>
              <c:numCache>
                <c:formatCode>General</c:formatCode>
                <c:ptCount val="8"/>
                <c:pt idx="0">
                  <c:v>2</c:v>
                </c:pt>
                <c:pt idx="1">
                  <c:v>15</c:v>
                </c:pt>
                <c:pt idx="2">
                  <c:v>45</c:v>
                </c:pt>
                <c:pt idx="3">
                  <c:v>62</c:v>
                </c:pt>
                <c:pt idx="4">
                  <c:v>34</c:v>
                </c:pt>
                <c:pt idx="5">
                  <c:v>40</c:v>
                </c:pt>
                <c:pt idx="6">
                  <c:v>3</c:v>
                </c:pt>
                <c:pt idx="7">
                  <c:v>0</c:v>
                </c:pt>
              </c:numCache>
            </c:numRef>
          </c:val>
        </c:ser>
        <c:axId val="46637440"/>
        <c:axId val="46639360"/>
      </c:barChart>
      <c:catAx>
        <c:axId val="46637440"/>
        <c:scaling>
          <c:orientation val="minMax"/>
        </c:scaling>
        <c:axPos val="b"/>
        <c:numFmt formatCode="General" sourceLinked="1"/>
        <c:tickLblPos val="nextTo"/>
        <c:crossAx val="46639360"/>
        <c:crosses val="autoZero"/>
        <c:auto val="1"/>
        <c:lblAlgn val="ctr"/>
        <c:lblOffset val="100"/>
      </c:catAx>
      <c:valAx>
        <c:axId val="46639360"/>
        <c:scaling>
          <c:orientation val="minMax"/>
        </c:scaling>
        <c:axPos val="l"/>
        <c:majorGridlines/>
        <c:numFmt formatCode="General" sourceLinked="1"/>
        <c:tickLblPos val="nextTo"/>
        <c:crossAx val="4663744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4B8F2-7AD2-4114-878B-CBCFEB83FED7}" type="datetimeFigureOut">
              <a:rPr lang="en-US" smtClean="0"/>
              <a:t>8/6/2008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C6644-3829-444D-AEA9-DF0EB6E138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C6644-3829-444D-AEA9-DF0EB6E138B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Crab Molt Size estimation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Anita, </a:t>
            </a:r>
            <a:r>
              <a:rPr lang="en-US" dirty="0" err="1" smtClean="0"/>
              <a:t>Rahul</a:t>
            </a:r>
            <a:r>
              <a:rPr lang="en-US" dirty="0" smtClean="0"/>
              <a:t>, Satish, Tejaswi, </a:t>
            </a:r>
            <a:r>
              <a:rPr lang="en-US" dirty="0" err="1" smtClean="0"/>
              <a:t>Vinay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Regressing the pre and post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b="1" dirty="0" smtClean="0"/>
              <a:t>Iteration 1 : </a:t>
            </a:r>
            <a:r>
              <a:rPr lang="en-US" sz="1600" dirty="0" smtClean="0"/>
              <a:t>PreSz </a:t>
            </a:r>
            <a:r>
              <a:rPr lang="en-US" sz="1600" dirty="0" smtClean="0"/>
              <a:t>~ </a:t>
            </a:r>
            <a:r>
              <a:rPr lang="en-US" sz="1600" dirty="0" smtClean="0"/>
              <a:t>presz~postsz+y1+y2+y3+lf</a:t>
            </a:r>
          </a:p>
          <a:p>
            <a:pPr lvl="1"/>
            <a:r>
              <a:rPr lang="en-US" sz="1600" dirty="0" smtClean="0"/>
              <a:t>Summary  : R2 </a:t>
            </a:r>
            <a:r>
              <a:rPr lang="en-US" sz="1600" dirty="0" err="1" smtClean="0"/>
              <a:t>adj</a:t>
            </a:r>
            <a:r>
              <a:rPr lang="en-US" sz="1600" dirty="0" smtClean="0"/>
              <a:t> : 98%  still</a:t>
            </a:r>
          </a:p>
          <a:p>
            <a:pPr lvl="1"/>
            <a:r>
              <a:rPr lang="en-US" sz="1600" dirty="0" smtClean="0"/>
              <a:t>Lf, y3,  are insignificant with pvalues of 0.69, 0.268</a:t>
            </a:r>
          </a:p>
          <a:p>
            <a:r>
              <a:rPr lang="en-US" sz="1600" b="1" dirty="0" smtClean="0"/>
              <a:t>Iteration </a:t>
            </a:r>
            <a:r>
              <a:rPr lang="en-US" sz="1600" b="1" dirty="0" smtClean="0"/>
              <a:t>2 : </a:t>
            </a:r>
            <a:r>
              <a:rPr lang="en-US" sz="1600" dirty="0" smtClean="0"/>
              <a:t>P</a:t>
            </a:r>
            <a:r>
              <a:rPr lang="en-US" sz="1600" dirty="0" smtClean="0"/>
              <a:t>resz~postsz+y1+y2</a:t>
            </a:r>
          </a:p>
          <a:p>
            <a:pPr lvl="1"/>
            <a:r>
              <a:rPr lang="en-US" sz="1600" dirty="0" smtClean="0"/>
              <a:t>Summary : R2 </a:t>
            </a:r>
            <a:r>
              <a:rPr lang="en-US" sz="1600" dirty="0" err="1" smtClean="0"/>
              <a:t>adj</a:t>
            </a:r>
            <a:r>
              <a:rPr lang="en-US" sz="1600" dirty="0" smtClean="0"/>
              <a:t> : 98% still</a:t>
            </a:r>
          </a:p>
          <a:p>
            <a:pPr lvl="1"/>
            <a:r>
              <a:rPr lang="en-US" sz="1600" dirty="0" smtClean="0"/>
              <a:t>Y1 is insignificant with </a:t>
            </a:r>
            <a:r>
              <a:rPr lang="en-US" sz="1600" dirty="0" err="1" smtClean="0"/>
              <a:t>pvalue</a:t>
            </a:r>
            <a:r>
              <a:rPr lang="en-US" sz="1600" dirty="0" smtClean="0"/>
              <a:t> of 0.38</a:t>
            </a:r>
          </a:p>
          <a:p>
            <a:r>
              <a:rPr lang="en-US" sz="1600" b="1" dirty="0" smtClean="0"/>
              <a:t>Iteration 3 : </a:t>
            </a:r>
            <a:r>
              <a:rPr lang="en-US" sz="1600" dirty="0" smtClean="0"/>
              <a:t>Presz~postsz+y2</a:t>
            </a:r>
            <a:endParaRPr lang="en-US" sz="1600" dirty="0" smtClean="0"/>
          </a:p>
          <a:p>
            <a:pPr lvl="1"/>
            <a:r>
              <a:rPr lang="en-US" sz="1600" dirty="0" smtClean="0"/>
              <a:t>Summary : R2 </a:t>
            </a:r>
            <a:r>
              <a:rPr lang="en-US" sz="1600" dirty="0" err="1" smtClean="0"/>
              <a:t>adj</a:t>
            </a:r>
            <a:r>
              <a:rPr lang="en-US" sz="1600" dirty="0" smtClean="0"/>
              <a:t> : 98% </a:t>
            </a:r>
            <a:r>
              <a:rPr lang="en-US" sz="1600" dirty="0" smtClean="0"/>
              <a:t>,  and y2 is also significant</a:t>
            </a:r>
          </a:p>
          <a:p>
            <a:r>
              <a:rPr lang="en-US" sz="1600" b="1" dirty="0" smtClean="0"/>
              <a:t>Iteration 4 : </a:t>
            </a:r>
            <a:r>
              <a:rPr lang="en-US" sz="1600" dirty="0" err="1" smtClean="0"/>
              <a:t>Presz~postsz</a:t>
            </a:r>
            <a:endParaRPr lang="en-US" sz="1600" dirty="0" smtClean="0"/>
          </a:p>
          <a:p>
            <a:pPr lvl="1"/>
            <a:r>
              <a:rPr lang="en-US" sz="1600" dirty="0" smtClean="0"/>
              <a:t>Summary : </a:t>
            </a:r>
            <a:r>
              <a:rPr lang="en-US" sz="1600" dirty="0" smtClean="0"/>
              <a:t>R2 </a:t>
            </a:r>
            <a:r>
              <a:rPr lang="en-US" sz="1600" dirty="0" err="1" smtClean="0"/>
              <a:t>adj</a:t>
            </a:r>
            <a:r>
              <a:rPr lang="en-US" sz="1600" dirty="0" smtClean="0"/>
              <a:t> : 98% </a:t>
            </a:r>
            <a:r>
              <a:rPr lang="en-US" sz="1600" dirty="0" smtClean="0"/>
              <a:t> </a:t>
            </a:r>
          </a:p>
          <a:p>
            <a:pPr lvl="1"/>
            <a:endParaRPr lang="en-US" sz="1600" dirty="0" smtClean="0"/>
          </a:p>
          <a:p>
            <a:r>
              <a:rPr lang="en-US" sz="2000" b="1" dirty="0" smtClean="0"/>
              <a:t>GAM: </a:t>
            </a:r>
            <a:r>
              <a:rPr lang="en-US" sz="2000" dirty="0" smtClean="0"/>
              <a:t>Nearly same result as above. Even a visual inspection shows a good linearity fit.  </a:t>
            </a:r>
          </a:p>
          <a:p>
            <a:r>
              <a:rPr lang="en-US" sz="1600" b="1" dirty="0" smtClean="0"/>
              <a:t>CONCLUSION: </a:t>
            </a:r>
            <a:r>
              <a:rPr lang="en-US" sz="1600" dirty="0" smtClean="0"/>
              <a:t>82 pre sizes are different from sizes in other years. (slope is steeper with a larger –</a:t>
            </a:r>
            <a:r>
              <a:rPr lang="en-US" sz="1600" dirty="0" err="1" smtClean="0"/>
              <a:t>ve</a:t>
            </a:r>
            <a:r>
              <a:rPr lang="en-US" sz="1600" dirty="0" smtClean="0"/>
              <a:t> intercept in 82)</a:t>
            </a:r>
            <a:endParaRPr lang="en-US" sz="1600" dirty="0" smtClean="0"/>
          </a:p>
          <a:p>
            <a:pPr lvl="1">
              <a:buNone/>
            </a:pPr>
            <a:r>
              <a:rPr lang="en-US" sz="1600" dirty="0" smtClean="0"/>
              <a:t>	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Removing three outliers sequentially gives good results  (R2 : 98.26%)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7620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800" dirty="0" smtClean="0"/>
              <a:t>Consistent prediction of </a:t>
            </a:r>
            <a:r>
              <a:rPr lang="en-US" sz="2800" dirty="0" err="1" smtClean="0"/>
              <a:t>preSize</a:t>
            </a:r>
            <a:r>
              <a:rPr lang="en-US" sz="2800" dirty="0" smtClean="0"/>
              <a:t> across clusters</a:t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229600" cy="44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5638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/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Residuals don’t  go Hayward across any of the clusters  (vary mostly between -4 to 4 )</a:t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regression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 : </a:t>
            </a:r>
            <a:r>
              <a:rPr lang="en-US" dirty="0" err="1" smtClean="0"/>
              <a:t>Presize</a:t>
            </a:r>
            <a:r>
              <a:rPr lang="en-US" dirty="0" smtClean="0"/>
              <a:t> ; X : </a:t>
            </a:r>
            <a:r>
              <a:rPr lang="en-US" dirty="0" err="1" smtClean="0"/>
              <a:t>postsize</a:t>
            </a:r>
            <a:endParaRPr lang="en-US" dirty="0" smtClean="0"/>
          </a:p>
          <a:p>
            <a:r>
              <a:rPr lang="en-US" b="1" dirty="0" smtClean="0"/>
              <a:t>Y = 1.1072 * X – 30.21 </a:t>
            </a:r>
          </a:p>
          <a:p>
            <a:r>
              <a:rPr lang="en-US" dirty="0" smtClean="0"/>
              <a:t>Since coefficient of “lf” is insignificant, captivity or lab based study doesn’t alter the shell sizes</a:t>
            </a:r>
          </a:p>
          <a:p>
            <a:r>
              <a:rPr lang="en-US" dirty="0" smtClean="0"/>
              <a:t>Coefficient  for year 82 is significant, but the </a:t>
            </a:r>
            <a:r>
              <a:rPr lang="en-US" dirty="0" err="1" smtClean="0"/>
              <a:t>presize</a:t>
            </a:r>
            <a:r>
              <a:rPr lang="en-US" dirty="0" smtClean="0"/>
              <a:t> histograms didn’t differ much with different slopes, So we are ignoring the year effect</a:t>
            </a:r>
          </a:p>
          <a:p>
            <a:r>
              <a:rPr lang="en-US" dirty="0" smtClean="0"/>
              <a:t>Since the fit is good </a:t>
            </a:r>
          </a:p>
          <a:p>
            <a:pPr lvl="1"/>
            <a:r>
              <a:rPr lang="en-US" dirty="0" smtClean="0"/>
              <a:t>Average squared error </a:t>
            </a:r>
            <a:r>
              <a:rPr lang="en-US" dirty="0" smtClean="0"/>
              <a:t> </a:t>
            </a:r>
            <a:r>
              <a:rPr lang="en-US" dirty="0" smtClean="0"/>
              <a:t>is the Residual std error :</a:t>
            </a:r>
            <a:r>
              <a:rPr lang="en-US" b="1" dirty="0" smtClean="0"/>
              <a:t> 1.935 </a:t>
            </a:r>
            <a:r>
              <a:rPr lang="en-US" dirty="0" smtClean="0"/>
              <a:t>as given in the summary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Histogram of </a:t>
            </a:r>
            <a:r>
              <a:rPr lang="en-US" dirty="0" err="1" smtClean="0"/>
              <a:t>presizes</a:t>
            </a:r>
            <a:r>
              <a:rPr lang="en-US" dirty="0" smtClean="0"/>
              <a:t> of Molted/</a:t>
            </a:r>
            <a:r>
              <a:rPr lang="en-US" dirty="0" err="1" smtClean="0"/>
              <a:t>Unmolted</a:t>
            </a:r>
            <a:r>
              <a:rPr lang="en-US" dirty="0" smtClean="0"/>
              <a:t> crabs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82296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09600" y="5562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Crab sizes &gt; 145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are mostly unmolted pointing to the fact that they are old and might not grow any further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82</TotalTime>
  <Words>263</Words>
  <Application>Microsoft Office PowerPoint</Application>
  <PresentationFormat>On-screen Show (4:3)</PresentationFormat>
  <Paragraphs>30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Crab Molt Size estimation</vt:lpstr>
      <vt:lpstr>Regressing the pre and post sizes</vt:lpstr>
      <vt:lpstr>Removing three outliers sequentially gives good results  (R2 : 98.26%)</vt:lpstr>
      <vt:lpstr>Consistent prediction of preSize across clusters </vt:lpstr>
      <vt:lpstr>Final regression model</vt:lpstr>
      <vt:lpstr>Histogram of presizes of Molted/Unmolted crabs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Crab Molt Size estimation</dc:title>
  <dc:creator/>
  <cp:lastModifiedBy>Satish Talluri</cp:lastModifiedBy>
  <cp:revision>33</cp:revision>
  <dcterms:created xsi:type="dcterms:W3CDTF">2006-08-16T00:00:00Z</dcterms:created>
  <dcterms:modified xsi:type="dcterms:W3CDTF">2008-08-06T07:46:23Z</dcterms:modified>
</cp:coreProperties>
</file>