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2ee19ee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2ee19ee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2ee19ee6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2ee19ee6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2ee19ee6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2ee19ee6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2ee19ee6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2ee19ee6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2ee19ee6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2ee19ee6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2ee19ee6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2ee19ee6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2ee19ee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2ee19ee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2ee19ee6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2ee19ee6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2ee19ee6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2ee19ee6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2ee19ee6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2ee19ee6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c5119782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c5119782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2c5119782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c5119782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2c5119782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c5119782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2c5119782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c5119782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2c5119782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2c5119782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2ee19ee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2ee19ee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2ee19ee6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2ee19ee6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2ee19ee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2ee19ee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outhwest.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CIS 484 Final Presentation</a:t>
            </a:r>
            <a:endParaRPr/>
          </a:p>
        </p:txBody>
      </p:sp>
      <p:sp>
        <p:nvSpPr>
          <p:cNvPr id="135" name="Google Shape;135;p13"/>
          <p:cNvSpPr txBox="1"/>
          <p:nvPr/>
        </p:nvSpPr>
        <p:spPr>
          <a:xfrm>
            <a:off x="2427425" y="3256325"/>
            <a:ext cx="6061200" cy="136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FFFFFF"/>
                </a:solidFill>
              </a:rPr>
              <a:t>Blaine Ford, Madison Martin, Sagar Tamang, Samuel Akinfenwa</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Evidence found on the hard drive</a:t>
            </a:r>
            <a:endParaRPr/>
          </a:p>
        </p:txBody>
      </p:sp>
      <p:pic>
        <p:nvPicPr>
          <p:cNvPr id="189" name="Google Shape;189;p22"/>
          <p:cNvPicPr preferRelativeResize="0"/>
          <p:nvPr/>
        </p:nvPicPr>
        <p:blipFill>
          <a:blip r:embed="rId3">
            <a:alphaModFix/>
          </a:blip>
          <a:stretch>
            <a:fillRect/>
          </a:stretch>
        </p:blipFill>
        <p:spPr>
          <a:xfrm>
            <a:off x="152400" y="1460250"/>
            <a:ext cx="2419350" cy="1604499"/>
          </a:xfrm>
          <a:prstGeom prst="rect">
            <a:avLst/>
          </a:prstGeom>
          <a:noFill/>
          <a:ln>
            <a:noFill/>
          </a:ln>
        </p:spPr>
      </p:pic>
      <p:pic>
        <p:nvPicPr>
          <p:cNvPr id="190" name="Google Shape;190;p22"/>
          <p:cNvPicPr preferRelativeResize="0"/>
          <p:nvPr/>
        </p:nvPicPr>
        <p:blipFill>
          <a:blip r:embed="rId4">
            <a:alphaModFix/>
          </a:blip>
          <a:stretch>
            <a:fillRect/>
          </a:stretch>
        </p:blipFill>
        <p:spPr>
          <a:xfrm>
            <a:off x="2897700" y="1256249"/>
            <a:ext cx="2147800" cy="2012500"/>
          </a:xfrm>
          <a:prstGeom prst="rect">
            <a:avLst/>
          </a:prstGeom>
          <a:noFill/>
          <a:ln>
            <a:noFill/>
          </a:ln>
        </p:spPr>
      </p:pic>
      <p:pic>
        <p:nvPicPr>
          <p:cNvPr id="191" name="Google Shape;191;p22"/>
          <p:cNvPicPr preferRelativeResize="0"/>
          <p:nvPr/>
        </p:nvPicPr>
        <p:blipFill>
          <a:blip r:embed="rId5">
            <a:alphaModFix/>
          </a:blip>
          <a:stretch>
            <a:fillRect/>
          </a:stretch>
        </p:blipFill>
        <p:spPr>
          <a:xfrm>
            <a:off x="5560550" y="1305238"/>
            <a:ext cx="2619375" cy="1914525"/>
          </a:xfrm>
          <a:prstGeom prst="rect">
            <a:avLst/>
          </a:prstGeom>
          <a:noFill/>
          <a:ln>
            <a:noFill/>
          </a:ln>
        </p:spPr>
      </p:pic>
      <p:pic>
        <p:nvPicPr>
          <p:cNvPr id="192" name="Google Shape;192;p22"/>
          <p:cNvPicPr preferRelativeResize="0"/>
          <p:nvPr/>
        </p:nvPicPr>
        <p:blipFill>
          <a:blip r:embed="rId6">
            <a:alphaModFix/>
          </a:blip>
          <a:stretch>
            <a:fillRect/>
          </a:stretch>
        </p:blipFill>
        <p:spPr>
          <a:xfrm>
            <a:off x="212525" y="3317524"/>
            <a:ext cx="2359217" cy="1569952"/>
          </a:xfrm>
          <a:prstGeom prst="rect">
            <a:avLst/>
          </a:prstGeom>
          <a:noFill/>
          <a:ln>
            <a:noFill/>
          </a:ln>
        </p:spPr>
      </p:pic>
      <p:pic>
        <p:nvPicPr>
          <p:cNvPr id="193" name="Google Shape;193;p22"/>
          <p:cNvPicPr preferRelativeResize="0"/>
          <p:nvPr/>
        </p:nvPicPr>
        <p:blipFill>
          <a:blip r:embed="rId7">
            <a:alphaModFix/>
          </a:blip>
          <a:stretch>
            <a:fillRect/>
          </a:stretch>
        </p:blipFill>
        <p:spPr>
          <a:xfrm>
            <a:off x="2794129" y="3369349"/>
            <a:ext cx="2354927" cy="1569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Question 3:</a:t>
            </a:r>
            <a:endParaRPr sz="3600"/>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Is there any evidence that the user may have been trying to cover their tracks or delete evidence from the computer?</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Searches found in Autopsy</a:t>
            </a:r>
            <a:endParaRPr/>
          </a:p>
        </p:txBody>
      </p:sp>
      <p:pic>
        <p:nvPicPr>
          <p:cNvPr id="205" name="Google Shape;205;p24"/>
          <p:cNvPicPr preferRelativeResize="0"/>
          <p:nvPr/>
        </p:nvPicPr>
        <p:blipFill>
          <a:blip r:embed="rId3">
            <a:alphaModFix/>
          </a:blip>
          <a:stretch>
            <a:fillRect/>
          </a:stretch>
        </p:blipFill>
        <p:spPr>
          <a:xfrm>
            <a:off x="1210725" y="1307850"/>
            <a:ext cx="6927117"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Deleted Files in Recycling Bin</a:t>
            </a:r>
            <a:endParaRPr/>
          </a:p>
        </p:txBody>
      </p:sp>
      <p:pic>
        <p:nvPicPr>
          <p:cNvPr id="211" name="Google Shape;211;p25"/>
          <p:cNvPicPr preferRelativeResize="0"/>
          <p:nvPr/>
        </p:nvPicPr>
        <p:blipFill>
          <a:blip r:embed="rId3">
            <a:alphaModFix/>
          </a:blip>
          <a:stretch>
            <a:fillRect/>
          </a:stretch>
        </p:blipFill>
        <p:spPr>
          <a:xfrm>
            <a:off x="189400" y="1867275"/>
            <a:ext cx="8839201" cy="14688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217" name="Google Shape;217;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Can you identify any additional items (such as USB devices) that may contain pertinent evidence? If so, what are they? Include as much identifying information about each device as possible.</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USB Devices Found</a:t>
            </a:r>
            <a:endParaRPr/>
          </a:p>
        </p:txBody>
      </p:sp>
      <p:pic>
        <p:nvPicPr>
          <p:cNvPr id="223" name="Google Shape;223;p27"/>
          <p:cNvPicPr preferRelativeResize="0"/>
          <p:nvPr/>
        </p:nvPicPr>
        <p:blipFill>
          <a:blip r:embed="rId3">
            <a:alphaModFix/>
          </a:blip>
          <a:stretch>
            <a:fillRect/>
          </a:stretch>
        </p:blipFill>
        <p:spPr>
          <a:xfrm>
            <a:off x="152400" y="1586050"/>
            <a:ext cx="8839200" cy="422557"/>
          </a:xfrm>
          <a:prstGeom prst="rect">
            <a:avLst/>
          </a:prstGeom>
          <a:noFill/>
          <a:ln>
            <a:noFill/>
          </a:ln>
        </p:spPr>
      </p:pic>
      <p:sp>
        <p:nvSpPr>
          <p:cNvPr id="224" name="Google Shape;224;p27"/>
          <p:cNvSpPr txBox="1"/>
          <p:nvPr/>
        </p:nvSpPr>
        <p:spPr>
          <a:xfrm>
            <a:off x="880675" y="2627250"/>
            <a:ext cx="7504500" cy="221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The Kingston USB Device is the device that contains the Car1 and Car2 file.</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The SanDisk USB Device is the device that  contains the picture of mike’s desk</a:t>
            </a:r>
            <a:endParaRPr>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Question 5:</a:t>
            </a:r>
            <a:endParaRPr sz="3000"/>
          </a:p>
        </p:txBody>
      </p:sp>
      <p:sp>
        <p:nvSpPr>
          <p:cNvPr id="230" name="Google Shape;230;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Is there any evidence on the computer that the user may have been planning to go on the run? If so, can you determine where the user was planning to go? a. If the user was planning to run, is there evidence that anyone might be traveling with them? If so, can you determine the identity of the accomplice(s)?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was evidence that they were on the run</a:t>
            </a:r>
            <a:endParaRPr/>
          </a:p>
        </p:txBody>
      </p:sp>
      <p:sp>
        <p:nvSpPr>
          <p:cNvPr id="236" name="Google Shape;236;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Montserrat"/>
              <a:buChar char="●"/>
            </a:pPr>
            <a:r>
              <a:rPr lang="en" sz="1200">
                <a:solidFill>
                  <a:srgbClr val="FFFFFF"/>
                </a:solidFill>
                <a:latin typeface="Montserrat"/>
                <a:ea typeface="Montserrat"/>
                <a:cs typeface="Montserrat"/>
                <a:sym typeface="Montserrat"/>
              </a:rPr>
              <a:t>Looking at TypedURL in the NTUSER.DAT hive using registry explorer, a recent website URL visited was </a:t>
            </a:r>
            <a:r>
              <a:rPr lang="en" sz="1200" u="sng">
                <a:solidFill>
                  <a:srgbClr val="FFFFFF"/>
                </a:solidFill>
                <a:latin typeface="Montserrat"/>
                <a:ea typeface="Montserrat"/>
                <a:cs typeface="Montserrat"/>
                <a:sym typeface="Montserrat"/>
                <a:hlinkClick r:id="rId3"/>
              </a:rPr>
              <a:t>http://southwest.com/</a:t>
            </a:r>
            <a:r>
              <a:rPr lang="en" sz="1200">
                <a:solidFill>
                  <a:srgbClr val="FFFFFF"/>
                </a:solidFill>
                <a:latin typeface="Montserrat"/>
                <a:ea typeface="Montserrat"/>
                <a:cs typeface="Montserrat"/>
                <a:sym typeface="Montserrat"/>
              </a:rPr>
              <a:t>. This would suggest he was planning on flying somewhere. </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We found an email from Pery to Rick saying that he is in the lobby of a hotel. The IP address of the associated with the email came from Brazil. </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Using autopsy we found evidence that an email was sent to Rick, whom he is traveling with. Perry discusses that he will be wiring Rick money so that he can get on a flight and meet up with him. </a:t>
            </a:r>
            <a:endParaRPr sz="1200">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242" name="Google Shape;242;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What other evidence did you locate on the computer that may assist LMPD in its investigation (e.g. files that point to additional leads, accomplices, or any other activity not targeted by the initial investigation)?</a:t>
            </a:r>
            <a:endParaRPr sz="2700"/>
          </a:p>
          <a:p>
            <a:pPr indent="0" lvl="0" marL="0" rtl="0" algn="l">
              <a:spcBef>
                <a:spcPts val="1600"/>
              </a:spcBef>
              <a:spcAft>
                <a:spcPts val="1600"/>
              </a:spcAft>
              <a:buNone/>
            </a:pPr>
            <a:r>
              <a:t/>
            </a:r>
            <a:endParaRPr sz="2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Useful Info for LMPD</a:t>
            </a:r>
            <a:endParaRPr/>
          </a:p>
        </p:txBody>
      </p:sp>
      <p:sp>
        <p:nvSpPr>
          <p:cNvPr id="248" name="Google Shape;248;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Arial"/>
                <a:ea typeface="Arial"/>
                <a:cs typeface="Arial"/>
                <a:sym typeface="Arial"/>
              </a:rPr>
              <a:t>We found a file under \Users\Perry\Documents\emails that is zipped named “plan.zip” that has been corrupted. We feel this might entail their whole plan to leave the country and their next step. </a:t>
            </a:r>
            <a:endParaRPr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0" lvl="0" marL="0" rtl="0" algn="l">
              <a:spcBef>
                <a:spcPts val="0"/>
              </a:spcBef>
              <a:spcAft>
                <a:spcPts val="0"/>
              </a:spcAft>
              <a:buNone/>
            </a:pPr>
            <a:r>
              <a:rPr lang="en" sz="1200">
                <a:solidFill>
                  <a:srgbClr val="FFFFFF"/>
                </a:solidFill>
                <a:latin typeface="Arial"/>
                <a:ea typeface="Arial"/>
                <a:cs typeface="Arial"/>
                <a:sym typeface="Arial"/>
              </a:rPr>
              <a:t>We also think that the contacts Mary Reister and Larry Spitz are suspicious. We definitely believe they were connected and probably know information about Perry. </a:t>
            </a:r>
            <a:endParaRPr sz="1200">
              <a:solidFill>
                <a:srgbClr val="FFFFFF"/>
              </a:solidFill>
              <a:latin typeface="Arial"/>
              <a:ea typeface="Arial"/>
              <a:cs typeface="Arial"/>
              <a:sym typeface="Arial"/>
            </a:endParaRPr>
          </a:p>
          <a:p>
            <a:pPr indent="0" lvl="0" marL="0" rtl="0" algn="l">
              <a:spcBef>
                <a:spcPts val="0"/>
              </a:spcBef>
              <a:spcAft>
                <a:spcPts val="0"/>
              </a:spcAft>
              <a:buNone/>
            </a:pPr>
            <a:r>
              <a:t/>
            </a:r>
            <a:endParaRPr sz="1200">
              <a:solidFill>
                <a:srgbClr val="FFFFFF"/>
              </a:solidFill>
              <a:latin typeface="Arial"/>
              <a:ea typeface="Arial"/>
              <a:cs typeface="Arial"/>
              <a:sym typeface="Arial"/>
            </a:endParaRPr>
          </a:p>
          <a:p>
            <a:pPr indent="0" lvl="0" marL="0" rtl="0" algn="l">
              <a:spcBef>
                <a:spcPts val="0"/>
              </a:spcBef>
              <a:spcAft>
                <a:spcPts val="0"/>
              </a:spcAft>
              <a:buNone/>
            </a:pPr>
            <a:r>
              <a:rPr lang="en" sz="1200">
                <a:solidFill>
                  <a:srgbClr val="FFFFFF"/>
                </a:solidFill>
                <a:latin typeface="Arial"/>
                <a:ea typeface="Arial"/>
                <a:cs typeface="Arial"/>
                <a:sym typeface="Arial"/>
              </a:rPr>
              <a:t>Another red flag was the downloading of the TOR browser. That is linked to the dark web so we feel some suspicious activity might have been going on in the dark web that has to do with Perry. </a:t>
            </a:r>
            <a:endParaRPr sz="12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a:t>
            </a:r>
            <a:endParaRPr/>
          </a:p>
        </p:txBody>
      </p:sp>
      <p:sp>
        <p:nvSpPr>
          <p:cNvPr id="141" name="Google Shape;141;p14"/>
          <p:cNvSpPr txBox="1"/>
          <p:nvPr>
            <p:ph idx="1" type="body"/>
          </p:nvPr>
        </p:nvSpPr>
        <p:spPr>
          <a:xfrm>
            <a:off x="1297500" y="1560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are a digital forensic examiner working for the Louisville Metro Police Department. A drug enforcement team has been after a suspected drug dealer, Perry Winkler, for several months. After finally obtaining a warrant to search Mr. Winkler’s residence, LMPD arrives at the residence only to find an abandoned home. A first response team scours the home for any evidence as to Mr. Winkler’s whereabouts, but the residence has been cleared of any useful evidence. After searching the dumpster outside the residence, a desktop PC is located and recovered. The desktop tower had been damaged – possibly in an attempt to render the data from the computer unreadable – but the hard drive is luckily intact. The hard drive from the computer is imaged using forensically sound measures and turned over to you in order to conduct a digital forensic examination. The lead investigator believes that the key to Mr. Winkler’s whereabouts lies somewhere in the data collected from the computer.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we used for examination:</a:t>
            </a:r>
            <a:endParaRPr/>
          </a:p>
        </p:txBody>
      </p:sp>
      <p:sp>
        <p:nvSpPr>
          <p:cNvPr id="147" name="Google Shape;147;p15"/>
          <p:cNvSpPr txBox="1"/>
          <p:nvPr>
            <p:ph idx="1" type="body"/>
          </p:nvPr>
        </p:nvSpPr>
        <p:spPr>
          <a:xfrm>
            <a:off x="1297500" y="1567550"/>
            <a:ext cx="3010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tools we used were</a:t>
            </a:r>
            <a:endParaRPr/>
          </a:p>
          <a:p>
            <a:pPr indent="0" lvl="0" marL="0" rtl="0" algn="l">
              <a:spcBef>
                <a:spcPts val="1600"/>
              </a:spcBef>
              <a:spcAft>
                <a:spcPts val="0"/>
              </a:spcAft>
              <a:buNone/>
            </a:pPr>
            <a:r>
              <a:rPr lang="en"/>
              <a:t>-FTK Imager</a:t>
            </a:r>
            <a:endParaRPr/>
          </a:p>
          <a:p>
            <a:pPr indent="0" lvl="0" marL="0" rtl="0" algn="l">
              <a:spcBef>
                <a:spcPts val="1600"/>
              </a:spcBef>
              <a:spcAft>
                <a:spcPts val="0"/>
              </a:spcAft>
              <a:buNone/>
            </a:pPr>
            <a:r>
              <a:rPr lang="en"/>
              <a:t>-Registry Explorer</a:t>
            </a:r>
            <a:endParaRPr/>
          </a:p>
          <a:p>
            <a:pPr indent="0" lvl="0" marL="0" rtl="0" algn="l">
              <a:spcBef>
                <a:spcPts val="1600"/>
              </a:spcBef>
              <a:spcAft>
                <a:spcPts val="0"/>
              </a:spcAft>
              <a:buNone/>
            </a:pPr>
            <a:r>
              <a:rPr lang="en"/>
              <a:t>-RegRipper</a:t>
            </a:r>
            <a:endParaRPr/>
          </a:p>
          <a:p>
            <a:pPr indent="0" lvl="0" marL="0" rtl="0" algn="l">
              <a:spcBef>
                <a:spcPts val="1600"/>
              </a:spcBef>
              <a:spcAft>
                <a:spcPts val="0"/>
              </a:spcAft>
              <a:buNone/>
            </a:pPr>
            <a:r>
              <a:rPr lang="en"/>
              <a:t>-Autopsy/File Carver</a:t>
            </a:r>
            <a:endParaRPr/>
          </a:p>
          <a:p>
            <a:pPr indent="0" lvl="0" marL="0" rtl="0" algn="l">
              <a:spcBef>
                <a:spcPts val="1600"/>
              </a:spcBef>
              <a:spcAft>
                <a:spcPts val="0"/>
              </a:spcAft>
              <a:buNone/>
            </a:pPr>
            <a:r>
              <a:rPr lang="en"/>
              <a:t>-LECmd</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What identifying information did you find on the hard drive to help determine the owner or user of the computer? Does the computer appear to have used by Perry Winkler?</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266425" y="1413525"/>
            <a:ext cx="3907500" cy="13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User “Perry” using FTK Imager</a:t>
            </a:r>
            <a:endParaRPr sz="3000"/>
          </a:p>
        </p:txBody>
      </p:sp>
      <p:pic>
        <p:nvPicPr>
          <p:cNvPr id="159" name="Google Shape;159;p17"/>
          <p:cNvPicPr preferRelativeResize="0"/>
          <p:nvPr/>
        </p:nvPicPr>
        <p:blipFill>
          <a:blip r:embed="rId3">
            <a:alphaModFix/>
          </a:blip>
          <a:stretch>
            <a:fillRect/>
          </a:stretch>
        </p:blipFill>
        <p:spPr>
          <a:xfrm>
            <a:off x="4336467" y="-59175"/>
            <a:ext cx="4852265"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Perry in Registry Explorer</a:t>
            </a:r>
            <a:endParaRPr/>
          </a:p>
        </p:txBody>
      </p:sp>
      <p:pic>
        <p:nvPicPr>
          <p:cNvPr id="165" name="Google Shape;165;p18"/>
          <p:cNvPicPr preferRelativeResize="0"/>
          <p:nvPr/>
        </p:nvPicPr>
        <p:blipFill>
          <a:blip r:embed="rId3">
            <a:alphaModFix/>
          </a:blip>
          <a:stretch>
            <a:fillRect/>
          </a:stretch>
        </p:blipFill>
        <p:spPr>
          <a:xfrm>
            <a:off x="152400" y="1933900"/>
            <a:ext cx="8839201" cy="15273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Autopsy System Information</a:t>
            </a:r>
            <a:endParaRPr/>
          </a:p>
        </p:txBody>
      </p:sp>
      <p:pic>
        <p:nvPicPr>
          <p:cNvPr id="171" name="Google Shape;171;p19"/>
          <p:cNvPicPr preferRelativeResize="0"/>
          <p:nvPr/>
        </p:nvPicPr>
        <p:blipFill>
          <a:blip r:embed="rId3">
            <a:alphaModFix/>
          </a:blip>
          <a:stretch>
            <a:fillRect/>
          </a:stretch>
        </p:blipFill>
        <p:spPr>
          <a:xfrm>
            <a:off x="81425" y="2025700"/>
            <a:ext cx="8806850" cy="54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Autopsy SYSTEM HIVE</a:t>
            </a:r>
            <a:endParaRPr/>
          </a:p>
        </p:txBody>
      </p:sp>
      <p:pic>
        <p:nvPicPr>
          <p:cNvPr id="177" name="Google Shape;177;p20"/>
          <p:cNvPicPr preferRelativeResize="0"/>
          <p:nvPr/>
        </p:nvPicPr>
        <p:blipFill>
          <a:blip r:embed="rId3">
            <a:alphaModFix/>
          </a:blip>
          <a:stretch>
            <a:fillRect/>
          </a:stretch>
        </p:blipFill>
        <p:spPr>
          <a:xfrm>
            <a:off x="1578750" y="1248625"/>
            <a:ext cx="4550702" cy="3530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rPr>
              <a:t>Is there any evidence on the computer that the user may have been associated with drugs or other illegal activities?</a:t>
            </a:r>
            <a:endParaRPr sz="3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