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rganizing multi-view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Organizing multi-view projects</a:t>
            </a:r>
          </a:p>
        </p:txBody>
      </p:sp>
      <p:sp>
        <p:nvSpPr>
          <p:cNvPr id="152" name="Encapsulation and abstraction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defRPr>
                <a:solidFill>
                  <a:srgbClr val="000000"/>
                </a:solidFill>
              </a:defRPr>
            </a:pPr>
            <a:r>
              <a:t>Encapsulation and abstraction</a:t>
            </a:r>
          </a:p>
          <a:p>
            <a:pPr>
              <a:buClrTx/>
              <a:defRPr>
                <a:solidFill>
                  <a:srgbClr val="000000"/>
                </a:solidFill>
              </a:defRPr>
            </a:pPr>
            <a:r>
              <a:t>Single state store</a:t>
            </a:r>
          </a:p>
          <a:p>
            <a:pPr>
              <a:buClrTx/>
              <a:defRPr>
                <a:solidFill>
                  <a:srgbClr val="000000"/>
                </a:solidFill>
              </a:defRPr>
            </a:pPr>
            <a:r>
              <a:t>Render — interact update model</a:t>
            </a:r>
          </a:p>
          <a:p>
            <a:pPr>
              <a:buClrTx/>
              <a:defRPr>
                <a:solidFill>
                  <a:srgbClr val="000000"/>
                </a:solidFill>
              </a:defRPr>
            </a:pPr>
            <a:r>
              <a:t>Other libraries for handling 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Extra stuf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Extra stuff</a:t>
            </a:r>
          </a:p>
        </p:txBody>
      </p:sp>
      <p:sp>
        <p:nvSpPr>
          <p:cNvPr id="185" name="https://flowingdata.com/2014/10/15/linked-small-multiples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https://flowingdata.com/2014/10/15/linked-small-multiples/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Encapsulation and abstraction…"/>
          <p:cNvSpPr txBox="1"/>
          <p:nvPr>
            <p:ph type="body" idx="1"/>
          </p:nvPr>
        </p:nvSpPr>
        <p:spPr>
          <a:xfrm>
            <a:off x="952500" y="1252385"/>
            <a:ext cx="11099800" cy="7624915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Encapsulation and abstraction</a:t>
            </a:r>
          </a:p>
          <a:p>
            <a:pPr lvl="1"/>
            <a:r>
              <a:t>Logical blocks of code should be “encapsulated” in functions, that can be thought of “abstractly”</a:t>
            </a:r>
            <a:br/>
            <a:br/>
            <a:r>
              <a:rPr>
                <a:latin typeface="Monaco"/>
                <a:ea typeface="Monaco"/>
                <a:cs typeface="Monaco"/>
                <a:sym typeface="Monaco"/>
              </a:rPr>
              <a:t>function barChart(data) { … }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function lineGraph(data) { … }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d3.csv(‘data.csv’).then(function(data) {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  barChart(data);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  lineGraph(data);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ingle state sto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b="1" sz="3104"/>
            </a:pPr>
            <a:r>
              <a:t>Single state store</a:t>
            </a:r>
            <a:endParaRPr b="0"/>
          </a:p>
          <a:p>
            <a:pPr lvl="1" marL="862330" indent="-431165" defTabSz="566674">
              <a:spcBef>
                <a:spcPts val="4000"/>
              </a:spcBef>
              <a:defRPr b="1" sz="3104"/>
            </a:pPr>
            <a:r>
              <a:rPr b="0"/>
              <a:t>As you build a more complicated interactive visualization, there might be lots of pieces to keep track of.</a:t>
            </a:r>
            <a:br>
              <a:rPr b="0"/>
            </a:br>
            <a:br>
              <a:rPr b="0"/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function changeYear(newYear) {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  updateBarChartWithYear(newYear);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  updateLineGraphWithYear(newYear);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}</a:t>
            </a:r>
            <a:endParaRPr b="0"/>
          </a:p>
          <a:p>
            <a:pPr lvl="1" marL="862330" indent="-431165" defTabSz="566674">
              <a:spcBef>
                <a:spcPts val="4000"/>
              </a:spcBef>
              <a:defRPr b="1" sz="3104"/>
            </a:pPr>
            <a:r>
              <a:rPr b="0">
                <a:latin typeface="Monaco"/>
                <a:ea typeface="Monaco"/>
                <a:cs typeface="Monaco"/>
                <a:sym typeface="Monaco"/>
              </a:rPr>
              <a:t>var year;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var selected_county;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var data;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ar state = {    year: 1991,    selected_county: “Trinity”,    data: data  }   function barChart(state) {    var dataToDraw = state.data.filter((d) =&gt; {      return d.year === state.year;    });    …  }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>
                <a:latin typeface="Monaco"/>
                <a:ea typeface="Monaco"/>
                <a:cs typeface="Monaco"/>
                <a:sym typeface="Monaco"/>
              </a:defRPr>
            </a:pPr>
            <a:r>
              <a:t> var state = {</a:t>
            </a:r>
            <a:br/>
            <a:r>
              <a:t>   year: 1991,</a:t>
            </a:r>
            <a:br/>
            <a:r>
              <a:t>   selected_county: “Trinity”,</a:t>
            </a:r>
            <a:br/>
            <a:r>
              <a:t>   data: data</a:t>
            </a:r>
            <a:br/>
            <a:r>
              <a:t> }</a:t>
            </a:r>
            <a:br/>
            <a:br/>
            <a:r>
              <a:t> function barChart(state) {</a:t>
            </a:r>
            <a:br/>
            <a:r>
              <a:t>   var dataToDraw = state.data.filter((d) =&gt; {</a:t>
            </a:r>
            <a:br/>
            <a:r>
              <a:t>     return d.year === state.year;</a:t>
            </a:r>
            <a:br/>
            <a:r>
              <a:t>   });</a:t>
            </a:r>
            <a:br/>
            <a:r>
              <a:t>   …</a:t>
            </a:r>
            <a:br/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“Unidirectional” Data Flow"/>
          <p:cNvSpPr txBox="1"/>
          <p:nvPr>
            <p:ph type="title" idx="4294967295"/>
          </p:nvPr>
        </p:nvSpPr>
        <p:spPr>
          <a:xfrm>
            <a:off x="2242099" y="647194"/>
            <a:ext cx="8520602" cy="1012502"/>
          </a:xfrm>
          <a:prstGeom prst="rect">
            <a:avLst/>
          </a:prstGeom>
        </p:spPr>
        <p:txBody>
          <a:bodyPr lIns="91424" tIns="91424" rIns="91424" bIns="91424" anchor="t"/>
          <a:lstStyle>
            <a:lvl1pPr defTabSz="914400"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“Unidirectional” Data Flow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-172976" y="2191269"/>
            <a:ext cx="13350752" cy="7670493"/>
            <a:chOff x="0" y="0"/>
            <a:chExt cx="13350750" cy="7670492"/>
          </a:xfrm>
        </p:grpSpPr>
        <p:sp>
          <p:nvSpPr>
            <p:cNvPr id="161" name="Google Shape;89;p19"/>
            <p:cNvSpPr/>
            <p:nvPr/>
          </p:nvSpPr>
          <p:spPr>
            <a:xfrm>
              <a:off x="0" y="4581476"/>
              <a:ext cx="13350751" cy="3089017"/>
            </a:xfrm>
            <a:prstGeom prst="rect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E2E1E4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" name="Google Shape;92;p19"/>
            <p:cNvSpPr txBox="1"/>
            <p:nvPr/>
          </p:nvSpPr>
          <p:spPr>
            <a:xfrm>
              <a:off x="3497193" y="2412565"/>
              <a:ext cx="2402144" cy="1064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render</a:t>
              </a:r>
            </a:p>
          </p:txBody>
        </p:sp>
        <p:sp>
          <p:nvSpPr>
            <p:cNvPr id="163" name="Google Shape;93;p19"/>
            <p:cNvSpPr txBox="1"/>
            <p:nvPr/>
          </p:nvSpPr>
          <p:spPr>
            <a:xfrm>
              <a:off x="7963576" y="2412565"/>
              <a:ext cx="2974569" cy="12171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interact</a:t>
              </a:r>
            </a:p>
          </p:txBody>
        </p:sp>
        <p:sp>
          <p:nvSpPr>
            <p:cNvPr id="164" name="Google Shape;94;p19"/>
            <p:cNvSpPr/>
            <p:nvPr/>
          </p:nvSpPr>
          <p:spPr>
            <a:xfrm>
              <a:off x="4316010" y="626354"/>
              <a:ext cx="4470930" cy="1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21600" y="21450"/>
                  </a:moveTo>
                  <a:cubicBezTo>
                    <a:pt x="21389" y="19925"/>
                    <a:pt x="20889" y="14784"/>
                    <a:pt x="20336" y="12302"/>
                  </a:cubicBezTo>
                  <a:cubicBezTo>
                    <a:pt x="19782" y="9819"/>
                    <a:pt x="19115" y="8255"/>
                    <a:pt x="18281" y="6555"/>
                  </a:cubicBezTo>
                  <a:cubicBezTo>
                    <a:pt x="17447" y="4854"/>
                    <a:pt x="16428" y="3173"/>
                    <a:pt x="15331" y="2098"/>
                  </a:cubicBezTo>
                  <a:cubicBezTo>
                    <a:pt x="14233" y="1023"/>
                    <a:pt x="12907" y="358"/>
                    <a:pt x="11696" y="104"/>
                  </a:cubicBezTo>
                  <a:cubicBezTo>
                    <a:pt x="10484" y="-150"/>
                    <a:pt x="9114" y="85"/>
                    <a:pt x="8060" y="573"/>
                  </a:cubicBezTo>
                  <a:cubicBezTo>
                    <a:pt x="7007" y="1062"/>
                    <a:pt x="6129" y="2118"/>
                    <a:pt x="5374" y="3036"/>
                  </a:cubicBezTo>
                  <a:cubicBezTo>
                    <a:pt x="4619" y="3955"/>
                    <a:pt x="4162" y="4698"/>
                    <a:pt x="3530" y="6086"/>
                  </a:cubicBezTo>
                  <a:cubicBezTo>
                    <a:pt x="2897" y="7473"/>
                    <a:pt x="2063" y="9800"/>
                    <a:pt x="1580" y="11364"/>
                  </a:cubicBezTo>
                  <a:cubicBezTo>
                    <a:pt x="1098" y="12927"/>
                    <a:pt x="896" y="13866"/>
                    <a:pt x="632" y="15469"/>
                  </a:cubicBezTo>
                  <a:cubicBezTo>
                    <a:pt x="369" y="17072"/>
                    <a:pt x="105" y="20062"/>
                    <a:pt x="0" y="20981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5" name="Google Shape;95;p19"/>
            <p:cNvSpPr/>
            <p:nvPr/>
          </p:nvSpPr>
          <p:spPr>
            <a:xfrm rot="10800000">
              <a:off x="4306204" y="3555616"/>
              <a:ext cx="4470929" cy="1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21600" y="21450"/>
                  </a:moveTo>
                  <a:cubicBezTo>
                    <a:pt x="21389" y="19925"/>
                    <a:pt x="20889" y="14784"/>
                    <a:pt x="20336" y="12302"/>
                  </a:cubicBezTo>
                  <a:cubicBezTo>
                    <a:pt x="19782" y="9819"/>
                    <a:pt x="19115" y="8255"/>
                    <a:pt x="18281" y="6555"/>
                  </a:cubicBezTo>
                  <a:cubicBezTo>
                    <a:pt x="17447" y="4854"/>
                    <a:pt x="16428" y="3173"/>
                    <a:pt x="15331" y="2098"/>
                  </a:cubicBezTo>
                  <a:cubicBezTo>
                    <a:pt x="14233" y="1023"/>
                    <a:pt x="12907" y="358"/>
                    <a:pt x="11696" y="104"/>
                  </a:cubicBezTo>
                  <a:cubicBezTo>
                    <a:pt x="10484" y="-150"/>
                    <a:pt x="9114" y="85"/>
                    <a:pt x="8060" y="573"/>
                  </a:cubicBezTo>
                  <a:cubicBezTo>
                    <a:pt x="7007" y="1062"/>
                    <a:pt x="6129" y="2118"/>
                    <a:pt x="5374" y="3036"/>
                  </a:cubicBezTo>
                  <a:cubicBezTo>
                    <a:pt x="4619" y="3955"/>
                    <a:pt x="4162" y="4698"/>
                    <a:pt x="3530" y="6086"/>
                  </a:cubicBezTo>
                  <a:cubicBezTo>
                    <a:pt x="2897" y="7473"/>
                    <a:pt x="2063" y="9800"/>
                    <a:pt x="1580" y="11364"/>
                  </a:cubicBezTo>
                  <a:cubicBezTo>
                    <a:pt x="1098" y="12927"/>
                    <a:pt x="896" y="13866"/>
                    <a:pt x="632" y="15469"/>
                  </a:cubicBezTo>
                  <a:cubicBezTo>
                    <a:pt x="369" y="17072"/>
                    <a:pt x="105" y="20062"/>
                    <a:pt x="0" y="20981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" name="Google Shape;96;p19"/>
            <p:cNvSpPr txBox="1"/>
            <p:nvPr/>
          </p:nvSpPr>
          <p:spPr>
            <a:xfrm>
              <a:off x="8589734" y="1510380"/>
              <a:ext cx="2857727" cy="1183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event listener</a:t>
              </a:r>
            </a:p>
          </p:txBody>
        </p:sp>
        <p:sp>
          <p:nvSpPr>
            <p:cNvPr id="167" name="Google Shape;97;p19"/>
            <p:cNvSpPr txBox="1"/>
            <p:nvPr/>
          </p:nvSpPr>
          <p:spPr>
            <a:xfrm>
              <a:off x="5766599" y="0"/>
              <a:ext cx="2951900" cy="657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pPr/>
              <a:r>
                <a:t>change state</a:t>
              </a:r>
            </a:p>
          </p:txBody>
        </p:sp>
        <p:sp>
          <p:nvSpPr>
            <p:cNvPr id="168" name="Google Shape;98;p19"/>
            <p:cNvSpPr txBox="1"/>
            <p:nvPr/>
          </p:nvSpPr>
          <p:spPr>
            <a:xfrm>
              <a:off x="2255493" y="4613263"/>
              <a:ext cx="2951900" cy="1183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pPr/>
              <a:r>
                <a:t>perception &amp; cognition</a:t>
              </a:r>
            </a:p>
          </p:txBody>
        </p:sp>
        <p:sp>
          <p:nvSpPr>
            <p:cNvPr id="169" name="Google Shape;99;p19"/>
            <p:cNvSpPr txBox="1"/>
            <p:nvPr/>
          </p:nvSpPr>
          <p:spPr>
            <a:xfrm>
              <a:off x="1466817" y="2986990"/>
              <a:ext cx="2857727" cy="1708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pPr/>
              <a:r>
                <a:t>general update pattern</a:t>
              </a:r>
            </a:p>
          </p:txBody>
        </p:sp>
        <p:sp>
          <p:nvSpPr>
            <p:cNvPr id="170" name="Google Shape;100;p19"/>
            <p:cNvSpPr txBox="1"/>
            <p:nvPr/>
          </p:nvSpPr>
          <p:spPr>
            <a:xfrm>
              <a:off x="7636928" y="4613263"/>
              <a:ext cx="2951900" cy="1183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pPr/>
              <a:r>
                <a:t>volition &amp; action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unction render(state) {   barChart(state);   lineGraph(state); 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function render(state) {</a:t>
            </a:r>
            <a:br/>
            <a:r>
              <a:t>  barChart(state);</a:t>
            </a:r>
            <a:br/>
            <a:r>
              <a:t>  lineGraph(state);</a:t>
            </a:r>
            <a:br/>
            <a:r>
              <a:t>}</a:t>
            </a:r>
          </a:p>
          <a:p>
            <a:pPr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function updateState(newState) {</a:t>
            </a:r>
            <a:br/>
            <a:r>
              <a:t>  state = newState;</a:t>
            </a:r>
            <a:br/>
            <a:r>
              <a:t>  render(state);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ther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libraries</a:t>
            </a:r>
          </a:p>
        </p:txBody>
      </p:sp>
      <p:sp>
        <p:nvSpPr>
          <p:cNvPr id="176" name="Re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  <a:p>
            <a:pPr lvl="1"/>
            <a:r>
              <a:t>Helps with </a:t>
            </a:r>
            <a:r>
              <a:rPr b="1"/>
              <a:t>encapsulation</a:t>
            </a:r>
            <a:r>
              <a:t> and </a:t>
            </a:r>
            <a:r>
              <a:rPr b="1"/>
              <a:t>abstraction</a:t>
            </a:r>
            <a:r>
              <a:t> by creating the idea of a “component”</a:t>
            </a:r>
          </a:p>
          <a:p>
            <a:pPr/>
            <a:r>
              <a:t>Redux</a:t>
            </a:r>
          </a:p>
          <a:p>
            <a:pPr lvl="1"/>
            <a:r>
              <a:t>Helps with </a:t>
            </a:r>
            <a:r>
              <a:rPr b="1"/>
              <a:t>state management</a:t>
            </a:r>
            <a:r>
              <a:t> by enforcing an action-update model similar to the one we’ve reviewed (a little fancier, but not much!)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</a:t>
            </a:r>
          </a:p>
        </p:txBody>
      </p:sp>
      <p:sp>
        <p:nvSpPr>
          <p:cNvPr id="179" name="One of the most popular front-end web framewor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One of the most popular front-end web frameworks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Create user-interface “components”</a:t>
            </a:r>
          </a:p>
          <a:p>
            <a:pPr lvl="1" marL="871219" indent="-435609" defTabSz="572516">
              <a:spcBef>
                <a:spcPts val="4100"/>
              </a:spcBef>
              <a:defRPr sz="3136"/>
            </a:pPr>
            <a:r>
              <a:t>Each one can have it’s own parameters, state, and </a:t>
            </a:r>
            <a:r>
              <a:rPr b="1"/>
              <a:t>child components</a:t>
            </a:r>
            <a:r>
              <a:t> (a lot like a DOM!)</a:t>
            </a:r>
          </a:p>
          <a:p>
            <a:pPr lvl="1" marL="871219" indent="-435609" defTabSz="572516">
              <a:spcBef>
                <a:spcPts val="4100"/>
              </a:spcBef>
              <a:defRPr sz="3136"/>
            </a:pPr>
            <a:r>
              <a:t>React will re-render components when necessary (user interacted with state, new data comes from a server, etc)</a:t>
            </a:r>
          </a:p>
          <a:p>
            <a:pPr lvl="2" marL="1306830" indent="-435609" defTabSz="572516">
              <a:spcBef>
                <a:spcPts val="4100"/>
              </a:spcBef>
              <a:defRPr sz="3136"/>
            </a:pPr>
            <a:r>
              <a:t>Re-renders child components too, but </a:t>
            </a:r>
            <a:r>
              <a:rPr b="1"/>
              <a:t>only if necessary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du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</a:t>
            </a:r>
          </a:p>
        </p:txBody>
      </p:sp>
      <p:sp>
        <p:nvSpPr>
          <p:cNvPr id="182" name="A small library that works in concert with React to help with state manag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small library that works in concert with React to help with </a:t>
            </a:r>
            <a:r>
              <a:rPr b="1"/>
              <a:t>state management</a:t>
            </a:r>
            <a:r>
              <a:t>.</a:t>
            </a:r>
          </a:p>
          <a:p>
            <a:pPr/>
            <a:r>
              <a:t>Requires a central </a:t>
            </a:r>
            <a:r>
              <a:rPr b="1"/>
              <a:t>state store</a:t>
            </a:r>
            <a:r>
              <a:t>, a lot like the object we saw.</a:t>
            </a:r>
          </a:p>
          <a:p>
            <a:pPr/>
            <a:r>
              <a:t>Every interaction with the website produces an </a:t>
            </a:r>
            <a:r>
              <a:rPr b="1"/>
              <a:t>action</a:t>
            </a:r>
            <a:r>
              <a:t>.</a:t>
            </a:r>
          </a:p>
          <a:p>
            <a:pPr/>
            <a:r>
              <a:t>The current </a:t>
            </a:r>
            <a:r>
              <a:rPr b="1"/>
              <a:t>state </a:t>
            </a:r>
            <a:r>
              <a:t>and an </a:t>
            </a:r>
            <a:r>
              <a:rPr b="1"/>
              <a:t>action</a:t>
            </a:r>
            <a:r>
              <a:t> are passed to a </a:t>
            </a:r>
            <a:r>
              <a:rPr b="1"/>
              <a:t>reducer</a:t>
            </a:r>
            <a:r>
              <a:t> which “reduces” the state and action to a new state.</a:t>
            </a:r>
          </a:p>
          <a:p>
            <a:pPr/>
            <a:r>
              <a:t>Then everything that needs to re-render does so.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