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443306" y="1852124"/>
            <a:ext cx="12118188" cy="814508"/>
          </a:xfrm>
          <a:prstGeom prst="rect">
            <a:avLst/>
          </a:prstGeom>
        </p:spPr>
        <p:txBody>
          <a:bodyPr lIns="130026" tIns="130026" rIns="130026" bIns="130026" anchor="t"/>
          <a:lstStyle>
            <a:lvl1pPr algn="l" defTabSz="1733973">
              <a:defRPr sz="5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half" idx="1"/>
          </p:nvPr>
        </p:nvSpPr>
        <p:spPr>
          <a:xfrm>
            <a:off x="443306" y="2858275"/>
            <a:ext cx="5688748" cy="4858881"/>
          </a:xfrm>
          <a:prstGeom prst="rect">
            <a:avLst/>
          </a:prstGeom>
        </p:spPr>
        <p:txBody>
          <a:bodyPr lIns="130026" tIns="130026" rIns="130026" bIns="130026" anchor="t"/>
          <a:lstStyle>
            <a:lvl1pPr marL="729342" indent="-589642" defTabSz="1733973">
              <a:lnSpc>
                <a:spcPct val="115000"/>
              </a:lnSpc>
              <a:spcBef>
                <a:spcPts val="0"/>
              </a:spcBef>
              <a:buClr>
                <a:srgbClr val="ADADAD"/>
              </a:buClr>
              <a:buSzPts val="2600"/>
              <a:buFont typeface="Arial"/>
              <a:buChar char="●"/>
              <a:defRPr sz="26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70000" indent="-660400" defTabSz="1733973">
              <a:lnSpc>
                <a:spcPct val="115000"/>
              </a:lnSpc>
              <a:spcBef>
                <a:spcPts val="0"/>
              </a:spcBef>
              <a:buClr>
                <a:srgbClr val="ADADAD"/>
              </a:buClr>
              <a:buSzPts val="2600"/>
              <a:buFont typeface="Arial"/>
              <a:buChar char="○"/>
              <a:defRPr sz="26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727200" indent="-660400" defTabSz="1733973">
              <a:lnSpc>
                <a:spcPct val="115000"/>
              </a:lnSpc>
              <a:spcBef>
                <a:spcPts val="0"/>
              </a:spcBef>
              <a:buClr>
                <a:srgbClr val="ADADAD"/>
              </a:buClr>
              <a:buSzPts val="2600"/>
              <a:buFont typeface="Arial"/>
              <a:buChar char="■"/>
              <a:defRPr sz="26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84400" indent="-660400" defTabSz="1733973">
              <a:lnSpc>
                <a:spcPct val="115000"/>
              </a:lnSpc>
              <a:spcBef>
                <a:spcPts val="0"/>
              </a:spcBef>
              <a:buClr>
                <a:srgbClr val="ADADAD"/>
              </a:buClr>
              <a:buSzPts val="2600"/>
              <a:buFont typeface="Arial"/>
              <a:buChar char="●"/>
              <a:defRPr sz="26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641600" indent="-660400" defTabSz="1733973">
              <a:lnSpc>
                <a:spcPct val="115000"/>
              </a:lnSpc>
              <a:spcBef>
                <a:spcPts val="0"/>
              </a:spcBef>
              <a:buClr>
                <a:srgbClr val="ADADAD"/>
              </a:buClr>
              <a:buSzPts val="2600"/>
              <a:buFont typeface="Arial"/>
              <a:buChar char="○"/>
              <a:defRPr sz="26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Google Shape;23;p5"/>
          <p:cNvSpPr txBox="1"/>
          <p:nvPr>
            <p:ph type="body" sz="half" idx="13"/>
          </p:nvPr>
        </p:nvSpPr>
        <p:spPr>
          <a:xfrm>
            <a:off x="6872746" y="2858275"/>
            <a:ext cx="5688748" cy="4858881"/>
          </a:xfrm>
          <a:prstGeom prst="rect">
            <a:avLst/>
          </a:prstGeom>
        </p:spPr>
        <p:txBody>
          <a:bodyPr lIns="130026" tIns="130026" rIns="130026" bIns="130026" anchor="t"/>
          <a:lstStyle/>
          <a:p>
            <a:pPr marL="729342" indent="-589642" defTabSz="1733973">
              <a:lnSpc>
                <a:spcPct val="115000"/>
              </a:lnSpc>
              <a:spcBef>
                <a:spcPts val="0"/>
              </a:spcBef>
              <a:buClr>
                <a:srgbClr val="ADADAD"/>
              </a:buClr>
              <a:buSzPts val="2600"/>
              <a:buFont typeface="Arial"/>
              <a:buChar char="●"/>
              <a:defRPr sz="26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12303065" y="7871586"/>
            <a:ext cx="527027" cy="519276"/>
          </a:xfrm>
          <a:prstGeom prst="rect">
            <a:avLst/>
          </a:prstGeom>
        </p:spPr>
        <p:txBody>
          <a:bodyPr lIns="130026" tIns="130026" rIns="130026" bIns="130026" anchor="ctr"/>
          <a:lstStyle>
            <a:lvl1pPr algn="r" defTabSz="1733973">
              <a:defRPr sz="18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ithub.com/" TargetMode="External"/><Relationship Id="rId3" Type="http://schemas.openxmlformats.org/officeDocument/2006/relationships/hyperlink" Target="http://gist.github.com" TargetMode="External"/><Relationship Id="rId4" Type="http://schemas.openxmlformats.org/officeDocument/2006/relationships/hyperlink" Target="http://bl.ocks.org/" TargetMode="External"/><Relationship Id="rId5" Type="http://schemas.openxmlformats.org/officeDocument/2006/relationships/hyperlink" Target="http://blockbuilder.org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lockbuilder.org/search" TargetMode="External"/><Relationship Id="rId3" Type="http://schemas.openxmlformats.org/officeDocument/2006/relationships/hyperlink" Target="https://github.com/d3/d3/blob/master/CHANGES.md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using bl.ocks.org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bl.ocks.org</a:t>
            </a:r>
          </a:p>
          <a:p>
            <a:pPr/>
            <a:r>
              <a:t>and blockbuilder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Ok, what is github.com?…"/>
          <p:cNvSpPr txBox="1"/>
          <p:nvPr>
            <p:ph type="body" idx="1"/>
          </p:nvPr>
        </p:nvSpPr>
        <p:spPr>
          <a:xfrm>
            <a:off x="952500" y="968506"/>
            <a:ext cx="11099800" cy="7908794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ts val="7200"/>
              </a:lnSpc>
              <a:spcBef>
                <a:spcPts val="0"/>
              </a:spcBef>
              <a:buClr>
                <a:srgbClr val="24292E"/>
              </a:buClr>
              <a:buSzPct val="100000"/>
              <a:buFont typeface="ArialUnicodeMS"/>
              <a:defRPr sz="4500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Ok, what is </a:t>
            </a:r>
            <a:r>
              <a:rPr u="sng">
                <a:solidFill>
                  <a:srgbClr val="0366D6"/>
                </a:solidFill>
                <a:hlinkClick r:id="rId2" invalidUrl="" action="" tgtFrame="" tooltip="" history="1" highlightClick="0" endSnd="0"/>
              </a:rPr>
              <a:t>github.com</a:t>
            </a:r>
            <a:r>
              <a:t>?</a:t>
            </a:r>
          </a:p>
          <a:p>
            <a:pPr marL="457200" indent="-317500" defTabSz="457200">
              <a:lnSpc>
                <a:spcPts val="7200"/>
              </a:lnSpc>
              <a:spcBef>
                <a:spcPts val="0"/>
              </a:spcBef>
              <a:buClr>
                <a:srgbClr val="24292E"/>
              </a:buClr>
              <a:buSzPct val="100000"/>
              <a:buFont typeface="ArialUnicodeMS"/>
              <a:defRPr sz="4500">
                <a:solidFill>
                  <a:srgbClr val="0366D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24292E"/>
                </a:solidFill>
              </a:rPr>
              <a:t>What is </a:t>
            </a:r>
            <a:r>
              <a:rPr u="sng">
                <a:hlinkClick r:id="rId3" invalidUrl="" action="" tgtFrame="" tooltip="" history="1" highlightClick="0" endSnd="0"/>
              </a:rPr>
              <a:t>gist.github.com</a:t>
            </a:r>
            <a:r>
              <a:rPr>
                <a:solidFill>
                  <a:srgbClr val="24292E"/>
                </a:solidFill>
              </a:rPr>
              <a:t>?</a:t>
            </a:r>
            <a:endParaRPr>
              <a:solidFill>
                <a:srgbClr val="24292E"/>
              </a:solidFill>
            </a:endParaRPr>
          </a:p>
          <a:p>
            <a:pPr marL="457200" indent="-317500" defTabSz="457200">
              <a:lnSpc>
                <a:spcPts val="7200"/>
              </a:lnSpc>
              <a:spcBef>
                <a:spcPts val="0"/>
              </a:spcBef>
              <a:buClr>
                <a:srgbClr val="24292E"/>
              </a:buClr>
              <a:buSzPct val="100000"/>
              <a:buFont typeface="ArialUnicodeMS"/>
              <a:defRPr sz="4500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What is </a:t>
            </a:r>
            <a:r>
              <a:rPr u="sng">
                <a:solidFill>
                  <a:srgbClr val="0366D6"/>
                </a:solidFill>
                <a:hlinkClick r:id="rId4" invalidUrl="" action="" tgtFrame="" tooltip="" history="1" highlightClick="0" endSnd="0"/>
              </a:rPr>
              <a:t>bl.ocks.org</a:t>
            </a:r>
            <a:r>
              <a:t>?</a:t>
            </a:r>
          </a:p>
          <a:p>
            <a:pPr marL="457200" indent="-317500" defTabSz="457200">
              <a:lnSpc>
                <a:spcPts val="7200"/>
              </a:lnSpc>
              <a:spcBef>
                <a:spcPts val="0"/>
              </a:spcBef>
              <a:buClr>
                <a:srgbClr val="24292E"/>
              </a:buClr>
              <a:buSzPct val="100000"/>
              <a:buFont typeface="ArialUnicodeMS"/>
              <a:defRPr sz="4500">
                <a:solidFill>
                  <a:srgbClr val="0366D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24292E"/>
                </a:solidFill>
              </a:rPr>
              <a:t>What is </a:t>
            </a:r>
            <a:r>
              <a:rPr u="sng">
                <a:hlinkClick r:id="rId5" invalidUrl="" action="" tgtFrame="" tooltip="" history="1" highlightClick="0" endSnd="0"/>
              </a:rPr>
              <a:t>blockbuilder.org</a:t>
            </a:r>
            <a:r>
              <a:rPr>
                <a:solidFill>
                  <a:srgbClr val="24292E"/>
                </a:solidFill>
              </a:rPr>
              <a:t>?</a:t>
            </a:r>
            <a:endParaRPr>
              <a:solidFill>
                <a:srgbClr val="24292E"/>
              </a:solidFill>
            </a:endParaRPr>
          </a:p>
          <a:p>
            <a:pPr marL="457200" indent="-317500" defTabSz="457200">
              <a:lnSpc>
                <a:spcPts val="7200"/>
              </a:lnSpc>
              <a:spcBef>
                <a:spcPts val="0"/>
              </a:spcBef>
              <a:buClr>
                <a:srgbClr val="24292E"/>
              </a:buClr>
              <a:buSzPct val="100000"/>
              <a:buFont typeface="ArialUnicodeMS"/>
              <a:defRPr sz="4500">
                <a:solidFill>
                  <a:srgbClr val="0366D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24292E"/>
              </a:solidFill>
            </a:endParaRPr>
          </a:p>
          <a:p>
            <a:pPr marL="0" indent="0" defTabSz="457200">
              <a:lnSpc>
                <a:spcPts val="6000"/>
              </a:lnSpc>
              <a:spcBef>
                <a:spcPts val="0"/>
              </a:spcBef>
              <a:buSzTx/>
              <a:buNone/>
              <a:defRPr sz="3500">
                <a:solidFill>
                  <a:srgbClr val="0366D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24292E"/>
                </a:solidFill>
              </a:rPr>
              <a:t>The same code, viewed three different ways:</a:t>
            </a:r>
            <a:endParaRPr>
              <a:solidFill>
                <a:srgbClr val="24292E"/>
              </a:solidFill>
            </a:endParaRPr>
          </a:p>
          <a:p>
            <a:pPr marL="0" indent="0" defTabSz="457200">
              <a:lnSpc>
                <a:spcPts val="6000"/>
              </a:lnSpc>
              <a:spcBef>
                <a:spcPts val="0"/>
              </a:spcBef>
              <a:buSzTx/>
              <a:buNone/>
              <a:defRPr sz="3500">
                <a:solidFill>
                  <a:srgbClr val="0366D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24292E"/>
              </a:solidFill>
            </a:endParaRPr>
          </a:p>
          <a:p>
            <a:pPr marL="0" indent="0" defTabSz="457200">
              <a:lnSpc>
                <a:spcPts val="4800"/>
              </a:lnSpc>
              <a:spcBef>
                <a:spcPts val="0"/>
              </a:spcBef>
              <a:buSzTx/>
              <a:buNone/>
              <a:defRPr sz="2500">
                <a:solidFill>
                  <a:srgbClr val="0366D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24292E"/>
                </a:solidFill>
              </a:rPr>
              <a:t>https://</a:t>
            </a:r>
            <a:r>
              <a:rPr b="1">
                <a:solidFill>
                  <a:srgbClr val="24292E"/>
                </a:solidFill>
              </a:rPr>
              <a:t>gist.github.com/</a:t>
            </a:r>
            <a:r>
              <a:rPr>
                <a:solidFill>
                  <a:srgbClr val="24292E"/>
                </a:solidFill>
              </a:rPr>
              <a:t>almccon/ce995a988bc4f0d7f13cb1236b12a1b9</a:t>
            </a:r>
            <a:endParaRPr>
              <a:solidFill>
                <a:srgbClr val="24292E"/>
              </a:solidFill>
            </a:endParaRPr>
          </a:p>
          <a:p>
            <a:pPr marL="0" indent="0" defTabSz="457200">
              <a:lnSpc>
                <a:spcPts val="4800"/>
              </a:lnSpc>
              <a:spcBef>
                <a:spcPts val="0"/>
              </a:spcBef>
              <a:buSzTx/>
              <a:buNone/>
              <a:defRPr sz="2500">
                <a:solidFill>
                  <a:srgbClr val="0366D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24292E"/>
                </a:solidFill>
              </a:rPr>
              <a:t>https://</a:t>
            </a:r>
            <a:r>
              <a:rPr b="1">
                <a:solidFill>
                  <a:srgbClr val="24292E"/>
                </a:solidFill>
              </a:rPr>
              <a:t>bl.ocks.org</a:t>
            </a:r>
            <a:r>
              <a:rPr>
                <a:solidFill>
                  <a:srgbClr val="24292E"/>
                </a:solidFill>
              </a:rPr>
              <a:t>/almccon/ce995a988bc4f0d7f13cb1236b12a1b9</a:t>
            </a:r>
            <a:endParaRPr>
              <a:solidFill>
                <a:srgbClr val="24292E"/>
              </a:solidFill>
            </a:endParaRPr>
          </a:p>
          <a:p>
            <a:pPr marL="0" indent="0" defTabSz="457200">
              <a:lnSpc>
                <a:spcPts val="4800"/>
              </a:lnSpc>
              <a:spcBef>
                <a:spcPts val="0"/>
              </a:spcBef>
              <a:buSzTx/>
              <a:buNone/>
              <a:defRPr sz="2500">
                <a:solidFill>
                  <a:srgbClr val="0366D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24292E"/>
                </a:solidFill>
              </a:rPr>
              <a:t>https://</a:t>
            </a:r>
            <a:r>
              <a:rPr b="1">
                <a:solidFill>
                  <a:srgbClr val="24292E"/>
                </a:solidFill>
              </a:rPr>
              <a:t>blockbuilder.org</a:t>
            </a:r>
            <a:r>
              <a:rPr>
                <a:solidFill>
                  <a:srgbClr val="24292E"/>
                </a:solidFill>
              </a:rPr>
              <a:t>/almccon/ce995a988bc4f0d7f13cb1236b12a1b9</a:t>
            </a:r>
            <a:endParaRPr>
              <a:solidFill>
                <a:srgbClr val="24292E"/>
              </a:solidFill>
            </a:endParaRPr>
          </a:p>
          <a:p>
            <a:pPr marL="457200" indent="-317500" defTabSz="457200">
              <a:lnSpc>
                <a:spcPts val="7200"/>
              </a:lnSpc>
              <a:spcBef>
                <a:spcPts val="0"/>
              </a:spcBef>
              <a:buClr>
                <a:srgbClr val="24292E"/>
              </a:buClr>
              <a:buSzPct val="100000"/>
              <a:buFont typeface="ArialUnicodeMS"/>
              <a:defRPr sz="4500">
                <a:solidFill>
                  <a:srgbClr val="0366D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24292E"/>
              </a:solidFill>
            </a:endParaRPr>
          </a:p>
          <a:p>
            <a:pPr marL="457200" indent="-317500" defTabSz="457200">
              <a:lnSpc>
                <a:spcPts val="7200"/>
              </a:lnSpc>
              <a:spcBef>
                <a:spcPts val="0"/>
              </a:spcBef>
              <a:buClr>
                <a:srgbClr val="24292E"/>
              </a:buClr>
              <a:buSzPct val="100000"/>
              <a:buFont typeface="ArialUnicodeMS"/>
              <a:defRPr sz="4500">
                <a:solidFill>
                  <a:srgbClr val="0366D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24292E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4" name="Screen Shot 2018-10-02 at 2 Oct 11.15.27.png" descr="Screen Shot 2018-10-02 at 2 Oct 11.15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50" y="323850"/>
            <a:ext cx="12890500" cy="9105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7" name="Screen Shot 2018-10-02 at 2 Oct 11.15.27.png" descr="Screen Shot 2018-10-02 at 2 Oct 11.15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50" y="323850"/>
            <a:ext cx="12890500" cy="9105900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Line"/>
          <p:cNvSpPr/>
          <p:nvPr/>
        </p:nvSpPr>
        <p:spPr>
          <a:xfrm flipH="1" flipV="1">
            <a:off x="524332" y="1849741"/>
            <a:ext cx="687206" cy="687206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Line"/>
          <p:cNvSpPr/>
          <p:nvPr/>
        </p:nvSpPr>
        <p:spPr>
          <a:xfrm flipV="1">
            <a:off x="6163771" y="1284178"/>
            <a:ext cx="643680" cy="1282680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Line"/>
          <p:cNvSpPr/>
          <p:nvPr/>
        </p:nvSpPr>
        <p:spPr>
          <a:xfrm flipV="1">
            <a:off x="10093933" y="1284178"/>
            <a:ext cx="175082" cy="890988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" name="Search other…"/>
          <p:cNvSpPr txBox="1"/>
          <p:nvPr/>
        </p:nvSpPr>
        <p:spPr>
          <a:xfrm>
            <a:off x="721293" y="2537081"/>
            <a:ext cx="2376832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Search other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people’s blocks</a:t>
            </a:r>
          </a:p>
        </p:txBody>
      </p:sp>
      <p:sp>
        <p:nvSpPr>
          <p:cNvPr id="142" name="Make your own copy…"/>
          <p:cNvSpPr txBox="1"/>
          <p:nvPr/>
        </p:nvSpPr>
        <p:spPr>
          <a:xfrm>
            <a:off x="8265811" y="2093921"/>
            <a:ext cx="3804210" cy="1197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Make your own copy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of someone’s block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(log in with github id first)</a:t>
            </a:r>
          </a:p>
        </p:txBody>
      </p:sp>
      <p:sp>
        <p:nvSpPr>
          <p:cNvPr id="143" name="View the non-editable…"/>
          <p:cNvSpPr txBox="1"/>
          <p:nvPr/>
        </p:nvSpPr>
        <p:spPr>
          <a:xfrm>
            <a:off x="4466588" y="2537081"/>
            <a:ext cx="3353411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View the non-editable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version of this block</a:t>
            </a:r>
          </a:p>
        </p:txBody>
      </p:sp>
      <p:sp>
        <p:nvSpPr>
          <p:cNvPr id="144" name="Line"/>
          <p:cNvSpPr/>
          <p:nvPr/>
        </p:nvSpPr>
        <p:spPr>
          <a:xfrm flipV="1">
            <a:off x="11985045" y="1646596"/>
            <a:ext cx="291673" cy="1188641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Especially useful: http://blockbuilder.org/search…"/>
          <p:cNvSpPr txBox="1"/>
          <p:nvPr>
            <p:ph type="body" idx="1"/>
          </p:nvPr>
        </p:nvSpPr>
        <p:spPr>
          <a:xfrm>
            <a:off x="658521" y="427879"/>
            <a:ext cx="11687758" cy="8684021"/>
          </a:xfrm>
          <a:prstGeom prst="rect">
            <a:avLst/>
          </a:prstGeom>
        </p:spPr>
        <p:txBody>
          <a:bodyPr/>
          <a:lstStyle/>
          <a:p>
            <a:pPr marL="0" indent="0" defTabSz="388620">
              <a:lnSpc>
                <a:spcPts val="4800"/>
              </a:lnSpc>
              <a:spcBef>
                <a:spcPts val="0"/>
              </a:spcBef>
              <a:buSzTx/>
              <a:buNone/>
              <a:defRPr sz="2805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388620">
              <a:lnSpc>
                <a:spcPts val="6600"/>
              </a:lnSpc>
              <a:spcBef>
                <a:spcPts val="0"/>
              </a:spcBef>
              <a:buSzTx/>
              <a:buNone/>
              <a:defRPr sz="4250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Especially useful: </a:t>
            </a:r>
            <a:r>
              <a:rPr u="sng">
                <a:hlinkClick r:id="rId2" invalidUrl="" action="" tgtFrame="" tooltip="" history="1" highlightClick="0" endSnd="0"/>
              </a:rPr>
              <a:t>http://blockbuilder.org/search</a:t>
            </a:r>
            <a:r>
              <a:t>  </a:t>
            </a:r>
          </a:p>
          <a:p>
            <a:pPr marL="0" indent="0" defTabSz="388620">
              <a:lnSpc>
                <a:spcPts val="4800"/>
              </a:lnSpc>
              <a:spcBef>
                <a:spcPts val="0"/>
              </a:spcBef>
              <a:buSzTx/>
              <a:buNone/>
              <a:defRPr sz="2805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388620">
              <a:lnSpc>
                <a:spcPts val="4800"/>
              </a:lnSpc>
              <a:spcBef>
                <a:spcPts val="0"/>
              </a:spcBef>
              <a:buSzTx/>
              <a:buNone/>
              <a:defRPr sz="2805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388620">
              <a:lnSpc>
                <a:spcPts val="4800"/>
              </a:lnSpc>
              <a:spcBef>
                <a:spcPts val="0"/>
              </a:spcBef>
              <a:buSzTx/>
              <a:buNone/>
              <a:defRPr sz="2805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A word of warning</a:t>
            </a:r>
            <a:r>
              <a:t> using examples from bl.ocks.org &amp; blockbuilder.org: </a:t>
            </a:r>
          </a:p>
          <a:p>
            <a:pPr marL="0" indent="0" defTabSz="388620">
              <a:lnSpc>
                <a:spcPts val="4800"/>
              </a:lnSpc>
              <a:spcBef>
                <a:spcPts val="0"/>
              </a:spcBef>
              <a:buSzTx/>
              <a:buNone/>
              <a:defRPr sz="2805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388620">
              <a:lnSpc>
                <a:spcPts val="4800"/>
              </a:lnSpc>
              <a:spcBef>
                <a:spcPts val="0"/>
              </a:spcBef>
              <a:buSzTx/>
              <a:buNone/>
              <a:defRPr sz="2805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D3 transitioned from version 3 to 4 in 2016, and to version 5 earlier in 2018.</a:t>
            </a:r>
          </a:p>
          <a:p>
            <a:pPr marL="0" indent="0" defTabSz="388620">
              <a:lnSpc>
                <a:spcPts val="4800"/>
              </a:lnSpc>
              <a:spcBef>
                <a:spcPts val="0"/>
              </a:spcBef>
              <a:buSzTx/>
              <a:buNone/>
              <a:defRPr sz="2805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388620">
              <a:lnSpc>
                <a:spcPts val="4800"/>
              </a:lnSpc>
              <a:spcBef>
                <a:spcPts val="0"/>
              </a:spcBef>
              <a:buSzTx/>
              <a:buNone/>
              <a:defRPr sz="2805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Check which version your examples are using, because some of the function names will be different. The syntax is basically the same.</a:t>
            </a:r>
          </a:p>
          <a:p>
            <a:pPr marL="0" indent="0" defTabSz="388620">
              <a:lnSpc>
                <a:spcPts val="4800"/>
              </a:lnSpc>
              <a:spcBef>
                <a:spcPts val="0"/>
              </a:spcBef>
              <a:buSzTx/>
              <a:buNone/>
              <a:defRPr sz="2805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388620">
              <a:lnSpc>
                <a:spcPts val="4800"/>
              </a:lnSpc>
              <a:spcBef>
                <a:spcPts val="0"/>
              </a:spcBef>
              <a:buSzTx/>
              <a:buNone/>
              <a:defRPr sz="2805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Look for</a:t>
            </a:r>
          </a:p>
          <a:p>
            <a:pPr marL="0" indent="0" defTabSz="388620">
              <a:lnSpc>
                <a:spcPts val="4800"/>
              </a:lnSpc>
              <a:spcBef>
                <a:spcPts val="0"/>
              </a:spcBef>
              <a:buSzTx/>
              <a:buNone/>
              <a:defRPr sz="2805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&lt;script src=“https://d3js.org/d3.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v4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.min.js"&gt;&lt;/script&gt;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indent="0" defTabSz="388620">
              <a:lnSpc>
                <a:spcPts val="4800"/>
              </a:lnSpc>
              <a:spcBef>
                <a:spcPts val="0"/>
              </a:spcBef>
              <a:buSzTx/>
              <a:buNone/>
              <a:defRPr sz="2805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or</a:t>
            </a:r>
          </a:p>
          <a:p>
            <a:pPr marL="0" indent="0" defTabSz="388620">
              <a:lnSpc>
                <a:spcPts val="4800"/>
              </a:lnSpc>
              <a:spcBef>
                <a:spcPts val="0"/>
              </a:spcBef>
              <a:buSzTx/>
              <a:buNone/>
              <a:defRPr sz="2805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&lt;script src=“https://d3js.org/d3.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v3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.min.js"&gt;&lt;/script&gt;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indent="0" defTabSz="388620">
              <a:lnSpc>
                <a:spcPts val="4800"/>
              </a:lnSpc>
              <a:spcBef>
                <a:spcPts val="0"/>
              </a:spcBef>
              <a:buSzTx/>
              <a:buNone/>
              <a:defRPr sz="2805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near the top of the example</a:t>
            </a:r>
          </a:p>
          <a:p>
            <a:pPr marL="0" indent="0" defTabSz="388620">
              <a:lnSpc>
                <a:spcPts val="4800"/>
              </a:lnSpc>
              <a:spcBef>
                <a:spcPts val="0"/>
              </a:spcBef>
              <a:buSzTx/>
              <a:buNone/>
              <a:defRPr sz="2805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388620">
              <a:lnSpc>
                <a:spcPts val="4800"/>
              </a:lnSpc>
              <a:spcBef>
                <a:spcPts val="0"/>
              </a:spcBef>
              <a:buSzTx/>
              <a:buNone/>
              <a:defRPr sz="2805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Full details: </a:t>
            </a:r>
            <a:r>
              <a:rPr u="sng">
                <a:hlinkClick r:id="rId3" invalidUrl="" action="" tgtFrame="" tooltip="" history="1" highlightClick="0" endSnd="0"/>
              </a:rPr>
              <a:t>https://github.com/d3/d3/blob/master/CHANGES.md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9" name="Screen Shot 2018-10-02 at 2 Oct 11.25.49.png" descr="Screen Shot 2018-10-02 at 2 Oct 11.25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0" y="1536700"/>
            <a:ext cx="12865100" cy="8394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Don’t forget your thumbnail!"/>
          <p:cNvSpPr txBox="1"/>
          <p:nvPr/>
        </p:nvSpPr>
        <p:spPr>
          <a:xfrm>
            <a:off x="3560610" y="416532"/>
            <a:ext cx="5883580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Don’t forget your thumbnail!</a:t>
            </a:r>
          </a:p>
        </p:txBody>
      </p:sp>
      <p:sp>
        <p:nvSpPr>
          <p:cNvPr id="151" name="Line"/>
          <p:cNvSpPr/>
          <p:nvPr/>
        </p:nvSpPr>
        <p:spPr>
          <a:xfrm flipH="1" flipV="1">
            <a:off x="4679712" y="3004013"/>
            <a:ext cx="687206" cy="687206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Select thumbnail.png"/>
          <p:cNvSpPr txBox="1"/>
          <p:nvPr/>
        </p:nvSpPr>
        <p:spPr>
          <a:xfrm>
            <a:off x="5521893" y="3439445"/>
            <a:ext cx="318973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Select thumbnail.png</a:t>
            </a:r>
          </a:p>
        </p:txBody>
      </p:sp>
      <p:sp>
        <p:nvSpPr>
          <p:cNvPr id="153" name="Line"/>
          <p:cNvSpPr/>
          <p:nvPr/>
        </p:nvSpPr>
        <p:spPr>
          <a:xfrm>
            <a:off x="9738072" y="7641745"/>
            <a:ext cx="329096" cy="1491785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Then upload a screenshot…"/>
          <p:cNvSpPr txBox="1"/>
          <p:nvPr/>
        </p:nvSpPr>
        <p:spPr>
          <a:xfrm>
            <a:off x="7647140" y="6806761"/>
            <a:ext cx="3964230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Then upload a screenshot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of your visualization 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