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ldMasterIdLst>
    <p:sldMasterId id="2147483648" r:id="rId1"/>
  </p:sldMasterIdLst>
  <p:notesMasterIdLst>
    <p:notesMasterId r:id="rId17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848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http://square.github.io/crossfilter/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_AND_TWO_COLUMNS"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443306" y="1852124"/>
            <a:ext cx="12118188" cy="814508"/>
          </a:xfrm>
          <a:prstGeom prst="rect">
            <a:avLst/>
          </a:prstGeom>
        </p:spPr>
        <p:txBody>
          <a:bodyPr lIns="130026" tIns="130026" rIns="130026" bIns="130026" anchor="t"/>
          <a:lstStyle>
            <a:lvl1pPr algn="l" defTabSz="1733973">
              <a:defRPr sz="5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43306" y="2858275"/>
            <a:ext cx="5688748" cy="4858881"/>
          </a:xfrm>
          <a:prstGeom prst="rect">
            <a:avLst/>
          </a:prstGeom>
        </p:spPr>
        <p:txBody>
          <a:bodyPr lIns="130026" tIns="130026" rIns="130026" bIns="130026" anchor="t"/>
          <a:lstStyle>
            <a:lvl1pPr marL="729342" indent="-589642" defTabSz="1733973">
              <a:lnSpc>
                <a:spcPct val="115000"/>
              </a:lnSpc>
              <a:spcBef>
                <a:spcPts val="0"/>
              </a:spcBef>
              <a:buClr>
                <a:srgbClr val="ADADAD"/>
              </a:buClr>
              <a:buSzPts val="2600"/>
              <a:buFont typeface="Arial"/>
              <a:buChar char="●"/>
              <a:defRPr sz="26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70000" indent="-660400" defTabSz="1733973">
              <a:lnSpc>
                <a:spcPct val="115000"/>
              </a:lnSpc>
              <a:spcBef>
                <a:spcPts val="0"/>
              </a:spcBef>
              <a:buClr>
                <a:srgbClr val="ADADAD"/>
              </a:buClr>
              <a:buSzPts val="2600"/>
              <a:buFont typeface="Arial"/>
              <a:buChar char="○"/>
              <a:defRPr sz="26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727200" indent="-660400" defTabSz="1733973">
              <a:lnSpc>
                <a:spcPct val="115000"/>
              </a:lnSpc>
              <a:spcBef>
                <a:spcPts val="0"/>
              </a:spcBef>
              <a:buClr>
                <a:srgbClr val="ADADAD"/>
              </a:buClr>
              <a:buSzPts val="2600"/>
              <a:buFont typeface="Arial"/>
              <a:buChar char="■"/>
              <a:defRPr sz="26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84400" indent="-660400" defTabSz="1733973">
              <a:lnSpc>
                <a:spcPct val="115000"/>
              </a:lnSpc>
              <a:spcBef>
                <a:spcPts val="0"/>
              </a:spcBef>
              <a:buClr>
                <a:srgbClr val="ADADAD"/>
              </a:buClr>
              <a:buSzPts val="2600"/>
              <a:buFont typeface="Arial"/>
              <a:buChar char="●"/>
              <a:defRPr sz="26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641600" indent="-660400" defTabSz="1733973">
              <a:lnSpc>
                <a:spcPct val="115000"/>
              </a:lnSpc>
              <a:spcBef>
                <a:spcPts val="0"/>
              </a:spcBef>
              <a:buClr>
                <a:srgbClr val="ADADAD"/>
              </a:buClr>
              <a:buSzPts val="2600"/>
              <a:buFont typeface="Arial"/>
              <a:buChar char="○"/>
              <a:defRPr sz="26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Google Shape;23;p5"/>
          <p:cNvSpPr txBox="1">
            <a:spLocks noGrp="1"/>
          </p:cNvSpPr>
          <p:nvPr>
            <p:ph type="body" sz="half" idx="13"/>
          </p:nvPr>
        </p:nvSpPr>
        <p:spPr>
          <a:xfrm>
            <a:off x="6872746" y="2858275"/>
            <a:ext cx="5688748" cy="4858881"/>
          </a:xfrm>
          <a:prstGeom prst="rect">
            <a:avLst/>
          </a:prstGeom>
        </p:spPr>
        <p:txBody>
          <a:bodyPr lIns="130026" tIns="130026" rIns="130026" bIns="130026" anchor="t"/>
          <a:lstStyle/>
          <a:p>
            <a:pPr marL="729342" indent="-589642" defTabSz="1733973">
              <a:lnSpc>
                <a:spcPct val="115000"/>
              </a:lnSpc>
              <a:spcBef>
                <a:spcPts val="0"/>
              </a:spcBef>
              <a:buClr>
                <a:srgbClr val="ADADAD"/>
              </a:buClr>
              <a:buSzPts val="2600"/>
              <a:buFont typeface="Arial"/>
              <a:buChar char="●"/>
              <a:defRPr sz="26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03065" y="7871586"/>
            <a:ext cx="527027" cy="519276"/>
          </a:xfrm>
          <a:prstGeom prst="rect">
            <a:avLst/>
          </a:prstGeom>
        </p:spPr>
        <p:txBody>
          <a:bodyPr lIns="130026" tIns="130026" rIns="130026" bIns="130026" anchor="ctr"/>
          <a:lstStyle>
            <a:lvl1pPr algn="r" defTabSz="1733973">
              <a:defRPr sz="18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hyperlink" Target="http://bl.ocks.org/curran/6284affc05bdeb7dfc9e" TargetMode="External"/><Relationship Id="rId12" Type="http://schemas.openxmlformats.org/officeDocument/2006/relationships/hyperlink" Target="https://bl.ocks.org/curran/a479b91bba14d633487e" TargetMode="External"/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curran.github.io/model/examples/d3LinkedChoropleth/" TargetMode="External"/><Relationship Id="rId3" Type="http://schemas.openxmlformats.org/officeDocument/2006/relationships/hyperlink" Target="http://bl.ocks.org/curran/8c131a74b85d0bb0246233de2cff3f52/194c2fc143790b937c42bf086a5a44cb3c55340e" TargetMode="External"/><Relationship Id="rId4" Type="http://schemas.openxmlformats.org/officeDocument/2006/relationships/hyperlink" Target="http://bl.ocks.org/curran/f4041cac02f19ee460dfe8b709dc24e7" TargetMode="External"/><Relationship Id="rId5" Type="http://schemas.openxmlformats.org/officeDocument/2006/relationships/hyperlink" Target="https://bl.ocks.org/curran/1dd7ab046a4ed32380b21e81a38447aa" TargetMode="External"/><Relationship Id="rId6" Type="http://schemas.openxmlformats.org/officeDocument/2006/relationships/hyperlink" Target="https://bl.ocks.org/curran/115407b42ef85b0758595d05c825b346" TargetMode="External"/><Relationship Id="rId7" Type="http://schemas.openxmlformats.org/officeDocument/2006/relationships/hyperlink" Target="https://bl.ocks.org/curran/0d2cc6698cad72a48027b8de0ebb417d" TargetMode="External"/><Relationship Id="rId8" Type="http://schemas.openxmlformats.org/officeDocument/2006/relationships/hyperlink" Target="http://square.github.io/crossfilter/" TargetMode="External"/><Relationship Id="rId9" Type="http://schemas.openxmlformats.org/officeDocument/2006/relationships/hyperlink" Target="https://github.com/unhcr/dataviz-streamgraph-explorer" TargetMode="External"/><Relationship Id="rId10" Type="http://schemas.openxmlformats.org/officeDocument/2006/relationships/hyperlink" Target="https://cfinst.github.io/%23contribution-limits?question=IndividualToCandLimit_H_Max&amp;year=2016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l.ocks.org/d3noob/a22c42db65eb00d4e36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maps.stamen.com/terrain/%2315/32.7493/-97.332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Interactions in data visual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r>
              <a:rPr dirty="0" smtClean="0"/>
              <a:t>Interaction</a:t>
            </a:r>
            <a:r>
              <a:rPr lang="en-US" dirty="0" smtClean="0"/>
              <a:t> patters with multiple views</a:t>
            </a:r>
            <a:endParaRPr dirty="0"/>
          </a:p>
        </p:txBody>
      </p:sp>
      <p:sp>
        <p:nvSpPr>
          <p:cNvPr id="163" name="Use interactions when there are more stories to tell in a dataset than can be displayed at one tim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Use interactions when there are more stories to tell in a dataset than can be displayed at one time</a:t>
            </a:r>
          </a:p>
          <a:p>
            <a:r>
              <a:rPr dirty="0" smtClean="0"/>
              <a:t>Use </a:t>
            </a:r>
            <a:r>
              <a:rPr dirty="0"/>
              <a:t>interaction when it allows the user to clarify or focus on a particular thing</a:t>
            </a:r>
          </a:p>
          <a:p>
            <a:r>
              <a:rPr dirty="0"/>
              <a:t>Use interaction when it allows more precision than is otherwise possible</a:t>
            </a:r>
          </a:p>
          <a:p>
            <a:r>
              <a:rPr dirty="0"/>
              <a:t>Don’t use interaction just to make something flashier!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https://www.nytimes.com/interactive/2014/06/05/upshot/how-the-recession-reshaped-the-economy-in-255-charts.html??mtrref=undefined"/>
          <p:cNvSpPr txBox="1"/>
          <p:nvPr/>
        </p:nvSpPr>
        <p:spPr>
          <a:xfrm>
            <a:off x="125831" y="8351045"/>
            <a:ext cx="12753138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https://www.nytimes.com/interactive/2014/06/05/upshot/how-the-recession-reshaped-the-economy-in-255-charts.html??mtrref=undefined</a:t>
            </a:r>
          </a:p>
        </p:txBody>
      </p:sp>
      <p:pic>
        <p:nvPicPr>
          <p:cNvPr id="186" name="Screen Shot 2018-10-02 at 9.29.02 AM.png" descr="Screen Shot 2018-10-02 at 9.29.0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4920" y="-658941"/>
            <a:ext cx="8114960" cy="87452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https://www.bloomberg.com/graphics/2018-us-land-use/?"/>
          <p:cNvSpPr txBox="1"/>
          <p:nvPr/>
        </p:nvSpPr>
        <p:spPr>
          <a:xfrm>
            <a:off x="2210968" y="8607502"/>
            <a:ext cx="858286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https://www.bloomberg.com/graphics/2018-us-land-use/?</a:t>
            </a:r>
          </a:p>
        </p:txBody>
      </p:sp>
      <p:pic>
        <p:nvPicPr>
          <p:cNvPr id="189" name="Screen Shot 2018-10-02 at 11.11.58 AM.png" descr="Screen Shot 2018-10-02 at 11.11.5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6950" y="344189"/>
            <a:ext cx="11010900" cy="8242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73;p16"/>
          <p:cNvSpPr txBox="1">
            <a:spLocks noGrp="1"/>
          </p:cNvSpPr>
          <p:nvPr>
            <p:ph type="title"/>
          </p:nvPr>
        </p:nvSpPr>
        <p:spPr>
          <a:xfrm>
            <a:off x="2502399" y="1852124"/>
            <a:ext cx="8232535" cy="81450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1335159">
              <a:defRPr sz="4004"/>
            </a:lvl1pPr>
          </a:lstStyle>
          <a:p>
            <a:r>
              <a:t>Interactive Visualization Examples</a:t>
            </a:r>
          </a:p>
        </p:txBody>
      </p:sp>
      <p:sp>
        <p:nvSpPr>
          <p:cNvPr id="192" name="Google Shape;74;p16"/>
          <p:cNvSpPr txBox="1">
            <a:spLocks noGrp="1"/>
          </p:cNvSpPr>
          <p:nvPr>
            <p:ph type="body" idx="1"/>
          </p:nvPr>
        </p:nvSpPr>
        <p:spPr>
          <a:xfrm>
            <a:off x="2502399" y="2858275"/>
            <a:ext cx="9624749" cy="533461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624840" indent="-531113" defTabSz="1421858">
              <a:buSzPts val="2700"/>
              <a:defRPr sz="2788" u="sng">
                <a:solidFill>
                  <a:srgbClr val="4DD0E1"/>
                </a:solidFill>
              </a:defRPr>
            </a:pPr>
            <a:r>
              <a:rPr>
                <a:uFill>
                  <a:solidFill>
                    <a:srgbClr val="4DD0E1"/>
                  </a:solidFill>
                </a:uFill>
                <a:hlinkClick r:id="rId2"/>
              </a:rPr>
              <a:t>Linked Line Chart &amp; Choropleth</a:t>
            </a:r>
          </a:p>
          <a:p>
            <a:pPr marL="624840" indent="-531113" defTabSz="1421858">
              <a:buSzPts val="2700"/>
              <a:defRPr sz="2788" u="sng">
                <a:solidFill>
                  <a:srgbClr val="4DD0E1"/>
                </a:solidFill>
              </a:defRPr>
            </a:pPr>
            <a:r>
              <a:rPr>
                <a:uFill>
                  <a:solidFill>
                    <a:srgbClr val="4DD0E1"/>
                  </a:solidFill>
                </a:uFill>
                <a:hlinkClick r:id="rId3"/>
              </a:rPr>
              <a:t>Scatter Plot with Menus</a:t>
            </a:r>
          </a:p>
          <a:p>
            <a:pPr marL="624840" indent="-531113" defTabSz="1421858">
              <a:buSzPts val="2700"/>
              <a:defRPr sz="2788" u="sng">
                <a:solidFill>
                  <a:srgbClr val="4DD0E1"/>
                </a:solidFill>
              </a:defRPr>
            </a:pPr>
            <a:r>
              <a:rPr>
                <a:uFill>
                  <a:solidFill>
                    <a:srgbClr val="4DD0E1"/>
                  </a:solidFill>
                </a:uFill>
                <a:hlinkClick r:id="rId4"/>
              </a:rPr>
              <a:t>Linked Scatter Plot &amp; Bar Chart</a:t>
            </a:r>
          </a:p>
          <a:p>
            <a:pPr marL="624840" indent="-531113" defTabSz="1421858">
              <a:buSzPts val="2700"/>
              <a:defRPr sz="2788" u="sng">
                <a:solidFill>
                  <a:srgbClr val="4DD0E1"/>
                </a:solidFill>
              </a:defRPr>
            </a:pPr>
            <a:r>
              <a:rPr>
                <a:uFill>
                  <a:solidFill>
                    <a:srgbClr val="4DD0E1"/>
                  </a:solidFill>
                </a:uFill>
                <a:hlinkClick r:id="rId5"/>
              </a:rPr>
              <a:t>World Countries Hierarchy</a:t>
            </a:r>
          </a:p>
          <a:p>
            <a:pPr marL="624840" indent="-531113" defTabSz="1421858">
              <a:buSzPts val="2700"/>
              <a:defRPr sz="2788" u="sng">
                <a:solidFill>
                  <a:srgbClr val="4DD0E1"/>
                </a:solidFill>
              </a:defRPr>
            </a:pPr>
            <a:r>
              <a:rPr>
                <a:uFill>
                  <a:solidFill>
                    <a:srgbClr val="4DD0E1"/>
                  </a:solidFill>
                </a:uFill>
                <a:hlinkClick r:id="rId6"/>
              </a:rPr>
              <a:t>Cities on the Globe</a:t>
            </a:r>
          </a:p>
          <a:p>
            <a:pPr marL="624840" indent="-531113" defTabSz="1421858">
              <a:buSzPts val="2700"/>
              <a:defRPr sz="2788" u="sng">
                <a:solidFill>
                  <a:srgbClr val="4DD0E1"/>
                </a:solidFill>
              </a:defRPr>
            </a:pPr>
            <a:r>
              <a:rPr>
                <a:uFill>
                  <a:solidFill>
                    <a:srgbClr val="4DD0E1"/>
                  </a:solidFill>
                </a:uFill>
                <a:hlinkClick r:id="rId7"/>
              </a:rPr>
              <a:t>Religions of Largest 20 Countries</a:t>
            </a:r>
          </a:p>
          <a:p>
            <a:pPr marL="624840" indent="-531113" defTabSz="1421858">
              <a:buSzPts val="2700"/>
              <a:defRPr sz="2788" u="sng">
                <a:solidFill>
                  <a:srgbClr val="4DD0E1"/>
                </a:solidFill>
              </a:defRPr>
            </a:pPr>
            <a:r>
              <a:rPr>
                <a:uFill>
                  <a:solidFill>
                    <a:srgbClr val="4DD0E1"/>
                  </a:solidFill>
                </a:uFill>
                <a:hlinkClick r:id="rId8"/>
              </a:rPr>
              <a:t>Crossfilter</a:t>
            </a:r>
          </a:p>
          <a:p>
            <a:pPr marL="624840" indent="-531113" defTabSz="1421858">
              <a:buSzPts val="2700"/>
              <a:defRPr sz="2788" u="sng">
                <a:solidFill>
                  <a:srgbClr val="4DD0E1"/>
                </a:solidFill>
              </a:defRPr>
            </a:pPr>
            <a:r>
              <a:rPr>
                <a:uFill>
                  <a:solidFill>
                    <a:srgbClr val="4DD0E1"/>
                  </a:solidFill>
                </a:uFill>
                <a:hlinkClick r:id="rId9"/>
              </a:rPr>
              <a:t>StreamGraph Explorer</a:t>
            </a:r>
          </a:p>
          <a:p>
            <a:pPr marL="624840" indent="-531113" defTabSz="1421858">
              <a:buSzPts val="2700"/>
              <a:defRPr sz="2788" u="sng">
                <a:solidFill>
                  <a:srgbClr val="4DD0E1"/>
                </a:solidFill>
              </a:defRPr>
            </a:pPr>
            <a:r>
              <a:rPr>
                <a:uFill>
                  <a:solidFill>
                    <a:srgbClr val="4DD0E1"/>
                  </a:solidFill>
                </a:uFill>
                <a:hlinkClick r:id="rId10"/>
              </a:rPr>
              <a:t>Campaign Finance Map &amp; Grid</a:t>
            </a:r>
          </a:p>
          <a:p>
            <a:pPr marL="624840" indent="-531113" defTabSz="1421858">
              <a:buSzPts val="2700"/>
              <a:defRPr sz="2788" u="sng">
                <a:solidFill>
                  <a:srgbClr val="4DD0E1"/>
                </a:solidFill>
              </a:defRPr>
            </a:pPr>
            <a:r>
              <a:rPr>
                <a:uFill>
                  <a:solidFill>
                    <a:srgbClr val="4DD0E1"/>
                  </a:solidFill>
                </a:uFill>
                <a:hlinkClick r:id="rId11"/>
              </a:rPr>
              <a:t>Mortality Linked Tree &amp; Stacked Area</a:t>
            </a:r>
          </a:p>
          <a:p>
            <a:pPr marL="624840" indent="-531113" defTabSz="1421858">
              <a:buSzPts val="2700"/>
              <a:defRPr sz="2788" u="sng">
                <a:solidFill>
                  <a:srgbClr val="4DD0E1"/>
                </a:solidFill>
              </a:defRPr>
            </a:pPr>
            <a:r>
              <a:rPr>
                <a:uFill>
                  <a:solidFill>
                    <a:srgbClr val="4DD0E1"/>
                  </a:solidFill>
                </a:uFill>
                <a:hlinkClick r:id="rId12"/>
              </a:rPr>
              <a:t>Migrant Deaths over Time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Organizing multi-view projec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r>
              <a:t>Organizing multi-view projects</a:t>
            </a:r>
          </a:p>
        </p:txBody>
      </p:sp>
      <p:sp>
        <p:nvSpPr>
          <p:cNvPr id="195" name="Encapsulation and abstraction…"/>
          <p:cNvSpPr txBox="1"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Encapsulation and abstraction</a:t>
            </a:r>
          </a:p>
          <a:p>
            <a:r>
              <a:t>Single state store</a:t>
            </a:r>
          </a:p>
          <a:p>
            <a:r>
              <a:t>Render — interact update model</a:t>
            </a:r>
          </a:p>
          <a:p>
            <a:r>
              <a:t>Other libraries for handling state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“Unidirectional” Data Flow"/>
          <p:cNvSpPr txBox="1">
            <a:spLocks noGrp="1"/>
          </p:cNvSpPr>
          <p:nvPr>
            <p:ph type="title" idx="4294967295"/>
          </p:nvPr>
        </p:nvSpPr>
        <p:spPr>
          <a:xfrm>
            <a:off x="2242099" y="647194"/>
            <a:ext cx="8520602" cy="1012502"/>
          </a:xfrm>
          <a:prstGeom prst="rect">
            <a:avLst/>
          </a:prstGeom>
        </p:spPr>
        <p:txBody>
          <a:bodyPr lIns="91424" tIns="91424" rIns="91424" bIns="91424" anchor="t"/>
          <a:lstStyle>
            <a:lvl1pPr defTabSz="914400"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“Unidirectional” Data Flow</a:t>
            </a:r>
          </a:p>
        </p:txBody>
      </p:sp>
      <p:grpSp>
        <p:nvGrpSpPr>
          <p:cNvPr id="208" name="Group"/>
          <p:cNvGrpSpPr/>
          <p:nvPr/>
        </p:nvGrpSpPr>
        <p:grpSpPr>
          <a:xfrm>
            <a:off x="-172976" y="2191269"/>
            <a:ext cx="13350752" cy="6413144"/>
            <a:chOff x="0" y="0"/>
            <a:chExt cx="13350750" cy="6413143"/>
          </a:xfrm>
        </p:grpSpPr>
        <p:sp>
          <p:nvSpPr>
            <p:cNvPr id="198" name="Google Shape;89;p19"/>
            <p:cNvSpPr/>
            <p:nvPr/>
          </p:nvSpPr>
          <p:spPr>
            <a:xfrm>
              <a:off x="0" y="4581476"/>
              <a:ext cx="13350751" cy="1831668"/>
            </a:xfrm>
            <a:prstGeom prst="rect">
              <a:avLst/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E2E1E4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9" name="Google Shape;92;p19"/>
            <p:cNvSpPr txBox="1"/>
            <p:nvPr/>
          </p:nvSpPr>
          <p:spPr>
            <a:xfrm>
              <a:off x="3497193" y="2412565"/>
              <a:ext cx="2402144" cy="10642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="http://schemas.openxmlformats.org/presentationml/2006/main" xmlns:r="http://schemas.openxmlformats.org/officeDocument/2006/relationships" xmlns:a="http://schemas.openxmlformats.org/drawingml/2006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800"/>
              </a:lvl1pPr>
            </a:lstStyle>
            <a:p>
              <a:r>
                <a:t>render</a:t>
              </a:r>
            </a:p>
          </p:txBody>
        </p:sp>
        <p:sp>
          <p:nvSpPr>
            <p:cNvPr id="200" name="Google Shape;93;p19"/>
            <p:cNvSpPr txBox="1"/>
            <p:nvPr/>
          </p:nvSpPr>
          <p:spPr>
            <a:xfrm>
              <a:off x="7963576" y="2412565"/>
              <a:ext cx="2974569" cy="12171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="http://schemas.openxmlformats.org/presentationml/2006/main" xmlns:r="http://schemas.openxmlformats.org/officeDocument/2006/relationships" xmlns:a="http://schemas.openxmlformats.org/drawingml/2006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800"/>
              </a:lvl1pPr>
            </a:lstStyle>
            <a:p>
              <a:r>
                <a:t>interact</a:t>
              </a:r>
            </a:p>
          </p:txBody>
        </p:sp>
        <p:sp>
          <p:nvSpPr>
            <p:cNvPr id="201" name="Google Shape;94;p19"/>
            <p:cNvSpPr/>
            <p:nvPr/>
          </p:nvSpPr>
          <p:spPr>
            <a:xfrm>
              <a:off x="4316010" y="626354"/>
              <a:ext cx="4470930" cy="1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extrusionOk="0">
                  <a:moveTo>
                    <a:pt x="21600" y="21450"/>
                  </a:moveTo>
                  <a:cubicBezTo>
                    <a:pt x="21389" y="19925"/>
                    <a:pt x="20889" y="14784"/>
                    <a:pt x="20336" y="12302"/>
                  </a:cubicBezTo>
                  <a:cubicBezTo>
                    <a:pt x="19782" y="9819"/>
                    <a:pt x="19115" y="8255"/>
                    <a:pt x="18281" y="6555"/>
                  </a:cubicBezTo>
                  <a:cubicBezTo>
                    <a:pt x="17447" y="4854"/>
                    <a:pt x="16428" y="3173"/>
                    <a:pt x="15331" y="2098"/>
                  </a:cubicBezTo>
                  <a:cubicBezTo>
                    <a:pt x="14233" y="1023"/>
                    <a:pt x="12907" y="358"/>
                    <a:pt x="11696" y="104"/>
                  </a:cubicBezTo>
                  <a:cubicBezTo>
                    <a:pt x="10484" y="-150"/>
                    <a:pt x="9114" y="85"/>
                    <a:pt x="8060" y="573"/>
                  </a:cubicBezTo>
                  <a:cubicBezTo>
                    <a:pt x="7007" y="1062"/>
                    <a:pt x="6129" y="2118"/>
                    <a:pt x="5374" y="3036"/>
                  </a:cubicBezTo>
                  <a:cubicBezTo>
                    <a:pt x="4619" y="3955"/>
                    <a:pt x="4162" y="4698"/>
                    <a:pt x="3530" y="6086"/>
                  </a:cubicBezTo>
                  <a:cubicBezTo>
                    <a:pt x="2897" y="7473"/>
                    <a:pt x="2063" y="9800"/>
                    <a:pt x="1580" y="11364"/>
                  </a:cubicBezTo>
                  <a:cubicBezTo>
                    <a:pt x="1098" y="12927"/>
                    <a:pt x="896" y="13866"/>
                    <a:pt x="632" y="15469"/>
                  </a:cubicBezTo>
                  <a:cubicBezTo>
                    <a:pt x="369" y="17072"/>
                    <a:pt x="105" y="20062"/>
                    <a:pt x="0" y="20981"/>
                  </a:cubicBezTo>
                </a:path>
              </a:pathLst>
            </a:cu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2" name="Google Shape;95;p19"/>
            <p:cNvSpPr/>
            <p:nvPr/>
          </p:nvSpPr>
          <p:spPr>
            <a:xfrm rot="10800000">
              <a:off x="4306204" y="3555616"/>
              <a:ext cx="4470929" cy="1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extrusionOk="0">
                  <a:moveTo>
                    <a:pt x="21600" y="21450"/>
                  </a:moveTo>
                  <a:cubicBezTo>
                    <a:pt x="21389" y="19925"/>
                    <a:pt x="20889" y="14784"/>
                    <a:pt x="20336" y="12302"/>
                  </a:cubicBezTo>
                  <a:cubicBezTo>
                    <a:pt x="19782" y="9819"/>
                    <a:pt x="19115" y="8255"/>
                    <a:pt x="18281" y="6555"/>
                  </a:cubicBezTo>
                  <a:cubicBezTo>
                    <a:pt x="17447" y="4854"/>
                    <a:pt x="16428" y="3173"/>
                    <a:pt x="15331" y="2098"/>
                  </a:cubicBezTo>
                  <a:cubicBezTo>
                    <a:pt x="14233" y="1023"/>
                    <a:pt x="12907" y="358"/>
                    <a:pt x="11696" y="104"/>
                  </a:cubicBezTo>
                  <a:cubicBezTo>
                    <a:pt x="10484" y="-150"/>
                    <a:pt x="9114" y="85"/>
                    <a:pt x="8060" y="573"/>
                  </a:cubicBezTo>
                  <a:cubicBezTo>
                    <a:pt x="7007" y="1062"/>
                    <a:pt x="6129" y="2118"/>
                    <a:pt x="5374" y="3036"/>
                  </a:cubicBezTo>
                  <a:cubicBezTo>
                    <a:pt x="4619" y="3955"/>
                    <a:pt x="4162" y="4698"/>
                    <a:pt x="3530" y="6086"/>
                  </a:cubicBezTo>
                  <a:cubicBezTo>
                    <a:pt x="2897" y="7473"/>
                    <a:pt x="2063" y="9800"/>
                    <a:pt x="1580" y="11364"/>
                  </a:cubicBezTo>
                  <a:cubicBezTo>
                    <a:pt x="1098" y="12927"/>
                    <a:pt x="896" y="13866"/>
                    <a:pt x="632" y="15469"/>
                  </a:cubicBezTo>
                  <a:cubicBezTo>
                    <a:pt x="369" y="17072"/>
                    <a:pt x="105" y="20062"/>
                    <a:pt x="0" y="20981"/>
                  </a:cubicBezTo>
                </a:path>
              </a:pathLst>
            </a:cu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3" name="Google Shape;96;p19"/>
            <p:cNvSpPr txBox="1"/>
            <p:nvPr/>
          </p:nvSpPr>
          <p:spPr>
            <a:xfrm>
              <a:off x="8589734" y="1510380"/>
              <a:ext cx="2857727" cy="11833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="http://schemas.openxmlformats.org/presentationml/2006/main" xmlns:r="http://schemas.openxmlformats.org/officeDocument/2006/relationships" xmlns:a="http://schemas.openxmlformats.org/drawingml/2006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929292"/>
                  </a:solidFill>
                </a:defRPr>
              </a:lvl1pPr>
            </a:lstStyle>
            <a:p>
              <a:r>
                <a:t>event listener</a:t>
              </a:r>
            </a:p>
          </p:txBody>
        </p:sp>
        <p:sp>
          <p:nvSpPr>
            <p:cNvPr id="204" name="Google Shape;97;p19"/>
            <p:cNvSpPr txBox="1"/>
            <p:nvPr/>
          </p:nvSpPr>
          <p:spPr>
            <a:xfrm>
              <a:off x="5766599" y="0"/>
              <a:ext cx="2951900" cy="6578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="http://schemas.openxmlformats.org/presentationml/2006/main" xmlns:r="http://schemas.openxmlformats.org/officeDocument/2006/relationships" xmlns:a="http://schemas.openxmlformats.org/drawingml/2006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929292"/>
                  </a:solidFill>
                </a:defRPr>
              </a:lvl1pPr>
            </a:lstStyle>
            <a:p>
              <a:r>
                <a:t>change state</a:t>
              </a:r>
            </a:p>
          </p:txBody>
        </p:sp>
        <p:sp>
          <p:nvSpPr>
            <p:cNvPr id="205" name="Google Shape;98;p19"/>
            <p:cNvSpPr txBox="1"/>
            <p:nvPr/>
          </p:nvSpPr>
          <p:spPr>
            <a:xfrm>
              <a:off x="2679021" y="4613263"/>
              <a:ext cx="2951900" cy="1183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="http://schemas.openxmlformats.org/presentationml/2006/main" xmlns:r="http://schemas.openxmlformats.org/officeDocument/2006/relationships" xmlns:a="http://schemas.openxmlformats.org/drawingml/2006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5E5E5E"/>
                  </a:solidFill>
                </a:defRPr>
              </a:lvl1pPr>
            </a:lstStyle>
            <a:p>
              <a:r>
                <a:t>perception &amp; cognition</a:t>
              </a:r>
            </a:p>
          </p:txBody>
        </p:sp>
        <p:sp>
          <p:nvSpPr>
            <p:cNvPr id="206" name="Google Shape;99;p19"/>
            <p:cNvSpPr txBox="1"/>
            <p:nvPr/>
          </p:nvSpPr>
          <p:spPr>
            <a:xfrm>
              <a:off x="1466817" y="2986990"/>
              <a:ext cx="2857727" cy="1708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="http://schemas.openxmlformats.org/presentationml/2006/main" xmlns:r="http://schemas.openxmlformats.org/officeDocument/2006/relationships" xmlns:a="http://schemas.openxmlformats.org/drawingml/2006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5E5E5E"/>
                  </a:solidFill>
                </a:defRPr>
              </a:lvl1pPr>
            </a:lstStyle>
            <a:p>
              <a:r>
                <a:t>general update pattern</a:t>
              </a:r>
            </a:p>
          </p:txBody>
        </p:sp>
        <p:sp>
          <p:nvSpPr>
            <p:cNvPr id="207" name="Google Shape;100;p19"/>
            <p:cNvSpPr txBox="1"/>
            <p:nvPr/>
          </p:nvSpPr>
          <p:spPr>
            <a:xfrm>
              <a:off x="7636928" y="4613263"/>
              <a:ext cx="2951900" cy="1183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:p="http://schemas.openxmlformats.org/presentationml/2006/main" xmlns:r="http://schemas.openxmlformats.org/officeDocument/2006/relationships" xmlns:a="http://schemas.openxmlformats.org/drawingml/2006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5E5E5E"/>
                  </a:solidFill>
                </a:defRPr>
              </a:lvl1pPr>
            </a:lstStyle>
            <a:p>
              <a:r>
                <a:t>volition &amp; action</a:t>
              </a:r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elec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592" b="1"/>
            </a:pPr>
            <a:r>
              <a:t>Select</a:t>
            </a:r>
            <a:endParaRPr b="0"/>
          </a:p>
          <a:p>
            <a:pPr marL="720090" lvl="1" indent="-360045" defTabSz="473201">
              <a:spcBef>
                <a:spcPts val="3400"/>
              </a:spcBef>
              <a:defRPr sz="2592" b="1"/>
            </a:pPr>
            <a:r>
              <a:rPr b="0"/>
              <a:t>Useful for getting more information about a particular point or region, especially exact values.</a:t>
            </a:r>
          </a:p>
          <a:p>
            <a:pPr marL="720090" lvl="1" indent="-360045" defTabSz="473201">
              <a:spcBef>
                <a:spcPts val="3400"/>
              </a:spcBef>
              <a:defRPr sz="2592" b="1"/>
            </a:pPr>
            <a:r>
              <a:rPr b="0"/>
              <a:t>Not useful for comparison between values</a:t>
            </a:r>
          </a:p>
          <a:p>
            <a:pPr marL="720090" lvl="1" indent="-360045" defTabSz="473201">
              <a:spcBef>
                <a:spcPts val="3400"/>
              </a:spcBef>
              <a:defRPr sz="2592" b="1"/>
            </a:pPr>
            <a:r>
              <a:rPr b="0"/>
              <a:t>Hover (tooltip): </a:t>
            </a:r>
            <a:r>
              <a:rPr u="sng">
                <a:hlinkClick r:id="rId2"/>
              </a:rPr>
              <a:t>http://bl.ocks.org/d3noob/a22c42db65eb00d4e369</a:t>
            </a:r>
            <a:endParaRPr b="0"/>
          </a:p>
          <a:p>
            <a:pPr marL="720090" lvl="1" indent="-360045" defTabSz="473201">
              <a:spcBef>
                <a:spcPts val="3400"/>
              </a:spcBef>
              <a:defRPr sz="2592" b="1"/>
            </a:pPr>
            <a:r>
              <a:rPr b="0"/>
              <a:t>Brushing: https://bl.ocks.org/mbostock/4063663</a:t>
            </a:r>
          </a:p>
          <a:p>
            <a:pPr marL="720090" lvl="1" indent="-360045" defTabSz="473201">
              <a:spcBef>
                <a:spcPts val="3400"/>
              </a:spcBef>
              <a:defRPr sz="2592" b="1"/>
            </a:pPr>
            <a:r>
              <a:rPr b="0"/>
              <a:t>Be careful of:</a:t>
            </a:r>
          </a:p>
          <a:p>
            <a:pPr marL="1080135" lvl="2" indent="-360045" defTabSz="473201">
              <a:spcBef>
                <a:spcPts val="3400"/>
              </a:spcBef>
              <a:defRPr sz="2592" b="1"/>
            </a:pPr>
            <a:r>
              <a:rPr b="0"/>
              <a:t>Click targets need to be big enough to be usable</a:t>
            </a:r>
          </a:p>
          <a:p>
            <a:pPr marL="1080135" lvl="2" indent="-360045" defTabSz="473201">
              <a:spcBef>
                <a:spcPts val="3400"/>
              </a:spcBef>
              <a:defRPr sz="2592" b="1"/>
            </a:pPr>
            <a:r>
              <a:rPr b="0"/>
              <a:t>The user shouldn’t have to click every point — if they do, it’s not visualization!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an &amp; zoo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Pan &amp; zoom</a:t>
            </a:r>
            <a:endParaRPr b="0"/>
          </a:p>
          <a:p>
            <a:pPr lvl="1">
              <a:defRPr b="1"/>
            </a:pPr>
            <a:r>
              <a:rPr b="0"/>
              <a:t>Useful when the data is interesting on many scales:</a:t>
            </a:r>
          </a:p>
          <a:p>
            <a:pPr lvl="1">
              <a:defRPr b="1"/>
            </a:pPr>
            <a:r>
              <a:rPr b="0"/>
              <a:t>Example: stock market: http://sta.mn/rsj</a:t>
            </a:r>
          </a:p>
          <a:p>
            <a:pPr lvl="1">
              <a:defRPr b="1"/>
            </a:pPr>
            <a:r>
              <a:rPr b="0"/>
              <a:t>Example: mapping: </a:t>
            </a:r>
            <a:r>
              <a:rPr u="sng">
                <a:hlinkClick r:id="rId2"/>
              </a:rPr>
              <a:t>http://maps.stamen.com/terrain/#15/32.7493/-97.3324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creen Shot 2018-10-02 at 9.31.11 AM.png" descr="Screen Shot 2018-10-02 at 9.31.1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0" y="393700"/>
            <a:ext cx="11988800" cy="896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creen Shot 2018-10-02 at 9.31.06 AM.png" descr="Screen Shot 2018-10-02 at 9.31.0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0" y="438150"/>
            <a:ext cx="11988800" cy="887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ilter: displaying a subset of items, selected by category or attribut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Filter</a:t>
            </a:r>
            <a:r>
              <a:rPr b="0"/>
              <a:t>: displaying a subset of items, selected by category or attribute</a:t>
            </a:r>
          </a:p>
          <a:p>
            <a:pPr>
              <a:defRPr b="1"/>
            </a:pPr>
            <a:r>
              <a:rPr b="0"/>
              <a:t>Example:</a:t>
            </a:r>
          </a:p>
          <a:p>
            <a:pPr>
              <a:defRPr b="1"/>
            </a:pPr>
            <a:r>
              <a:rPr b="0"/>
              <a:t>Be careful of:</a:t>
            </a:r>
          </a:p>
          <a:p>
            <a:pPr lvl="1">
              <a:defRPr b="1"/>
            </a:pPr>
            <a:r>
              <a:rPr b="0"/>
              <a:t>Information overload! Too many filter options can make a confusing experience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creen Shot 2018-10-02 at 9.31.17 AM.png" descr="Screen Shot 2018-10-02 at 9.31.1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350" y="406400"/>
            <a:ext cx="11976100" cy="894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ggreg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Aggregation</a:t>
            </a:r>
          </a:p>
        </p:txBody>
      </p:sp>
      <p:pic>
        <p:nvPicPr>
          <p:cNvPr id="178" name="Screen Shot 2018-10-02 at 11.07.11 AM.png" descr="Screen Shot 2018-10-02 at 11.07.11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5865" y="1905413"/>
            <a:ext cx="9733070" cy="72713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onstrained/guided interaction (scrollytelling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r>
              <a:t>Constrained/guided interaction (scrollytelling)</a:t>
            </a:r>
          </a:p>
        </p:txBody>
      </p:sp>
      <p:sp>
        <p:nvSpPr>
          <p:cNvPr id="183" name="People frequently don’t ever interact with interactive visualizatio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People frequently don’t ever interact with interactive visualizations</a:t>
            </a:r>
          </a:p>
          <a:p>
            <a:r>
              <a:t>Scrolly-telling constrains the interaction to guide the user through the data visualization</a:t>
            </a:r>
          </a:p>
          <a:p>
            <a:r>
              <a:t>Became popular starting around 2012 with the New York Times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Macintosh PowerPoint</Application>
  <PresentationFormat>Custom</PresentationFormat>
  <Paragraphs>54</Paragraphs>
  <Slides>15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White</vt:lpstr>
      <vt:lpstr>Interaction patters with multiple views</vt:lpstr>
      <vt:lpstr>Slide 2</vt:lpstr>
      <vt:lpstr>Slide 3</vt:lpstr>
      <vt:lpstr>Slide 4</vt:lpstr>
      <vt:lpstr>Slide 5</vt:lpstr>
      <vt:lpstr>Slide 6</vt:lpstr>
      <vt:lpstr>Slide 7</vt:lpstr>
      <vt:lpstr>Aggregation</vt:lpstr>
      <vt:lpstr>Constrained/guided interaction (scrollytelling)</vt:lpstr>
      <vt:lpstr>Slide 10</vt:lpstr>
      <vt:lpstr>Slide 11</vt:lpstr>
      <vt:lpstr>Interactive Visualization Examples</vt:lpstr>
      <vt:lpstr>Organizing multi-view projects</vt:lpstr>
      <vt:lpstr>“Unidirectional” Data Flow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Quickstart HTML, Javascript, CSS, and DOM</dc:title>
  <cp:lastModifiedBy>Alan McConchie</cp:lastModifiedBy>
  <cp:revision>2</cp:revision>
  <dcterms:created xsi:type="dcterms:W3CDTF">2018-10-03T12:21:53Z</dcterms:created>
  <dcterms:modified xsi:type="dcterms:W3CDTF">2018-10-03T12:24:19Z</dcterms:modified>
</cp:coreProperties>
</file>