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http://square.github.io/crossfilter/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443306" y="1852124"/>
            <a:ext cx="12118188" cy="814508"/>
          </a:xfrm>
          <a:prstGeom prst="rect">
            <a:avLst/>
          </a:prstGeom>
        </p:spPr>
        <p:txBody>
          <a:bodyPr lIns="130026" tIns="130026" rIns="130026" bIns="130026" anchor="t"/>
          <a:lstStyle>
            <a:lvl1pPr algn="l" defTabSz="1733973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44330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>
            <a:lvl1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272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■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844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416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23;p5"/>
          <p:cNvSpPr txBox="1"/>
          <p:nvPr>
            <p:ph type="body" sz="half" idx="13"/>
          </p:nvPr>
        </p:nvSpPr>
        <p:spPr>
          <a:xfrm>
            <a:off x="687274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/>
          <a:p>
            <a: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303065" y="7871586"/>
            <a:ext cx="527027" cy="519276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r" defTabSz="1733973">
              <a:defRPr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curran.github.io/model/examples/d3LinkedChoropleth/" TargetMode="External"/><Relationship Id="rId3" Type="http://schemas.openxmlformats.org/officeDocument/2006/relationships/hyperlink" Target="http://bl.ocks.org/curran/8c131a74b85d0bb0246233de2cff3f52/194c2fc143790b937c42bf086a5a44cb3c55340e" TargetMode="External"/><Relationship Id="rId4" Type="http://schemas.openxmlformats.org/officeDocument/2006/relationships/hyperlink" Target="http://bl.ocks.org/curran/f4041cac02f19ee460dfe8b709dc24e7" TargetMode="External"/><Relationship Id="rId5" Type="http://schemas.openxmlformats.org/officeDocument/2006/relationships/hyperlink" Target="https://bl.ocks.org/curran/1dd7ab046a4ed32380b21e81a38447aa" TargetMode="External"/><Relationship Id="rId6" Type="http://schemas.openxmlformats.org/officeDocument/2006/relationships/hyperlink" Target="https://bl.ocks.org/curran/115407b42ef85b0758595d05c825b346" TargetMode="External"/><Relationship Id="rId7" Type="http://schemas.openxmlformats.org/officeDocument/2006/relationships/hyperlink" Target="https://bl.ocks.org/curran/0d2cc6698cad72a48027b8de0ebb417d" TargetMode="External"/><Relationship Id="rId8" Type="http://schemas.openxmlformats.org/officeDocument/2006/relationships/hyperlink" Target="http://square.github.io/crossfilter/" TargetMode="External"/><Relationship Id="rId9" Type="http://schemas.openxmlformats.org/officeDocument/2006/relationships/hyperlink" Target="https://github.com/unhcr/dataviz-streamgraph-explorer" TargetMode="External"/><Relationship Id="rId10" Type="http://schemas.openxmlformats.org/officeDocument/2006/relationships/hyperlink" Target="https://cfinst.github.io/#contribution-limits?question=IndividualToCandLimit_H_Max&amp;year=2016" TargetMode="External"/><Relationship Id="rId11" Type="http://schemas.openxmlformats.org/officeDocument/2006/relationships/hyperlink" Target="http://bl.ocks.org/curran/6284affc05bdeb7dfc9e" TargetMode="External"/><Relationship Id="rId12" Type="http://schemas.openxmlformats.org/officeDocument/2006/relationships/hyperlink" Target="https://bl.ocks.org/curran/a479b91bba14d633487e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bl.ocks.org/d3noob/a22c42db65eb00d4e369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://maps.stamen.com/terrain/#15/32.7493/-97.3324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teractions in data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Interactions in data visualization</a:t>
            </a:r>
          </a:p>
        </p:txBody>
      </p:sp>
      <p:sp>
        <p:nvSpPr>
          <p:cNvPr id="171" name="Use interactions when there are more stories to tell in a dataset than can be displayed at one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interactions when there are more stories to tell in a dataset than can be displayed at one time</a:t>
            </a:r>
          </a:p>
          <a:p>
            <a:pPr/>
            <a:r>
              <a:t>Use interaction when it allows the user to clarify or focus on a particular thing</a:t>
            </a:r>
          </a:p>
          <a:p>
            <a:pPr/>
            <a:r>
              <a:t>Use interaction when it allows more precision than is otherwise possible</a:t>
            </a:r>
          </a:p>
          <a:p>
            <a:pPr/>
            <a:r>
              <a:t>Don’t use interaction just to make something flashier!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ttps://www.nytimes.com/interactive/2014/06/05/upshot/how-the-recession-reshaped-the-economy-in-255-charts.html??mtrref=undefined"/>
          <p:cNvSpPr txBox="1"/>
          <p:nvPr/>
        </p:nvSpPr>
        <p:spPr>
          <a:xfrm>
            <a:off x="125831" y="8351045"/>
            <a:ext cx="1275313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https://www.nytimes.com/interactive/2014/06/05/upshot/how-the-recession-reshaped-the-economy-in-255-charts.html??mtrref=undefined</a:t>
            </a:r>
          </a:p>
        </p:txBody>
      </p:sp>
      <p:pic>
        <p:nvPicPr>
          <p:cNvPr id="194" name="Screen Shot 2018-10-02 at 9.29.02 AM.png" descr="Screen Shot 2018-10-02 at 9.29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920" y="-658941"/>
            <a:ext cx="8114960" cy="8745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ttps://www.bloomberg.com/graphics/2018-us-land-use/?"/>
          <p:cNvSpPr txBox="1"/>
          <p:nvPr/>
        </p:nvSpPr>
        <p:spPr>
          <a:xfrm>
            <a:off x="2210968" y="8607502"/>
            <a:ext cx="85828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https://www.bloomberg.com/graphics/2018-us-land-use/?</a:t>
            </a:r>
          </a:p>
        </p:txBody>
      </p:sp>
      <p:pic>
        <p:nvPicPr>
          <p:cNvPr id="197" name="Screen Shot 2018-10-02 at 11.11.58 AM.png" descr="Screen Shot 2018-10-02 at 11.11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" y="344189"/>
            <a:ext cx="11010900" cy="824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73;p16"/>
          <p:cNvSpPr txBox="1"/>
          <p:nvPr>
            <p:ph type="title"/>
          </p:nvPr>
        </p:nvSpPr>
        <p:spPr>
          <a:xfrm>
            <a:off x="2502399" y="1852124"/>
            <a:ext cx="8232535" cy="814508"/>
          </a:xfrm>
          <a:prstGeom prst="rect">
            <a:avLst/>
          </a:prstGeom>
        </p:spPr>
        <p:txBody>
          <a:bodyPr/>
          <a:lstStyle>
            <a:lvl1pPr defTabSz="1335159">
              <a:defRPr sz="4004"/>
            </a:lvl1pPr>
          </a:lstStyle>
          <a:p>
            <a:pPr/>
            <a:r>
              <a:t>Interactive Visualization Examples</a:t>
            </a:r>
          </a:p>
        </p:txBody>
      </p:sp>
      <p:sp>
        <p:nvSpPr>
          <p:cNvPr id="200" name="Google Shape;74;p16"/>
          <p:cNvSpPr txBox="1"/>
          <p:nvPr>
            <p:ph type="body" idx="1"/>
          </p:nvPr>
        </p:nvSpPr>
        <p:spPr>
          <a:xfrm>
            <a:off x="2502399" y="2858275"/>
            <a:ext cx="9624749" cy="5334614"/>
          </a:xfrm>
          <a:prstGeom prst="rect">
            <a:avLst/>
          </a:prstGeom>
        </p:spPr>
        <p:txBody>
          <a:bodyPr/>
          <a:lstStyle/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2" invalidUrl="" action="" tgtFrame="" tooltip="" history="1" highlightClick="0" endSnd="0"/>
              </a:rPr>
              <a:t>Linked Line Chart &amp; Choropleth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3" invalidUrl="" action="" tgtFrame="" tooltip="" history="1" highlightClick="0" endSnd="0"/>
              </a:rPr>
              <a:t>Scatter Plot with Menus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4" invalidUrl="" action="" tgtFrame="" tooltip="" history="1" highlightClick="0" endSnd="0"/>
              </a:rPr>
              <a:t>Linked Scatter Plot &amp; Bar Chart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5" invalidUrl="" action="" tgtFrame="" tooltip="" history="1" highlightClick="0" endSnd="0"/>
              </a:rPr>
              <a:t>World Countries Hierarchy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6" invalidUrl="" action="" tgtFrame="" tooltip="" history="1" highlightClick="0" endSnd="0"/>
              </a:rPr>
              <a:t>Cities on the Globe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7" invalidUrl="" action="" tgtFrame="" tooltip="" history="1" highlightClick="0" endSnd="0"/>
              </a:rPr>
              <a:t>Religions of Largest 20 Countries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8" invalidUrl="" action="" tgtFrame="" tooltip="" history="1" highlightClick="0" endSnd="0"/>
              </a:rPr>
              <a:t>Crossfilter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9" invalidUrl="" action="" tgtFrame="" tooltip="" history="1" highlightClick="0" endSnd="0"/>
              </a:rPr>
              <a:t>StreamGraph Explorer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0" invalidUrl="" action="" tgtFrame="" tooltip="" history="1" highlightClick="0" endSnd="0"/>
              </a:rPr>
              <a:t>Campaign Finance Map &amp; Grid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1" invalidUrl="" action="" tgtFrame="" tooltip="" history="1" highlightClick="0" endSnd="0"/>
              </a:rPr>
              <a:t>Mortality Linked Tree &amp; Stacked Area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2" invalidUrl="" action="" tgtFrame="" tooltip="" history="1" highlightClick="0" endSnd="0"/>
              </a:rPr>
              <a:t>Migrant Deaths over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el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b="1" sz="2592"/>
            </a:pPr>
            <a:r>
              <a:t>Select</a:t>
            </a:r>
            <a:endParaRPr b="0"/>
          </a:p>
          <a:p>
            <a:pPr lvl="1" marL="720090" indent="-360045" defTabSz="473201">
              <a:spcBef>
                <a:spcPts val="3400"/>
              </a:spcBef>
              <a:defRPr b="1" sz="2592"/>
            </a:pPr>
            <a:r>
              <a:rPr b="0"/>
              <a:t>Useful for getting more information about a particular point or region, especially exact values.</a:t>
            </a:r>
            <a:endParaRPr b="0"/>
          </a:p>
          <a:p>
            <a:pPr lvl="1" marL="720090" indent="-360045" defTabSz="473201">
              <a:spcBef>
                <a:spcPts val="3400"/>
              </a:spcBef>
              <a:defRPr b="1" sz="2592"/>
            </a:pPr>
            <a:r>
              <a:rPr b="0"/>
              <a:t>Not useful for comparison between values</a:t>
            </a:r>
            <a:endParaRPr b="0"/>
          </a:p>
          <a:p>
            <a:pPr lvl="1" marL="720090" indent="-360045" defTabSz="473201">
              <a:spcBef>
                <a:spcPts val="3400"/>
              </a:spcBef>
              <a:defRPr b="1" sz="2592"/>
            </a:pPr>
            <a:r>
              <a:rPr b="0"/>
              <a:t>Hover (tooltip): </a:t>
            </a:r>
            <a:r>
              <a:rPr u="sng">
                <a:hlinkClick r:id="rId2" invalidUrl="" action="" tgtFrame="" tooltip="" history="1" highlightClick="0" endSnd="0"/>
              </a:rPr>
              <a:t>http://bl.ocks.org/d3noob/a22c42db65eb00d4e369</a:t>
            </a:r>
            <a:endParaRPr b="0"/>
          </a:p>
          <a:p>
            <a:pPr lvl="1" marL="720090" indent="-360045" defTabSz="473201">
              <a:spcBef>
                <a:spcPts val="3400"/>
              </a:spcBef>
              <a:defRPr b="1" sz="2592"/>
            </a:pPr>
            <a:r>
              <a:rPr b="0"/>
              <a:t>Brushing: https://bl.ocks.org/mbostock/4063663</a:t>
            </a:r>
            <a:endParaRPr b="0"/>
          </a:p>
          <a:p>
            <a:pPr lvl="1" marL="720090" indent="-360045" defTabSz="473201">
              <a:spcBef>
                <a:spcPts val="3400"/>
              </a:spcBef>
              <a:defRPr b="1" sz="2592"/>
            </a:pPr>
            <a:r>
              <a:rPr b="0"/>
              <a:t>Be careful of:</a:t>
            </a:r>
            <a:endParaRPr b="0"/>
          </a:p>
          <a:p>
            <a:pPr lvl="2" marL="1080135" indent="-360045" defTabSz="473201">
              <a:spcBef>
                <a:spcPts val="3400"/>
              </a:spcBef>
              <a:defRPr b="1" sz="2592"/>
            </a:pPr>
            <a:r>
              <a:rPr b="0"/>
              <a:t>Click targets need to be big enough to be usable</a:t>
            </a:r>
            <a:endParaRPr b="0"/>
          </a:p>
          <a:p>
            <a:pPr lvl="2" marL="1080135" indent="-360045" defTabSz="473201">
              <a:spcBef>
                <a:spcPts val="3400"/>
              </a:spcBef>
              <a:defRPr b="1" sz="2592"/>
            </a:pPr>
            <a:r>
              <a:rPr b="0"/>
              <a:t>The user shouldn’t have to click every point — if they do, it’s not visualization!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n &amp; zo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Pan &amp; zoom</a:t>
            </a:r>
            <a:endParaRPr b="0"/>
          </a:p>
          <a:p>
            <a:pPr lvl="1">
              <a:defRPr b="1"/>
            </a:pPr>
            <a:r>
              <a:rPr b="0"/>
              <a:t>Useful when the data is interesting on many scales:</a:t>
            </a:r>
            <a:endParaRPr b="0"/>
          </a:p>
          <a:p>
            <a:pPr lvl="1">
              <a:defRPr b="1"/>
            </a:pPr>
            <a:r>
              <a:rPr b="0"/>
              <a:t>Example: stock market: http://sta.mn/rsj</a:t>
            </a:r>
            <a:endParaRPr b="0"/>
          </a:p>
          <a:p>
            <a:pPr lvl="1">
              <a:defRPr b="1"/>
            </a:pPr>
            <a:r>
              <a:rPr b="0"/>
              <a:t>Example: mapping: </a:t>
            </a:r>
            <a:r>
              <a:rPr u="sng">
                <a:hlinkClick r:id="rId2" invalidUrl="" action="" tgtFrame="" tooltip="" history="1" highlightClick="0" endSnd="0"/>
              </a:rPr>
              <a:t>http://maps.stamen.com/terrain/#15/32.7493/-97.3324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8-10-02 at 9.31.11 AM.png" descr="Screen Shot 2018-10-02 at 9.31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93700"/>
            <a:ext cx="11988800" cy="896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8-10-02 at 9.31.06 AM.png" descr="Screen Shot 2018-10-02 at 9.31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438150"/>
            <a:ext cx="11988800" cy="887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lter: displaying a subset of items, selected by category or attrib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Filter</a:t>
            </a:r>
            <a:r>
              <a:rPr b="0"/>
              <a:t>: displaying a subset of items, selected by category or attribute</a:t>
            </a:r>
            <a:endParaRPr b="0"/>
          </a:p>
          <a:p>
            <a:pPr>
              <a:defRPr b="1"/>
            </a:pPr>
            <a:r>
              <a:rPr b="0"/>
              <a:t>Example:</a:t>
            </a:r>
            <a:endParaRPr b="0"/>
          </a:p>
          <a:p>
            <a:pPr>
              <a:defRPr b="1"/>
            </a:pPr>
            <a:r>
              <a:rPr b="0"/>
              <a:t>Be careful of:</a:t>
            </a:r>
            <a:endParaRPr b="0"/>
          </a:p>
          <a:p>
            <a:pPr lvl="1">
              <a:defRPr b="1"/>
            </a:pPr>
            <a:r>
              <a:rPr b="0"/>
              <a:t>Information overload! Too many filter options can make a confusing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creen Shot 2018-10-02 at 9.31.17 AM.png" descr="Screen Shot 2018-10-02 at 9.31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406400"/>
            <a:ext cx="11976100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ggreg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</a:t>
            </a:r>
          </a:p>
        </p:txBody>
      </p:sp>
      <p:pic>
        <p:nvPicPr>
          <p:cNvPr id="186" name="Screen Shot 2018-10-02 at 11.07.11 AM.png" descr="Screen Shot 2018-10-02 at 11.07.1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865" y="1905413"/>
            <a:ext cx="9733070" cy="7271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strained/guided interaction (scrollytellin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Constrained/guided interaction (scrollytelling)</a:t>
            </a:r>
          </a:p>
        </p:txBody>
      </p:sp>
      <p:sp>
        <p:nvSpPr>
          <p:cNvPr id="191" name="People frequently don’t ever interact with interactive visualiz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frequently don’t ever interact with interactive visualizations</a:t>
            </a:r>
          </a:p>
          <a:p>
            <a:pPr/>
            <a:r>
              <a:t>Scrolly-telling constrains the interaction to guide the user through the data visualization</a:t>
            </a:r>
          </a:p>
          <a:p>
            <a:pPr/>
            <a:r>
              <a:t>Became popular starting around 2012 with the New York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