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blockbuilder.org/loganwilliams/90b5ac0ede7349f83208136e2d5f5021" TargetMode="Externa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blockbuilder.org/loganwilliams/245decde7c775eac820711ad4ffc4121" TargetMode="Externa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intro, then build HTML for to-do demo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for this: </a:t>
            </a:r>
            <a:r>
              <a:rPr u="sng">
                <a:hlinkClick r:id="rId3" invalidUrl="" action="" tgtFrame="" tooltip="" history="1" highlightClick="0" endSnd="0"/>
              </a:rPr>
              <a:t>http://blockbuilder.org/loganwilliams/90b5ac0ede7349f83208136e2d5f5021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intro, then style it a little bit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http://blockbuilder.org/loganwilliams/a5e487d989097924d93e83393f24b6c0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Javascript, variables and functions.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Javascript: objects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filter/map example?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 manipulation. Final example: </a:t>
            </a:r>
            <a:r>
              <a:rPr u="sng">
                <a:hlinkClick r:id="rId3" invalidUrl="" action="" tgtFrame="" tooltip="" history="1" highlightClick="0" endSnd="0"/>
              </a:rPr>
              <a:t>http://blockbuilder.org/loganwilliams/245decde7c775eac820711ad4ffc4121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ta.mn/w96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ta.mn/sc4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Quickstart HTML, Javascript, CSS, and 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Quickstart HTML, Javascript, CSS, and DOM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unction chai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b="1" sz="2592"/>
            </a:pPr>
            <a:r>
              <a:t>Function chaining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Function chaining is a pattern where a function on an object returns a modified copy of that object.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This lets us combine multiple actions into one line!</a:t>
            </a:r>
          </a:p>
          <a:p>
            <a:pPr lvl="1" marL="720090" indent="-360045" defTabSz="473201">
              <a:spcBef>
                <a:spcPts val="3400"/>
              </a:spcBef>
              <a:defRPr sz="2592"/>
            </a:pPr>
            <a:r>
              <a:t>Example:</a:t>
            </a:r>
            <a:br/>
            <a:br/>
            <a:r>
              <a:rPr>
                <a:latin typeface="Monaco"/>
                <a:ea typeface="Monaco"/>
                <a:cs typeface="Monaco"/>
                <a:sym typeface="Monaco"/>
              </a:rPr>
              <a:t>var account = {};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account.checkedOut = [];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account.checkout = function(book) {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  account.checkedOut.push(book);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  return account;</a:t>
            </a:r>
            <a:br>
              <a:rPr>
                <a:latin typeface="Monaco"/>
                <a:ea typeface="Monaco"/>
                <a:cs typeface="Monaco"/>
                <a:sym typeface="Monaco"/>
              </a:rPr>
            </a:br>
            <a:r>
              <a:rPr>
                <a:latin typeface="Monaco"/>
                <a:ea typeface="Monaco"/>
                <a:cs typeface="Monaco"/>
                <a:sym typeface="Monaco"/>
              </a:rPr>
              <a:t>}</a:t>
            </a:r>
            <a:endParaRPr>
              <a:latin typeface="Monaco"/>
              <a:ea typeface="Monaco"/>
              <a:cs typeface="Monaco"/>
              <a:sym typeface="Monaco"/>
            </a:endParaRPr>
          </a:p>
          <a:p>
            <a:pPr lvl="1" marL="720090" indent="-360045" defTabSz="473201">
              <a:spcBef>
                <a:spcPts val="3400"/>
              </a:spcBef>
              <a:defRPr sz="1944"/>
            </a:pPr>
            <a:r>
              <a:rPr>
                <a:latin typeface="Monaco"/>
                <a:ea typeface="Monaco"/>
                <a:cs typeface="Monaco"/>
                <a:sym typeface="Monaco"/>
              </a:rPr>
              <a:t>account.checkout(‘Das Kapital’).checkout(‘This Changes Everything’);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nonymous functions…"/>
          <p:cNvSpPr txBox="1"/>
          <p:nvPr>
            <p:ph type="body" idx="1"/>
          </p:nvPr>
        </p:nvSpPr>
        <p:spPr>
          <a:xfrm>
            <a:off x="753192" y="1270000"/>
            <a:ext cx="11099801" cy="721360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b="1" sz="2560"/>
            </a:pPr>
            <a:r>
              <a:t>Anonymous functions</a:t>
            </a:r>
            <a:endParaRPr b="0"/>
          </a:p>
          <a:p>
            <a:pPr lvl="1" marL="711200" indent="-355600" defTabSz="467359">
              <a:spcBef>
                <a:spcPts val="3300"/>
              </a:spcBef>
              <a:defRPr b="1" sz="2560"/>
            </a:pPr>
            <a:r>
              <a:rPr b="0"/>
              <a:t>Not every function needs a name!</a:t>
            </a:r>
            <a:endParaRPr b="0"/>
          </a:p>
          <a:p>
            <a:pPr lvl="2" marL="1066800" indent="-355600" defTabSz="467359">
              <a:spcBef>
                <a:spcPts val="3300"/>
              </a:spcBef>
              <a:defRPr b="1" sz="2560"/>
            </a:pPr>
            <a:r>
              <a:rPr b="0"/>
              <a:t>This is especially helpful for functions that are special purpose and short.</a:t>
            </a:r>
            <a:endParaRPr b="0"/>
          </a:p>
          <a:p>
            <a:pPr lvl="1" marL="711200" indent="-355600" defTabSz="467359">
              <a:spcBef>
                <a:spcPts val="3300"/>
              </a:spcBef>
              <a:defRPr b="1" sz="2560"/>
            </a:pPr>
            <a:r>
              <a:rPr b="0"/>
              <a:t>Example:</a:t>
            </a:r>
            <a:br>
              <a:rPr b="0"/>
            </a:br>
            <a:br>
              <a:rPr b="0"/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books = [‘Das Kapital’, ‘An Inconvenient Truth’, ‘This Changes Everything’, ‘Drawdown’];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function isTitleLong(title) {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  return (title.length &gt; 12);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}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long_books = books.filter(isTitleLong);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onymous functions…"/>
          <p:cNvSpPr txBox="1"/>
          <p:nvPr>
            <p:ph type="body" idx="1"/>
          </p:nvPr>
        </p:nvSpPr>
        <p:spPr>
          <a:xfrm>
            <a:off x="753192" y="1270000"/>
            <a:ext cx="11099801" cy="72136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b="1" sz="2816"/>
            </a:pPr>
            <a:r>
              <a:t>Anonymous functions</a:t>
            </a:r>
            <a:endParaRPr b="0"/>
          </a:p>
          <a:p>
            <a:pPr lvl="1" marL="782319" indent="-391159" defTabSz="514095">
              <a:spcBef>
                <a:spcPts val="3600"/>
              </a:spcBef>
              <a:defRPr b="1" sz="2816"/>
            </a:pPr>
            <a:r>
              <a:rPr b="0"/>
              <a:t>Not every function needs a name!</a:t>
            </a:r>
            <a:endParaRPr b="0"/>
          </a:p>
          <a:p>
            <a:pPr lvl="2" marL="1173480" indent="-391159" defTabSz="514095">
              <a:spcBef>
                <a:spcPts val="3600"/>
              </a:spcBef>
              <a:defRPr b="1" sz="2816"/>
            </a:pPr>
            <a:r>
              <a:rPr b="0"/>
              <a:t>This is especially helpful for functions that are special purpose and short.</a:t>
            </a:r>
            <a:endParaRPr b="0"/>
          </a:p>
          <a:p>
            <a:pPr lvl="1" marL="782319" indent="-391159" defTabSz="514095">
              <a:spcBef>
                <a:spcPts val="3600"/>
              </a:spcBef>
              <a:defRPr b="1" sz="2816"/>
            </a:pPr>
            <a:r>
              <a:rPr b="0"/>
              <a:t>Example:</a:t>
            </a:r>
            <a:br>
              <a:rPr b="0"/>
            </a:br>
            <a:br>
              <a:rPr b="0"/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books = [‘Das Kapital’, ‘An Inconvenient Truth’, ‘This Changes Everything’, ‘Drawdown’];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long_books = books.filter(function(title) {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  return (title.length &gt; 12);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ES6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b="1" sz="2976"/>
            </a:pPr>
            <a:r>
              <a:t>ES6 syntax</a:t>
            </a:r>
            <a:endParaRPr b="0"/>
          </a:p>
          <a:p>
            <a:pPr lvl="1" marL="826769" indent="-413384" defTabSz="543305">
              <a:spcBef>
                <a:spcPts val="3900"/>
              </a:spcBef>
              <a:defRPr b="1" sz="2976"/>
            </a:pPr>
            <a:r>
              <a:rPr b="0"/>
              <a:t>A new version of Javascript introduced slightly prettier syntax for functions. (“arrow syntax”)</a:t>
            </a:r>
            <a:endParaRPr b="0"/>
          </a:p>
          <a:p>
            <a:pPr lvl="1" marL="826769" indent="-413384" defTabSz="543305">
              <a:spcBef>
                <a:spcPts val="3900"/>
              </a:spcBef>
              <a:defRPr b="1" sz="2976"/>
            </a:pPr>
            <a:r>
              <a:rPr b="0"/>
              <a:t>It works exactly the same though!</a:t>
            </a:r>
            <a:endParaRPr b="0"/>
          </a:p>
          <a:p>
            <a:pPr lvl="1" marL="826769" indent="-413384" defTabSz="543305">
              <a:spcBef>
                <a:spcPts val="3900"/>
              </a:spcBef>
              <a:defRPr b="1" sz="2976"/>
            </a:pPr>
            <a:r>
              <a:rPr b="0"/>
              <a:t>Example:</a:t>
            </a:r>
            <a:br>
              <a:rPr b="0"/>
            </a:br>
            <a:br>
              <a:rPr b="0"/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books = [‘Das Kapital’, ‘An Inconvenient Truth’, ‘This Changes Everything’, ‘’];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var long_books = books.filter((title) =&gt; {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  return (title.length &gt; 10);</a:t>
            </a:r>
            <a:br>
              <a:rPr b="0">
                <a:latin typeface="Monaco"/>
                <a:ea typeface="Monaco"/>
                <a:cs typeface="Monaco"/>
                <a:sym typeface="Monaco"/>
              </a:rPr>
            </a:br>
            <a:r>
              <a:rPr b="0">
                <a:latin typeface="Monaco"/>
                <a:ea typeface="Monaco"/>
                <a:cs typeface="Monaco"/>
                <a:sym typeface="Monaco"/>
              </a:rP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S6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4100"/>
              </a:spcBef>
              <a:defRPr b="1" sz="3136"/>
            </a:pPr>
            <a:r>
              <a:t>ES6 syntax</a:t>
            </a:r>
            <a:endParaRPr b="0"/>
          </a:p>
          <a:p>
            <a:pPr lvl="1" marL="871219" indent="-435609" defTabSz="572516">
              <a:spcBef>
                <a:spcPts val="4100"/>
              </a:spcBef>
              <a:defRPr b="1" sz="3136"/>
            </a:pPr>
            <a:r>
              <a:rPr b="0"/>
              <a:t>A new version of Javascript introduced slightly prettier syntax for functions. (“arrow syntax”)</a:t>
            </a:r>
            <a:endParaRPr b="0"/>
          </a:p>
          <a:p>
            <a:pPr lvl="1" marL="871219" indent="-435609" defTabSz="572516">
              <a:spcBef>
                <a:spcPts val="4100"/>
              </a:spcBef>
              <a:defRPr b="1" sz="3136"/>
            </a:pPr>
            <a:r>
              <a:rPr b="0"/>
              <a:t>It works exactly the same though!</a:t>
            </a:r>
            <a:endParaRPr b="0"/>
          </a:p>
          <a:p>
            <a:pPr lvl="1" marL="871219" indent="-435609" defTabSz="572516">
              <a:spcBef>
                <a:spcPts val="4100"/>
              </a:spcBef>
              <a:defRPr b="1" sz="3136"/>
            </a:pPr>
            <a:r>
              <a:rPr b="0"/>
              <a:t>Example:</a:t>
            </a:r>
            <a:br>
              <a:rPr b="0"/>
            </a:br>
            <a:br>
              <a:rPr b="0"/>
            </a:br>
            <a:r>
              <a:rPr b="0" sz="2940">
                <a:latin typeface="Monaco"/>
                <a:ea typeface="Monaco"/>
                <a:cs typeface="Monaco"/>
                <a:sym typeface="Monaco"/>
              </a:rPr>
              <a:t>var books = [‘Das Kapital’, ‘An Inconvenient Truth’, ‘This Changes Everything’, ‘’];</a:t>
            </a:r>
            <a:br>
              <a:rPr b="0" sz="2940">
                <a:latin typeface="Monaco"/>
                <a:ea typeface="Monaco"/>
                <a:cs typeface="Monaco"/>
                <a:sym typeface="Monaco"/>
              </a:rPr>
            </a:br>
            <a:br>
              <a:rPr b="0" sz="2940">
                <a:latin typeface="Monaco"/>
                <a:ea typeface="Monaco"/>
                <a:cs typeface="Monaco"/>
                <a:sym typeface="Monaco"/>
              </a:rPr>
            </a:br>
            <a:r>
              <a:rPr b="0" sz="2940">
                <a:latin typeface="Monaco"/>
                <a:ea typeface="Monaco"/>
                <a:cs typeface="Monaco"/>
                <a:sym typeface="Monaco"/>
              </a:rPr>
              <a:t>var long_books = </a:t>
            </a:r>
            <a:br>
              <a:rPr b="0" sz="2940">
                <a:latin typeface="Monaco"/>
                <a:ea typeface="Monaco"/>
                <a:cs typeface="Monaco"/>
                <a:sym typeface="Monaco"/>
              </a:rPr>
            </a:br>
            <a:r>
              <a:rPr b="0" sz="2940">
                <a:latin typeface="Monaco"/>
                <a:ea typeface="Monaco"/>
                <a:cs typeface="Monaco"/>
                <a:sym typeface="Monaco"/>
              </a:rPr>
              <a:t>  books.filter((title) =&gt; title.length &gt; 10);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http://sta.mn/f8h"/>
          <p:cNvSpPr txBox="1"/>
          <p:nvPr/>
        </p:nvSpPr>
        <p:spPr>
          <a:xfrm>
            <a:off x="5222849" y="4646270"/>
            <a:ext cx="25591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http://sta.mn/f8h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8-10-02 at 5.21.07 PM.png" descr="Screen Shot 2018-10-02 at 5.21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283" y="-1"/>
            <a:ext cx="8732233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 Shot 2018-10-01 at 12.40.34 PM.png" descr="Screen Shot 2018-10-01 at 12.40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691"/>
            <a:ext cx="13004800" cy="9694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http://sta.mn/w96"/>
          <p:cNvSpPr txBox="1"/>
          <p:nvPr/>
        </p:nvSpPr>
        <p:spPr>
          <a:xfrm>
            <a:off x="5155184" y="4646270"/>
            <a:ext cx="26944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000000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http://sta.mn/w96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Make a to-do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a to-do list</a:t>
            </a:r>
          </a:p>
        </p:txBody>
      </p:sp>
      <p:sp>
        <p:nvSpPr>
          <p:cNvPr id="169" name="Start with blank block: http://sta.mn/x3fd"/>
          <p:cNvSpPr txBox="1"/>
          <p:nvPr/>
        </p:nvSpPr>
        <p:spPr>
          <a:xfrm>
            <a:off x="1915540" y="6742691"/>
            <a:ext cx="9173719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pPr/>
            <a:r>
              <a:t>Start with blank block: http://sta.mn/x3fd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ttp://sta.mn/sc4"/>
          <p:cNvSpPr txBox="1"/>
          <p:nvPr/>
        </p:nvSpPr>
        <p:spPr>
          <a:xfrm>
            <a:off x="5194655" y="4646270"/>
            <a:ext cx="26154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rgbClr val="000000"/>
                </a:solid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http://sta.mn/sc4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Make the to-do list prett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the to-do list prettier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http://sta.mn/6xw"/>
          <p:cNvSpPr txBox="1"/>
          <p:nvPr/>
        </p:nvSpPr>
        <p:spPr>
          <a:xfrm>
            <a:off x="5158079" y="4646270"/>
            <a:ext cx="26886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http://sta.mn/6xw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Javascript conso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console</a:t>
            </a:r>
          </a:p>
        </p:txBody>
      </p:sp>
      <p:pic>
        <p:nvPicPr>
          <p:cNvPr id="186" name="Screen Shot 2018-10-02 at 5.04.29 PM.png" descr="Screen Shot 2018-10-02 at 5.04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2647950"/>
            <a:ext cx="12192000" cy="618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://sta.mn/jrg"/>
          <p:cNvSpPr txBox="1"/>
          <p:nvPr/>
        </p:nvSpPr>
        <p:spPr>
          <a:xfrm>
            <a:off x="5258206" y="4646270"/>
            <a:ext cx="248838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http://sta.mn/jrg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