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algn="ctr">
              <a:spcBef>
                <a:spcPts val="0"/>
              </a:spcBef>
              <a:buNone/>
            </a:pPr>
            <a:r>
              <a:rPr b="0" sz="6000" lang="en"/>
              <a:t>“Automatic Stock Notification”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AdHoc &amp; Sensor Network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WiSe14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Group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3750" x="527450"/>
            <a:ext cy="4189149" cx="80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Idea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proximity sensors are installed in every shelf of a warehouse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whenever products are taken out for delivery the sensor detects the change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on such changes, the information is forwarded to a nearby router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this stock change updates are stored in a central database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user-interface (web front-end) allows to access real-time information about the current stock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keeps track of current stock in shelf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may be extended so that this information can be accessed also by the manufacturer of a certain product of the supply-chain in order to control the production according to the live demand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this helps in preventing wastage due to overproduction and meet the market demand correctly. Furthermore it allows it to keep manufacturers wearhouse small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It is applicable for all product categories in food supply chain and might be also useful for other areas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sensor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y="3968475" x="1358050"/>
            <a:ext cy="0" cx="174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y="2204175" x="3101050"/>
            <a:ext cy="1764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6" name="Shape 66"/>
          <p:cNvSpPr/>
          <p:nvPr/>
        </p:nvSpPr>
        <p:spPr>
          <a:xfrm>
            <a:off y="3636975" x="14222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3636975" x="17350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3636975" x="20478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y="3636975" x="23606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3636975" x="26734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3254725" x="14222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3254725" x="17350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y="3254725" x="20478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y="3254725" x="23606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3254725" x="26734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2872475" x="14222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2872475" x="17350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2872475" x="20478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2872475" x="23606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2872475" x="26734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2494537" x="14222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y="2494537" x="17350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2494537" x="20478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y="2494537" x="23606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y="2494537" x="2673425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1008882">
            <a:off y="2224319" x="764775"/>
            <a:ext cy="213816" cx="171116"/>
          </a:xfrm>
          <a:prstGeom prst="flowChartDelay">
            <a:avLst/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y="3968475" x="5573925"/>
            <a:ext cy="0" cx="174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y="2204175" x="7316925"/>
            <a:ext cy="1764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9" name="Shape 89"/>
          <p:cNvSpPr/>
          <p:nvPr/>
        </p:nvSpPr>
        <p:spPr>
          <a:xfrm>
            <a:off y="3636975" x="56381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y="3636975" x="59509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y="3636975" x="62637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y="3636975" x="65765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y="3636975" x="68893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y="3254725" x="56381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y="3254725" x="59509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y="3254725" x="62637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y="3254725" x="65765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3254725" x="68893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y="2872475" x="62637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2872475" x="65765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2872475" x="68893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2494537" x="6889300"/>
            <a:ext cy="331500" cx="256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1008882">
            <a:off y="2224319" x="4980650"/>
            <a:ext cy="213816" cx="171116"/>
          </a:xfrm>
          <a:prstGeom prst="flowChartDelay">
            <a:avLst/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y="1397500" x="4260100"/>
            <a:ext cy="342300" cx="342300"/>
          </a:xfrm>
          <a:prstGeom prst="flowChartSummingJunc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>
            <a:stCxn id="103" idx="1"/>
            <a:endCxn id="104" idx="5"/>
          </p:cNvCxnSpPr>
          <p:nvPr/>
        </p:nvCxnSpPr>
        <p:spPr>
          <a:xfrm rot="10800000">
            <a:off y="1689678" x="4552308"/>
            <a:ext cy="616800" cx="432000"/>
          </a:xfrm>
          <a:prstGeom prst="straightConnector1">
            <a:avLst/>
          </a:prstGeom>
          <a:noFill/>
          <a:ln w="19050" cap="flat">
            <a:solidFill>
              <a:srgbClr val="A61C00"/>
            </a:solidFill>
            <a:prstDash val="dot"/>
            <a:round/>
            <a:headEnd w="lg" len="lg" type="none"/>
            <a:tailEnd w="lg" len="lg" type="stealth"/>
          </a:ln>
        </p:spPr>
      </p:cxnSp>
      <p:sp>
        <p:nvSpPr>
          <p:cNvPr id="106" name="Shape 106"/>
          <p:cNvSpPr/>
          <p:nvPr/>
        </p:nvSpPr>
        <p:spPr>
          <a:xfrm>
            <a:off y="1397500" x="145850"/>
            <a:ext cy="342300" cx="342300"/>
          </a:xfrm>
          <a:prstGeom prst="flowChartSummingJunc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y="2157662" x="7399825"/>
            <a:ext cy="502500" cx="150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products are removed, change is detected</a:t>
            </a:r>
          </a:p>
        </p:txBody>
      </p:sp>
      <p:cxnSp>
        <p:nvCxnSpPr>
          <p:cNvPr id="108" name="Shape 108"/>
          <p:cNvCxnSpPr>
            <a:stCxn id="86" idx="3"/>
            <a:endCxn id="81" idx="1"/>
          </p:cNvCxnSpPr>
          <p:nvPr/>
        </p:nvCxnSpPr>
        <p:spPr>
          <a:xfrm>
            <a:off y="2355978" x="932233"/>
            <a:ext cy="304200" cx="48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9" name="Shape 109"/>
          <p:cNvCxnSpPr>
            <a:stCxn id="86" idx="3"/>
            <a:endCxn id="76" idx="1"/>
          </p:cNvCxnSpPr>
          <p:nvPr/>
        </p:nvCxnSpPr>
        <p:spPr>
          <a:xfrm>
            <a:off y="2355978" x="932233"/>
            <a:ext cy="682200" cx="48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0" name="Shape 110"/>
          <p:cNvCxnSpPr>
            <a:stCxn id="86" idx="3"/>
            <a:endCxn id="71" idx="1"/>
          </p:cNvCxnSpPr>
          <p:nvPr/>
        </p:nvCxnSpPr>
        <p:spPr>
          <a:xfrm>
            <a:off y="2355978" x="932233"/>
            <a:ext cy="1064400" cx="48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" name="Shape 111"/>
          <p:cNvCxnSpPr>
            <a:stCxn id="103" idx="3"/>
            <a:endCxn id="94" idx="0"/>
          </p:cNvCxnSpPr>
          <p:nvPr/>
        </p:nvCxnSpPr>
        <p:spPr>
          <a:xfrm>
            <a:off y="2355978" x="5148108"/>
            <a:ext cy="898800" cx="61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>
            <a:stCxn id="103" idx="3"/>
            <a:endCxn id="99" idx="1"/>
          </p:cNvCxnSpPr>
          <p:nvPr/>
        </p:nvCxnSpPr>
        <p:spPr>
          <a:xfrm>
            <a:off y="2355978" x="5148108"/>
            <a:ext cy="682200" cx="11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" name="Shape 113"/>
          <p:cNvCxnSpPr>
            <a:stCxn id="103" idx="3"/>
            <a:endCxn id="100" idx="0"/>
          </p:cNvCxnSpPr>
          <p:nvPr/>
        </p:nvCxnSpPr>
        <p:spPr>
          <a:xfrm>
            <a:off y="2355978" x="5148108"/>
            <a:ext cy="516600" cx="155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y="1907787" x="797625"/>
            <a:ext cy="502500" cx="150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sensor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4014900" x="1423225"/>
            <a:ext cy="502500" cx="193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shelf with products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1237300" x="4552300"/>
            <a:ext cy="502500" cx="150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router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infrastructure</a:t>
            </a:r>
          </a:p>
        </p:txBody>
      </p:sp>
      <p:sp>
        <p:nvSpPr>
          <p:cNvPr id="122" name="Shape 122"/>
          <p:cNvSpPr/>
          <p:nvPr/>
        </p:nvSpPr>
        <p:spPr>
          <a:xfrm>
            <a:off y="2972775" x="457200"/>
            <a:ext cy="19035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Shelf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y="2972775" x="1646875"/>
            <a:ext cy="19035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Shelf 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y="2972775" x="2836550"/>
            <a:ext cy="1903500" cx="2154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Shelf 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y="2972775" x="5154225"/>
            <a:ext cy="19035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Shelf 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y="1823652" x="5473925"/>
            <a:ext cy="857400" cx="598825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DB +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Web</a:t>
            </a:r>
          </a:p>
        </p:txBody>
      </p:sp>
      <p:sp>
        <p:nvSpPr>
          <p:cNvPr id="127" name="Shape 127"/>
          <p:cNvSpPr/>
          <p:nvPr/>
        </p:nvSpPr>
        <p:spPr>
          <a:xfrm>
            <a:off y="2295750" x="2886800"/>
            <a:ext cy="342300" cx="342300"/>
          </a:xfrm>
          <a:prstGeom prst="flowChartSummingJunc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y="2972775" x="841050"/>
            <a:ext cy="258900" cx="258900"/>
          </a:xfrm>
          <a:prstGeom prst="ellipse">
            <a:avLst/>
          </a:prstGeom>
          <a:solidFill>
            <a:srgbClr val="A61C00"/>
          </a:solidFill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y="2972775" x="2030725"/>
            <a:ext cy="258900" cx="258900"/>
          </a:xfrm>
          <a:prstGeom prst="ellipse">
            <a:avLst/>
          </a:prstGeom>
          <a:solidFill>
            <a:srgbClr val="A61C00"/>
          </a:solidFill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y="2972775" x="3261500"/>
            <a:ext cy="258900" cx="258900"/>
          </a:xfrm>
          <a:prstGeom prst="ellipse">
            <a:avLst/>
          </a:prstGeom>
          <a:solidFill>
            <a:srgbClr val="A61C00"/>
          </a:solidFill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y="2972775" x="5538075"/>
            <a:ext cy="258900" cx="258900"/>
          </a:xfrm>
          <a:prstGeom prst="ellipse">
            <a:avLst/>
          </a:prstGeom>
          <a:solidFill>
            <a:srgbClr val="A61C00"/>
          </a:solidFill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>
            <a:stCxn id="128" idx="7"/>
            <a:endCxn id="127" idx="2"/>
          </p:cNvCxnSpPr>
          <p:nvPr/>
        </p:nvCxnSpPr>
        <p:spPr>
          <a:xfrm rot="10800000" flipH="1">
            <a:off y="2466790" x="1062034"/>
            <a:ext cy="543900" cx="182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33" name="Shape 133"/>
          <p:cNvCxnSpPr>
            <a:stCxn id="129" idx="7"/>
            <a:endCxn id="127" idx="3"/>
          </p:cNvCxnSpPr>
          <p:nvPr/>
        </p:nvCxnSpPr>
        <p:spPr>
          <a:xfrm rot="10800000" flipH="1">
            <a:off y="2587990" x="2251709"/>
            <a:ext cy="422700" cx="68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34" name="Shape 134"/>
          <p:cNvCxnSpPr>
            <a:stCxn id="130" idx="0"/>
            <a:endCxn id="127" idx="4"/>
          </p:cNvCxnSpPr>
          <p:nvPr/>
        </p:nvCxnSpPr>
        <p:spPr>
          <a:xfrm rot="10800000">
            <a:off y="2637975" x="3057950"/>
            <a:ext cy="334800" cx="33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35" name="Shape 135"/>
          <p:cNvCxnSpPr>
            <a:stCxn id="131" idx="1"/>
            <a:endCxn id="127" idx="6"/>
          </p:cNvCxnSpPr>
          <p:nvPr/>
        </p:nvCxnSpPr>
        <p:spPr>
          <a:xfrm rot="10800000">
            <a:off y="2466790" x="3229090"/>
            <a:ext cy="543900" cx="234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36" name="Shape 136"/>
          <p:cNvCxnSpPr>
            <a:stCxn id="137" idx="2"/>
            <a:endCxn id="127" idx="7"/>
          </p:cNvCxnSpPr>
          <p:nvPr/>
        </p:nvCxnSpPr>
        <p:spPr>
          <a:xfrm flipH="1">
            <a:off y="2158738" x="3178927"/>
            <a:ext cy="187200" cx="5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37" name="Shape 137"/>
          <p:cNvSpPr/>
          <p:nvPr/>
        </p:nvSpPr>
        <p:spPr>
          <a:xfrm>
            <a:off y="1963312" x="3775350"/>
            <a:ext cy="390852" cx="57304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8" name="Shape 138"/>
          <p:cNvCxnSpPr>
            <a:stCxn id="137" idx="0"/>
            <a:endCxn id="126" idx="2"/>
          </p:cNvCxnSpPr>
          <p:nvPr/>
        </p:nvCxnSpPr>
        <p:spPr>
          <a:xfrm>
            <a:off y="2158738" x="4347920"/>
            <a:ext cy="93600" cx="112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9" name="Shape 139"/>
          <p:cNvSpPr/>
          <p:nvPr/>
        </p:nvSpPr>
        <p:spPr>
          <a:xfrm>
            <a:off y="4437725" x="1646875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A</a:t>
            </a:r>
          </a:p>
        </p:txBody>
      </p:sp>
      <p:sp>
        <p:nvSpPr>
          <p:cNvPr id="140" name="Shape 140"/>
          <p:cNvSpPr/>
          <p:nvPr/>
        </p:nvSpPr>
        <p:spPr>
          <a:xfrm>
            <a:off y="4437725" x="45720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A</a:t>
            </a:r>
          </a:p>
        </p:txBody>
      </p:sp>
      <p:sp>
        <p:nvSpPr>
          <p:cNvPr id="141" name="Shape 141"/>
          <p:cNvSpPr/>
          <p:nvPr/>
        </p:nvSpPr>
        <p:spPr>
          <a:xfrm>
            <a:off y="4034075" x="45720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A</a:t>
            </a:r>
          </a:p>
        </p:txBody>
      </p:sp>
      <p:sp>
        <p:nvSpPr>
          <p:cNvPr id="142" name="Shape 142"/>
          <p:cNvSpPr/>
          <p:nvPr/>
        </p:nvSpPr>
        <p:spPr>
          <a:xfrm>
            <a:off y="3630425" x="45720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A</a:t>
            </a:r>
          </a:p>
        </p:txBody>
      </p:sp>
      <p:sp>
        <p:nvSpPr>
          <p:cNvPr id="143" name="Shape 143"/>
          <p:cNvSpPr/>
          <p:nvPr/>
        </p:nvSpPr>
        <p:spPr>
          <a:xfrm>
            <a:off y="4437725" x="283655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C</a:t>
            </a:r>
          </a:p>
        </p:txBody>
      </p:sp>
      <p:sp>
        <p:nvSpPr>
          <p:cNvPr id="144" name="Shape 144"/>
          <p:cNvSpPr/>
          <p:nvPr/>
        </p:nvSpPr>
        <p:spPr>
          <a:xfrm>
            <a:off y="4437725" x="396455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D</a:t>
            </a:r>
          </a:p>
        </p:txBody>
      </p:sp>
      <p:sp>
        <p:nvSpPr>
          <p:cNvPr id="145" name="Shape 145"/>
          <p:cNvSpPr/>
          <p:nvPr/>
        </p:nvSpPr>
        <p:spPr>
          <a:xfrm>
            <a:off y="2967737" x="4348400"/>
            <a:ext cy="258900" cx="258900"/>
          </a:xfrm>
          <a:prstGeom prst="ellipse">
            <a:avLst/>
          </a:prstGeom>
          <a:solidFill>
            <a:srgbClr val="A61C00"/>
          </a:solidFill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>
            <a:stCxn id="145" idx="0"/>
            <a:endCxn id="127" idx="5"/>
          </p:cNvCxnSpPr>
          <p:nvPr/>
        </p:nvCxnSpPr>
        <p:spPr>
          <a:xfrm rot="10800000">
            <a:off y="2587937" x="3178850"/>
            <a:ext cy="379800" cx="129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47" name="Shape 147"/>
          <p:cNvSpPr/>
          <p:nvPr/>
        </p:nvSpPr>
        <p:spPr>
          <a:xfrm>
            <a:off y="4034075" x="3964550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D</a:t>
            </a:r>
          </a:p>
        </p:txBody>
      </p:sp>
      <p:sp>
        <p:nvSpPr>
          <p:cNvPr id="148" name="Shape 148"/>
          <p:cNvSpPr/>
          <p:nvPr/>
        </p:nvSpPr>
        <p:spPr>
          <a:xfrm>
            <a:off y="4447800" x="5154225"/>
            <a:ext cy="342300" cx="102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Product N</a:t>
            </a:r>
          </a:p>
        </p:txBody>
      </p:sp>
      <p:sp>
        <p:nvSpPr>
          <p:cNvPr id="149" name="Shape 149"/>
          <p:cNvSpPr/>
          <p:nvPr/>
        </p:nvSpPr>
        <p:spPr>
          <a:xfrm>
            <a:off y="1262100" x="2850200"/>
            <a:ext cy="502500" cx="1125899"/>
          </a:xfrm>
          <a:prstGeom prst="flowChartConnector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cxnSp>
        <p:nvCxnSpPr>
          <p:cNvPr id="150" name="Shape 150"/>
          <p:cNvCxnSpPr>
            <a:stCxn id="137" idx="3"/>
            <a:endCxn id="149" idx="4"/>
          </p:cNvCxnSpPr>
          <p:nvPr/>
        </p:nvCxnSpPr>
        <p:spPr>
          <a:xfrm rot="10800000">
            <a:off y="1764559" x="3413274"/>
            <a:ext cy="221100" cx="64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y="2972775" x="6343900"/>
            <a:ext cy="502500" cx="185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nodes in every shelf, for every product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2001087" x="1407175"/>
            <a:ext cy="502500" cx="150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router to forward updates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1191087" x="1330550"/>
            <a:ext cy="502500" cx="150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stockkeepers, manufacturers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1823650" x="6180825"/>
            <a:ext cy="502500" cx="185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storage of current stock values + front- end to access info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Nodes + Sensor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proximity sensor, i.e. ultrasound (?)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alternative sensors suited for this project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RFID, NFC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color sensor, i.e. to detect the back side of a shelf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Router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depends on node </a:t>
            </a:r>
            <a:br>
              <a:rPr sz="1800" lang="en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Other Components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DB/Webserver: running on a Notebook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