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90" r:id="rId10"/>
    <p:sldId id="265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5" r:id="rId30"/>
    <p:sldId id="291" r:id="rId31"/>
    <p:sldId id="285" r:id="rId32"/>
    <p:sldId id="286" r:id="rId33"/>
    <p:sldId id="287" r:id="rId34"/>
    <p:sldId id="296" r:id="rId35"/>
    <p:sldId id="288" r:id="rId36"/>
    <p:sldId id="289" r:id="rId37"/>
    <p:sldId id="276" r:id="rId38"/>
    <p:sldId id="293" r:id="rId39"/>
    <p:sldId id="292" r:id="rId40"/>
    <p:sldId id="294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4" autoAdjust="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essy\projects\multicore\09_User\Shanmugam\Thesis\My%20Work\Report%20writing\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Correlation Processing[ms]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spPr/>
              <c:txPr>
                <a:bodyPr/>
                <a:lstStyle/>
                <a:p>
                  <a:pPr algn="ctr" rtl="0"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1.16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0913150612783366E-2"/>
                  <c:y val="0.11266642545582835"/>
                </c:manualLayout>
              </c:layout>
              <c:tx>
                <c:rich>
                  <a:bodyPr/>
                  <a:lstStyle/>
                  <a:p>
                    <a:pPr algn="ctr"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2.5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dirty="0"/>
                      <a:t>0.05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0.01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Sheet1!$A$112:$A$117</c:f>
              <c:strCache>
                <c:ptCount val="6"/>
                <c:pt idx="0">
                  <c:v>Monopulse Measurement</c:v>
                </c:pt>
                <c:pt idx="1">
                  <c:v>Range Unfolding</c:v>
                </c:pt>
                <c:pt idx="2">
                  <c:v>M/N Binary Integration of Range</c:v>
                </c:pt>
                <c:pt idx="3">
                  <c:v>Velocity Unfolding</c:v>
                </c:pt>
                <c:pt idx="4">
                  <c:v>M/N Binary Integration of Velocity</c:v>
                </c:pt>
                <c:pt idx="5">
                  <c:v>Target List Generation</c:v>
                </c:pt>
              </c:strCache>
            </c:strRef>
          </c:cat>
          <c:val>
            <c:numRef>
              <c:f>Sheet1!$B$112:$B$117</c:f>
              <c:numCache>
                <c:formatCode>General</c:formatCode>
                <c:ptCount val="6"/>
                <c:pt idx="0">
                  <c:v>0.32</c:v>
                </c:pt>
                <c:pt idx="1">
                  <c:v>1.1601600000000001</c:v>
                </c:pt>
                <c:pt idx="2">
                  <c:v>2.5548800000000003</c:v>
                </c:pt>
                <c:pt idx="3">
                  <c:v>5.7599999999999998E-2</c:v>
                </c:pt>
                <c:pt idx="4">
                  <c:v>39.167999999999999</c:v>
                </c:pt>
                <c:pt idx="5">
                  <c:v>1.6E-2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 algn="ctr" rtl="0">
        <a:defRPr lang="en-US" sz="1000" b="1" i="0" u="none" strike="noStrike" kern="1200" baseline="0">
          <a:solidFill>
            <a:prstClr val="black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B0345-5EEC-427C-86B8-F8F8FE7306E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48D3-1708-4205-91DD-FD7934A52A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3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48D3-1708-4205-91DD-FD7934A52AC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excel estimation.</a:t>
            </a:r>
          </a:p>
          <a:p>
            <a:r>
              <a:rPr lang="en-US" dirty="0" smtClean="0"/>
              <a:t>Based on single-core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48D3-1708-4205-91DD-FD7934A52AC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core measurements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48D3-1708-4205-91DD-FD7934A52AC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6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48D3-1708-4205-91DD-FD7934A52AC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3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baseline="0" dirty="0" smtClean="0"/>
              <a:t>h/w, s/w systems constraints r identified. </a:t>
            </a:r>
            <a:r>
              <a:rPr lang="en-US" dirty="0" smtClean="0"/>
              <a:t>Priority of tasks</a:t>
            </a:r>
            <a:r>
              <a:rPr lang="en-US" baseline="0" dirty="0" smtClean="0"/>
              <a:t> are assigned.</a:t>
            </a:r>
          </a:p>
          <a:p>
            <a:r>
              <a:rPr lang="en-US" baseline="0" dirty="0" smtClean="0"/>
              <a:t>Workload is balanced by scheduling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48D3-1708-4205-91DD-FD7934A52AC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5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46563A-FB1E-469F-8FC6-7C9E10D68EBB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673424" cy="47625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/>
          <a:lstStyle>
            <a:extLst/>
          </a:lstStyle>
          <a:p>
            <a:fld id="{548C42CC-CDB8-4E95-9389-2401FFD21F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92936-4D05-40B1-9704-A191BEC674D7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2C41CD-01BF-474A-A419-F7E76E7729F7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11A65A-03BE-4C3F-80BE-737F9BF3D8EB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A1D81-3833-4EA4-B4CB-EB80F64B3B0B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98357-8AC9-40AE-968A-5ED8C2AF1517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7D3FD5-8D1B-4B7B-918D-6D91B4DBA2C8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C5036-C6E1-4059-8AED-2E40B11CEB3A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843F3-9CFF-4930-9E9E-83D8804A7582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E8A47-2A99-4318-BCCA-EC8CA2581221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3F5CC-68C1-4711-ABD8-7D2365F3BB80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81E77F4-B0FE-44A6-B3B4-3DEBBE821A76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8C42CC-CDB8-4E95-9389-2401FFD21F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03648" y="1920812"/>
            <a:ext cx="7406640" cy="1472184"/>
          </a:xfrm>
        </p:spPr>
        <p:txBody>
          <a:bodyPr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Reduction of Radar Processing Latency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652120" y="5440531"/>
            <a:ext cx="3312368" cy="10801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Book Antiqua" panose="02040602050305030304" pitchFamily="18" charset="0"/>
              </a:rPr>
              <a:t>Master thesis presentation by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Tamilselvan Shanmugam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Matrik #: 367975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15616" y="5805264"/>
            <a:ext cx="2304256" cy="36004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>
                <a:latin typeface="Book Antiqua" panose="02040602050305030304" pitchFamily="18" charset="0"/>
              </a:rPr>
              <a:t>Date: 21-Apr-2016</a:t>
            </a:r>
            <a:endParaRPr lang="en-US" sz="1800" dirty="0">
              <a:latin typeface="Book Antiqua" panose="02040602050305030304" pitchFamily="18" charset="0"/>
            </a:endParaRPr>
          </a:p>
        </p:txBody>
      </p:sp>
      <p:pic>
        <p:nvPicPr>
          <p:cNvPr id="7" name="Picture 3" descr="C:\Users\SHTA151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93" y="203898"/>
            <a:ext cx="1141423" cy="8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:\09_User\Shanmugam\AIRBUS_DS_Flat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312"/>
            <a:ext cx="2917344" cy="10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563888" y="4045048"/>
            <a:ext cx="3456384" cy="432048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>
                <a:latin typeface="Book Antiqua" panose="02040602050305030304" pitchFamily="18" charset="0"/>
              </a:rPr>
              <a:t>01-June-2015 to 16-Dec-2015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</a:t>
            </a:fld>
            <a:endParaRPr lang="en-US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10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Background</a:t>
            </a:r>
          </a:p>
          <a:p>
            <a:r>
              <a:rPr lang="en-US" dirty="0">
                <a:latin typeface="Book Antiqua" panose="02040602050305030304" pitchFamily="18" charset="0"/>
              </a:rPr>
              <a:t>Existing analysis by Airbus 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Testbed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Implementation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Summary &amp; Conclusion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Agenda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11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702" y="1848556"/>
            <a:ext cx="6518100" cy="2372532"/>
            <a:chOff x="467544" y="1010345"/>
            <a:chExt cx="5904656" cy="2223377"/>
          </a:xfrm>
        </p:grpSpPr>
        <p:sp>
          <p:nvSpPr>
            <p:cNvPr id="6" name="TextBox 5"/>
            <p:cNvSpPr txBox="1"/>
            <p:nvPr/>
          </p:nvSpPr>
          <p:spPr>
            <a:xfrm>
              <a:off x="1089468" y="1253951"/>
              <a:ext cx="797515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3x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CMYACC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36050" y="1253951"/>
              <a:ext cx="485305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4x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RMY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9629" y="1261429"/>
              <a:ext cx="591312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4x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CONV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7047" y="1261428"/>
              <a:ext cx="460619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4x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COT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3935" y="2492896"/>
              <a:ext cx="406890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4x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FFT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0055" y="1276048"/>
              <a:ext cx="485305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4x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RMY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5380" y="2492896"/>
              <a:ext cx="514348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ook Antiqua" panose="02040602050305030304" pitchFamily="18" charset="0"/>
                </a:rPr>
                <a:t>2</a:t>
              </a:r>
              <a:r>
                <a:rPr lang="en-US" sz="1200" dirty="0" smtClean="0">
                  <a:latin typeface="Book Antiqua" panose="02040602050305030304" pitchFamily="18" charset="0"/>
                </a:rPr>
                <a:t>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MAG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22403" y="2492896"/>
              <a:ext cx="482401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ook Antiqua" panose="02040602050305030304" pitchFamily="18" charset="0"/>
                </a:rPr>
                <a:t>2</a:t>
              </a:r>
              <a:r>
                <a:rPr lang="en-US" sz="1200" dirty="0" smtClean="0">
                  <a:latin typeface="Book Antiqua" panose="02040602050305030304" pitchFamily="18" charset="0"/>
                </a:rPr>
                <a:t>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AVG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9109" y="2492896"/>
              <a:ext cx="575337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ook Antiqua" panose="02040602050305030304" pitchFamily="18" charset="0"/>
                </a:rPr>
                <a:t>2</a:t>
              </a:r>
              <a:r>
                <a:rPr lang="en-US" sz="1200" dirty="0" smtClean="0">
                  <a:latin typeface="Book Antiqua" panose="02040602050305030304" pitchFamily="18" charset="0"/>
                </a:rPr>
                <a:t>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CMPR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97218" y="2492896"/>
              <a:ext cx="446097" cy="432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1x</a:t>
              </a:r>
            </a:p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DET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6" name="Straight Arrow Connector 15"/>
            <p:cNvCxnSpPr>
              <a:endCxn id="6" idx="1"/>
            </p:cNvCxnSpPr>
            <p:nvPr/>
          </p:nvCxnSpPr>
          <p:spPr>
            <a:xfrm>
              <a:off x="663224" y="1470272"/>
              <a:ext cx="4262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7" idx="1"/>
            </p:cNvCxnSpPr>
            <p:nvPr/>
          </p:nvCxnSpPr>
          <p:spPr>
            <a:xfrm>
              <a:off x="1886983" y="1470272"/>
              <a:ext cx="4490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8" idx="1"/>
            </p:cNvCxnSpPr>
            <p:nvPr/>
          </p:nvCxnSpPr>
          <p:spPr>
            <a:xfrm>
              <a:off x="2821355" y="1470272"/>
              <a:ext cx="398274" cy="7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9" idx="1"/>
            </p:cNvCxnSpPr>
            <p:nvPr/>
          </p:nvCxnSpPr>
          <p:spPr>
            <a:xfrm flipV="1">
              <a:off x="3810940" y="1477749"/>
              <a:ext cx="33610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1" idx="1"/>
            </p:cNvCxnSpPr>
            <p:nvPr/>
          </p:nvCxnSpPr>
          <p:spPr>
            <a:xfrm>
              <a:off x="4607665" y="1477749"/>
              <a:ext cx="492390" cy="146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2" idx="1"/>
            </p:cNvCxnSpPr>
            <p:nvPr/>
          </p:nvCxnSpPr>
          <p:spPr>
            <a:xfrm>
              <a:off x="1530824" y="2709217"/>
              <a:ext cx="8045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3"/>
              <a:endCxn id="13" idx="1"/>
            </p:cNvCxnSpPr>
            <p:nvPr/>
          </p:nvCxnSpPr>
          <p:spPr>
            <a:xfrm>
              <a:off x="2849727" y="2709217"/>
              <a:ext cx="3726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3704804" y="2709217"/>
              <a:ext cx="4943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5" idx="1"/>
            </p:cNvCxnSpPr>
            <p:nvPr/>
          </p:nvCxnSpPr>
          <p:spPr>
            <a:xfrm>
              <a:off x="4774446" y="2709217"/>
              <a:ext cx="3227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3"/>
            </p:cNvCxnSpPr>
            <p:nvPr/>
          </p:nvCxnSpPr>
          <p:spPr>
            <a:xfrm>
              <a:off x="5543315" y="2709217"/>
              <a:ext cx="396837" cy="145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1" idx="3"/>
              <a:endCxn id="10" idx="0"/>
            </p:cNvCxnSpPr>
            <p:nvPr/>
          </p:nvCxnSpPr>
          <p:spPr>
            <a:xfrm flipH="1">
              <a:off x="1327379" y="1492369"/>
              <a:ext cx="4257981" cy="1000527"/>
            </a:xfrm>
            <a:prstGeom prst="bentConnector4">
              <a:avLst>
                <a:gd name="adj1" fmla="val -4863"/>
                <a:gd name="adj2" fmla="val 6081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1010345"/>
              <a:ext cx="720080" cy="43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Raw data in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8104" y="2801081"/>
              <a:ext cx="864096" cy="43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Processed data out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Functional Blocks</a:t>
            </a:r>
            <a:endParaRPr lang="en-US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2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12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Scheme-1, Space Partitioning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72285" y="-1422658"/>
            <a:ext cx="3024335" cy="912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5896" y="1844824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12 </a:t>
            </a:r>
            <a:r>
              <a:rPr lang="en-US" dirty="0">
                <a:latin typeface="Book Antiqua" panose="02040602050305030304" pitchFamily="18" charset="0"/>
              </a:rPr>
              <a:t>A/A </a:t>
            </a:r>
            <a:r>
              <a:rPr lang="en-US" dirty="0" smtClean="0">
                <a:latin typeface="Book Antiqua" panose="02040602050305030304" pitchFamily="18" charset="0"/>
              </a:rPr>
              <a:t>Mode CPUs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0" y="428380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12 A/G Mode CPUs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2827" y="5760760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1 Dwell(8-bursts) per CPU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5724"/>
              </p:ext>
            </p:extLst>
          </p:nvPr>
        </p:nvGraphicFramePr>
        <p:xfrm>
          <a:off x="5152688" y="5672601"/>
          <a:ext cx="2857500" cy="40005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380312" y="2610500"/>
            <a:ext cx="544706" cy="5447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04048" y="5561736"/>
            <a:ext cx="3257195" cy="7475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11" idx="2"/>
            <a:endCxn id="13" idx="2"/>
          </p:cNvCxnSpPr>
          <p:nvPr/>
        </p:nvCxnSpPr>
        <p:spPr>
          <a:xfrm flipH="1">
            <a:off x="5004048" y="2882853"/>
            <a:ext cx="2376264" cy="30526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3" idx="6"/>
          </p:cNvCxnSpPr>
          <p:nvPr/>
        </p:nvCxnSpPr>
        <p:spPr>
          <a:xfrm>
            <a:off x="7925018" y="2882853"/>
            <a:ext cx="336225" cy="30526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014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13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Scheme-1, Data Distribution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6624736" cy="561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4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14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Scheme-1, Processing Latency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196752"/>
            <a:ext cx="6952816" cy="4968552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Data fetch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SDRAM Buffer to SDRAM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SDRAM to L2 cache</a:t>
            </a:r>
          </a:p>
          <a:p>
            <a:pPr lvl="1"/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Execute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Store  back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L2 Cache to SDRAM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SDRAM to SDRAM Buffer</a:t>
            </a:r>
          </a:p>
        </p:txBody>
      </p:sp>
    </p:spTree>
    <p:extLst>
      <p:ext uri="{BB962C8B-B14F-4D97-AF65-F5344CB8AC3E}">
        <p14:creationId xmlns:p14="http://schemas.microsoft.com/office/powerpoint/2010/main" val="13324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15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Scheme-1, Results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196752"/>
            <a:ext cx="7456872" cy="72008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CPU Util: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75.58%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4332" y="2276873"/>
            <a:ext cx="6974092" cy="7200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Memory Util: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7%</a:t>
            </a:r>
            <a:r>
              <a:rPr lang="en-US" sz="3200" dirty="0">
                <a:latin typeface="Book Antiqua" panose="02040602050305030304" pitchFamily="18" charset="0"/>
              </a:rPr>
              <a:t> of 1GB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332" y="3429000"/>
            <a:ext cx="6912768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Interface Util: </a:t>
            </a:r>
            <a:r>
              <a:rPr 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72%</a:t>
            </a:r>
            <a:r>
              <a:rPr lang="en-US" sz="3200" dirty="0">
                <a:latin typeface="Book Antiqua" panose="02040602050305030304" pitchFamily="18" charset="0"/>
              </a:rPr>
              <a:t> of 100MB/s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4579239"/>
            <a:ext cx="7329907" cy="10772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 algn="r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Processing Latency: 333.67ms (</a:t>
            </a:r>
            <a:r>
              <a:rPr lang="en-US" sz="32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12x</a:t>
            </a:r>
            <a:r>
              <a:rPr lang="en-US" sz="3200" dirty="0" smtClean="0">
                <a:latin typeface="Book Antiqua" panose="02040602050305030304" pitchFamily="18" charset="0"/>
              </a:rPr>
              <a:t> dwell time</a:t>
            </a:r>
            <a:r>
              <a:rPr lang="en-US" sz="3200" dirty="0">
                <a:latin typeface="Book Antiqua" panose="020406020503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17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mtClean="0">
                <a:latin typeface="Book Antiqua" panose="02040602050305030304" pitchFamily="18" charset="0"/>
              </a:rPr>
              <a:t>16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Scheme-2, Time Partitioning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337098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24 CPUs for </a:t>
            </a:r>
            <a:r>
              <a:rPr lang="en-US" sz="2800" dirty="0" smtClean="0">
                <a:latin typeface="Book Antiqua" panose="02040602050305030304" pitchFamily="18" charset="0"/>
              </a:rPr>
              <a:t>A/A</a:t>
            </a:r>
            <a:r>
              <a:rPr lang="en-US" sz="2400" dirty="0" smtClean="0">
                <a:latin typeface="Book Antiqua" panose="02040602050305030304" pitchFamily="18" charset="0"/>
              </a:rPr>
              <a:t> Mode and A/G Mode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795295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966738"/>
            <a:ext cx="5184576" cy="2474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74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17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Scheme-2, Results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196752"/>
            <a:ext cx="7456872" cy="72008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CPU Util: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71%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4332" y="2276873"/>
            <a:ext cx="6974092" cy="7200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Memory Util: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9%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of 1GB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332" y="3429000"/>
            <a:ext cx="6912768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Interface Util: </a:t>
            </a:r>
            <a:r>
              <a:rPr 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72%</a:t>
            </a:r>
            <a:r>
              <a:rPr lang="en-US" sz="3200" dirty="0">
                <a:latin typeface="Book Antiqua" panose="02040602050305030304" pitchFamily="18" charset="0"/>
              </a:rPr>
              <a:t> of 100MB/s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8556" y="4584030"/>
            <a:ext cx="7329907" cy="10772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Processing Latency: </a:t>
            </a:r>
            <a:r>
              <a:rPr lang="en-US" sz="3200" dirty="0" smtClean="0">
                <a:latin typeface="Book Antiqua" panose="02040602050305030304" pitchFamily="18" charset="0"/>
              </a:rPr>
              <a:t>640ms (</a:t>
            </a:r>
            <a:r>
              <a:rPr 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23x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dwell 				time)</a:t>
            </a:r>
          </a:p>
        </p:txBody>
      </p:sp>
    </p:spTree>
    <p:extLst>
      <p:ext uri="{BB962C8B-B14F-4D97-AF65-F5344CB8AC3E}">
        <p14:creationId xmlns:p14="http://schemas.microsoft.com/office/powerpoint/2010/main" val="27774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18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Existing analysis by Airbus DS</a:t>
            </a:r>
          </a:p>
          <a:p>
            <a:r>
              <a:rPr lang="en-US" dirty="0">
                <a:latin typeface="Book Antiqua" panose="02040602050305030304" pitchFamily="18" charset="0"/>
              </a:rPr>
              <a:t>Testbed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Implementation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Summary &amp; Conclusion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Agenda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19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Testbed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196751"/>
            <a:ext cx="7456872" cy="108012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Memory Transfer Bandwidth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STREAM Benchmark, 4threads – 1048MiB/s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6370" y="2697753"/>
            <a:ext cx="6974092" cy="13073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Memory Utilization</a:t>
            </a:r>
          </a:p>
          <a:p>
            <a:pPr marL="640080" lvl="1" indent="-237744">
              <a:spcBef>
                <a:spcPts val="550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800" dirty="0" smtClean="0">
                <a:latin typeface="Book Antiqua" panose="02040602050305030304" pitchFamily="18" charset="0"/>
              </a:rPr>
              <a:t>Monitor ‘</a:t>
            </a:r>
            <a:r>
              <a:rPr lang="en-US" sz="2800" b="1" dirty="0" smtClean="0">
                <a:latin typeface="Book Antiqua" panose="02040602050305030304" pitchFamily="18" charset="0"/>
                <a:cs typeface="Miriam Fixed" panose="020B0509050101010101" pitchFamily="49" charset="-79"/>
              </a:rPr>
              <a:t>top</a:t>
            </a:r>
            <a:r>
              <a:rPr lang="en-US" sz="2800" dirty="0" smtClean="0">
                <a:latin typeface="Book Antiqua" panose="02040602050305030304" pitchFamily="18" charset="0"/>
              </a:rPr>
              <a:t>’ output</a:t>
            </a:r>
            <a:endParaRPr lang="en-US" sz="2800" b="1" dirty="0">
              <a:latin typeface="Book Antiqua" panose="02040602050305030304" pitchFamily="18" charset="0"/>
              <a:cs typeface="Miriam Fixed" panose="020B0509050101010101" pitchFamily="49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6370" y="5732284"/>
            <a:ext cx="6912768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smtClean="0">
                <a:latin typeface="Book Antiqua" panose="02040602050305030304" pitchFamily="18" charset="0"/>
              </a:rPr>
              <a:t>CPU Load</a:t>
            </a:r>
            <a:endParaRPr lang="en-US" sz="3200" dirty="0">
              <a:latin typeface="Book Antiqua" panose="02040602050305030304" pitchFamily="18" charset="0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0403" y="4055648"/>
            <a:ext cx="7329907" cy="14426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Processing Latency</a:t>
            </a:r>
          </a:p>
          <a:p>
            <a:pPr marL="640080" lvl="1" indent="-237744">
              <a:spcBef>
                <a:spcPts val="550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800" dirty="0">
                <a:latin typeface="Book Antiqua" panose="02040602050305030304" pitchFamily="18" charset="0"/>
              </a:rPr>
              <a:t>4 threads to 4 </a:t>
            </a:r>
            <a:r>
              <a:rPr lang="en-US" sz="2800" dirty="0" smtClean="0">
                <a:latin typeface="Book Antiqua" panose="02040602050305030304" pitchFamily="18" charset="0"/>
              </a:rPr>
              <a:t>cores, 1000 runs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79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Agenda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6520768" cy="3637384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Background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Existing analysis by Airbus DS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Testbed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Implementation</a:t>
            </a:r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Summary &amp;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</a:t>
            </a:fld>
            <a:endParaRPr lang="en-US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20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Existing analysis by Airbus 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Testbed</a:t>
            </a:r>
          </a:p>
          <a:p>
            <a:r>
              <a:rPr lang="en-US" dirty="0">
                <a:latin typeface="Book Antiqua" panose="02040602050305030304" pitchFamily="18" charset="0"/>
              </a:rPr>
              <a:t>Implementation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Summary &amp; Conclusion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Agenda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21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Design Decisions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78771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2708920"/>
            <a:ext cx="4104456" cy="7607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/>
            </a:lvl1pPr>
          </a:lstStyle>
          <a:p>
            <a:pPr marL="82296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Space Partition</a:t>
            </a:r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3106" y="3843270"/>
            <a:ext cx="3077288" cy="2353913"/>
            <a:chOff x="4112966" y="2269832"/>
            <a:chExt cx="3348158" cy="267133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719618" y="2696253"/>
              <a:ext cx="0" cy="9875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572000" y="2531442"/>
              <a:ext cx="2304255" cy="164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PSM1</a:t>
              </a:r>
              <a:endParaRPr lang="en-US" sz="11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000569" y="2696253"/>
              <a:ext cx="7081" cy="9875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0475" y="2602776"/>
              <a:ext cx="288032" cy="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876256" y="2613846"/>
              <a:ext cx="288032" cy="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12966" y="2303633"/>
              <a:ext cx="715431" cy="296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 Antiqua" panose="02040602050305030304" pitchFamily="18" charset="0"/>
                </a:rPr>
                <a:t>Data in</a:t>
              </a:r>
              <a:endParaRPr lang="en-US" sz="1100" b="1" dirty="0">
                <a:latin typeface="Book Antiqua" panose="0204060205030503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0232" y="2269832"/>
              <a:ext cx="800892" cy="296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 Antiqua" panose="02040602050305030304" pitchFamily="18" charset="0"/>
                </a:rPr>
                <a:t>Data out</a:t>
              </a:r>
              <a:endParaRPr lang="en-US" sz="1100" b="1" dirty="0">
                <a:latin typeface="Book Antiqua" panose="0204060205030503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27530" y="4266293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cpu3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65612" y="3690229"/>
              <a:ext cx="414046" cy="3600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8" name="Elbow Connector 17"/>
            <p:cNvCxnSpPr>
              <a:endCxn id="16" idx="0"/>
            </p:cNvCxnSpPr>
            <p:nvPr/>
          </p:nvCxnSpPr>
          <p:spPr>
            <a:xfrm rot="10800000" flipV="1">
              <a:off x="5179558" y="3978261"/>
              <a:ext cx="486054" cy="28803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27530" y="3019302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cpu1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23674" y="4266293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cpu4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3674" y="3019302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cpu2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cxnSp>
          <p:nvCxnSpPr>
            <p:cNvPr id="22" name="Elbow Connector 21"/>
            <p:cNvCxnSpPr>
              <a:endCxn id="19" idx="2"/>
            </p:cNvCxnSpPr>
            <p:nvPr/>
          </p:nvCxnSpPr>
          <p:spPr>
            <a:xfrm rot="10800000">
              <a:off x="5179558" y="3451351"/>
              <a:ext cx="486054" cy="348097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21" idx="2"/>
            </p:cNvCxnSpPr>
            <p:nvPr/>
          </p:nvCxnSpPr>
          <p:spPr>
            <a:xfrm rot="5400000">
              <a:off x="6103632" y="3427376"/>
              <a:ext cx="348097" cy="39604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</p:cNvCxnSpPr>
            <p:nvPr/>
          </p:nvCxnSpPr>
          <p:spPr>
            <a:xfrm rot="16200000" flipV="1">
              <a:off x="6133664" y="3924255"/>
              <a:ext cx="288032" cy="39604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4572000" y="2923580"/>
              <a:ext cx="2448272" cy="201758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 Antiqua" panose="0204060205030503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4080897" y="3790056"/>
              <a:ext cx="733488" cy="28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 Antiqua" panose="02040602050305030304" pitchFamily="18" charset="0"/>
                </a:rPr>
                <a:t>DGPM</a:t>
              </a:r>
              <a:endParaRPr lang="en-US" sz="1100" b="1" dirty="0">
                <a:latin typeface="Book Antiqua" panose="0204060205030503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892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22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Scheme-3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8835" y="3058177"/>
            <a:ext cx="6206170" cy="3176448"/>
            <a:chOff x="1299713" y="1560615"/>
            <a:chExt cx="6206170" cy="3176448"/>
          </a:xfrm>
        </p:grpSpPr>
        <p:grpSp>
          <p:nvGrpSpPr>
            <p:cNvPr id="7" name="Group 6"/>
            <p:cNvGrpSpPr/>
            <p:nvPr/>
          </p:nvGrpSpPr>
          <p:grpSpPr>
            <a:xfrm>
              <a:off x="1299713" y="1560615"/>
              <a:ext cx="6206170" cy="2799066"/>
              <a:chOff x="1299713" y="1560615"/>
              <a:chExt cx="6206170" cy="2799066"/>
            </a:xfrm>
          </p:grpSpPr>
          <p:cxnSp>
            <p:nvCxnSpPr>
              <p:cNvPr id="8" name="Elbow Connector 7"/>
              <p:cNvCxnSpPr>
                <a:endCxn id="25" idx="1"/>
              </p:cNvCxnSpPr>
              <p:nvPr/>
            </p:nvCxnSpPr>
            <p:spPr>
              <a:xfrm rot="16200000" flipH="1">
                <a:off x="1596246" y="1848952"/>
                <a:ext cx="262876" cy="216024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1835696" y="2005996"/>
                <a:ext cx="5112568" cy="2353685"/>
                <a:chOff x="395536" y="1075315"/>
                <a:chExt cx="5112568" cy="235368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83568" y="2996952"/>
                  <a:ext cx="504056" cy="43204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Book Antiqua" panose="02040602050305030304" pitchFamily="18" charset="0"/>
                    </a:rPr>
                    <a:t>cpu3</a:t>
                  </a:r>
                  <a:endParaRPr lang="en-US" sz="10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421650" y="2420888"/>
                  <a:ext cx="414046" cy="36004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Book Antiqua" panose="02040602050305030304" pitchFamily="18" charset="0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475656" y="1240126"/>
                  <a:ext cx="0" cy="1180762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lbow Connector 15"/>
                <p:cNvCxnSpPr>
                  <a:endCxn id="13" idx="0"/>
                </p:cNvCxnSpPr>
                <p:nvPr/>
              </p:nvCxnSpPr>
              <p:spPr>
                <a:xfrm rot="10800000" flipV="1">
                  <a:off x="935596" y="2708920"/>
                  <a:ext cx="486054" cy="288032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Elbow Connector 16"/>
                <p:cNvCxnSpPr>
                  <a:stCxn id="21" idx="1"/>
                  <a:endCxn id="22" idx="2"/>
                </p:cNvCxnSpPr>
                <p:nvPr/>
              </p:nvCxnSpPr>
              <p:spPr>
                <a:xfrm rot="10800000" flipH="1">
                  <a:off x="4139951" y="2780928"/>
                  <a:ext cx="225025" cy="432048"/>
                </a:xfrm>
                <a:prstGeom prst="bentConnector4">
                  <a:avLst>
                    <a:gd name="adj1" fmla="val -101589"/>
                    <a:gd name="adj2" fmla="val 61154"/>
                  </a:avLst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683568" y="1749961"/>
                  <a:ext cx="504056" cy="43204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Book Antiqua" panose="02040602050305030304" pitchFamily="18" charset="0"/>
                    </a:rPr>
                    <a:t>cpu1</a:t>
                  </a:r>
                  <a:endParaRPr lang="en-US" sz="10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979712" y="2996952"/>
                  <a:ext cx="504056" cy="43204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Book Antiqua" panose="02040602050305030304" pitchFamily="18" charset="0"/>
                    </a:rPr>
                    <a:t>cpu4</a:t>
                  </a:r>
                  <a:endParaRPr lang="en-US" sz="10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979712" y="1749961"/>
                  <a:ext cx="504056" cy="43204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Book Antiqua" panose="02040602050305030304" pitchFamily="18" charset="0"/>
                    </a:rPr>
                    <a:t>cpu2</a:t>
                  </a:r>
                  <a:endParaRPr lang="en-US" sz="10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139952" y="2996952"/>
                  <a:ext cx="504056" cy="43204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Book Antiqua" panose="02040602050305030304" pitchFamily="18" charset="0"/>
                    </a:rPr>
                    <a:t>cpu7</a:t>
                  </a:r>
                  <a:endParaRPr lang="en-US" sz="10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157954" y="2420888"/>
                  <a:ext cx="414046" cy="36004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419872" y="1749961"/>
                  <a:ext cx="504056" cy="43204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Book Antiqua" panose="02040602050305030304" pitchFamily="18" charset="0"/>
                    </a:rPr>
                    <a:t>cpu5</a:t>
                  </a:r>
                  <a:endParaRPr lang="en-US" sz="10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716016" y="1749961"/>
                  <a:ext cx="504056" cy="43204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Book Antiqua" panose="02040602050305030304" pitchFamily="18" charset="0"/>
                    </a:rPr>
                    <a:t>cpu6</a:t>
                  </a:r>
                  <a:endParaRPr lang="en-US" sz="10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5536" y="1075315"/>
                  <a:ext cx="5112568" cy="1648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latin typeface="Book Antiqua" panose="02040602050305030304" pitchFamily="18" charset="0"/>
                    </a:rPr>
                    <a:t>PSM1</a:t>
                  </a:r>
                  <a:endParaRPr lang="en-US" sz="1100" dirty="0">
                    <a:latin typeface="Book Antiqua" panose="02040602050305030304" pitchFamily="18" charset="0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1763688" y="1240126"/>
                  <a:ext cx="0" cy="1180762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4211960" y="1240126"/>
                  <a:ext cx="0" cy="1180762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4499992" y="1240126"/>
                  <a:ext cx="0" cy="1180762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Elbow Connector 28"/>
                <p:cNvCxnSpPr>
                  <a:endCxn id="18" idx="2"/>
                </p:cNvCxnSpPr>
                <p:nvPr/>
              </p:nvCxnSpPr>
              <p:spPr>
                <a:xfrm rot="10800000">
                  <a:off x="935596" y="2182010"/>
                  <a:ext cx="486054" cy="348097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29"/>
                <p:cNvCxnSpPr>
                  <a:stCxn id="20" idx="2"/>
                </p:cNvCxnSpPr>
                <p:nvPr/>
              </p:nvCxnSpPr>
              <p:spPr>
                <a:xfrm rot="5400000">
                  <a:off x="1859670" y="2158035"/>
                  <a:ext cx="348097" cy="396044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/>
                <p:cNvCxnSpPr>
                  <a:stCxn id="19" idx="0"/>
                </p:cNvCxnSpPr>
                <p:nvPr/>
              </p:nvCxnSpPr>
              <p:spPr>
                <a:xfrm rot="16200000" flipV="1">
                  <a:off x="1889702" y="2654914"/>
                  <a:ext cx="288032" cy="396044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lbow Connector 31"/>
                <p:cNvCxnSpPr>
                  <a:stCxn id="22" idx="1"/>
                  <a:endCxn id="23" idx="2"/>
                </p:cNvCxnSpPr>
                <p:nvPr/>
              </p:nvCxnSpPr>
              <p:spPr>
                <a:xfrm rot="10800000">
                  <a:off x="3671900" y="2182010"/>
                  <a:ext cx="486054" cy="418899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lbow Connector 32"/>
                <p:cNvCxnSpPr>
                  <a:stCxn id="24" idx="2"/>
                  <a:endCxn id="22" idx="3"/>
                </p:cNvCxnSpPr>
                <p:nvPr/>
              </p:nvCxnSpPr>
              <p:spPr>
                <a:xfrm rot="5400000">
                  <a:off x="4560573" y="2193436"/>
                  <a:ext cx="418899" cy="396044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Elbow Connector 9"/>
              <p:cNvCxnSpPr>
                <a:stCxn id="25" idx="3"/>
              </p:cNvCxnSpPr>
              <p:nvPr/>
            </p:nvCxnSpPr>
            <p:spPr>
              <a:xfrm>
                <a:off x="6948264" y="2088402"/>
                <a:ext cx="216024" cy="260478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299713" y="1560615"/>
                <a:ext cx="63991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Book Antiqua" panose="02040602050305030304" pitchFamily="18" charset="0"/>
                  </a:rPr>
                  <a:t>Data in</a:t>
                </a:r>
                <a:endParaRPr lang="en-US" sz="11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781005" y="2348880"/>
                <a:ext cx="724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Book Antiqua" panose="02040602050305030304" pitchFamily="18" charset="0"/>
                  </a:rPr>
                  <a:t>Data out</a:t>
                </a:r>
                <a:endParaRPr lang="en-US" sz="1100" dirty="0"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1961885" y="2466722"/>
              <a:ext cx="2088232" cy="79591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 Antiqua" panose="02040602050305030304" pitchFamily="18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973539" y="3745702"/>
              <a:ext cx="2088232" cy="79591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 Antiqua" panose="02040602050305030304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16016" y="2470453"/>
              <a:ext cx="2088232" cy="79591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 Antiqua" panose="0204060205030503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1476704" y="2733871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 Antiqua" panose="02040602050305030304" pitchFamily="18" charset="0"/>
                </a:rPr>
                <a:t>Dwell1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476704" y="4012851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 Antiqua" panose="02040602050305030304" pitchFamily="18" charset="0"/>
                </a:rPr>
                <a:t>Dwell2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258840" y="2737602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 Antiqua" panose="02040602050305030304" pitchFamily="18" charset="0"/>
                </a:rPr>
                <a:t>Dwell3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43563" y="3847741"/>
              <a:ext cx="1323148" cy="6384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 Antiqua" panose="0204060205030503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56374" y="4475453"/>
              <a:ext cx="16450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 Antiqua" panose="02040602050305030304" pitchFamily="18" charset="0"/>
                </a:rPr>
                <a:t>Correlation processing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97692" y="1268760"/>
            <a:ext cx="7150772" cy="65643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/>
            </a:lvl1pPr>
          </a:lstStyle>
          <a:p>
            <a:r>
              <a:rPr lang="en-US" sz="2800" dirty="0" smtClean="0">
                <a:latin typeface="Book Antiqua" panose="02040602050305030304" pitchFamily="18" charset="0"/>
              </a:rPr>
              <a:t>Correlation Processing – Data Dependent</a:t>
            </a:r>
          </a:p>
        </p:txBody>
      </p:sp>
      <p:sp>
        <p:nvSpPr>
          <p:cNvPr id="42" name="Oval 41"/>
          <p:cNvSpPr/>
          <p:nvPr/>
        </p:nvSpPr>
        <p:spPr>
          <a:xfrm>
            <a:off x="5220072" y="2151430"/>
            <a:ext cx="1763615" cy="7475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619"/>
              </p:ext>
            </p:extLst>
          </p:nvPr>
        </p:nvGraphicFramePr>
        <p:xfrm>
          <a:off x="5448006" y="2256991"/>
          <a:ext cx="1333500" cy="40005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345461" y="4039123"/>
            <a:ext cx="701635" cy="7016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>
            <a:stCxn id="42" idx="2"/>
            <a:endCxn id="39" idx="2"/>
          </p:cNvCxnSpPr>
          <p:nvPr/>
        </p:nvCxnSpPr>
        <p:spPr>
          <a:xfrm>
            <a:off x="5220072" y="2525222"/>
            <a:ext cx="105067" cy="18407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6"/>
            <a:endCxn id="44" idx="6"/>
          </p:cNvCxnSpPr>
          <p:nvPr/>
        </p:nvCxnSpPr>
        <p:spPr>
          <a:xfrm flipH="1">
            <a:off x="6047096" y="2525222"/>
            <a:ext cx="936591" cy="18647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91454" y="2263612"/>
            <a:ext cx="3514651" cy="5232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>
                <a:latin typeface="Book Antiqua" panose="02040602050305030304" pitchFamily="18" charset="0"/>
              </a:rPr>
              <a:t>4 Bursts per CPU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1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23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Scheme-3, Data Distribution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39" y="1196752"/>
            <a:ext cx="7128792" cy="42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3848" y="5823595"/>
            <a:ext cx="4341513" cy="7200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/>
            </a:lvl1pPr>
          </a:lstStyle>
          <a:p>
            <a:pPr marL="82296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CPU7 – 1 dwell per core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24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Scheme-3, Time Saving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69" y="1412776"/>
            <a:ext cx="769896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18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25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Scheme-3, Results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196752"/>
            <a:ext cx="7456872" cy="72008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CPU Util: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66%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4331" y="2276873"/>
            <a:ext cx="7334131" cy="72007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Memory </a:t>
            </a:r>
            <a:r>
              <a:rPr lang="en-US" sz="3200" dirty="0" smtClean="0">
                <a:latin typeface="Book Antiqua" panose="02040602050305030304" pitchFamily="18" charset="0"/>
              </a:rPr>
              <a:t>Transfer BW: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39.4% </a:t>
            </a:r>
            <a:r>
              <a:rPr lang="en-US" sz="3200" dirty="0">
                <a:latin typeface="Book Antiqua" panose="02040602050305030304" pitchFamily="18" charset="0"/>
              </a:rPr>
              <a:t>of </a:t>
            </a:r>
            <a:r>
              <a:rPr lang="en-US" sz="3200" dirty="0" smtClean="0">
                <a:latin typeface="Book Antiqua" panose="02040602050305030304" pitchFamily="18" charset="0"/>
              </a:rPr>
              <a:t>1048MiB/s</a:t>
            </a:r>
            <a:endParaRPr lang="en-US" sz="3200" dirty="0">
              <a:latin typeface="Book Antiqua" panose="02040602050305030304" pitchFamily="18" charset="0"/>
            </a:endParaRP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332" y="3429000"/>
            <a:ext cx="6912768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smtClean="0">
                <a:latin typeface="Book Antiqua" panose="02040602050305030304" pitchFamily="18" charset="0"/>
              </a:rPr>
              <a:t>Memory Util</a:t>
            </a:r>
            <a:r>
              <a:rPr lang="en-US" sz="3200" dirty="0">
                <a:latin typeface="Book Antiqua" panose="02040602050305030304" pitchFamily="18" charset="0"/>
              </a:rPr>
              <a:t>: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0.9% </a:t>
            </a:r>
            <a:r>
              <a:rPr lang="en-US" sz="3200" dirty="0">
                <a:latin typeface="Book Antiqua" panose="02040602050305030304" pitchFamily="18" charset="0"/>
              </a:rPr>
              <a:t>of </a:t>
            </a:r>
            <a:r>
              <a:rPr lang="en-US" sz="3200" dirty="0" smtClean="0">
                <a:latin typeface="Book Antiqua" panose="02040602050305030304" pitchFamily="18" charset="0"/>
              </a:rPr>
              <a:t>879MiB</a:t>
            </a:r>
            <a:endParaRPr lang="en-US" sz="3200" dirty="0">
              <a:latin typeface="Book Antiqua" panose="02040602050305030304" pitchFamily="18" charset="0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8556" y="4584030"/>
            <a:ext cx="7329907" cy="10772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Processing Latency: </a:t>
            </a:r>
            <a:r>
              <a:rPr lang="en-US" sz="3200" dirty="0" smtClean="0">
                <a:latin typeface="Book Antiqua" panose="02040602050305030304" pitchFamily="18" charset="0"/>
              </a:rPr>
              <a:t>167ms (</a:t>
            </a:r>
            <a:r>
              <a:rPr lang="en-US" sz="32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4x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dwell 				time)</a:t>
            </a:r>
          </a:p>
        </p:txBody>
      </p:sp>
    </p:spTree>
    <p:extLst>
      <p:ext uri="{BB962C8B-B14F-4D97-AF65-F5344CB8AC3E}">
        <p14:creationId xmlns:p14="http://schemas.microsoft.com/office/powerpoint/2010/main" val="4652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26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Scheme-4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3074" name="Picture 2" descr="C:\Users\SHTA151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772816"/>
            <a:ext cx="8575675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9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27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Scheme-4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2532" y="1070406"/>
            <a:ext cx="6871116" cy="5711394"/>
            <a:chOff x="97786" y="1009015"/>
            <a:chExt cx="5939180" cy="4724240"/>
          </a:xfrm>
        </p:grpSpPr>
        <p:cxnSp>
          <p:nvCxnSpPr>
            <p:cNvPr id="101" name="Elbow Connector 100"/>
            <p:cNvCxnSpPr>
              <a:endCxn id="112" idx="1"/>
            </p:cNvCxnSpPr>
            <p:nvPr/>
          </p:nvCxnSpPr>
          <p:spPr>
            <a:xfrm rot="16200000" flipH="1">
              <a:off x="379191" y="3150519"/>
              <a:ext cx="262876" cy="21602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906673" y="5036031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cpu11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44755" y="4459967"/>
              <a:ext cx="414046" cy="3600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1698761" y="3472374"/>
              <a:ext cx="0" cy="987593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endCxn id="102" idx="0"/>
            </p:cNvCxnSpPr>
            <p:nvPr/>
          </p:nvCxnSpPr>
          <p:spPr>
            <a:xfrm rot="10800000" flipV="1">
              <a:off x="1158701" y="4747999"/>
              <a:ext cx="486054" cy="28803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906673" y="3789040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cpu9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02817" y="5036031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cpu12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2817" y="3789040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cpu10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085946" y="4437112"/>
              <a:ext cx="414046" cy="3600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275856" y="4437112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cpu13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819832" y="4387959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cpu14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8641" y="3307563"/>
              <a:ext cx="4817455" cy="164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anose="02040602050305030304" pitchFamily="18" charset="0"/>
                </a:rPr>
                <a:t>PSM1</a:t>
              </a:r>
              <a:endParaRPr lang="en-US" sz="11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1979712" y="3472374"/>
              <a:ext cx="7081" cy="98759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139952" y="3472374"/>
              <a:ext cx="0" cy="987593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427984" y="3472374"/>
              <a:ext cx="0" cy="96473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endCxn id="106" idx="2"/>
            </p:cNvCxnSpPr>
            <p:nvPr/>
          </p:nvCxnSpPr>
          <p:spPr>
            <a:xfrm rot="10800000">
              <a:off x="1158701" y="4221089"/>
              <a:ext cx="486054" cy="348097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108" idx="2"/>
            </p:cNvCxnSpPr>
            <p:nvPr/>
          </p:nvCxnSpPr>
          <p:spPr>
            <a:xfrm rot="5400000">
              <a:off x="2082775" y="4197114"/>
              <a:ext cx="348097" cy="39604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107" idx="0"/>
            </p:cNvCxnSpPr>
            <p:nvPr/>
          </p:nvCxnSpPr>
          <p:spPr>
            <a:xfrm rot="16200000" flipV="1">
              <a:off x="2112807" y="4693993"/>
              <a:ext cx="288032" cy="39604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112" idx="3"/>
            </p:cNvCxnSpPr>
            <p:nvPr/>
          </p:nvCxnSpPr>
          <p:spPr>
            <a:xfrm>
              <a:off x="5436096" y="3389969"/>
              <a:ext cx="255568" cy="37621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97786" y="2862182"/>
              <a:ext cx="609662" cy="247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Book Antiqua" panose="02040602050305030304" pitchFamily="18" charset="0"/>
                </a:rPr>
                <a:t>Data in</a:t>
              </a:r>
              <a:endParaRPr lang="en-US" sz="1100" dirty="0">
                <a:latin typeface="Book Antiqua" panose="02040602050305030304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46362" y="3766185"/>
              <a:ext cx="690604" cy="247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Book Antiqua" panose="02040602050305030304" pitchFamily="18" charset="0"/>
                </a:rPr>
                <a:t>Data out</a:t>
              </a:r>
              <a:endParaRPr lang="en-US" sz="1100" dirty="0">
                <a:latin typeface="Book Antiqua" panose="020406020503050303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27584" y="2492896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cpu3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565666" y="1921000"/>
              <a:ext cx="414046" cy="3600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24" name="Elbow Connector 123"/>
            <p:cNvCxnSpPr>
              <a:endCxn id="122" idx="0"/>
            </p:cNvCxnSpPr>
            <p:nvPr/>
          </p:nvCxnSpPr>
          <p:spPr>
            <a:xfrm rot="10800000" flipV="1">
              <a:off x="1079612" y="2204864"/>
              <a:ext cx="486054" cy="28803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827584" y="1250073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cpu1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123728" y="2492896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cpu4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123728" y="1250073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cpu2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28" name="Elbow Connector 127"/>
            <p:cNvCxnSpPr>
              <a:endCxn id="125" idx="2"/>
            </p:cNvCxnSpPr>
            <p:nvPr/>
          </p:nvCxnSpPr>
          <p:spPr>
            <a:xfrm rot="10800000">
              <a:off x="1079612" y="1682122"/>
              <a:ext cx="486054" cy="348097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127" idx="2"/>
            </p:cNvCxnSpPr>
            <p:nvPr/>
          </p:nvCxnSpPr>
          <p:spPr>
            <a:xfrm rot="5400000">
              <a:off x="2003686" y="1658147"/>
              <a:ext cx="348097" cy="39604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126" idx="0"/>
            </p:cNvCxnSpPr>
            <p:nvPr/>
          </p:nvCxnSpPr>
          <p:spPr>
            <a:xfrm rot="16200000" flipV="1">
              <a:off x="2033718" y="2150858"/>
              <a:ext cx="288032" cy="39604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1637674" y="2276872"/>
              <a:ext cx="7082" cy="103069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51161" y="2276872"/>
              <a:ext cx="0" cy="103069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3131840" y="2511583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cpu7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69922" y="1939687"/>
              <a:ext cx="414046" cy="3600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35" name="Elbow Connector 134"/>
            <p:cNvCxnSpPr>
              <a:endCxn id="133" idx="0"/>
            </p:cNvCxnSpPr>
            <p:nvPr/>
          </p:nvCxnSpPr>
          <p:spPr>
            <a:xfrm rot="10800000" flipV="1">
              <a:off x="3383868" y="2223551"/>
              <a:ext cx="486054" cy="28803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3131840" y="1268760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cpu5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427984" y="2511583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cpu8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427984" y="1268760"/>
              <a:ext cx="504056" cy="4320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anose="02040602050305030304" pitchFamily="18" charset="0"/>
                </a:rPr>
                <a:t>cpu6</a:t>
              </a:r>
              <a:endParaRPr lang="en-US" sz="10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39" name="Elbow Connector 138"/>
            <p:cNvCxnSpPr>
              <a:endCxn id="136" idx="2"/>
            </p:cNvCxnSpPr>
            <p:nvPr/>
          </p:nvCxnSpPr>
          <p:spPr>
            <a:xfrm rot="10800000">
              <a:off x="3383868" y="1700809"/>
              <a:ext cx="486054" cy="348097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138" idx="2"/>
            </p:cNvCxnSpPr>
            <p:nvPr/>
          </p:nvCxnSpPr>
          <p:spPr>
            <a:xfrm rot="5400000">
              <a:off x="4307942" y="1676834"/>
              <a:ext cx="348097" cy="39604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137" idx="0"/>
            </p:cNvCxnSpPr>
            <p:nvPr/>
          </p:nvCxnSpPr>
          <p:spPr>
            <a:xfrm rot="16200000" flipV="1">
              <a:off x="4337974" y="2169545"/>
              <a:ext cx="288032" cy="39604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3941930" y="2295559"/>
              <a:ext cx="7082" cy="101200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4155417" y="2295559"/>
              <a:ext cx="0" cy="101200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09" idx="3"/>
              <a:endCxn id="111" idx="1"/>
            </p:cNvCxnSpPr>
            <p:nvPr/>
          </p:nvCxnSpPr>
          <p:spPr>
            <a:xfrm flipV="1">
              <a:off x="4499992" y="4603983"/>
              <a:ext cx="319840" cy="1314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10" idx="3"/>
            </p:cNvCxnSpPr>
            <p:nvPr/>
          </p:nvCxnSpPr>
          <p:spPr>
            <a:xfrm>
              <a:off x="3779912" y="4653136"/>
              <a:ext cx="29703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6" name="Rounded Rectangle 145"/>
            <p:cNvSpPr/>
            <p:nvPr/>
          </p:nvSpPr>
          <p:spPr>
            <a:xfrm>
              <a:off x="653039" y="1009015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Dwell1-Burst1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943709" y="1009015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Dwell1-Burst2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653039" y="2980808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Dwell1-Burst3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943708" y="2992987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Dwell1-Burst4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948609" y="1034050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Dwell1-Burst5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4247964" y="1030270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Dwell1-Burst6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3005826" y="2973581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Dwell1-Burst7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4278836" y="2992986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Dwell1-Burst8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726653" y="3548488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Dwell2-Burst1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123728" y="3548488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Dwell2-Burst2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726653" y="5517232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Dwell2-Burst3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020967" y="5517232"/>
              <a:ext cx="864096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Dwell2-Burst4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3276442" y="4928018"/>
              <a:ext cx="2076025" cy="21602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Correlation processing</a:t>
              </a:r>
              <a:endParaRPr lang="en-US" sz="9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93553"/>
              </p:ext>
            </p:extLst>
          </p:nvPr>
        </p:nvGraphicFramePr>
        <p:xfrm>
          <a:off x="8518398" y="2104970"/>
          <a:ext cx="190500" cy="400050"/>
        </p:xfrm>
        <a:graphic>
          <a:graphicData uri="http://schemas.openxmlformats.org/drawingml/2006/table">
            <a:tbl>
              <a:tblPr/>
              <a:tblGrid>
                <a:gridCol w="1905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64" name="Oval 63"/>
          <p:cNvSpPr/>
          <p:nvPr/>
        </p:nvSpPr>
        <p:spPr>
          <a:xfrm>
            <a:off x="6432795" y="851055"/>
            <a:ext cx="1263667" cy="126366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309433" y="2062365"/>
            <a:ext cx="563415" cy="56341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>
            <a:stCxn id="64" idx="7"/>
            <a:endCxn id="65" idx="7"/>
          </p:cNvCxnSpPr>
          <p:nvPr/>
        </p:nvCxnSpPr>
        <p:spPr>
          <a:xfrm>
            <a:off x="7511402" y="1036115"/>
            <a:ext cx="1278936" cy="11087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4"/>
            <a:endCxn id="65" idx="3"/>
          </p:cNvCxnSpPr>
          <p:nvPr/>
        </p:nvCxnSpPr>
        <p:spPr>
          <a:xfrm>
            <a:off x="7064629" y="2114722"/>
            <a:ext cx="1327314" cy="4285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28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-27384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Scheme-4, Data Distribution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741552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57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29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-27384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Scheme-4, Time Saving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76551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Existing analysis by Airbus 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Testbed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Implementation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Summary &amp; Conclusion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mtClean="0">
                <a:latin typeface="Book Antiqua" panose="02040602050305030304" pitchFamily="18" charset="0"/>
              </a:rPr>
              <a:t>3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Agenda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30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Correlation Processing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graphicFrame>
        <p:nvGraphicFramePr>
          <p:cNvPr id="101" name="Chart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930614"/>
              </p:ext>
            </p:extLst>
          </p:nvPr>
        </p:nvGraphicFramePr>
        <p:xfrm>
          <a:off x="1619672" y="2132856"/>
          <a:ext cx="6296026" cy="399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1196752"/>
            <a:ext cx="7150772" cy="648072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en-US"/>
            </a:defPPr>
            <a:lvl1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/>
            </a:lvl1pPr>
          </a:lstStyle>
          <a:p>
            <a:r>
              <a:rPr lang="en-US" sz="2800" dirty="0" smtClean="0">
                <a:latin typeface="Book Antiqua" panose="02040602050305030304" pitchFamily="18" charset="0"/>
              </a:rPr>
              <a:t>Execution time = 43.34ms = 1.5x dwell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1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1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31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20263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Scheme-4, Correlation Processing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8845" y="2149629"/>
            <a:ext cx="8136905" cy="2647523"/>
            <a:chOff x="395535" y="1933605"/>
            <a:chExt cx="8136905" cy="2647523"/>
          </a:xfrm>
        </p:grpSpPr>
        <p:sp>
          <p:nvSpPr>
            <p:cNvPr id="7" name="Flowchart: Data 6"/>
            <p:cNvSpPr/>
            <p:nvPr/>
          </p:nvSpPr>
          <p:spPr>
            <a:xfrm>
              <a:off x="395535" y="3284984"/>
              <a:ext cx="792089" cy="648072"/>
            </a:xfrm>
            <a:prstGeom prst="flowChartInputOutp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536" y="3271494"/>
              <a:ext cx="79142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 smtClean="0">
                  <a:latin typeface="Calibri" panose="020F0502020204030204" pitchFamily="34" charset="0"/>
                </a:rPr>
                <a:t>Burst processed data</a:t>
              </a:r>
              <a:endParaRPr lang="en-US" sz="1100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75656" y="2204070"/>
              <a:ext cx="936104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Monopulse measurement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07804" y="2204864"/>
              <a:ext cx="756084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Range unfolding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2411760" y="2348086"/>
              <a:ext cx="396044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12407" y="2204864"/>
              <a:ext cx="792088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M/N range integration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80312" y="4293096"/>
              <a:ext cx="900100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Target list generation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76056" y="2204864"/>
              <a:ext cx="720080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Velocity unfolding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7792" y="2204864"/>
              <a:ext cx="864096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M/N velocity integration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10" idx="3"/>
              <a:endCxn id="12" idx="1"/>
            </p:cNvCxnSpPr>
            <p:nvPr/>
          </p:nvCxnSpPr>
          <p:spPr>
            <a:xfrm>
              <a:off x="3563888" y="2348880"/>
              <a:ext cx="34851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4" idx="1"/>
            </p:cNvCxnSpPr>
            <p:nvPr/>
          </p:nvCxnSpPr>
          <p:spPr>
            <a:xfrm>
              <a:off x="4704495" y="2348880"/>
              <a:ext cx="37156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  <a:endCxn id="15" idx="1"/>
            </p:cNvCxnSpPr>
            <p:nvPr/>
          </p:nvCxnSpPr>
          <p:spPr>
            <a:xfrm>
              <a:off x="5796136" y="2348880"/>
              <a:ext cx="35165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47792" y="2924944"/>
              <a:ext cx="864096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M/N velocity integration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7792" y="3573016"/>
              <a:ext cx="864096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M/N velocity integration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7792" y="4293096"/>
              <a:ext cx="864096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M/N velocity integration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2" name="Elbow Connector 21"/>
            <p:cNvCxnSpPr>
              <a:stCxn id="14" idx="3"/>
              <a:endCxn id="19" idx="1"/>
            </p:cNvCxnSpPr>
            <p:nvPr/>
          </p:nvCxnSpPr>
          <p:spPr>
            <a:xfrm>
              <a:off x="5796136" y="2348880"/>
              <a:ext cx="351656" cy="720080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4" idx="3"/>
              <a:endCxn id="20" idx="1"/>
            </p:cNvCxnSpPr>
            <p:nvPr/>
          </p:nvCxnSpPr>
          <p:spPr>
            <a:xfrm>
              <a:off x="5796136" y="2348880"/>
              <a:ext cx="351656" cy="1368152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4" idx="3"/>
              <a:endCxn id="21" idx="1"/>
            </p:cNvCxnSpPr>
            <p:nvPr/>
          </p:nvCxnSpPr>
          <p:spPr>
            <a:xfrm>
              <a:off x="5796136" y="2348880"/>
              <a:ext cx="351656" cy="2088232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3"/>
              <a:endCxn id="13" idx="1"/>
            </p:cNvCxnSpPr>
            <p:nvPr/>
          </p:nvCxnSpPr>
          <p:spPr>
            <a:xfrm>
              <a:off x="7011888" y="4437112"/>
              <a:ext cx="36842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3"/>
            </p:cNvCxnSpPr>
            <p:nvPr/>
          </p:nvCxnSpPr>
          <p:spPr>
            <a:xfrm>
              <a:off x="8280412" y="4437112"/>
              <a:ext cx="25202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5" idx="3"/>
            </p:cNvCxnSpPr>
            <p:nvPr/>
          </p:nvCxnSpPr>
          <p:spPr>
            <a:xfrm>
              <a:off x="7011888" y="2348880"/>
              <a:ext cx="184212" cy="208823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5"/>
              <a:endCxn id="9" idx="1"/>
            </p:cNvCxnSpPr>
            <p:nvPr/>
          </p:nvCxnSpPr>
          <p:spPr>
            <a:xfrm flipV="1">
              <a:off x="1108415" y="2348086"/>
              <a:ext cx="367241" cy="1260934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75656" y="1933605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core1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7597" y="2935977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core2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04135" y="3573016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core3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04135" y="4293096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core4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33" name="Straight Arrow Connector 32"/>
            <p:cNvCxnSpPr>
              <a:stCxn id="19" idx="3"/>
            </p:cNvCxnSpPr>
            <p:nvPr/>
          </p:nvCxnSpPr>
          <p:spPr>
            <a:xfrm>
              <a:off x="7011888" y="3068960"/>
              <a:ext cx="184212" cy="55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0" idx="3"/>
            </p:cNvCxnSpPr>
            <p:nvPr/>
          </p:nvCxnSpPr>
          <p:spPr>
            <a:xfrm flipV="1">
              <a:off x="7011888" y="3711515"/>
              <a:ext cx="184212" cy="55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2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32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Scheme-4, Results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196752"/>
            <a:ext cx="7456872" cy="72008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CPU Util: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50.8%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4331" y="2276873"/>
            <a:ext cx="7550157" cy="72007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Memory </a:t>
            </a:r>
            <a:r>
              <a:rPr lang="en-US" sz="3200" dirty="0" smtClean="0">
                <a:latin typeface="Book Antiqua" panose="02040602050305030304" pitchFamily="18" charset="0"/>
              </a:rPr>
              <a:t>Transfer BW: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30.3%</a:t>
            </a:r>
            <a:r>
              <a:rPr lang="en-US" sz="3200" b="1" dirty="0" smtClean="0"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of </a:t>
            </a:r>
            <a:r>
              <a:rPr lang="en-US" sz="3200" dirty="0" smtClean="0">
                <a:latin typeface="Book Antiqua" panose="02040602050305030304" pitchFamily="18" charset="0"/>
              </a:rPr>
              <a:t>1048MiB/s</a:t>
            </a:r>
            <a:endParaRPr lang="en-US" sz="3200" dirty="0">
              <a:latin typeface="Book Antiqua" panose="02040602050305030304" pitchFamily="18" charset="0"/>
            </a:endParaRP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332" y="3429000"/>
            <a:ext cx="6912768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smtClean="0">
                <a:latin typeface="Book Antiqua" panose="02040602050305030304" pitchFamily="18" charset="0"/>
              </a:rPr>
              <a:t>Memory Util</a:t>
            </a:r>
            <a:r>
              <a:rPr lang="en-US" sz="3200" dirty="0">
                <a:latin typeface="Book Antiqua" panose="02040602050305030304" pitchFamily="18" charset="0"/>
              </a:rPr>
              <a:t>: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0.5%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of </a:t>
            </a:r>
            <a:r>
              <a:rPr lang="en-US" sz="3200" dirty="0" smtClean="0">
                <a:latin typeface="Book Antiqua" panose="02040602050305030304" pitchFamily="18" charset="0"/>
              </a:rPr>
              <a:t>879MiB</a:t>
            </a:r>
            <a:endParaRPr lang="en-US" sz="3200" dirty="0">
              <a:latin typeface="Book Antiqua" panose="02040602050305030304" pitchFamily="18" charset="0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8556" y="4584030"/>
            <a:ext cx="7483172" cy="107721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>
                <a:latin typeface="Book Antiqua" panose="02040602050305030304" pitchFamily="18" charset="0"/>
              </a:rPr>
              <a:t>Processing Latency: </a:t>
            </a:r>
            <a:r>
              <a:rPr lang="en-US" sz="3200" dirty="0" smtClean="0">
                <a:latin typeface="Book Antiqua" panose="02040602050305030304" pitchFamily="18" charset="0"/>
              </a:rPr>
              <a:t>54.7ms (</a:t>
            </a:r>
            <a:r>
              <a:rPr lang="en-US" sz="3200" b="1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1.9x</a:t>
            </a:r>
            <a:r>
              <a:rPr lang="en-US" sz="3200" b="1" smtClean="0">
                <a:latin typeface="Book Antiqua" panose="02040602050305030304" pitchFamily="18" charset="0"/>
              </a:rPr>
              <a:t>      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smtClean="0">
                <a:latin typeface="Book Antiqua" panose="02040602050305030304" pitchFamily="18" charset="0"/>
              </a:rPr>
              <a:t>                                        </a:t>
            </a:r>
            <a:r>
              <a:rPr lang="en-US" sz="3200" smtClean="0">
                <a:latin typeface="Book Antiqua" panose="02040602050305030304" pitchFamily="18" charset="0"/>
              </a:rPr>
              <a:t>dwell time</a:t>
            </a:r>
            <a:r>
              <a:rPr lang="en-US" sz="3200" dirty="0">
                <a:latin typeface="Book Antiqua" panose="020406020503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3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Existing analysis by Airbus 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Testbed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Implementation</a:t>
            </a:r>
          </a:p>
          <a:p>
            <a:r>
              <a:rPr lang="en-US" dirty="0">
                <a:latin typeface="Book Antiqua" panose="02040602050305030304" pitchFamily="18" charset="0"/>
              </a:rPr>
              <a:t>Summary &amp; </a:t>
            </a:r>
            <a:r>
              <a:rPr lang="en-US" dirty="0" smtClean="0">
                <a:latin typeface="Book Antiqua" panose="02040602050305030304" pitchFamily="18" charset="0"/>
              </a:rPr>
              <a:t>Conclusion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Agenda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34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Summary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18754" y="1719139"/>
            <a:ext cx="7456872" cy="415813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Objective</a:t>
            </a:r>
          </a:p>
          <a:p>
            <a:pPr lvl="1"/>
            <a:r>
              <a:rPr lang="en-US" smtClean="0">
                <a:latin typeface="Book Antiqua" panose="02040602050305030304" pitchFamily="18" charset="0"/>
              </a:rPr>
              <a:t>Real-time processing</a:t>
            </a:r>
          </a:p>
          <a:p>
            <a:pPr lvl="1"/>
            <a:r>
              <a:rPr lang="en-US" smtClean="0">
                <a:latin typeface="Book Antiqua" panose="02040602050305030304" pitchFamily="18" charset="0"/>
              </a:rPr>
              <a:t>Less SWaP and Cost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/>
            <a:endParaRPr lang="en-US" dirty="0" smtClean="0">
              <a:latin typeface="Book Antiqua" panose="02040602050305030304" pitchFamily="18" charset="0"/>
            </a:endParaRPr>
          </a:p>
          <a:p>
            <a:pPr lvl="1"/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Contributions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Single core to Multicore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Optimized Scheduling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14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35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Conclusion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30833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36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mtClean="0"/>
              <a:t>36</a:t>
            </a:fld>
            <a:endParaRPr lang="en-US" dirty="0"/>
          </a:p>
        </p:txBody>
      </p:sp>
      <p:pic>
        <p:nvPicPr>
          <p:cNvPr id="4104" name="Picture 8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437191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37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Backup Slides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79463"/>
              </p:ext>
            </p:extLst>
          </p:nvPr>
        </p:nvGraphicFramePr>
        <p:xfrm>
          <a:off x="3347864" y="2204864"/>
          <a:ext cx="3672408" cy="356015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44216"/>
                <a:gridCol w="1728192"/>
              </a:tblGrid>
              <a:tr h="75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Benchmark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Execution time[cycles</a:t>
                      </a:r>
                      <a:r>
                        <a:rPr lang="en-US" sz="1600" u="none" strike="noStrike" dirty="0">
                          <a:effectLst/>
                        </a:rPr>
                        <a:t>]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53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CMYACC8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13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RMY50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8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CONV128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24100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13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COT50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13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FFT256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29700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13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MAG256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13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AVG256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13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CMPR256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13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DET256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7704" y="1300118"/>
            <a:ext cx="4104456" cy="7607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/>
            </a:lvl1pPr>
          </a:lstStyle>
          <a:p>
            <a:r>
              <a:rPr lang="en-US" dirty="0">
                <a:latin typeface="Book Antiqua" panose="02040602050305030304" pitchFamily="18" charset="0"/>
              </a:rPr>
              <a:t>1</a:t>
            </a:r>
            <a:r>
              <a:rPr lang="en-US" dirty="0" smtClean="0">
                <a:latin typeface="Book Antiqua" panose="02040602050305030304" pitchFamily="18" charset="0"/>
              </a:rPr>
              <a:t>-Cores is </a:t>
            </a:r>
            <a:r>
              <a:rPr lang="en-US" dirty="0">
                <a:latin typeface="Book Antiqua" panose="02040602050305030304" pitchFamily="18" charset="0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131784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7624" y="4499828"/>
            <a:ext cx="2644499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smtClean="0">
                <a:latin typeface="Book Antiqua" panose="02040602050305030304" pitchFamily="18" charset="0"/>
              </a:rPr>
              <a:t>Measurements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700" y="5179258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Nitrogen6X board, 1 core is active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700" y="586798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1GHz to 800MHz</a:t>
            </a:r>
            <a:endParaRPr lang="en-US" dirty="0">
              <a:latin typeface="Book Antiqua" panose="0204060205030503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05643"/>
              </p:ext>
            </p:extLst>
          </p:nvPr>
        </p:nvGraphicFramePr>
        <p:xfrm>
          <a:off x="1979712" y="476672"/>
          <a:ext cx="5472608" cy="338437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24203"/>
                <a:gridCol w="1621513"/>
                <a:gridCol w="2026892"/>
              </a:tblGrid>
              <a:tr h="6962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Benchmark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Old value [cycles]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Measured value [cycles]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3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CMYACC8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RMY50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3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CONV128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24100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27300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COT50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FFT256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29700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37490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MAG256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AVG256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CMPR256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DET256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426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39</a:t>
            </a:fld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Multicore Performance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300118"/>
            <a:ext cx="6336704" cy="76073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en-US"/>
            </a:defPPr>
            <a:lvl1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/>
            </a:lvl1pPr>
          </a:lstStyle>
          <a:p>
            <a:r>
              <a:rPr lang="en-US" dirty="0" smtClean="0">
                <a:latin typeface="Book Antiqua" panose="02040602050305030304" pitchFamily="18" charset="0"/>
              </a:rPr>
              <a:t>1-Core &lt; 2-Cores &lt; 3-Cores &lt; 4-Cores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671"/>
          <a:stretch/>
        </p:blipFill>
        <p:spPr>
          <a:xfrm>
            <a:off x="1736903" y="2050992"/>
            <a:ext cx="6678305" cy="40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Background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Minimize SWaP, Cost – ARM Cortex A9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8668" y="6331432"/>
            <a:ext cx="457200" cy="476250"/>
          </a:xfrm>
        </p:spPr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4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54" y="3761397"/>
            <a:ext cx="261157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77" y="3761398"/>
            <a:ext cx="3040231" cy="197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2035" y="5948225"/>
            <a:ext cx="2832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Platform Support Module</a:t>
            </a:r>
          </a:p>
          <a:p>
            <a:pPr algn="ctr"/>
            <a:r>
              <a:rPr lang="en-US" dirty="0" smtClean="0">
                <a:latin typeface="Book Antiqua" panose="02040602050305030304" pitchFamily="18" charset="0"/>
              </a:rPr>
              <a:t>(PSM)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809" y="5948226"/>
            <a:ext cx="366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Data Graphics Processing Module</a:t>
            </a:r>
          </a:p>
          <a:p>
            <a:pPr algn="ctr"/>
            <a:r>
              <a:rPr lang="en-US" dirty="0" smtClean="0">
                <a:latin typeface="Book Antiqua" panose="02040602050305030304" pitchFamily="18" charset="0"/>
              </a:rPr>
              <a:t>(DGPM)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608" y="2869154"/>
            <a:ext cx="6736792" cy="5847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>
                <a:latin typeface="Book Antiqua" panose="02040602050305030304" pitchFamily="18" charset="0"/>
              </a:defRPr>
            </a:lvl1pPr>
            <a:lvl2pPr marL="640080" indent="-237744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/>
            </a:lvl2pPr>
            <a:lvl3pPr marL="886968" indent="-2286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/>
            </a:lvl3pPr>
            <a:lvl4pPr marL="1097280" indent="-173736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/>
            </a:lvl4pPr>
            <a:lvl5pPr marL="1298448" indent="-182880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/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/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/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/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/>
            </a:lvl9pPr>
            <a:extLst/>
          </a:lstStyle>
          <a:p>
            <a:r>
              <a:rPr lang="en-US" dirty="0"/>
              <a:t>Integrated </a:t>
            </a:r>
            <a:r>
              <a:rPr lang="en-US"/>
              <a:t>Modular </a:t>
            </a:r>
            <a:r>
              <a:rPr lang="en-US" smtClean="0"/>
              <a:t>Avionics(IMA)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6834" y="3627021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 #1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3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40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Related Work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403648" y="1628800"/>
            <a:ext cx="6768752" cy="37172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Zeng </a:t>
            </a:r>
            <a:r>
              <a:rPr lang="en-US" sz="2800" dirty="0" smtClean="0">
                <a:latin typeface="Book Antiqua" panose="02040602050305030304" pitchFamily="18" charset="0"/>
              </a:rPr>
              <a:t>Y &amp; team </a:t>
            </a:r>
            <a:r>
              <a:rPr lang="en-US" sz="2800" dirty="0">
                <a:latin typeface="Book Antiqua" panose="02040602050305030304" pitchFamily="18" charset="0"/>
              </a:rPr>
              <a:t>- Velocity Measurement System</a:t>
            </a:r>
          </a:p>
          <a:p>
            <a:pPr lvl="1"/>
            <a:r>
              <a:rPr lang="en-US" sz="2400" dirty="0" smtClean="0">
                <a:latin typeface="Book Antiqua" panose="02040602050305030304" pitchFamily="18" charset="0"/>
              </a:rPr>
              <a:t>ARM Processor</a:t>
            </a:r>
          </a:p>
          <a:p>
            <a:pPr lvl="1"/>
            <a:r>
              <a:rPr lang="en-US" sz="2400" dirty="0" smtClean="0">
                <a:latin typeface="Book Antiqua" panose="02040602050305030304" pitchFamily="18" charset="0"/>
              </a:rPr>
              <a:t>1.5km range, 5km/h to 250km/h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/>
            <a:endParaRPr lang="en-US" dirty="0" smtClean="0">
              <a:latin typeface="Book Antiqua" panose="02040602050305030304" pitchFamily="18" charset="0"/>
            </a:endParaRPr>
          </a:p>
          <a:p>
            <a:pPr lvl="1"/>
            <a:endParaRPr lang="en-U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Cheng </a:t>
            </a:r>
            <a:r>
              <a:rPr lang="en-US" sz="2800" dirty="0" smtClean="0">
                <a:latin typeface="Book Antiqua" panose="02040602050305030304" pitchFamily="18" charset="0"/>
              </a:rPr>
              <a:t>C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latin typeface="Book Antiqua" panose="02040602050305030304" pitchFamily="18" charset="0"/>
              </a:rPr>
              <a:t>&amp; team</a:t>
            </a:r>
            <a:endParaRPr lang="en-US" sz="2800" dirty="0">
              <a:latin typeface="Book Antiqua" panose="02040602050305030304" pitchFamily="18" charset="0"/>
            </a:endParaRPr>
          </a:p>
          <a:p>
            <a:pPr lvl="1"/>
            <a:r>
              <a:rPr lang="en-US" sz="2400" dirty="0" smtClean="0">
                <a:latin typeface="Book Antiqua" panose="02040602050305030304" pitchFamily="18" charset="0"/>
              </a:rPr>
              <a:t>Real-time scheduling on PRSP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Requirements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41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87624" y="1424345"/>
            <a:ext cx="4282124" cy="4222950"/>
            <a:chOff x="3131840" y="1425317"/>
            <a:chExt cx="4282124" cy="4222950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101" y="4665679"/>
              <a:ext cx="982588" cy="9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Isosceles Triangle 12"/>
            <p:cNvSpPr/>
            <p:nvPr/>
          </p:nvSpPr>
          <p:spPr>
            <a:xfrm rot="10800000">
              <a:off x="3131840" y="1425318"/>
              <a:ext cx="3145110" cy="324036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 Antiqua" panose="02040602050305030304" pitchFamily="18" charset="0"/>
              </a:endParaRPr>
            </a:p>
          </p:txBody>
        </p:sp>
        <p:sp>
          <p:nvSpPr>
            <p:cNvPr id="14" name="Arc 13"/>
            <p:cNvSpPr/>
            <p:nvPr/>
          </p:nvSpPr>
          <p:spPr>
            <a:xfrm rot="19151593">
              <a:off x="4287543" y="4053609"/>
              <a:ext cx="779343" cy="684076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 Antiqua" panose="0204060205030503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548" y="3728209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Book Antiqua" panose="02040602050305030304" pitchFamily="18" charset="0"/>
                </a:rPr>
                <a:t>120°</a:t>
              </a:r>
              <a:endParaRPr lang="en-US" sz="1400" dirty="0">
                <a:latin typeface="Book Antiqua" panose="02040602050305030304" pitchFamily="18" charset="0"/>
              </a:endParaRPr>
            </a:p>
          </p:txBody>
        </p:sp>
        <p:cxnSp>
          <p:nvCxnSpPr>
            <p:cNvPr id="16" name="Straight Connector 15"/>
            <p:cNvCxnSpPr>
              <a:stCxn id="13" idx="0"/>
            </p:cNvCxnSpPr>
            <p:nvPr/>
          </p:nvCxnSpPr>
          <p:spPr>
            <a:xfrm flipV="1">
              <a:off x="4704395" y="1425318"/>
              <a:ext cx="936087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>
            <a:xfrm flipV="1">
              <a:off x="4704395" y="1425318"/>
              <a:ext cx="288023" cy="324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0"/>
              <a:endCxn id="13" idx="3"/>
            </p:cNvCxnSpPr>
            <p:nvPr/>
          </p:nvCxnSpPr>
          <p:spPr>
            <a:xfrm flipV="1">
              <a:off x="4704395" y="1425318"/>
              <a:ext cx="0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</p:cNvCxnSpPr>
            <p:nvPr/>
          </p:nvCxnSpPr>
          <p:spPr>
            <a:xfrm flipV="1">
              <a:off x="4704395" y="1425318"/>
              <a:ext cx="1296127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779162" y="1785357"/>
              <a:ext cx="13115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Book Antiqua" panose="02040602050305030304" pitchFamily="18" charset="0"/>
                </a:rPr>
                <a:t>5</a:t>
              </a:r>
              <a:r>
                <a:rPr lang="en-US" sz="1200" dirty="0" smtClean="0">
                  <a:latin typeface="Book Antiqua" panose="02040602050305030304" pitchFamily="18" charset="0"/>
                </a:rPr>
                <a:t> look directions</a:t>
              </a:r>
              <a:endParaRPr lang="en-US" sz="1200" dirty="0">
                <a:latin typeface="Book Antiqua" panose="02040602050305030304" pitchFamily="18" charset="0"/>
              </a:endParaRPr>
            </a:p>
          </p:txBody>
        </p:sp>
        <p:cxnSp>
          <p:nvCxnSpPr>
            <p:cNvPr id="21" name="Straight Connector 20"/>
            <p:cNvCxnSpPr>
              <a:stCxn id="13" idx="0"/>
            </p:cNvCxnSpPr>
            <p:nvPr/>
          </p:nvCxnSpPr>
          <p:spPr>
            <a:xfrm flipV="1">
              <a:off x="4704395" y="1425318"/>
              <a:ext cx="648063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Brace 6"/>
            <p:cNvSpPr/>
            <p:nvPr/>
          </p:nvSpPr>
          <p:spPr>
            <a:xfrm>
              <a:off x="6372200" y="1425317"/>
              <a:ext cx="288032" cy="3240361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 Antiqua" panose="0204060205030503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44548" y="4665678"/>
              <a:ext cx="1832402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660232" y="284693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 Antiqua" panose="02040602050305030304" pitchFamily="18" charset="0"/>
                </a:rPr>
                <a:t>40nm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5652120" y="2305552"/>
            <a:ext cx="3203848" cy="14779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2x dwell time latency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50% Utilization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3744" y="104160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±3Mach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1026" name="Picture 2" descr="https://upload.wikimedia.org/wikipedia/commons/archive/1/11/20100824173119%21Fighter_aircraft_draw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82" y="1308201"/>
            <a:ext cx="624599" cy="25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77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Terminologies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96752"/>
            <a:ext cx="1768240" cy="648072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Pulse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5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4790490" cy="139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03648" y="2060848"/>
            <a:ext cx="176824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Book Antiqua" panose="02040602050305030304" pitchFamily="18" charset="0"/>
              </a:rPr>
              <a:t>Burst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3648" y="4581128"/>
            <a:ext cx="176824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Book Antiqua" panose="02040602050305030304" pitchFamily="18" charset="0"/>
              </a:rPr>
              <a:t>Dwell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1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Requirements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6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403648" y="1340768"/>
            <a:ext cx="6952888" cy="4748758"/>
          </a:xfrm>
        </p:spPr>
        <p:txBody>
          <a:bodyPr>
            <a:normAutofit/>
          </a:bodyPr>
          <a:lstStyle/>
          <a:p>
            <a:r>
              <a:rPr lang="en-US" smtClean="0">
                <a:latin typeface="Book Antiqua" panose="02040602050305030304" pitchFamily="18" charset="0"/>
              </a:rPr>
              <a:t>2x Dwell </a:t>
            </a:r>
            <a:r>
              <a:rPr lang="en-US" dirty="0" smtClean="0">
                <a:latin typeface="Book Antiqua" panose="02040602050305030304" pitchFamily="18" charset="0"/>
              </a:rPr>
              <a:t>time latency</a:t>
            </a:r>
          </a:p>
          <a:p>
            <a:endParaRPr lang="en-US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50</a:t>
            </a:r>
            <a:r>
              <a:rPr lang="en-US" smtClean="0">
                <a:latin typeface="Book Antiqua" panose="02040602050305030304" pitchFamily="18" charset="0"/>
              </a:rPr>
              <a:t>% Utilization</a:t>
            </a:r>
          </a:p>
          <a:p>
            <a:pPr lvl="1"/>
            <a:r>
              <a:rPr lang="en-US" smtClean="0">
                <a:latin typeface="Book Antiqua" panose="02040602050305030304" pitchFamily="18" charset="0"/>
              </a:rPr>
              <a:t>CPU</a:t>
            </a:r>
          </a:p>
          <a:p>
            <a:pPr lvl="1"/>
            <a:r>
              <a:rPr lang="en-US" smtClean="0">
                <a:latin typeface="Book Antiqua" panose="02040602050305030304" pitchFamily="18" charset="0"/>
              </a:rPr>
              <a:t>Memory</a:t>
            </a:r>
          </a:p>
          <a:p>
            <a:pPr lvl="1"/>
            <a:r>
              <a:rPr lang="en-US" smtClean="0">
                <a:latin typeface="Book Antiqua" panose="02040602050305030304" pitchFamily="18" charset="0"/>
              </a:rPr>
              <a:t>Memory transfer band-width</a:t>
            </a:r>
            <a:endParaRPr lang="en-US" dirty="0" smtClean="0">
              <a:latin typeface="Book Antiqua" panose="020406020503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0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A/A Mode Processing Chain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7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7093546" cy="153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38396"/>
            <a:ext cx="5256584" cy="227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273388" y="3168483"/>
            <a:ext cx="4306723" cy="77809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smtClean="0">
                <a:latin typeface="Book Antiqua" panose="02040602050305030304" pitchFamily="18" charset="0"/>
              </a:rPr>
              <a:t>Time Domain Processing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71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58614"/>
            <a:ext cx="7498080" cy="63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A/A Mode Processing Chain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8</a:t>
            </a:fld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298467" y="3573016"/>
            <a:ext cx="4306723" cy="6480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smtClean="0">
                <a:latin typeface="Book Antiqua" panose="02040602050305030304" pitchFamily="18" charset="0"/>
              </a:rPr>
              <a:t>Detection Processing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3388" y="692696"/>
            <a:ext cx="4306723" cy="77809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smtClean="0">
                <a:latin typeface="Book Antiqua" panose="02040602050305030304" pitchFamily="18" charset="0"/>
              </a:rPr>
              <a:t>Frequency Domain Processing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67" y="1340769"/>
            <a:ext cx="6441885" cy="18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5709642" cy="253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1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2CC-CDB8-4E95-9389-2401FFD21F2F}" type="slidenum">
              <a:rPr lang="en-US" sz="1400" smtClean="0">
                <a:latin typeface="Book Antiqua" panose="02040602050305030304" pitchFamily="18" charset="0"/>
              </a:rPr>
              <a:t>9</a:t>
            </a:fld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686008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itle 1"/>
          <p:cNvSpPr txBox="1">
            <a:spLocks/>
          </p:cNvSpPr>
          <p:nvPr/>
        </p:nvSpPr>
        <p:spPr>
          <a:xfrm>
            <a:off x="1403648" y="58614"/>
            <a:ext cx="7498080" cy="6340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>
                <a:latin typeface="Book Antiqua" panose="02040602050305030304" pitchFamily="18" charset="0"/>
              </a:rPr>
              <a:t>A/A Mode Processing Chain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1403648" y="692696"/>
            <a:ext cx="4306723" cy="77809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>
                <a:latin typeface="Book Antiqua" panose="02040602050305030304" pitchFamily="18" charset="0"/>
              </a:rPr>
              <a:t>Correlation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425020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853</TotalTime>
  <Words>793</Words>
  <Application>Microsoft Office PowerPoint</Application>
  <PresentationFormat>On-screen Show (4:3)</PresentationFormat>
  <Paragraphs>389</Paragraphs>
  <Slides>41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Book Antiqua</vt:lpstr>
      <vt:lpstr>Calibri</vt:lpstr>
      <vt:lpstr>Courier New</vt:lpstr>
      <vt:lpstr>Gill Sans MT</vt:lpstr>
      <vt:lpstr>Miriam Fixed</vt:lpstr>
      <vt:lpstr>Verdana</vt:lpstr>
      <vt:lpstr>Wingdings 2</vt:lpstr>
      <vt:lpstr>Solstice</vt:lpstr>
      <vt:lpstr>Reduction of Radar Processing Latency</vt:lpstr>
      <vt:lpstr>Agenda</vt:lpstr>
      <vt:lpstr>Agenda</vt:lpstr>
      <vt:lpstr>Background</vt:lpstr>
      <vt:lpstr>Terminologies</vt:lpstr>
      <vt:lpstr>Requirements</vt:lpstr>
      <vt:lpstr>A/A Mode Processing Chain</vt:lpstr>
      <vt:lpstr>A/A Mode Processing Chain</vt:lpstr>
      <vt:lpstr>PowerPoint Presentation</vt:lpstr>
      <vt:lpstr>Agenda</vt:lpstr>
      <vt:lpstr>Functional Blocks</vt:lpstr>
      <vt:lpstr>Scheme-1, Space Partitioning</vt:lpstr>
      <vt:lpstr>Scheme-1, Data Distribution</vt:lpstr>
      <vt:lpstr>Scheme-1, Processing Latency</vt:lpstr>
      <vt:lpstr>Scheme-1, Results</vt:lpstr>
      <vt:lpstr>Scheme-2, Time Partitioning</vt:lpstr>
      <vt:lpstr>Scheme-2, Results</vt:lpstr>
      <vt:lpstr>Agenda</vt:lpstr>
      <vt:lpstr>Testbed</vt:lpstr>
      <vt:lpstr>Agenda</vt:lpstr>
      <vt:lpstr>Design Decisions</vt:lpstr>
      <vt:lpstr>Scheme-3</vt:lpstr>
      <vt:lpstr>Scheme-3, Data Distribution</vt:lpstr>
      <vt:lpstr>Scheme-3, Time Saving</vt:lpstr>
      <vt:lpstr>Scheme-3, Results</vt:lpstr>
      <vt:lpstr>Scheme-4</vt:lpstr>
      <vt:lpstr>Scheme-4</vt:lpstr>
      <vt:lpstr>Scheme-4, Data Distribution</vt:lpstr>
      <vt:lpstr>Scheme-4, Time Saving</vt:lpstr>
      <vt:lpstr>Correlation Processing</vt:lpstr>
      <vt:lpstr>Scheme-4, Correlation Processing</vt:lpstr>
      <vt:lpstr>Scheme-4, Results</vt:lpstr>
      <vt:lpstr>Agenda</vt:lpstr>
      <vt:lpstr>Summary</vt:lpstr>
      <vt:lpstr>Conclusion</vt:lpstr>
      <vt:lpstr>PowerPoint Presentation</vt:lpstr>
      <vt:lpstr>Backup Slides</vt:lpstr>
      <vt:lpstr>PowerPoint Presentation</vt:lpstr>
      <vt:lpstr>Multicore Performance</vt:lpstr>
      <vt:lpstr>Related Work</vt:lpstr>
      <vt:lpstr>Requirements</vt:lpstr>
    </vt:vector>
  </TitlesOfParts>
  <Company>EADS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Shanmugam, Tamilselvan</dc:creator>
  <cp:lastModifiedBy>Tamilselvan Shanmugam</cp:lastModifiedBy>
  <cp:revision>215</cp:revision>
  <dcterms:created xsi:type="dcterms:W3CDTF">2015-11-27T15:17:51Z</dcterms:created>
  <dcterms:modified xsi:type="dcterms:W3CDTF">2016-04-20T09:54:30Z</dcterms:modified>
</cp:coreProperties>
</file>