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1"/>
  </p:handoutMasterIdLst>
  <p:sldIdLst>
    <p:sldId id="256" r:id="rId2"/>
    <p:sldId id="275" r:id="rId3"/>
    <p:sldId id="259" r:id="rId4"/>
    <p:sldId id="276" r:id="rId5"/>
    <p:sldId id="260" r:id="rId6"/>
    <p:sldId id="279" r:id="rId7"/>
    <p:sldId id="262" r:id="rId8"/>
    <p:sldId id="272" r:id="rId9"/>
    <p:sldId id="261" r:id="rId10"/>
    <p:sldId id="263" r:id="rId11"/>
    <p:sldId id="264" r:id="rId12"/>
    <p:sldId id="266" r:id="rId13"/>
    <p:sldId id="265" r:id="rId14"/>
    <p:sldId id="268" r:id="rId15"/>
    <p:sldId id="271" r:id="rId16"/>
    <p:sldId id="273" r:id="rId17"/>
    <p:sldId id="278" r:id="rId18"/>
    <p:sldId id="270" r:id="rId19"/>
    <p:sldId id="277" r:id="rId20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audhary, Nadeem" initials="NAC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C4429-9A69-4944-A43E-C5064044237D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C6205-7E60-493E-B769-C493A642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68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ADDB-DA04-4DBD-A2C5-506F2AB01E0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9EA7-55E0-4578-AE8B-D89ED3E888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ADDB-DA04-4DBD-A2C5-506F2AB01E0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9EA7-55E0-4578-AE8B-D89ED3E888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ADDB-DA04-4DBD-A2C5-506F2AB01E0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9EA7-55E0-4578-AE8B-D89ED3E888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ADDB-DA04-4DBD-A2C5-506F2AB01E0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9EA7-55E0-4578-AE8B-D89ED3E888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ADDB-DA04-4DBD-A2C5-506F2AB01E0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9EA7-55E0-4578-AE8B-D89ED3E888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ADDB-DA04-4DBD-A2C5-506F2AB01E0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9EA7-55E0-4578-AE8B-D89ED3E888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ADDB-DA04-4DBD-A2C5-506F2AB01E0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9EA7-55E0-4578-AE8B-D89ED3E888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ADDB-DA04-4DBD-A2C5-506F2AB01E0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9EA7-55E0-4578-AE8B-D89ED3E888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ADDB-DA04-4DBD-A2C5-506F2AB01E0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9EA7-55E0-4578-AE8B-D89ED3E888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ADDB-DA04-4DBD-A2C5-506F2AB01E0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9EA7-55E0-4578-AE8B-D89ED3E888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ADDB-DA04-4DBD-A2C5-506F2AB01E0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E9EA7-55E0-4578-AE8B-D89ED3E888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0000"/>
              </a:schemeClr>
            </a:gs>
            <a:gs pos="100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9CE9EA7-55E0-4578-AE8B-D89ED3E888D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BB1ADDB-DA04-4DBD-A2C5-506F2AB01E03}" type="datetimeFigureOut">
              <a:rPr lang="en-US" smtClean="0"/>
              <a:t>9/4/2018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1"/>
            <a:ext cx="7772400" cy="2438399"/>
          </a:xfrm>
        </p:spPr>
        <p:txBody>
          <a:bodyPr>
            <a:normAutofit/>
          </a:bodyPr>
          <a:lstStyle/>
          <a:p>
            <a:pPr algn="l"/>
            <a:r>
              <a:rPr lang="en-US" sz="3600" u="sng" dirty="0"/>
              <a:t>TxDOT Project 0-6894:</a:t>
            </a:r>
            <a:br>
              <a:rPr lang="en-US" dirty="0"/>
            </a:br>
            <a:r>
              <a:rPr lang="en-US" sz="5400" dirty="0"/>
              <a:t>Guidelines for Design and Operation of U-turns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553200" cy="160020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Project Team Kickoff Meeting</a:t>
            </a:r>
          </a:p>
          <a:p>
            <a:pPr algn="l"/>
            <a:r>
              <a:rPr lang="en-US" sz="2800" dirty="0"/>
              <a:t>Austin, Texas</a:t>
            </a:r>
          </a:p>
          <a:p>
            <a:pPr algn="l"/>
            <a:r>
              <a:rPr lang="en-US" sz="2800" dirty="0"/>
              <a:t>October 6, 2015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2200582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33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Autofit/>
          </a:bodyPr>
          <a:lstStyle/>
          <a:p>
            <a:r>
              <a:rPr lang="en-US" sz="2800" dirty="0"/>
              <a:t>Sources of data</a:t>
            </a:r>
          </a:p>
          <a:p>
            <a:pPr lvl="1"/>
            <a:r>
              <a:rPr lang="en-US" sz="2200" dirty="0"/>
              <a:t>Existing archive of counts and existing models</a:t>
            </a:r>
          </a:p>
          <a:p>
            <a:pPr lvl="2"/>
            <a:r>
              <a:rPr lang="en-US" dirty="0"/>
              <a:t>Many diamonds in South Texas from San Antonio office</a:t>
            </a:r>
          </a:p>
          <a:p>
            <a:pPr lvl="2"/>
            <a:r>
              <a:rPr lang="en-US" dirty="0"/>
              <a:t>Some in Houston from Houston office</a:t>
            </a:r>
          </a:p>
          <a:p>
            <a:pPr lvl="1"/>
            <a:r>
              <a:rPr lang="en-US" sz="2200" dirty="0"/>
              <a:t>Collecting data at additional sites</a:t>
            </a:r>
          </a:p>
          <a:p>
            <a:pPr lvl="2"/>
            <a:r>
              <a:rPr lang="en-US" dirty="0"/>
              <a:t>Plan to collect data at 10-15 new sites</a:t>
            </a:r>
          </a:p>
          <a:p>
            <a:r>
              <a:rPr lang="en-US" sz="2800" dirty="0"/>
              <a:t>Data to be collected</a:t>
            </a:r>
          </a:p>
          <a:p>
            <a:pPr lvl="1"/>
            <a:r>
              <a:rPr lang="en-US" sz="2200" dirty="0"/>
              <a:t>Volumes (per movement)</a:t>
            </a:r>
          </a:p>
          <a:p>
            <a:pPr lvl="1"/>
            <a:r>
              <a:rPr lang="en-US" sz="2200" dirty="0"/>
              <a:t>Geometrics</a:t>
            </a:r>
          </a:p>
          <a:p>
            <a:pPr lvl="1"/>
            <a:r>
              <a:rPr lang="en-US" sz="2200" dirty="0"/>
              <a:t>Factors (from task 2)</a:t>
            </a:r>
          </a:p>
          <a:p>
            <a:pPr lvl="1"/>
            <a:r>
              <a:rPr lang="en-US" sz="2200" dirty="0"/>
              <a:t>Signal timing data </a:t>
            </a:r>
          </a:p>
          <a:p>
            <a:pPr lvl="2"/>
            <a:r>
              <a:rPr lang="en-US" dirty="0"/>
              <a:t>From controller, maybe real-time performance data</a:t>
            </a:r>
          </a:p>
          <a:p>
            <a:pPr lvl="2"/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2200582" cy="42868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Task 3 (Continued).</a:t>
            </a:r>
          </a:p>
        </p:txBody>
      </p:sp>
      <p:pic>
        <p:nvPicPr>
          <p:cNvPr id="1027" name="Picture 3" descr="C:\Users\j-tydlacka\Desktop\freewayturnaroun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3" t="20508" r="1887" b="2597"/>
          <a:stretch/>
        </p:blipFill>
        <p:spPr bwMode="auto">
          <a:xfrm>
            <a:off x="4419600" y="3810000"/>
            <a:ext cx="3754265" cy="1975935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610600" y="563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344003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Task 4. Determine Operational Effectiveness of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7848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Apply solutions to resolve operational issues </a:t>
            </a:r>
            <a:r>
              <a:rPr lang="en-US" sz="2800" dirty="0" err="1"/>
              <a:t>ID’d</a:t>
            </a:r>
            <a:r>
              <a:rPr lang="en-US" sz="2800" dirty="0"/>
              <a:t> at previously selected study sites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Evaluate effectiveness with VISSIM models</a:t>
            </a:r>
          </a:p>
          <a:p>
            <a:pPr lvl="2"/>
            <a:r>
              <a:rPr lang="en-US" sz="2400" dirty="0"/>
              <a:t>Get MOEs and compare to results from Task 3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Field test at two sites</a:t>
            </a:r>
          </a:p>
          <a:p>
            <a:pPr lvl="2"/>
            <a:r>
              <a:rPr lang="en-US" sz="2400" dirty="0"/>
              <a:t>Non-geometric solutions</a:t>
            </a:r>
          </a:p>
          <a:p>
            <a:pPr lvl="2"/>
            <a:r>
              <a:rPr lang="en-US" sz="2400" dirty="0"/>
              <a:t>Collect field data like in task 3</a:t>
            </a:r>
          </a:p>
          <a:p>
            <a:pPr lvl="2"/>
            <a:r>
              <a:rPr lang="en-US" sz="2400" dirty="0"/>
              <a:t>Before vs. after comparison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2200582" cy="4286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10600" y="563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765407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>
            <a:noAutofit/>
          </a:bodyPr>
          <a:lstStyle/>
          <a:p>
            <a:r>
              <a:rPr lang="en-US" sz="3600" dirty="0"/>
              <a:t>Task 5. Safety Evaluation of U-turn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400" dirty="0"/>
              <a:t>Cross-sectional safety analysis for existing U-turn configurations</a:t>
            </a:r>
          </a:p>
          <a:p>
            <a:r>
              <a:rPr lang="en-US" sz="2400" dirty="0"/>
              <a:t>Qualitative evaluation</a:t>
            </a:r>
          </a:p>
          <a:p>
            <a:pPr lvl="1"/>
            <a:r>
              <a:rPr lang="en-US" sz="2200" dirty="0"/>
              <a:t>Collision diagrams</a:t>
            </a:r>
          </a:p>
          <a:p>
            <a:pPr lvl="1"/>
            <a:r>
              <a:rPr lang="en-US" sz="2200" dirty="0"/>
              <a:t>Three years of data</a:t>
            </a:r>
          </a:p>
          <a:p>
            <a:pPr lvl="1"/>
            <a:r>
              <a:rPr lang="en-US" sz="2200" dirty="0"/>
              <a:t>15 case study locations</a:t>
            </a:r>
          </a:p>
          <a:p>
            <a:r>
              <a:rPr lang="en-US" sz="2400" dirty="0"/>
              <a:t>Quantitative evaluation</a:t>
            </a:r>
          </a:p>
          <a:p>
            <a:pPr lvl="1"/>
            <a:r>
              <a:rPr lang="en-US" sz="2200" dirty="0"/>
              <a:t>Larger sample size (&gt;= 60 locations)</a:t>
            </a:r>
          </a:p>
          <a:p>
            <a:pPr lvl="1"/>
            <a:r>
              <a:rPr lang="en-US" sz="2200" dirty="0"/>
              <a:t>Statistically developed safety performance function to predict # and severity of crashes</a:t>
            </a:r>
          </a:p>
          <a:p>
            <a:pPr lvl="1"/>
            <a:r>
              <a:rPr lang="en-US" sz="2200" dirty="0"/>
              <a:t>Equations for Self-calculating spreadsheet (Deliverable)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2200582" cy="4286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10600" y="563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769316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Task 6.  Develop &amp; Prepare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7848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Develop guidelines for use, design, and operation of U-turn lanes at diamond interchanges</a:t>
            </a:r>
          </a:p>
          <a:p>
            <a:endParaRPr lang="en-US" sz="800" dirty="0"/>
          </a:p>
          <a:p>
            <a:r>
              <a:rPr lang="en-US" sz="2400" dirty="0"/>
              <a:t>Based on results of previous tasks and feedback from panel</a:t>
            </a:r>
          </a:p>
          <a:p>
            <a:endParaRPr lang="en-US" sz="800" dirty="0"/>
          </a:p>
          <a:p>
            <a:r>
              <a:rPr lang="en-US" sz="2400" dirty="0"/>
              <a:t>Format should be for possible inclusion in </a:t>
            </a:r>
            <a:r>
              <a:rPr lang="en-US" sz="2400" i="1" dirty="0"/>
              <a:t>Roadway Design Manual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2200582" cy="4286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10600" y="563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488091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Task 7. Prepare Project Documentation and Project Close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848600" cy="4144963"/>
          </a:xfrm>
        </p:spPr>
        <p:txBody>
          <a:bodyPr>
            <a:normAutofit/>
          </a:bodyPr>
          <a:lstStyle/>
          <a:p>
            <a:r>
              <a:rPr lang="en-US" sz="2400" dirty="0"/>
              <a:t>Develop final report and project summary report (Deliverables)</a:t>
            </a:r>
          </a:p>
          <a:p>
            <a:r>
              <a:rPr lang="en-US" sz="2400" dirty="0"/>
              <a:t>Produce self-calculating spreadsheet tool for predicting safety of U-turn lanes at diamond interchanges (Standalone product Deliverable)</a:t>
            </a:r>
          </a:p>
          <a:p>
            <a:r>
              <a:rPr lang="en-US" sz="2400" dirty="0"/>
              <a:t>Conduct close-out meeting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2200582" cy="4286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10600" y="563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175443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Schedule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4343400"/>
            <a:ext cx="8305800" cy="178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*       Deliverable at end of each Task 2-6</a:t>
            </a:r>
          </a:p>
          <a:p>
            <a:pPr marL="0" indent="0">
              <a:buNone/>
            </a:pPr>
            <a:r>
              <a:rPr lang="en-US" sz="2000" dirty="0"/>
              <a:t>***  Three Deliverables at end of Task 7</a:t>
            </a:r>
          </a:p>
          <a:p>
            <a:pPr marL="0" indent="0">
              <a:buNone/>
            </a:pPr>
            <a:r>
              <a:rPr lang="en-US" sz="2000" dirty="0"/>
              <a:t>         (Final Report, Project Summary Report, Self-calculating spreadsheet Tool)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936631"/>
              </p:ext>
            </p:extLst>
          </p:nvPr>
        </p:nvGraphicFramePr>
        <p:xfrm>
          <a:off x="381000" y="1828800"/>
          <a:ext cx="7823196" cy="2133600"/>
        </p:xfrm>
        <a:graphic>
          <a:graphicData uri="http://schemas.openxmlformats.org/drawingml/2006/table">
            <a:tbl>
              <a:tblPr/>
              <a:tblGrid>
                <a:gridCol w="828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4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4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4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4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4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14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14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14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14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142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142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142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142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9142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9142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9142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9142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9142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91427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9142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91427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91427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210207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Task</a:t>
                      </a:r>
                    </a:p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FY 2016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FY 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7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Task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Task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Task 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Task 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Task 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Task 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Task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Deliverables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***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2200582" cy="4286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10600" y="563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220903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Assistance from TxDOT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848600" cy="4953000"/>
          </a:xfrm>
        </p:spPr>
        <p:txBody>
          <a:bodyPr>
            <a:noAutofit/>
          </a:bodyPr>
          <a:lstStyle/>
          <a:p>
            <a:r>
              <a:rPr lang="en-US" sz="2400" dirty="0"/>
              <a:t>Input from Project Panel throughout project</a:t>
            </a:r>
          </a:p>
          <a:p>
            <a:r>
              <a:rPr lang="en-US" sz="2400" dirty="0"/>
              <a:t>Task 2.  Contact with districts (Help identify factors, solutions, and potential sites)</a:t>
            </a:r>
          </a:p>
          <a:p>
            <a:r>
              <a:rPr lang="en-US" sz="2400" dirty="0"/>
              <a:t>Task 4.  Field Evaluations</a:t>
            </a:r>
          </a:p>
          <a:p>
            <a:pPr lvl="1"/>
            <a:r>
              <a:rPr lang="en-US" sz="2200" dirty="0"/>
              <a:t>Traffic Control</a:t>
            </a:r>
          </a:p>
          <a:p>
            <a:pPr lvl="1"/>
            <a:r>
              <a:rPr lang="en-US" sz="2200" dirty="0"/>
              <a:t>Assistance in implementing timings in controllers, if timing changes are identified as a solution</a:t>
            </a:r>
          </a:p>
          <a:p>
            <a:pPr lvl="1"/>
            <a:r>
              <a:rPr lang="en-US" sz="2200" dirty="0"/>
              <a:t>Potential need to procure and install signage, if sign(s) are identified as solution</a:t>
            </a:r>
          </a:p>
          <a:p>
            <a:r>
              <a:rPr lang="en-US" sz="2400" dirty="0"/>
              <a:t>Task 6.  Feedback on guidelines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2200582" cy="4286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10600" y="563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106537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Extra Notes – Panel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001000" cy="3992563"/>
          </a:xfrm>
        </p:spPr>
        <p:txBody>
          <a:bodyPr>
            <a:noAutofit/>
          </a:bodyPr>
          <a:lstStyle/>
          <a:p>
            <a:r>
              <a:rPr lang="en-US" sz="2800" dirty="0"/>
              <a:t>“U-turns” also known at Turnaround Lanes</a:t>
            </a:r>
          </a:p>
          <a:p>
            <a:r>
              <a:rPr lang="en-US" sz="2800" dirty="0"/>
              <a:t>This project will focus on U-turn lanes at diamond interchanges</a:t>
            </a:r>
          </a:p>
          <a:p>
            <a:r>
              <a:rPr lang="en-US" sz="2800" dirty="0"/>
              <a:t>Questions to be asked of the districts (input welcomed)</a:t>
            </a:r>
          </a:p>
          <a:p>
            <a:r>
              <a:rPr lang="en-US" sz="2800" dirty="0"/>
              <a:t>List of factors to be investigated (input welcomed)</a:t>
            </a:r>
          </a:p>
          <a:p>
            <a:r>
              <a:rPr lang="en-US" sz="2800" dirty="0"/>
              <a:t>Suggestions of study sites?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2200582" cy="428685"/>
          </a:xfrm>
          <a:prstGeom prst="rect">
            <a:avLst/>
          </a:prstGeom>
        </p:spPr>
      </p:pic>
      <p:pic>
        <p:nvPicPr>
          <p:cNvPr id="3074" name="Picture 2" descr="C:\J-Tydlacka\RMC\468946 Guidelines for Design and Operation of U-turns\Slides\Pics\d14_1l_turnaround_lef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086350"/>
            <a:ext cx="38100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610600" y="563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054062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800600"/>
          </a:xfrm>
        </p:spPr>
        <p:txBody>
          <a:bodyPr/>
          <a:lstStyle/>
          <a:p>
            <a:r>
              <a:rPr lang="en-US" sz="2800" dirty="0"/>
              <a:t>Complete literature review</a:t>
            </a:r>
          </a:p>
          <a:p>
            <a:r>
              <a:rPr lang="en-US" sz="2800" dirty="0"/>
              <a:t>Begin contacting districts </a:t>
            </a:r>
          </a:p>
          <a:p>
            <a:pPr lvl="1"/>
            <a:r>
              <a:rPr lang="en-US" sz="2800" dirty="0"/>
              <a:t>Identify factors</a:t>
            </a:r>
          </a:p>
          <a:p>
            <a:pPr lvl="1"/>
            <a:r>
              <a:rPr lang="en-US" sz="2800" dirty="0"/>
              <a:t>Identify possible solutions</a:t>
            </a:r>
          </a:p>
          <a:p>
            <a:pPr lvl="1"/>
            <a:r>
              <a:rPr lang="en-US" sz="2800" dirty="0"/>
              <a:t>Identify potential sites</a:t>
            </a:r>
          </a:p>
          <a:p>
            <a:r>
              <a:rPr lang="en-US" sz="2800" dirty="0"/>
              <a:t>Develop list of relevant factors to be used in Task 3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2200582" cy="4286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10600" y="563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884470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990600"/>
            <a:ext cx="3352800" cy="114300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2200582" cy="428685"/>
          </a:xfrm>
          <a:prstGeom prst="rect">
            <a:avLst/>
          </a:prstGeom>
        </p:spPr>
      </p:pic>
      <p:pic>
        <p:nvPicPr>
          <p:cNvPr id="1026" name="Picture 2" descr="C:\J-Tydlacka\RMC\468946 Guidelines for Design and Operation of U-turns\Slides\Pics\U-sk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362200"/>
            <a:ext cx="4015349" cy="255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10600" y="563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72508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Task 1.  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19600"/>
          </a:xfrm>
        </p:spPr>
        <p:txBody>
          <a:bodyPr/>
          <a:lstStyle/>
          <a:p>
            <a:r>
              <a:rPr lang="en-US" sz="2800" dirty="0"/>
              <a:t>Prepare status reports (monthly)</a:t>
            </a:r>
          </a:p>
          <a:p>
            <a:r>
              <a:rPr lang="en-US" sz="2800" dirty="0"/>
              <a:t>Project Panel meetings (twice a year)</a:t>
            </a:r>
          </a:p>
          <a:p>
            <a:r>
              <a:rPr lang="en-US" sz="2800" dirty="0"/>
              <a:t>Document project meetings</a:t>
            </a:r>
          </a:p>
          <a:p>
            <a:r>
              <a:rPr lang="en-US" sz="2800" dirty="0"/>
              <a:t>Final products and deliverables</a:t>
            </a:r>
          </a:p>
          <a:p>
            <a:pPr lvl="1"/>
            <a:r>
              <a:rPr lang="en-US" sz="2400" dirty="0"/>
              <a:t>Final Research Report</a:t>
            </a:r>
          </a:p>
          <a:p>
            <a:pPr lvl="1"/>
            <a:r>
              <a:rPr lang="en-US" sz="2400" dirty="0"/>
              <a:t>Project Summary report</a:t>
            </a:r>
          </a:p>
          <a:p>
            <a:pPr lvl="1"/>
            <a:r>
              <a:rPr lang="en-US" sz="2400" dirty="0"/>
              <a:t>Self-Calculating Spreadsheet Tool for Safety Prediction</a:t>
            </a:r>
          </a:p>
          <a:p>
            <a:r>
              <a:rPr lang="en-US" sz="2800" dirty="0"/>
              <a:t>Technical Memoranda at end of each task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2200582" cy="428685"/>
          </a:xfrm>
          <a:prstGeom prst="rect">
            <a:avLst/>
          </a:prstGeom>
        </p:spPr>
      </p:pic>
      <p:pic>
        <p:nvPicPr>
          <p:cNvPr id="5" name="Picture 2" descr="C:\Users\k-balke\AppData\Local\Microsoft\Windows\Temporary Internet Files\Content.IE5\CD5GIXMX\checklist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927300"/>
            <a:ext cx="2294533" cy="172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610600" y="5638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400439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2209800"/>
          </a:xfrm>
        </p:spPr>
        <p:txBody>
          <a:bodyPr>
            <a:noAutofit/>
          </a:bodyPr>
          <a:lstStyle/>
          <a:p>
            <a:r>
              <a:rPr lang="en-US" sz="3600" dirty="0"/>
              <a:t>Task 2.  ID &amp; Explore Factors Affecting U-turn Use and Solutions for When U-turn Demand Exceeds Capacity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3682" y="2286000"/>
            <a:ext cx="7133918" cy="3962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u="sng" dirty="0"/>
              <a:t>Factors Possibly Affecting Capacity</a:t>
            </a:r>
            <a:endParaRPr lang="en-US" sz="2800" dirty="0"/>
          </a:p>
          <a:p>
            <a:pPr lvl="0" indent="-228600">
              <a:buClr>
                <a:srgbClr val="C00000"/>
              </a:buClr>
            </a:pPr>
            <a:r>
              <a:rPr lang="en-US" sz="2400" dirty="0"/>
              <a:t>Traffic volumes and patterns</a:t>
            </a:r>
          </a:p>
          <a:p>
            <a:pPr lvl="0" indent="-228600">
              <a:buClr>
                <a:srgbClr val="C00000"/>
              </a:buClr>
            </a:pPr>
            <a:r>
              <a:rPr lang="en-US" sz="2400" dirty="0"/>
              <a:t>Interchange geometrics</a:t>
            </a:r>
          </a:p>
          <a:p>
            <a:pPr indent="-228600">
              <a:buClr>
                <a:srgbClr val="C00000"/>
              </a:buClr>
            </a:pPr>
            <a:r>
              <a:rPr lang="en-US" sz="2400" dirty="0"/>
              <a:t>Signal Operation (cycle length, phasing, splits)</a:t>
            </a:r>
          </a:p>
          <a:p>
            <a:pPr indent="-228600">
              <a:buClr>
                <a:srgbClr val="C00000"/>
              </a:buClr>
            </a:pPr>
            <a:r>
              <a:rPr lang="en-US" sz="2400" dirty="0"/>
              <a:t>Signage (typically yield)</a:t>
            </a:r>
          </a:p>
          <a:p>
            <a:pPr lvl="0" indent="-228600">
              <a:buClr>
                <a:srgbClr val="C00000"/>
              </a:buClr>
            </a:pPr>
            <a:r>
              <a:rPr lang="en-US" sz="2400" dirty="0"/>
              <a:t>Right-turn demand from the cross-street</a:t>
            </a:r>
          </a:p>
          <a:p>
            <a:pPr lvl="0" indent="-228600">
              <a:buClr>
                <a:srgbClr val="C00000"/>
              </a:buClr>
            </a:pPr>
            <a:r>
              <a:rPr lang="en-US" sz="2400" dirty="0"/>
              <a:t>Driveway access near the interchange</a:t>
            </a:r>
          </a:p>
          <a:p>
            <a:pPr lvl="0" indent="-228600">
              <a:buClr>
                <a:srgbClr val="C00000"/>
              </a:buClr>
            </a:pPr>
            <a:r>
              <a:rPr lang="en-US" sz="2400" dirty="0"/>
              <a:t>Downstream entry ramp</a:t>
            </a:r>
          </a:p>
          <a:p>
            <a:pPr lvl="1" indent="-228600">
              <a:buClr>
                <a:srgbClr val="C00000"/>
              </a:buClr>
            </a:pPr>
            <a:r>
              <a:rPr lang="en-US" sz="2000" dirty="0"/>
              <a:t>Distance, volume, metered?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2200582" cy="428685"/>
          </a:xfrm>
          <a:prstGeom prst="rect">
            <a:avLst/>
          </a:prstGeom>
        </p:spPr>
      </p:pic>
      <p:pic>
        <p:nvPicPr>
          <p:cNvPr id="2051" name="Picture 3" descr="C:\J-Tydlacka\RMC\468946 Guidelines for Design and Operation of U-turns\Slides\Pics\r10-16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" b="13396"/>
          <a:stretch/>
        </p:blipFill>
        <p:spPr bwMode="auto">
          <a:xfrm>
            <a:off x="6019800" y="4627518"/>
            <a:ext cx="1611630" cy="192568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j-tydlacka\Desktop\Yield Sig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695" y="2378720"/>
            <a:ext cx="1981505" cy="173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610600" y="5638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201304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9828" y="1874837"/>
            <a:ext cx="5177372" cy="3306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u="sng" dirty="0"/>
              <a:t>Factors Possibly Affecting Demand</a:t>
            </a:r>
            <a:endParaRPr lang="en-US" sz="2800" dirty="0"/>
          </a:p>
          <a:p>
            <a:pPr lvl="0"/>
            <a:r>
              <a:rPr lang="en-US" sz="2400" dirty="0"/>
              <a:t>Lane use/assignment</a:t>
            </a:r>
          </a:p>
          <a:p>
            <a:pPr lvl="0"/>
            <a:r>
              <a:rPr lang="en-US" sz="2400" dirty="0"/>
              <a:t>Nearby development intensity</a:t>
            </a:r>
          </a:p>
          <a:p>
            <a:pPr lvl="0"/>
            <a:r>
              <a:rPr lang="en-US" sz="2400" dirty="0"/>
              <a:t>Proximity and number of nearby driveways</a:t>
            </a:r>
          </a:p>
          <a:p>
            <a:pPr lvl="0"/>
            <a:r>
              <a:rPr lang="en-US" sz="2400" dirty="0"/>
              <a:t>Ramp configuration (Diamond or “X”) and interchange spacing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2200582" cy="428685"/>
          </a:xfrm>
          <a:prstGeom prst="rect">
            <a:avLst/>
          </a:prstGeom>
        </p:spPr>
      </p:pic>
      <p:pic>
        <p:nvPicPr>
          <p:cNvPr id="2052" name="Picture 4" descr="C:\J-Tydlacka\RMC\468946 Guidelines for Design and Operation of U-turns\Slides\Pics\X454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1988820" cy="2651760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2990"/>
            <a:ext cx="76200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Task 2 (Continued).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10600" y="5638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282926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Task 2 (Continued).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229600" cy="106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/>
              <a:t>Potential Solutions and Techniques for Improving U-turn Efficiency   </a:t>
            </a:r>
            <a:r>
              <a:rPr lang="en-US" sz="2800" i="1" u="sng" dirty="0"/>
              <a:t>(Operations Solutions)</a:t>
            </a:r>
          </a:p>
          <a:p>
            <a:pPr marL="114300" lvl="0" indent="0">
              <a:buNone/>
            </a:pPr>
            <a:endParaRPr lang="en-US" sz="1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2200582" cy="428685"/>
          </a:xfrm>
          <a:prstGeom prst="rect">
            <a:avLst/>
          </a:prstGeom>
        </p:spPr>
      </p:pic>
      <p:pic>
        <p:nvPicPr>
          <p:cNvPr id="1026" name="Picture 2" descr="C:\J-Tydlacka\RMC\468946 Guidelines for Design and Operation of U-turns\Slides\Pics\trafficsignal_sign_color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" t="13919" r="3006" b="13959"/>
          <a:stretch/>
        </p:blipFill>
        <p:spPr bwMode="auto">
          <a:xfrm>
            <a:off x="6705600" y="2590800"/>
            <a:ext cx="1600200" cy="158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J-Tydlacka\RMC\468946 Guidelines for Design and Operation of U-turns\Slides\Pics\RTOR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3" t="5742" r="18640" b="19695"/>
          <a:stretch/>
        </p:blipFill>
        <p:spPr bwMode="auto">
          <a:xfrm>
            <a:off x="6781800" y="4732392"/>
            <a:ext cx="1524000" cy="1821146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2112142"/>
            <a:ext cx="65532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endParaRPr lang="en-US" sz="1300" dirty="0"/>
          </a:p>
          <a:p>
            <a:r>
              <a:rPr lang="en-US" sz="2400" dirty="0"/>
              <a:t>Modify signal timing plans to reduce queue length and facilitate access to lanes or bays at the start of each U-turn</a:t>
            </a:r>
          </a:p>
          <a:p>
            <a:r>
              <a:rPr lang="en-US" sz="2400" dirty="0"/>
              <a:t>Modify signal timing plans to facilitate access to frontage road lanes at the end of each U-turn and/or signalized control of the U-turn approach</a:t>
            </a:r>
          </a:p>
          <a:p>
            <a:r>
              <a:rPr lang="en-US" sz="2400" dirty="0"/>
              <a:t>Right-turn on red (RTOR) restrictions on cross-street to reduce the conflicts between U-turning and right-turning traffic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10600" y="5638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264919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Task 2 (Continued).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/>
              <a:t>Potential Solutions and Techniques for Improving U-turn Efficiency   </a:t>
            </a:r>
            <a:r>
              <a:rPr lang="en-US" sz="2800" i="1" u="sng" dirty="0"/>
              <a:t>(Geometric/Access Solutions)</a:t>
            </a:r>
          </a:p>
          <a:p>
            <a:pPr lvl="0"/>
            <a:r>
              <a:rPr lang="en-US" sz="2400" dirty="0"/>
              <a:t>U-turn bay extensions or added lane(s) to facilitate entry to the U-turn lane</a:t>
            </a:r>
          </a:p>
          <a:p>
            <a:pPr lvl="0"/>
            <a:r>
              <a:rPr lang="en-US" sz="2400" dirty="0"/>
              <a:t>Two-lane U-turn lanes to add capacity for unusually high traffic demand</a:t>
            </a:r>
          </a:p>
          <a:p>
            <a:pPr lvl="0"/>
            <a:r>
              <a:rPr lang="en-US" sz="2400" dirty="0"/>
              <a:t>Access controls or driveway closure near the interchange U-turn lane</a:t>
            </a:r>
          </a:p>
          <a:p>
            <a:pPr lvl="0"/>
            <a:r>
              <a:rPr lang="en-US" sz="2400" dirty="0"/>
              <a:t>Access controls for either the U-turn lane or the right-turn lane from the arterial to remove the conflict between these two movements (painted solid line or barrier)</a:t>
            </a:r>
          </a:p>
          <a:p>
            <a:pPr lvl="0"/>
            <a:r>
              <a:rPr lang="en-US" sz="2400" dirty="0">
                <a:effectLst/>
              </a:rPr>
              <a:t>Acceleration lane for U-turn merge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2200582" cy="4286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10600" y="5638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342954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Task 2.  What do we need to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Literature Review to ID factors and their relevance</a:t>
            </a:r>
          </a:p>
          <a:p>
            <a:r>
              <a:rPr lang="en-US" sz="2400" dirty="0"/>
              <a:t>State of the practice assessment (TxDOT Districts)</a:t>
            </a:r>
          </a:p>
          <a:p>
            <a:pPr lvl="1"/>
            <a:r>
              <a:rPr lang="en-US" sz="2400" dirty="0"/>
              <a:t>Contact traffic operations engineer or design engineer</a:t>
            </a:r>
            <a:endParaRPr lang="en-US" sz="2200" dirty="0"/>
          </a:p>
          <a:p>
            <a:pPr lvl="1"/>
            <a:r>
              <a:rPr lang="en-US" sz="2400" dirty="0"/>
              <a:t>Obtain information about factors affecting U-turn use</a:t>
            </a:r>
          </a:p>
          <a:p>
            <a:pPr lvl="1"/>
            <a:r>
              <a:rPr lang="en-US" sz="2400" dirty="0"/>
              <a:t>Ask about solutions used and tried</a:t>
            </a:r>
          </a:p>
          <a:p>
            <a:pPr lvl="1"/>
            <a:r>
              <a:rPr lang="en-US" sz="2400" dirty="0"/>
              <a:t>Ask about well-performing </a:t>
            </a:r>
            <a:r>
              <a:rPr lang="en-US" sz="2400" i="1" dirty="0"/>
              <a:t>and</a:t>
            </a:r>
            <a:r>
              <a:rPr lang="en-US" sz="2400" dirty="0"/>
              <a:t> problematic ones</a:t>
            </a:r>
          </a:p>
          <a:p>
            <a:pPr lvl="2"/>
            <a:r>
              <a:rPr lang="en-US" sz="2400" dirty="0"/>
              <a:t>High / Low crash rates</a:t>
            </a:r>
          </a:p>
          <a:p>
            <a:pPr lvl="2"/>
            <a:r>
              <a:rPr lang="en-US" sz="2400" dirty="0"/>
              <a:t>High / Low delay</a:t>
            </a:r>
          </a:p>
          <a:p>
            <a:pPr lvl="1"/>
            <a:r>
              <a:rPr lang="en-US" sz="2400" dirty="0"/>
              <a:t>Try to ID a couple possible study sites from each district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2200582" cy="4286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10600" y="563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07640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Task 2.  Questions for Districts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>
            <a:normAutofit/>
          </a:bodyPr>
          <a:lstStyle/>
          <a:p>
            <a:r>
              <a:rPr lang="en-US" dirty="0"/>
              <a:t>Insight into factors affecting demand</a:t>
            </a:r>
          </a:p>
          <a:p>
            <a:pPr lvl="1"/>
            <a:r>
              <a:rPr lang="en-US" dirty="0"/>
              <a:t>Lane use/assignment (specifics)</a:t>
            </a:r>
          </a:p>
          <a:p>
            <a:pPr lvl="1"/>
            <a:r>
              <a:rPr lang="en-US" dirty="0"/>
              <a:t>Temporary (construction/detours)</a:t>
            </a:r>
          </a:p>
          <a:p>
            <a:pPr lvl="1"/>
            <a:r>
              <a:rPr lang="en-US" dirty="0"/>
              <a:t>Short-term (freeway wrecks)</a:t>
            </a:r>
          </a:p>
          <a:p>
            <a:r>
              <a:rPr lang="en-US" dirty="0"/>
              <a:t>Factors affecting capacity</a:t>
            </a:r>
          </a:p>
          <a:p>
            <a:pPr lvl="1"/>
            <a:r>
              <a:rPr lang="en-US" dirty="0"/>
              <a:t>Geometrics</a:t>
            </a:r>
          </a:p>
          <a:p>
            <a:pPr lvl="1"/>
            <a:r>
              <a:rPr lang="en-US" dirty="0"/>
              <a:t>U-turn traffic control</a:t>
            </a:r>
          </a:p>
          <a:p>
            <a:pPr lvl="2"/>
            <a:r>
              <a:rPr lang="en-US" dirty="0"/>
              <a:t>What is typically used in the district?</a:t>
            </a:r>
          </a:p>
          <a:p>
            <a:r>
              <a:rPr lang="en-US" dirty="0"/>
              <a:t>Ask districts about potential solutions</a:t>
            </a:r>
          </a:p>
          <a:p>
            <a:r>
              <a:rPr lang="en-US" dirty="0"/>
              <a:t>What documents are used in U-turn design?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7" r="11475"/>
          <a:stretch/>
        </p:blipFill>
        <p:spPr bwMode="auto">
          <a:xfrm>
            <a:off x="5230394" y="1654302"/>
            <a:ext cx="3913606" cy="383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2200582" cy="4286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10600" y="563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581292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676400"/>
          </a:xfrm>
        </p:spPr>
        <p:txBody>
          <a:bodyPr>
            <a:noAutofit/>
          </a:bodyPr>
          <a:lstStyle/>
          <a:p>
            <a:r>
              <a:rPr lang="en-US" sz="3600" dirty="0"/>
              <a:t>Task 3. Determine Demand and Capacity of U-turn Lanes Under Various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05800" cy="2895600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2800" dirty="0"/>
              <a:t>Create simulation models (VISSIM specified in proposal) for &gt;= 25 diamond interchanges</a:t>
            </a:r>
          </a:p>
          <a:p>
            <a:r>
              <a:rPr lang="en-US" sz="2800" dirty="0"/>
              <a:t>Calibrate to field conditions and run models to get performance measures for U-turns operating in several scenarios: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2200582" cy="4286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4678740"/>
            <a:ext cx="5867400" cy="156966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685800" lvl="1" indent="-2286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# Stops</a:t>
            </a:r>
          </a:p>
          <a:p>
            <a:pPr marL="685800" lvl="1" indent="-2286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Delay</a:t>
            </a:r>
          </a:p>
          <a:p>
            <a:pPr marL="685800" lvl="1" indent="-2286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685800" lvl="1" indent="-2286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685800" lvl="1" indent="-2286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Queue length</a:t>
            </a:r>
          </a:p>
          <a:p>
            <a:pPr marL="685800" lvl="1" indent="-2286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Throughput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10600" y="563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202628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1409</TotalTime>
  <Words>1019</Words>
  <Application>Microsoft Office PowerPoint</Application>
  <PresentationFormat>On-screen Show (4:3)</PresentationFormat>
  <Paragraphs>385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</vt:lpstr>
      <vt:lpstr>Adjacency</vt:lpstr>
      <vt:lpstr>TxDOT Project 0-6894: Guidelines for Design and Operation of U-turns</vt:lpstr>
      <vt:lpstr>Task 1.  Project Management</vt:lpstr>
      <vt:lpstr>Task 2.  ID &amp; Explore Factors Affecting U-turn Use and Solutions for When U-turn Demand Exceeds Capacity</vt:lpstr>
      <vt:lpstr>Task 2 (Continued).</vt:lpstr>
      <vt:lpstr>Task 2 (Continued).</vt:lpstr>
      <vt:lpstr>Task 2 (Continued).</vt:lpstr>
      <vt:lpstr>Task 2.  What do we need to do?</vt:lpstr>
      <vt:lpstr>Task 2.  Questions for Districts</vt:lpstr>
      <vt:lpstr>Task 3. Determine Demand and Capacity of U-turn Lanes Under Various Conditions</vt:lpstr>
      <vt:lpstr>Task 3 (Continued).</vt:lpstr>
      <vt:lpstr>Task 4. Determine Operational Effectiveness of Solutions</vt:lpstr>
      <vt:lpstr>Task 5. Safety Evaluation of U-turn Designs</vt:lpstr>
      <vt:lpstr>Task 6.  Develop &amp; Prepare Guidelines</vt:lpstr>
      <vt:lpstr>Task 7. Prepare Project Documentation and Project Close</vt:lpstr>
      <vt:lpstr>Schedule</vt:lpstr>
      <vt:lpstr>Assistance from TxDOT</vt:lpstr>
      <vt:lpstr>Extra Notes – Panel Questions</vt:lpstr>
      <vt:lpstr>Next Steps</vt:lpstr>
      <vt:lpstr>Questions?</vt:lpstr>
    </vt:vector>
  </TitlesOfParts>
  <Company>tti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Tydlacka, Jonathan</dc:creator>
  <cp:lastModifiedBy> </cp:lastModifiedBy>
  <cp:revision>64</cp:revision>
  <cp:lastPrinted>2015-09-14T17:16:55Z</cp:lastPrinted>
  <dcterms:created xsi:type="dcterms:W3CDTF">2015-02-20T16:56:13Z</dcterms:created>
  <dcterms:modified xsi:type="dcterms:W3CDTF">2018-09-05T03:21:34Z</dcterms:modified>
</cp:coreProperties>
</file>