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8" r:id="rId6"/>
    <p:sldId id="279" r:id="rId7"/>
    <p:sldId id="263" r:id="rId8"/>
    <p:sldId id="262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9D8F0-4005-4DD0-A990-882E0BC2A4B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3228AEC-2730-484F-B170-45DF0FE70011}">
      <dgm:prSet phldrT="[Text]"/>
      <dgm:spPr/>
      <dgm:t>
        <a:bodyPr/>
        <a:lstStyle/>
        <a:p>
          <a:r>
            <a:rPr lang="en-US" dirty="0"/>
            <a:t>Producer</a:t>
          </a:r>
        </a:p>
      </dgm:t>
    </dgm:pt>
    <dgm:pt modelId="{BB6C072D-87B8-469B-9E9E-2E95414B09FC}" type="parTrans" cxnId="{EDD00333-5087-4B4C-9AC2-416DA8EC6494}">
      <dgm:prSet/>
      <dgm:spPr/>
      <dgm:t>
        <a:bodyPr/>
        <a:lstStyle/>
        <a:p>
          <a:endParaRPr lang="en-US"/>
        </a:p>
      </dgm:t>
    </dgm:pt>
    <dgm:pt modelId="{3A25DAA7-C41E-43CE-BE4A-0C8BE630E2DC}" type="sibTrans" cxnId="{EDD00333-5087-4B4C-9AC2-416DA8EC6494}">
      <dgm:prSet/>
      <dgm:spPr/>
      <dgm:t>
        <a:bodyPr/>
        <a:lstStyle/>
        <a:p>
          <a:endParaRPr lang="en-US"/>
        </a:p>
      </dgm:t>
    </dgm:pt>
    <dgm:pt modelId="{86DCCB3F-682B-468C-98D9-F66B9E65D59A}">
      <dgm:prSet phldrT="[Text]"/>
      <dgm:spPr/>
      <dgm:t>
        <a:bodyPr/>
        <a:lstStyle/>
        <a:p>
          <a:r>
            <a:rPr lang="en-US" dirty="0"/>
            <a:t>Distributor</a:t>
          </a:r>
        </a:p>
      </dgm:t>
    </dgm:pt>
    <dgm:pt modelId="{369B56E5-E041-4ECE-8F78-80B7BAF3FD6F}" type="parTrans" cxnId="{52C1F98D-E637-4CF1-AEA8-4B60BB8122FE}">
      <dgm:prSet/>
      <dgm:spPr/>
      <dgm:t>
        <a:bodyPr/>
        <a:lstStyle/>
        <a:p>
          <a:endParaRPr lang="en-US"/>
        </a:p>
      </dgm:t>
    </dgm:pt>
    <dgm:pt modelId="{97300D57-4F91-4B80-8B75-EEC88CFD4F90}" type="sibTrans" cxnId="{52C1F98D-E637-4CF1-AEA8-4B60BB8122FE}">
      <dgm:prSet/>
      <dgm:spPr/>
      <dgm:t>
        <a:bodyPr/>
        <a:lstStyle/>
        <a:p>
          <a:endParaRPr lang="en-US"/>
        </a:p>
      </dgm:t>
    </dgm:pt>
    <dgm:pt modelId="{B6239599-2831-4FEB-8479-FD0ABF110A2E}">
      <dgm:prSet phldrT="[Text]"/>
      <dgm:spPr/>
      <dgm:t>
        <a:bodyPr/>
        <a:lstStyle/>
        <a:p>
          <a:r>
            <a:rPr lang="en-US" dirty="0"/>
            <a:t>Retailer</a:t>
          </a:r>
        </a:p>
      </dgm:t>
    </dgm:pt>
    <dgm:pt modelId="{6E4C7470-0DBF-4D75-B8E5-FBE49F6764BC}" type="parTrans" cxnId="{ABC8BF9A-3CF1-4EAE-86C6-E0280B545434}">
      <dgm:prSet/>
      <dgm:spPr/>
      <dgm:t>
        <a:bodyPr/>
        <a:lstStyle/>
        <a:p>
          <a:endParaRPr lang="en-US"/>
        </a:p>
      </dgm:t>
    </dgm:pt>
    <dgm:pt modelId="{2A829B31-226E-4B9C-B44D-496322AEA166}" type="sibTrans" cxnId="{ABC8BF9A-3CF1-4EAE-86C6-E0280B545434}">
      <dgm:prSet/>
      <dgm:spPr/>
      <dgm:t>
        <a:bodyPr/>
        <a:lstStyle/>
        <a:p>
          <a:endParaRPr lang="en-US"/>
        </a:p>
      </dgm:t>
    </dgm:pt>
    <dgm:pt modelId="{0FB0418E-349B-46C7-B182-8B5C111EDF46}">
      <dgm:prSet phldrT="[Text]"/>
      <dgm:spPr/>
      <dgm:t>
        <a:bodyPr/>
        <a:lstStyle/>
        <a:p>
          <a:r>
            <a:rPr lang="en-US" dirty="0"/>
            <a:t>Consumer</a:t>
          </a:r>
        </a:p>
      </dgm:t>
    </dgm:pt>
    <dgm:pt modelId="{53A43234-F722-4F71-8867-56F19DCCBCCE}" type="parTrans" cxnId="{43CE7C2C-3CA7-4DB0-A207-E5D79C212A59}">
      <dgm:prSet/>
      <dgm:spPr/>
      <dgm:t>
        <a:bodyPr/>
        <a:lstStyle/>
        <a:p>
          <a:endParaRPr lang="en-US"/>
        </a:p>
      </dgm:t>
    </dgm:pt>
    <dgm:pt modelId="{EFD5DF58-D4F8-48D7-84A4-C84FCCF2AF5D}" type="sibTrans" cxnId="{43CE7C2C-3CA7-4DB0-A207-E5D79C212A59}">
      <dgm:prSet/>
      <dgm:spPr/>
      <dgm:t>
        <a:bodyPr/>
        <a:lstStyle/>
        <a:p>
          <a:endParaRPr lang="en-US"/>
        </a:p>
      </dgm:t>
    </dgm:pt>
    <dgm:pt modelId="{F2B5D050-826F-415A-BB76-82118E5E55D3}" type="pres">
      <dgm:prSet presAssocID="{FBB9D8F0-4005-4DD0-A990-882E0BC2A4BC}" presName="Name0" presStyleCnt="0">
        <dgm:presLayoutVars>
          <dgm:dir/>
          <dgm:animLvl val="lvl"/>
          <dgm:resizeHandles val="exact"/>
        </dgm:presLayoutVars>
      </dgm:prSet>
      <dgm:spPr/>
    </dgm:pt>
    <dgm:pt modelId="{211A50D8-48D2-40F0-8C99-8A70F1EBF4EC}" type="pres">
      <dgm:prSet presAssocID="{C3228AEC-2730-484F-B170-45DF0FE7001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D011E87-564E-4012-9F16-D7321B000A5F}" type="pres">
      <dgm:prSet presAssocID="{3A25DAA7-C41E-43CE-BE4A-0C8BE630E2DC}" presName="parTxOnlySpace" presStyleCnt="0"/>
      <dgm:spPr/>
    </dgm:pt>
    <dgm:pt modelId="{C3FFC82E-2A0F-41D4-BE08-50E2B56B5ED6}" type="pres">
      <dgm:prSet presAssocID="{86DCCB3F-682B-468C-98D9-F66B9E65D59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8ACF40-4229-45DB-82BC-9683F7E17490}" type="pres">
      <dgm:prSet presAssocID="{97300D57-4F91-4B80-8B75-EEC88CFD4F90}" presName="parTxOnlySpace" presStyleCnt="0"/>
      <dgm:spPr/>
    </dgm:pt>
    <dgm:pt modelId="{0E3EE69B-B4E9-4466-81EA-C5B76D2F3B15}" type="pres">
      <dgm:prSet presAssocID="{B6239599-2831-4FEB-8479-FD0ABF110A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48F03C-975B-407B-BDDF-D29D8D9686AB}" type="pres">
      <dgm:prSet presAssocID="{2A829B31-226E-4B9C-B44D-496322AEA166}" presName="parTxOnlySpace" presStyleCnt="0"/>
      <dgm:spPr/>
    </dgm:pt>
    <dgm:pt modelId="{8F141069-3375-49CE-85D6-09A74DFDD953}" type="pres">
      <dgm:prSet presAssocID="{0FB0418E-349B-46C7-B182-8B5C111EDF4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16AD14-95C0-44C6-9C27-384F57993044}" type="presOf" srcId="{B6239599-2831-4FEB-8479-FD0ABF110A2E}" destId="{0E3EE69B-B4E9-4466-81EA-C5B76D2F3B15}" srcOrd="0" destOrd="0" presId="urn:microsoft.com/office/officeart/2005/8/layout/chevron1"/>
    <dgm:cxn modelId="{43CE7C2C-3CA7-4DB0-A207-E5D79C212A59}" srcId="{FBB9D8F0-4005-4DD0-A990-882E0BC2A4BC}" destId="{0FB0418E-349B-46C7-B182-8B5C111EDF46}" srcOrd="3" destOrd="0" parTransId="{53A43234-F722-4F71-8867-56F19DCCBCCE}" sibTransId="{EFD5DF58-D4F8-48D7-84A4-C84FCCF2AF5D}"/>
    <dgm:cxn modelId="{EDD00333-5087-4B4C-9AC2-416DA8EC6494}" srcId="{FBB9D8F0-4005-4DD0-A990-882E0BC2A4BC}" destId="{C3228AEC-2730-484F-B170-45DF0FE70011}" srcOrd="0" destOrd="0" parTransId="{BB6C072D-87B8-469B-9E9E-2E95414B09FC}" sibTransId="{3A25DAA7-C41E-43CE-BE4A-0C8BE630E2DC}"/>
    <dgm:cxn modelId="{52C1F98D-E637-4CF1-AEA8-4B60BB8122FE}" srcId="{FBB9D8F0-4005-4DD0-A990-882E0BC2A4BC}" destId="{86DCCB3F-682B-468C-98D9-F66B9E65D59A}" srcOrd="1" destOrd="0" parTransId="{369B56E5-E041-4ECE-8F78-80B7BAF3FD6F}" sibTransId="{97300D57-4F91-4B80-8B75-EEC88CFD4F90}"/>
    <dgm:cxn modelId="{ABC8BF9A-3CF1-4EAE-86C6-E0280B545434}" srcId="{FBB9D8F0-4005-4DD0-A990-882E0BC2A4BC}" destId="{B6239599-2831-4FEB-8479-FD0ABF110A2E}" srcOrd="2" destOrd="0" parTransId="{6E4C7470-0DBF-4D75-B8E5-FBE49F6764BC}" sibTransId="{2A829B31-226E-4B9C-B44D-496322AEA166}"/>
    <dgm:cxn modelId="{587681A5-740D-4041-920B-D95630E64500}" type="presOf" srcId="{0FB0418E-349B-46C7-B182-8B5C111EDF46}" destId="{8F141069-3375-49CE-85D6-09A74DFDD953}" srcOrd="0" destOrd="0" presId="urn:microsoft.com/office/officeart/2005/8/layout/chevron1"/>
    <dgm:cxn modelId="{72B5B7A7-0275-44A9-B2B1-3E5958CC8A3B}" type="presOf" srcId="{C3228AEC-2730-484F-B170-45DF0FE70011}" destId="{211A50D8-48D2-40F0-8C99-8A70F1EBF4EC}" srcOrd="0" destOrd="0" presId="urn:microsoft.com/office/officeart/2005/8/layout/chevron1"/>
    <dgm:cxn modelId="{90E2B5C5-1DD8-48AA-983B-A0A130ACB7D8}" type="presOf" srcId="{86DCCB3F-682B-468C-98D9-F66B9E65D59A}" destId="{C3FFC82E-2A0F-41D4-BE08-50E2B56B5ED6}" srcOrd="0" destOrd="0" presId="urn:microsoft.com/office/officeart/2005/8/layout/chevron1"/>
    <dgm:cxn modelId="{CD6FD4DE-CA71-4C2A-AE19-3A485A870FF8}" type="presOf" srcId="{FBB9D8F0-4005-4DD0-A990-882E0BC2A4BC}" destId="{F2B5D050-826F-415A-BB76-82118E5E55D3}" srcOrd="0" destOrd="0" presId="urn:microsoft.com/office/officeart/2005/8/layout/chevron1"/>
    <dgm:cxn modelId="{046195F5-F11C-42E8-AE84-EB9325AED7D0}" type="presParOf" srcId="{F2B5D050-826F-415A-BB76-82118E5E55D3}" destId="{211A50D8-48D2-40F0-8C99-8A70F1EBF4EC}" srcOrd="0" destOrd="0" presId="urn:microsoft.com/office/officeart/2005/8/layout/chevron1"/>
    <dgm:cxn modelId="{266DD64C-83B5-4DB3-8F0F-F72C66AA3D76}" type="presParOf" srcId="{F2B5D050-826F-415A-BB76-82118E5E55D3}" destId="{ED011E87-564E-4012-9F16-D7321B000A5F}" srcOrd="1" destOrd="0" presId="urn:microsoft.com/office/officeart/2005/8/layout/chevron1"/>
    <dgm:cxn modelId="{FDBE4901-24E3-4815-BBE8-A6BC27955D24}" type="presParOf" srcId="{F2B5D050-826F-415A-BB76-82118E5E55D3}" destId="{C3FFC82E-2A0F-41D4-BE08-50E2B56B5ED6}" srcOrd="2" destOrd="0" presId="urn:microsoft.com/office/officeart/2005/8/layout/chevron1"/>
    <dgm:cxn modelId="{E7E1D649-20B5-4E45-A322-4CCA4ECEAEAA}" type="presParOf" srcId="{F2B5D050-826F-415A-BB76-82118E5E55D3}" destId="{0B8ACF40-4229-45DB-82BC-9683F7E17490}" srcOrd="3" destOrd="0" presId="urn:microsoft.com/office/officeart/2005/8/layout/chevron1"/>
    <dgm:cxn modelId="{6A722143-0BBC-4F0F-8BC1-48918CD3D7AA}" type="presParOf" srcId="{F2B5D050-826F-415A-BB76-82118E5E55D3}" destId="{0E3EE69B-B4E9-4466-81EA-C5B76D2F3B15}" srcOrd="4" destOrd="0" presId="urn:microsoft.com/office/officeart/2005/8/layout/chevron1"/>
    <dgm:cxn modelId="{C3426FEC-0865-4753-AB58-EED7EEDEC845}" type="presParOf" srcId="{F2B5D050-826F-415A-BB76-82118E5E55D3}" destId="{DC48F03C-975B-407B-BDDF-D29D8D9686AB}" srcOrd="5" destOrd="0" presId="urn:microsoft.com/office/officeart/2005/8/layout/chevron1"/>
    <dgm:cxn modelId="{F3D0CE42-3A04-4160-9A92-95A263382B7E}" type="presParOf" srcId="{F2B5D050-826F-415A-BB76-82118E5E55D3}" destId="{8F141069-3375-49CE-85D6-09A74DFDD95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A50D8-48D2-40F0-8C99-8A70F1EBF4EC}">
      <dsp:nvSpPr>
        <dsp:cNvPr id="0" name=""/>
        <dsp:cNvSpPr/>
      </dsp:nvSpPr>
      <dsp:spPr>
        <a:xfrm>
          <a:off x="3770" y="135175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Producer</a:t>
          </a:r>
        </a:p>
      </dsp:txBody>
      <dsp:txXfrm>
        <a:off x="442714" y="1351756"/>
        <a:ext cx="1316831" cy="877887"/>
      </dsp:txXfrm>
    </dsp:sp>
    <dsp:sp modelId="{C3FFC82E-2A0F-41D4-BE08-50E2B56B5ED6}">
      <dsp:nvSpPr>
        <dsp:cNvPr id="0" name=""/>
        <dsp:cNvSpPr/>
      </dsp:nvSpPr>
      <dsp:spPr>
        <a:xfrm>
          <a:off x="1979017" y="135175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Distributor</a:t>
          </a:r>
        </a:p>
      </dsp:txBody>
      <dsp:txXfrm>
        <a:off x="2417961" y="1351756"/>
        <a:ext cx="1316831" cy="877887"/>
      </dsp:txXfrm>
    </dsp:sp>
    <dsp:sp modelId="{0E3EE69B-B4E9-4466-81EA-C5B76D2F3B15}">
      <dsp:nvSpPr>
        <dsp:cNvPr id="0" name=""/>
        <dsp:cNvSpPr/>
      </dsp:nvSpPr>
      <dsp:spPr>
        <a:xfrm>
          <a:off x="3954264" y="135175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Retailer</a:t>
          </a:r>
        </a:p>
      </dsp:txBody>
      <dsp:txXfrm>
        <a:off x="4393208" y="1351756"/>
        <a:ext cx="1316831" cy="877887"/>
      </dsp:txXfrm>
    </dsp:sp>
    <dsp:sp modelId="{8F141069-3375-49CE-85D6-09A74DFDD953}">
      <dsp:nvSpPr>
        <dsp:cNvPr id="0" name=""/>
        <dsp:cNvSpPr/>
      </dsp:nvSpPr>
      <dsp:spPr>
        <a:xfrm>
          <a:off x="5929510" y="135175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Consumer</a:t>
          </a:r>
        </a:p>
      </dsp:txBody>
      <dsp:txXfrm>
        <a:off x="6368454" y="1351756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C99B-6E23-4F76-9FDA-1D264088F54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4DEC-2B01-450A-805F-4019B06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24DEC-2B01-450A-805F-4019B0691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4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1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9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0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87852-8883-435D-A21A-C95F7B9AB36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F7D00A-FF70-4856-9FB1-09068752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1B8-4396-4D4E-BD18-6A5D0B0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Chain with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EEF9-5209-48FF-8094-0007B48B1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Suresh Tamminiedi</a:t>
            </a:r>
          </a:p>
        </p:txBody>
      </p:sp>
    </p:spTree>
    <p:extLst>
      <p:ext uri="{BB962C8B-B14F-4D97-AF65-F5344CB8AC3E}">
        <p14:creationId xmlns:p14="http://schemas.microsoft.com/office/powerpoint/2010/main" val="255610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90A-492D-4C74-A654-CF58747E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2748-BD9F-48A2-B9DC-22055ED2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24292F"/>
                </a:solidFill>
                <a:effectLst/>
              </a:rPr>
              <a:t>Having highest levels of </a:t>
            </a:r>
            <a:r>
              <a:rPr lang="en-US" sz="2200" b="1" i="0" dirty="0">
                <a:solidFill>
                  <a:srgbClr val="FF0000"/>
                </a:solidFill>
                <a:effectLst/>
              </a:rPr>
              <a:t>trust</a:t>
            </a:r>
            <a:r>
              <a:rPr lang="en-US" sz="2200" b="0" i="0" dirty="0">
                <a:solidFill>
                  <a:srgbClr val="24292F"/>
                </a:solidFill>
                <a:effectLst/>
              </a:rPr>
              <a:t> and </a:t>
            </a:r>
            <a:r>
              <a:rPr lang="en-US" sz="2200" b="1" i="0" dirty="0">
                <a:solidFill>
                  <a:srgbClr val="FF0000"/>
                </a:solidFill>
                <a:effectLst/>
              </a:rPr>
              <a:t>verifiability</a:t>
            </a:r>
            <a:r>
              <a:rPr lang="en-US" sz="2200" b="0" i="0" dirty="0">
                <a:solidFill>
                  <a:srgbClr val="24292F"/>
                </a:solidFill>
                <a:effectLst/>
              </a:rPr>
              <a:t> of processes taking place in supply chain process is a challenge.</a:t>
            </a:r>
            <a:endParaRPr lang="en-US" sz="2200" dirty="0">
              <a:solidFill>
                <a:srgbClr val="24292F"/>
              </a:solidFill>
            </a:endParaRPr>
          </a:p>
          <a:p>
            <a:endParaRPr lang="en-US" sz="2200" b="0" i="0" dirty="0">
              <a:solidFill>
                <a:srgbClr val="24292F"/>
              </a:solidFill>
              <a:effectLst/>
            </a:endParaRPr>
          </a:p>
          <a:p>
            <a:endParaRPr lang="en-US" sz="2200" b="0" i="0" dirty="0">
              <a:solidFill>
                <a:srgbClr val="24292F"/>
              </a:solidFill>
              <a:effectLst/>
            </a:endParaRPr>
          </a:p>
          <a:p>
            <a:endParaRPr lang="en-US" sz="22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EB7D-B801-40A0-B341-2EA1147E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ECE7-8AF2-4EB5-BD38-4FC9BB63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Record the key transactions in supply chain on public blockchain</a:t>
            </a:r>
          </a:p>
          <a:p>
            <a:r>
              <a:rPr lang="en-US" dirty="0"/>
              <a:t>Provide the functionality to quickly track / verify the transactions</a:t>
            </a:r>
          </a:p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Ethereum Blockchain</a:t>
            </a:r>
          </a:p>
          <a:p>
            <a:pPr lvl="1"/>
            <a:r>
              <a:rPr lang="en-US" dirty="0"/>
              <a:t>Ganache Network</a:t>
            </a:r>
          </a:p>
          <a:p>
            <a:pPr lvl="1"/>
            <a:r>
              <a:rPr lang="en-US" dirty="0"/>
              <a:t>Java Script,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/>
              <a:t>HTML, CSS</a:t>
            </a:r>
          </a:p>
          <a:p>
            <a:pPr lvl="1"/>
            <a:r>
              <a:rPr lang="en-US" dirty="0"/>
              <a:t>Truffle, Remix</a:t>
            </a:r>
          </a:p>
        </p:txBody>
      </p:sp>
    </p:spTree>
    <p:extLst>
      <p:ext uri="{BB962C8B-B14F-4D97-AF65-F5344CB8AC3E}">
        <p14:creationId xmlns:p14="http://schemas.microsoft.com/office/powerpoint/2010/main" val="333780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89B-65A6-4E4F-A173-7001B14B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9BFE-8E7F-4FD7-A9BF-E6801D97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2093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A0738E-FB6C-49C8-88D9-AEE07C066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365440"/>
              </p:ext>
            </p:extLst>
          </p:nvPr>
        </p:nvGraphicFramePr>
        <p:xfrm>
          <a:off x="2031999" y="2222584"/>
          <a:ext cx="8128000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1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89B-65A6-4E4F-A173-7001B14B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Flow: Coffee 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9BFE-8E7F-4FD7-A9BF-E6801D97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528F8-26AD-4C20-8070-241DB5C6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61" y="2556932"/>
            <a:ext cx="6615404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E89B-65A6-4E4F-A173-7001B14B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9BFE-8E7F-4FD7-A9BF-E6801D97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1412-931D-400F-AFB4-90A23FDD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237E-F314-4F07-B9E8-1E26AF50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003969" cy="3318936"/>
          </a:xfrm>
        </p:spPr>
        <p:txBody>
          <a:bodyPr/>
          <a:lstStyle/>
          <a:p>
            <a:r>
              <a:rPr lang="en-US" dirty="0"/>
              <a:t>Benefits of using Truffle have been very minimal</a:t>
            </a:r>
          </a:p>
          <a:p>
            <a:r>
              <a:rPr lang="en-US" dirty="0"/>
              <a:t>Some of the limitations within Solidity/Ethereum resulted to additional code</a:t>
            </a:r>
          </a:p>
          <a:p>
            <a:r>
              <a:rPr lang="en-US" dirty="0"/>
              <a:t>Once we get hold of Solidity/Ethereum, development is relatively straight forward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861-672F-4C22-9949-7DA4A05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5241-677B-4A52-B52E-1377E5F6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Blockchain for processes involved in supply chain improves trust and verifiability of transactions</a:t>
            </a:r>
          </a:p>
          <a:p>
            <a:r>
              <a:rPr lang="en-US" dirty="0"/>
              <a:t>Further enhanced functionalities can be built around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99D6-A2B7-43A6-BF91-8CACB0A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1577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141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Supply Chain with Blockchain</vt:lpstr>
      <vt:lpstr>Problem Statement</vt:lpstr>
      <vt:lpstr>Approach</vt:lpstr>
      <vt:lpstr>Roles in Supply Chain</vt:lpstr>
      <vt:lpstr>Process Flow: Coffee Farming</vt:lpstr>
      <vt:lpstr>Demo</vt:lpstr>
      <vt:lpstr>Learning Points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OptIn</dc:title>
  <dc:creator>Suresh Tamminiedi</dc:creator>
  <cp:lastModifiedBy>Suresh Tamminiedi</cp:lastModifiedBy>
  <cp:revision>124</cp:revision>
  <dcterms:created xsi:type="dcterms:W3CDTF">2021-10-11T23:55:24Z</dcterms:created>
  <dcterms:modified xsi:type="dcterms:W3CDTF">2022-02-04T00:59:25Z</dcterms:modified>
</cp:coreProperties>
</file>