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92" r:id="rId5"/>
    <p:sldId id="261" r:id="rId6"/>
    <p:sldId id="262" r:id="rId7"/>
    <p:sldId id="283" r:id="rId8"/>
    <p:sldId id="287" r:id="rId9"/>
    <p:sldId id="284" r:id="rId10"/>
    <p:sldId id="285" r:id="rId11"/>
    <p:sldId id="286" r:id="rId12"/>
    <p:sldId id="288" r:id="rId13"/>
    <p:sldId id="289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301" r:id="rId37"/>
  </p:sldIdLst>
  <p:sldSz cx="9144000" cy="6858000" type="screen4x3"/>
  <p:notesSz cx="9296400" cy="70104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D1B018-8C2B-4CC6-857B-87244330FA83}" type="datetimeFigureOut">
              <a:rPr lang="th-TH" smtClean="0"/>
              <a:t>16/03/62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4F93A5-4AC1-4EA5-9CE1-3268017CD1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629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CFB38BA-BC05-44AE-BC15-82ACF3209BBB}" type="datetimeFigureOut">
              <a:rPr lang="th-TH" smtClean="0"/>
              <a:t>16/03/62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D757D8-AB55-442D-8559-23FED194D86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5614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5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ตัวแทนรูปบนภาพนิ่ง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ตัวแทนบันทึกย่อ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62468" name="ตัวแทนหมายเลขภาพนิ่ง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57066" indent="-291179" eaLnBrk="0" hangingPunct="0">
              <a:spcBef>
                <a:spcPct val="30000"/>
              </a:spcBef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64717" indent="-232943" eaLnBrk="0" hangingPunct="0">
              <a:spcBef>
                <a:spcPct val="30000"/>
              </a:spcBef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30604" indent="-232943" eaLnBrk="0" hangingPunct="0">
              <a:spcBef>
                <a:spcPct val="30000"/>
              </a:spcBef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96491" indent="-232943" eaLnBrk="0" hangingPunct="0">
              <a:spcBef>
                <a:spcPct val="30000"/>
              </a:spcBef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6C83192F-73AE-421C-88C3-6A6376D1054F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9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9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2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8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8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8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3/12/14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Silpakorn_university_logo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62" y="73974"/>
            <a:ext cx="1133005" cy="12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TH Sarabun New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5400" dirty="0" smtClean="0">
                <a:cs typeface="TH Sarabun New"/>
              </a:rPr>
              <a:t/>
            </a:r>
            <a:br>
              <a:rPr lang="th-TH" sz="5400" dirty="0" smtClean="0">
                <a:cs typeface="TH Sarabun New"/>
              </a:rPr>
            </a:br>
            <a:endParaRPr lang="en-US" sz="5400" dirty="0">
              <a:cs typeface="TH Sarabun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29" y="166286"/>
            <a:ext cx="7877284" cy="1112489"/>
          </a:xfrm>
        </p:spPr>
        <p:txBody>
          <a:bodyPr>
            <a:noAutofit/>
          </a:bodyPr>
          <a:lstStyle/>
          <a:p>
            <a:r>
              <a:rPr lang="th-TH" sz="4400" dirty="0" smtClean="0">
                <a:solidFill>
                  <a:schemeClr val="tx1"/>
                </a:solidFill>
                <a:cs typeface="TH Sarabun New"/>
              </a:rPr>
              <a:t>ค่ายอบรมโอลิมปิกวิชาการ </a:t>
            </a:r>
            <a:r>
              <a:rPr lang="en-US" sz="4400" smtClean="0">
                <a:solidFill>
                  <a:schemeClr val="tx1"/>
                </a:solidFill>
                <a:cs typeface="TH Sarabun New"/>
              </a:rPr>
              <a:t>2 </a:t>
            </a:r>
            <a:endParaRPr lang="en-US" sz="4400" dirty="0" smtClean="0">
              <a:solidFill>
                <a:schemeClr val="tx1"/>
              </a:solidFill>
              <a:cs typeface="TH Sarabun New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5314" y="4259273"/>
            <a:ext cx="6400800" cy="1422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solidFill>
                  <a:prstClr val="black"/>
                </a:solidFill>
                <a:latin typeface="TH Sarabun New"/>
                <a:cs typeface="TH Sarabun New"/>
              </a:rPr>
              <a:t>รัชดาพร คณาวงษ์</a:t>
            </a:r>
          </a:p>
          <a:p>
            <a:r>
              <a:rPr lang="en-US" b="1" smtClean="0">
                <a:solidFill>
                  <a:prstClr val="black"/>
                </a:solidFill>
                <a:latin typeface="TH Sarabun New"/>
                <a:cs typeface="TH Sarabun New"/>
              </a:rPr>
              <a:t>16 </a:t>
            </a:r>
            <a:r>
              <a:rPr lang="th-TH" b="1" dirty="0" smtClean="0">
                <a:solidFill>
                  <a:prstClr val="black"/>
                </a:solidFill>
                <a:latin typeface="TH Sarabun New"/>
                <a:cs typeface="TH Sarabun New"/>
              </a:rPr>
              <a:t>มีนาคม </a:t>
            </a:r>
            <a:r>
              <a:rPr lang="en-US" b="1" dirty="0" smtClean="0">
                <a:solidFill>
                  <a:prstClr val="black"/>
                </a:solidFill>
                <a:latin typeface="TH Sarabun New"/>
                <a:cs typeface="TH Sarabun New"/>
              </a:rPr>
              <a:t>2562</a:t>
            </a:r>
            <a:endParaRPr lang="th-TH" b="1" dirty="0" smtClean="0">
              <a:solidFill>
                <a:prstClr val="black"/>
              </a:solidFill>
              <a:latin typeface="TH Sarabun New"/>
              <a:cs typeface="TH Sarabun New"/>
            </a:endParaRPr>
          </a:p>
          <a:p>
            <a:r>
              <a:rPr lang="th-TH" dirty="0" smtClean="0">
                <a:solidFill>
                  <a:prstClr val="black"/>
                </a:solidFill>
                <a:cs typeface="TH Sarabun New"/>
              </a:rPr>
              <a:t>ศูนย์มหาวิทยาลัยศิลปากร</a:t>
            </a:r>
          </a:p>
          <a:p>
            <a:endParaRPr lang="en-US" b="1" dirty="0">
              <a:solidFill>
                <a:prstClr val="black"/>
              </a:solidFill>
              <a:latin typeface="TH Sarabun New"/>
              <a:cs typeface="TH Sarabun New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1600" y="2458454"/>
            <a:ext cx="70567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TH Sarabun New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prstClr val="black"/>
                </a:solidFill>
                <a:cs typeface="TH Sarabun New"/>
              </a:rPr>
              <a:t>Data Structure:  B-Tree</a:t>
            </a:r>
            <a:endParaRPr lang="en-US" sz="5400" dirty="0">
              <a:solidFill>
                <a:prstClr val="black"/>
              </a:solidFill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378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99E3EB6-43B9-48BC-AABD-16CB012FF837}" type="slidenum">
              <a:rPr lang="en-US" altLang="en-US" sz="1400">
                <a:solidFill>
                  <a:schemeClr val="bg2"/>
                </a:solidFill>
              </a:rPr>
              <a:pPr/>
              <a:t>10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1268" name="Line 23"/>
          <p:cNvSpPr>
            <a:spLocks noChangeShapeType="1"/>
          </p:cNvSpPr>
          <p:nvPr/>
        </p:nvSpPr>
        <p:spPr bwMode="auto">
          <a:xfrm flipH="1">
            <a:off x="1219200" y="5166320"/>
            <a:ext cx="1981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69" name="Line 24"/>
          <p:cNvSpPr>
            <a:spLocks noChangeShapeType="1"/>
          </p:cNvSpPr>
          <p:nvPr/>
        </p:nvSpPr>
        <p:spPr bwMode="auto">
          <a:xfrm flipH="1">
            <a:off x="2362200" y="5166320"/>
            <a:ext cx="121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0" name="Line 25"/>
          <p:cNvSpPr>
            <a:spLocks noChangeShapeType="1"/>
          </p:cNvSpPr>
          <p:nvPr/>
        </p:nvSpPr>
        <p:spPr bwMode="auto">
          <a:xfrm flipH="1">
            <a:off x="3657600" y="5166320"/>
            <a:ext cx="304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1" name="Line 26"/>
          <p:cNvSpPr>
            <a:spLocks noChangeShapeType="1"/>
          </p:cNvSpPr>
          <p:nvPr/>
        </p:nvSpPr>
        <p:spPr bwMode="auto">
          <a:xfrm>
            <a:off x="4495800" y="516632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2" name="Line 27"/>
          <p:cNvSpPr>
            <a:spLocks noChangeShapeType="1"/>
          </p:cNvSpPr>
          <p:nvPr/>
        </p:nvSpPr>
        <p:spPr bwMode="auto">
          <a:xfrm>
            <a:off x="4800600" y="5166320"/>
            <a:ext cx="2743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/>
              <a:t>Constructing a B-tree (contd.)</a:t>
            </a:r>
          </a:p>
        </p:txBody>
      </p:sp>
      <p:sp>
        <p:nvSpPr>
          <p:cNvPr id="11274" name="Text Box 3"/>
          <p:cNvSpPr txBox="1">
            <a:spLocks noChangeArrowheads="1"/>
          </p:cNvSpPr>
          <p:nvPr/>
        </p:nvSpPr>
        <p:spPr bwMode="auto">
          <a:xfrm>
            <a:off x="304800" y="3413720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68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ทำให้แยก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ใบขวาสุด แล้วย้าย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48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ไปที่ราก และเมื่อเพิ่ม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ใบซ้ายสุดแตกออกและให้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ใส่ที่ราก ข้อมูล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26, 29, 53, 55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ใบได้เลย</a:t>
            </a:r>
            <a:endParaRPr lang="en-US" alt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75" name="Text Box 4"/>
          <p:cNvSpPr txBox="1">
            <a:spLocks noChangeArrowheads="1"/>
          </p:cNvSpPr>
          <p:nvPr/>
        </p:nvSpPr>
        <p:spPr bwMode="auto">
          <a:xfrm>
            <a:off x="3048000" y="478532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3</a:t>
            </a:r>
          </a:p>
        </p:txBody>
      </p:sp>
      <p:sp>
        <p:nvSpPr>
          <p:cNvPr id="11276" name="Text Box 5"/>
          <p:cNvSpPr txBox="1">
            <a:spLocks noChangeArrowheads="1"/>
          </p:cNvSpPr>
          <p:nvPr/>
        </p:nvSpPr>
        <p:spPr bwMode="auto">
          <a:xfrm>
            <a:off x="3529013" y="478532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11277" name="Text Box 6"/>
          <p:cNvSpPr txBox="1">
            <a:spLocks noChangeArrowheads="1"/>
          </p:cNvSpPr>
          <p:nvPr/>
        </p:nvSpPr>
        <p:spPr bwMode="auto">
          <a:xfrm>
            <a:off x="3962400" y="478532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17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4443413" y="478532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48</a:t>
            </a:r>
          </a:p>
        </p:txBody>
      </p:sp>
      <p:sp>
        <p:nvSpPr>
          <p:cNvPr id="11279" name="Text Box 8"/>
          <p:cNvSpPr txBox="1">
            <a:spLocks noChangeArrowheads="1"/>
          </p:cNvSpPr>
          <p:nvPr/>
        </p:nvSpPr>
        <p:spPr bwMode="auto">
          <a:xfrm>
            <a:off x="6584950" y="594895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52</a:t>
            </a:r>
          </a:p>
        </p:txBody>
      </p:sp>
      <p:sp>
        <p:nvSpPr>
          <p:cNvPr id="11280" name="Text Box 9"/>
          <p:cNvSpPr txBox="1">
            <a:spLocks noChangeArrowheads="1"/>
          </p:cNvSpPr>
          <p:nvPr/>
        </p:nvSpPr>
        <p:spPr bwMode="auto">
          <a:xfrm>
            <a:off x="7065963" y="594895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53</a:t>
            </a:r>
          </a:p>
        </p:txBody>
      </p:sp>
      <p:sp>
        <p:nvSpPr>
          <p:cNvPr id="11281" name="Text Box 10"/>
          <p:cNvSpPr txBox="1">
            <a:spLocks noChangeArrowheads="1"/>
          </p:cNvSpPr>
          <p:nvPr/>
        </p:nvSpPr>
        <p:spPr bwMode="auto">
          <a:xfrm>
            <a:off x="7499350" y="594895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55</a:t>
            </a:r>
          </a:p>
        </p:txBody>
      </p:sp>
      <p:sp>
        <p:nvSpPr>
          <p:cNvPr id="11282" name="Text Box 11"/>
          <p:cNvSpPr txBox="1">
            <a:spLocks noChangeArrowheads="1"/>
          </p:cNvSpPr>
          <p:nvPr/>
        </p:nvSpPr>
        <p:spPr bwMode="auto">
          <a:xfrm>
            <a:off x="7980363" y="594895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68</a:t>
            </a:r>
          </a:p>
        </p:txBody>
      </p:sp>
      <p:sp>
        <p:nvSpPr>
          <p:cNvPr id="11283" name="Text Box 12"/>
          <p:cNvSpPr txBox="1">
            <a:spLocks noChangeArrowheads="1"/>
          </p:cNvSpPr>
          <p:nvPr/>
        </p:nvSpPr>
        <p:spPr bwMode="auto">
          <a:xfrm>
            <a:off x="4495800" y="594895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11284" name="Text Box 13"/>
          <p:cNvSpPr txBox="1">
            <a:spLocks noChangeArrowheads="1"/>
          </p:cNvSpPr>
          <p:nvPr/>
        </p:nvSpPr>
        <p:spPr bwMode="auto">
          <a:xfrm>
            <a:off x="4976813" y="594895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26</a:t>
            </a:r>
          </a:p>
        </p:txBody>
      </p:sp>
      <p:sp>
        <p:nvSpPr>
          <p:cNvPr id="11285" name="Text Box 14"/>
          <p:cNvSpPr txBox="1">
            <a:spLocks noChangeArrowheads="1"/>
          </p:cNvSpPr>
          <p:nvPr/>
        </p:nvSpPr>
        <p:spPr bwMode="auto">
          <a:xfrm>
            <a:off x="5410200" y="594895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28</a:t>
            </a:r>
          </a:p>
        </p:txBody>
      </p:sp>
      <p:sp>
        <p:nvSpPr>
          <p:cNvPr id="11286" name="Text Box 15"/>
          <p:cNvSpPr txBox="1">
            <a:spLocks noChangeArrowheads="1"/>
          </p:cNvSpPr>
          <p:nvPr/>
        </p:nvSpPr>
        <p:spPr bwMode="auto">
          <a:xfrm>
            <a:off x="5891213" y="594895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29</a:t>
            </a:r>
          </a:p>
        </p:txBody>
      </p:sp>
      <p:sp>
        <p:nvSpPr>
          <p:cNvPr id="11287" name="Text Box 16"/>
          <p:cNvSpPr txBox="1">
            <a:spLocks noChangeArrowheads="1"/>
          </p:cNvSpPr>
          <p:nvPr/>
        </p:nvSpPr>
        <p:spPr bwMode="auto">
          <a:xfrm>
            <a:off x="685800" y="592832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11288" name="Text Box 17"/>
          <p:cNvSpPr txBox="1">
            <a:spLocks noChangeArrowheads="1"/>
          </p:cNvSpPr>
          <p:nvPr/>
        </p:nvSpPr>
        <p:spPr bwMode="auto">
          <a:xfrm>
            <a:off x="1166813" y="592832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11289" name="Text Box 18"/>
          <p:cNvSpPr txBox="1">
            <a:spLocks noChangeArrowheads="1"/>
          </p:cNvSpPr>
          <p:nvPr/>
        </p:nvSpPr>
        <p:spPr bwMode="auto">
          <a:xfrm>
            <a:off x="1860550" y="592832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</a:t>
            </a:r>
          </a:p>
        </p:txBody>
      </p:sp>
      <p:sp>
        <p:nvSpPr>
          <p:cNvPr id="11290" name="Text Box 19"/>
          <p:cNvSpPr txBox="1">
            <a:spLocks noChangeArrowheads="1"/>
          </p:cNvSpPr>
          <p:nvPr/>
        </p:nvSpPr>
        <p:spPr bwMode="auto">
          <a:xfrm>
            <a:off x="2341563" y="592832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7</a:t>
            </a:r>
          </a:p>
        </p:txBody>
      </p:sp>
      <p:sp>
        <p:nvSpPr>
          <p:cNvPr id="11291" name="Text Box 20"/>
          <p:cNvSpPr txBox="1">
            <a:spLocks noChangeArrowheads="1"/>
          </p:cNvSpPr>
          <p:nvPr/>
        </p:nvSpPr>
        <p:spPr bwMode="auto">
          <a:xfrm>
            <a:off x="2971800" y="592832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11292" name="Text Box 21"/>
          <p:cNvSpPr txBox="1">
            <a:spLocks noChangeArrowheads="1"/>
          </p:cNvSpPr>
          <p:nvPr/>
        </p:nvSpPr>
        <p:spPr bwMode="auto">
          <a:xfrm>
            <a:off x="3452813" y="592832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14</a:t>
            </a:r>
          </a:p>
        </p:txBody>
      </p:sp>
      <p:sp>
        <p:nvSpPr>
          <p:cNvPr id="11293" name="Text Box 22"/>
          <p:cNvSpPr txBox="1">
            <a:spLocks noChangeArrowheads="1"/>
          </p:cNvSpPr>
          <p:nvPr/>
        </p:nvSpPr>
        <p:spPr bwMode="auto">
          <a:xfrm>
            <a:off x="3886200" y="592832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16</a:t>
            </a:r>
          </a:p>
        </p:txBody>
      </p:sp>
      <p:grpSp>
        <p:nvGrpSpPr>
          <p:cNvPr id="37" name="กลุ่ม 36"/>
          <p:cNvGrpSpPr/>
          <p:nvPr/>
        </p:nvGrpSpPr>
        <p:grpSpPr>
          <a:xfrm>
            <a:off x="1710530" y="1814660"/>
            <a:ext cx="5943601" cy="1295401"/>
            <a:chOff x="1295400" y="4572000"/>
            <a:chExt cx="5943601" cy="1295401"/>
          </a:xfrm>
        </p:grpSpPr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H="1">
              <a:off x="2209800" y="4953000"/>
              <a:ext cx="16764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191000" y="4953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4495800" y="4953000"/>
              <a:ext cx="1752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3689350" y="4572000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4170363" y="4572000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 dirty="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350520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398621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536575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58467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29540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177641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1891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419600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628015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67611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53" name="Text Box 33"/>
            <p:cNvSpPr txBox="1">
              <a:spLocks noChangeArrowheads="1"/>
            </p:cNvSpPr>
            <p:nvPr/>
          </p:nvSpPr>
          <p:spPr bwMode="auto">
            <a:xfrm>
              <a:off x="25701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3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9F7DB5C-D004-4A6F-B441-FFD8B6545B12}" type="slidenum">
              <a:rPr lang="en-US" altLang="en-US" sz="1400">
                <a:solidFill>
                  <a:schemeClr val="bg2"/>
                </a:solidFill>
              </a:rPr>
              <a:pPr/>
              <a:t>11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2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/>
              <a:t>Constructing a B-tree (contd.)</a:t>
            </a:r>
          </a:p>
        </p:txBody>
      </p:sp>
      <p:grpSp>
        <p:nvGrpSpPr>
          <p:cNvPr id="2" name="กลุ่ม 1"/>
          <p:cNvGrpSpPr/>
          <p:nvPr/>
        </p:nvGrpSpPr>
        <p:grpSpPr>
          <a:xfrm>
            <a:off x="543719" y="4103389"/>
            <a:ext cx="8305800" cy="2493963"/>
            <a:chOff x="543719" y="3706018"/>
            <a:chExt cx="8305800" cy="2493963"/>
          </a:xfrm>
        </p:grpSpPr>
        <p:sp>
          <p:nvSpPr>
            <p:cNvPr id="12292" name="Line 25"/>
            <p:cNvSpPr>
              <a:spLocks noChangeShapeType="1"/>
            </p:cNvSpPr>
            <p:nvPr/>
          </p:nvSpPr>
          <p:spPr bwMode="auto">
            <a:xfrm flipH="1">
              <a:off x="1000919" y="4925218"/>
              <a:ext cx="13716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293" name="Line 26"/>
            <p:cNvSpPr>
              <a:spLocks noChangeShapeType="1"/>
            </p:cNvSpPr>
            <p:nvPr/>
          </p:nvSpPr>
          <p:spPr bwMode="auto">
            <a:xfrm flipH="1">
              <a:off x="2220119" y="4925218"/>
              <a:ext cx="4572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294" name="Line 27"/>
            <p:cNvSpPr>
              <a:spLocks noChangeShapeType="1"/>
            </p:cNvSpPr>
            <p:nvPr/>
          </p:nvSpPr>
          <p:spPr bwMode="auto">
            <a:xfrm>
              <a:off x="3058319" y="4925218"/>
              <a:ext cx="5334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295" name="Line 28"/>
            <p:cNvSpPr>
              <a:spLocks noChangeShapeType="1"/>
            </p:cNvSpPr>
            <p:nvPr/>
          </p:nvSpPr>
          <p:spPr bwMode="auto">
            <a:xfrm flipH="1">
              <a:off x="4963319" y="4925218"/>
              <a:ext cx="9906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296" name="Line 29"/>
            <p:cNvSpPr>
              <a:spLocks noChangeShapeType="1"/>
            </p:cNvSpPr>
            <p:nvPr/>
          </p:nvSpPr>
          <p:spPr bwMode="auto">
            <a:xfrm flipH="1">
              <a:off x="6182519" y="4925218"/>
              <a:ext cx="1524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297" name="Line 30"/>
            <p:cNvSpPr>
              <a:spLocks noChangeShapeType="1"/>
            </p:cNvSpPr>
            <p:nvPr/>
          </p:nvSpPr>
          <p:spPr bwMode="auto">
            <a:xfrm>
              <a:off x="6639719" y="4925218"/>
              <a:ext cx="12192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298" name="Line 23"/>
            <p:cNvSpPr>
              <a:spLocks noChangeShapeType="1"/>
            </p:cNvSpPr>
            <p:nvPr/>
          </p:nvSpPr>
          <p:spPr bwMode="auto">
            <a:xfrm flipH="1">
              <a:off x="2677319" y="4010818"/>
              <a:ext cx="1447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299" name="Line 24"/>
            <p:cNvSpPr>
              <a:spLocks noChangeShapeType="1"/>
            </p:cNvSpPr>
            <p:nvPr/>
          </p:nvSpPr>
          <p:spPr bwMode="auto">
            <a:xfrm>
              <a:off x="4353719" y="4010818"/>
              <a:ext cx="19812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301" name="Text Box 3"/>
            <p:cNvSpPr txBox="1">
              <a:spLocks noChangeArrowheads="1"/>
            </p:cNvSpPr>
            <p:nvPr/>
          </p:nvSpPr>
          <p:spPr bwMode="auto">
            <a:xfrm>
              <a:off x="4017169" y="370601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2196307" y="4544218"/>
              <a:ext cx="48101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3" name="Text Box 5"/>
            <p:cNvSpPr txBox="1">
              <a:spLocks noChangeArrowheads="1"/>
            </p:cNvSpPr>
            <p:nvPr/>
          </p:nvSpPr>
          <p:spPr bwMode="auto">
            <a:xfrm>
              <a:off x="2677319" y="454421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04" name="Text Box 6"/>
            <p:cNvSpPr txBox="1">
              <a:spLocks noChangeArrowheads="1"/>
            </p:cNvSpPr>
            <p:nvPr/>
          </p:nvSpPr>
          <p:spPr bwMode="auto">
            <a:xfrm>
              <a:off x="5853907" y="4544218"/>
              <a:ext cx="48101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2305" name="Text Box 7"/>
            <p:cNvSpPr txBox="1">
              <a:spLocks noChangeArrowheads="1"/>
            </p:cNvSpPr>
            <p:nvPr/>
          </p:nvSpPr>
          <p:spPr bwMode="auto">
            <a:xfrm>
              <a:off x="6334919" y="454421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2306" name="Text Box 8"/>
            <p:cNvSpPr txBox="1">
              <a:spLocks noChangeArrowheads="1"/>
            </p:cNvSpPr>
            <p:nvPr/>
          </p:nvSpPr>
          <p:spPr bwMode="auto">
            <a:xfrm>
              <a:off x="543719" y="583961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1024732" y="5839618"/>
              <a:ext cx="477837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08" name="Text Box 10"/>
            <p:cNvSpPr txBox="1">
              <a:spLocks noChangeArrowheads="1"/>
            </p:cNvSpPr>
            <p:nvPr/>
          </p:nvSpPr>
          <p:spPr bwMode="auto">
            <a:xfrm>
              <a:off x="1762919" y="583961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9" name="Text Box 11"/>
            <p:cNvSpPr txBox="1">
              <a:spLocks noChangeArrowheads="1"/>
            </p:cNvSpPr>
            <p:nvPr/>
          </p:nvSpPr>
          <p:spPr bwMode="auto">
            <a:xfrm>
              <a:off x="2243932" y="5839618"/>
              <a:ext cx="477837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Text Box 12"/>
            <p:cNvSpPr txBox="1">
              <a:spLocks noChangeArrowheads="1"/>
            </p:cNvSpPr>
            <p:nvPr/>
          </p:nvSpPr>
          <p:spPr bwMode="auto">
            <a:xfrm>
              <a:off x="2905919" y="583961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2311" name="Text Box 13"/>
            <p:cNvSpPr txBox="1">
              <a:spLocks noChangeArrowheads="1"/>
            </p:cNvSpPr>
            <p:nvPr/>
          </p:nvSpPr>
          <p:spPr bwMode="auto">
            <a:xfrm>
              <a:off x="3386932" y="5839618"/>
              <a:ext cx="477837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2312" name="Text Box 14"/>
            <p:cNvSpPr txBox="1">
              <a:spLocks noChangeArrowheads="1"/>
            </p:cNvSpPr>
            <p:nvPr/>
          </p:nvSpPr>
          <p:spPr bwMode="auto">
            <a:xfrm>
              <a:off x="3820319" y="583961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313" name="Text Box 15"/>
            <p:cNvSpPr txBox="1">
              <a:spLocks noChangeArrowheads="1"/>
            </p:cNvSpPr>
            <p:nvPr/>
          </p:nvSpPr>
          <p:spPr bwMode="auto">
            <a:xfrm>
              <a:off x="6976269" y="583961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12314" name="Text Box 16"/>
            <p:cNvSpPr txBox="1">
              <a:spLocks noChangeArrowheads="1"/>
            </p:cNvSpPr>
            <p:nvPr/>
          </p:nvSpPr>
          <p:spPr bwMode="auto">
            <a:xfrm>
              <a:off x="7457282" y="5839618"/>
              <a:ext cx="477837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53</a:t>
              </a:r>
            </a:p>
          </p:txBody>
        </p:sp>
        <p:sp>
          <p:nvSpPr>
            <p:cNvPr id="12315" name="Text Box 17"/>
            <p:cNvSpPr txBox="1">
              <a:spLocks noChangeArrowheads="1"/>
            </p:cNvSpPr>
            <p:nvPr/>
          </p:nvSpPr>
          <p:spPr bwMode="auto">
            <a:xfrm>
              <a:off x="7890669" y="583961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12316" name="Text Box 18"/>
            <p:cNvSpPr txBox="1">
              <a:spLocks noChangeArrowheads="1"/>
            </p:cNvSpPr>
            <p:nvPr/>
          </p:nvSpPr>
          <p:spPr bwMode="auto">
            <a:xfrm>
              <a:off x="8371682" y="5839618"/>
              <a:ext cx="477837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68</a:t>
              </a:r>
            </a:p>
          </p:txBody>
        </p:sp>
        <p:sp>
          <p:nvSpPr>
            <p:cNvPr id="12317" name="Text Box 19"/>
            <p:cNvSpPr txBox="1">
              <a:spLocks noChangeArrowheads="1"/>
            </p:cNvSpPr>
            <p:nvPr/>
          </p:nvSpPr>
          <p:spPr bwMode="auto">
            <a:xfrm>
              <a:off x="4506119" y="583961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2318" name="Text Box 20"/>
            <p:cNvSpPr txBox="1">
              <a:spLocks noChangeArrowheads="1"/>
            </p:cNvSpPr>
            <p:nvPr/>
          </p:nvSpPr>
          <p:spPr bwMode="auto">
            <a:xfrm>
              <a:off x="4987132" y="5839618"/>
              <a:ext cx="477837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12319" name="Text Box 21"/>
            <p:cNvSpPr txBox="1">
              <a:spLocks noChangeArrowheads="1"/>
            </p:cNvSpPr>
            <p:nvPr/>
          </p:nvSpPr>
          <p:spPr bwMode="auto">
            <a:xfrm>
              <a:off x="5725319" y="583961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12320" name="Text Box 22"/>
            <p:cNvSpPr txBox="1">
              <a:spLocks noChangeArrowheads="1"/>
            </p:cNvSpPr>
            <p:nvPr/>
          </p:nvSpPr>
          <p:spPr bwMode="auto">
            <a:xfrm>
              <a:off x="6206332" y="5839618"/>
              <a:ext cx="477837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45</a:t>
              </a:r>
            </a:p>
          </p:txBody>
        </p:sp>
      </p:grp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1219200" y="1702905"/>
            <a:ext cx="1981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2362200" y="1702905"/>
            <a:ext cx="121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657600" y="1702905"/>
            <a:ext cx="304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4495800" y="1702905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4800600" y="1702905"/>
            <a:ext cx="2743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048000" y="1321905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3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529013" y="132190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62400" y="1321905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17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443413" y="132190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48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584950" y="248554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52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7065963" y="248554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53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499350" y="248554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55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980363" y="248554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68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4495800" y="248554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976813" y="248554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26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5410200" y="248554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28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5891213" y="248554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29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85800" y="2464905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1166813" y="246490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1860550" y="2464905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341563" y="246490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7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2971800" y="2464905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3452813" y="246490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14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3886200" y="246490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16</a:t>
            </a:r>
          </a:p>
        </p:txBody>
      </p: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381000" y="3074508"/>
            <a:ext cx="3657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45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ทำให้แยก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endParaRPr lang="en-US" alt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3962400" y="3150708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4443413" y="3150708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26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876800" y="3150708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28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357813" y="3150708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29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381000" y="3573016"/>
            <a:ext cx="8305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และทำให้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28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เป็นข้อมูลรากซึ่งก็ทำให้รากต้องแตกออกและนำข้อมูลตรงกลางเป็นรากตัวใหม่</a:t>
            </a:r>
            <a:endParaRPr lang="en-US" alt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50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การเพิ่มข้อมูลใน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B-Tree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พยายามเพิ่มข้อมูลใน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ใบก่อน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ถ้าพบกว่าการเพิ่มข้อมูลใน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ใบทำให้มีข้อมูลมากเกินไปให้แตก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ใบออกเป็นสอง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ย้ายข้อมูลตรงกลางไปที่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พ่อแม่ของ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ถ้าพบว่า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พ่อแม่ไม่สามารถเก็บข้อมูลได้ให้ทำการแยก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พ่อแม่ออกเป็นสอง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แล้วย้ายข้อมูลตรงกลางไปที่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โหนดบรรพบุรุษ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พ่อแม่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วิธีนี้ให้ทำไปเรื่อยๆ จนถึง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บนสุดที่สามารถใส่ข้อมูลได้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ถ้าจำเป็น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รากสามารถแตกออกเป็นสอง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และสร้าง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ราก</a:t>
            </a:r>
            <a:r>
              <a:rPr 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ใหม่ด้วยข้อมูลตรงกลาง จะทำให้ต้นไม้มีความสูงเพิ่มขึ้นอีกหนึ่ง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D480984-ECAC-491C-AEE8-D1893400AB48}" type="slidenum">
              <a:rPr lang="en-US" altLang="en-US" sz="1400">
                <a:solidFill>
                  <a:schemeClr val="bg2"/>
                </a:solidFill>
              </a:rPr>
              <a:pPr/>
              <a:t>13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h-TH" smtClean="0"/>
              <a:t>Exercise in Inserting a B-Tree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altLang="th-TH" dirty="0" smtClean="0"/>
              <a:t>ลองเพิ่มข้อมูลต่อไปนี้ใน</a:t>
            </a:r>
            <a:r>
              <a:rPr lang="en-GB" altLang="th-TH" dirty="0" smtClean="0"/>
              <a:t> 5-way B-tree:</a:t>
            </a:r>
          </a:p>
          <a:p>
            <a:pPr marL="0" indent="0">
              <a:buNone/>
            </a:pPr>
            <a:r>
              <a:rPr lang="en-GB" altLang="th-TH" dirty="0" smtClean="0"/>
              <a:t>3, 7, 9, 23, 45, 1, 5, 14, 25, 24, 13, 11, 8, 19, 4, 31, 35, 56</a:t>
            </a:r>
          </a:p>
          <a:p>
            <a:endParaRPr lang="en-GB" altLang="th-TH" dirty="0" smtClean="0"/>
          </a:p>
          <a:p>
            <a:r>
              <a:rPr lang="en-GB" altLang="th-TH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4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6AE6AE-D246-47FA-BB90-6E95E8753783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 smtClean="0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971550" y="620713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1204" name="สี่เหลี่ยมผืนผ้า 3"/>
          <p:cNvSpPr>
            <a:spLocks noChangeArrowheads="1"/>
          </p:cNvSpPr>
          <p:nvPr/>
        </p:nvSpPr>
        <p:spPr bwMode="auto">
          <a:xfrm>
            <a:off x="527050" y="1671638"/>
            <a:ext cx="62341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th-TH" altLang="en-US" sz="2800">
                <a:latin typeface="BrowalliaUPC" pitchFamily="34" charset="-34"/>
                <a:cs typeface="BrowalliaUPC" pitchFamily="34" charset="-34"/>
              </a:rPr>
              <a:t>การลบคีย์ใน </a:t>
            </a:r>
            <a:r>
              <a:rPr lang="en-US" altLang="en-US" sz="2800">
                <a:latin typeface="BrowalliaUPC" pitchFamily="34" charset="-34"/>
                <a:cs typeface="BrowalliaUPC" pitchFamily="34" charset="-34"/>
              </a:rPr>
              <a:t>B-Tree </a:t>
            </a:r>
            <a:r>
              <a:rPr lang="th-TH" altLang="en-US" sz="2800">
                <a:latin typeface="BrowalliaUPC" pitchFamily="34" charset="-34"/>
                <a:cs typeface="BrowalliaUPC" pitchFamily="34" charset="-34"/>
              </a:rPr>
              <a:t>จะต้องลบข้อมูลในตำแหน่ง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cs typeface="BrowalliaUPC" pitchFamily="34" charset="-34"/>
              </a:rPr>
              <a:t>ใบ</a:t>
            </a:r>
            <a:endParaRPr lang="en-US" altLang="en-US" sz="28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1205" name="สี่เหลี่ยมผืนผ้า 4"/>
          <p:cNvSpPr>
            <a:spLocks noChangeArrowheads="1"/>
          </p:cNvSpPr>
          <p:nvPr/>
        </p:nvSpPr>
        <p:spPr bwMode="auto">
          <a:xfrm>
            <a:off x="531813" y="2060575"/>
            <a:ext cx="800258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thaiDist"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ถ้าตำแหน่งคีย์ที่ต้องการลบอยู่ในตำแหน่งใบ และยังมีคีย์อื่นที่ไม่ใช้คีย์ที่ต้องการลบอยู่ใน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เดียวกัน ในกรณีนี้สามารถลบคีย์ออกจาก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B-Tree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ได้ทันที</a:t>
            </a:r>
            <a:endParaRPr lang="en-US" altLang="en-US" sz="2800">
              <a:latin typeface="BrowalliaUPC" pitchFamily="34" charset="-34"/>
              <a:ea typeface="SimSun" pitchFamily="2" charset="-122"/>
              <a:cs typeface="BrowalliaUPC" pitchFamily="34" charset="-34"/>
            </a:endParaRPr>
          </a:p>
          <a:p>
            <a:pPr algn="thaiDist"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ถ้าตำแหน่งคีย์ที่ต้องการลบไม่ได้อยู่ในตำแหน่งใบ ให้ใช้หลักการ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Inorder successor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มาสลับตำแหน่งของคีย์ที่ต้องการลบกับคีย์ที่อยู่ในตำแหน่งใบ จึงลบคีย์ออกจาก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B-Tree </a:t>
            </a:r>
            <a:endParaRPr lang="th-TH" altLang="en-US" sz="2800">
              <a:latin typeface="BrowalliaUPC" pitchFamily="34" charset="-34"/>
              <a:ea typeface="SimSun" pitchFamily="2" charset="-122"/>
              <a:cs typeface="BrowalliaUPC" pitchFamily="34" charset="-34"/>
            </a:endParaRPr>
          </a:p>
          <a:p>
            <a:pPr algn="thaiDist"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เมื่อลบคีย์แล้วส่งผลทำให้คีย์ที่อยู่ใน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มีจำนวนน้อยกว่าจำนวนของคีย์ที่กำหนดไว้ ให้พิจารณาดู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ในระดับพี่น้องดังต่อไปนี้</a:t>
            </a:r>
          </a:p>
        </p:txBody>
      </p:sp>
    </p:spTree>
    <p:extLst>
      <p:ext uri="{BB962C8B-B14F-4D97-AF65-F5344CB8AC3E}">
        <p14:creationId xmlns:p14="http://schemas.microsoft.com/office/powerpoint/2010/main" val="11674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86BBB5-8240-4FEE-A76C-5A217223ECAB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h-TH" altLang="en-US" sz="1000" smtClean="0"/>
          </a:p>
        </p:txBody>
      </p:sp>
      <p:sp>
        <p:nvSpPr>
          <p:cNvPr id="52227" name="สี่เหลี่ยมผืนผ้า 4"/>
          <p:cNvSpPr>
            <a:spLocks noChangeArrowheads="1"/>
          </p:cNvSpPr>
          <p:nvPr/>
        </p:nvSpPr>
        <p:spPr bwMode="auto">
          <a:xfrm>
            <a:off x="539750" y="1724025"/>
            <a:ext cx="80025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thaiDist"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ถ้า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ในระดับพี่น้องมีจำนวนของคีย์มากกกว่าหนึ่งคีย์ให้เลื่อนคีย์ในระดับพ่อแม่ลงมาแทนคีย์ที่ถูกลบไปและเลื่อนคีย์ในตำแหน่ง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พี่น้องขึ้นไปแทนคีย์ใน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พ่อแม่ที่ถูกเลื่อนลงไป ดังแสดงการเลื่อนตำแหน่งใน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B-Tree </a:t>
            </a:r>
          </a:p>
        </p:txBody>
      </p:sp>
      <p:pic>
        <p:nvPicPr>
          <p:cNvPr id="52228" name="รูปภาพ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73463"/>
            <a:ext cx="62642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971550" y="620713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8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2D2F7B-976C-418C-A351-F70EA87F5195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 smtClean="0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950913" y="642938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3252" name="สี่เหลี่ยมผืนผ้า 3"/>
          <p:cNvSpPr>
            <a:spLocks noChangeArrowheads="1"/>
          </p:cNvSpPr>
          <p:nvPr/>
        </p:nvSpPr>
        <p:spPr bwMode="auto">
          <a:xfrm>
            <a:off x="685800" y="1733550"/>
            <a:ext cx="76962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thaiDist"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th-TH" altLang="en-US" sz="2800">
                <a:latin typeface="BrowalliaUPC" pitchFamily="34" charset="-34"/>
                <a:cs typeface="BrowalliaUPC" pitchFamily="34" charset="-34"/>
              </a:rPr>
              <a:t>ถ้า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cs typeface="BrowalliaUPC" pitchFamily="34" charset="-34"/>
              </a:rPr>
              <a:t>ในระดับพี่น้องมีจำนวนของคีย์เท่ากับหนึ่ง ในกรณีนี้จะใช้หลักการรวมคีย์ โดยนำคีย์ในระดับพ่อแม่ลงไปรวมกับคีย์ในระดับพี่น้อง ดังแสดงการรวมคีย์ในรูป</a:t>
            </a:r>
            <a:endParaRPr lang="en-US" altLang="en-US" sz="280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3253" name="รูปภาพ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284538"/>
            <a:ext cx="66976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8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36E508-C8EF-4CFE-B010-029C713ED5B8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 smtClean="0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906463" y="6096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712913"/>
            <a:ext cx="80772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ตัวอย่าง 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การลบข้อมูลใน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B-</a:t>
            </a:r>
            <a:r>
              <a:rPr lang="th-TH" sz="2800" dirty="0" err="1">
                <a:latin typeface="BrowalliaUPC" pitchFamily="34" charset="-34"/>
                <a:cs typeface="BrowalliaUPC" pitchFamily="34" charset="-34"/>
              </a:rPr>
              <a:t>Tree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	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  <a:p>
            <a:pPr>
              <a:defRPr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	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กำหนดให้มีลำดับการลบข้อมูลคือ 52, 72, 69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, 56 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ใน B-</a:t>
            </a:r>
            <a:r>
              <a:rPr lang="th-TH" sz="2800" dirty="0" err="1">
                <a:latin typeface="BrowalliaUPC" pitchFamily="34" charset="-34"/>
                <a:cs typeface="BrowalliaUPC" pitchFamily="34" charset="-34"/>
              </a:rPr>
              <a:t>Tree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 โดยกำหนดให้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m = 5 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แสดงได้ดังนี้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545623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99EC54-643F-4B1A-A0CD-CC243AF01420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th-TH" altLang="en-US" sz="1000" smtClean="0"/>
          </a:p>
        </p:txBody>
      </p:sp>
      <p:sp>
        <p:nvSpPr>
          <p:cNvPr id="55299" name="สี่เหลี่ยมผืนผ้า 5"/>
          <p:cNvSpPr>
            <a:spLocks noChangeArrowheads="1"/>
          </p:cNvSpPr>
          <p:nvPr/>
        </p:nvSpPr>
        <p:spPr bwMode="auto">
          <a:xfrm>
            <a:off x="685800" y="1557338"/>
            <a:ext cx="77724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tabLst>
                <a:tab pos="6858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thaiDist" eaLnBrk="1" hangingPunct="1">
              <a:spcBef>
                <a:spcPct val="0"/>
              </a:spcBef>
              <a:buClr>
                <a:srgbClr val="FF0000"/>
              </a:buClr>
              <a:buSzTx/>
              <a:buFont typeface="Arial" pitchFamily="34" charset="0"/>
              <a:buAutoNum type="arabicPeriod"/>
            </a:pPr>
            <a:r>
              <a:rPr lang="th-TH" altLang="en-US" sz="2800" b="1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ลบข้อมูล </a:t>
            </a:r>
            <a:r>
              <a:rPr lang="en-US" altLang="en-US" sz="2800" b="1">
                <a:latin typeface="BrowalliaUPC" pitchFamily="34" charset="-34"/>
                <a:ea typeface="SimSun" pitchFamily="2" charset="-122"/>
                <a:cs typeface="BrowalliaUPC" pitchFamily="34" charset="-34"/>
              </a:rPr>
              <a:t>52: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โดยนำ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B-Tree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ต้นแบบมาลบดังแสดงในรูป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a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เมื่อตรวจสอบข้อมูล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52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ที่ต้องการลบไม่ได้อยู่ในตำแหน่งใบต้องทำการสลับตำแหน่งข้อมูล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52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กับข้อมูลในตำแหน่งใบด้วยหลักการ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Inorder successor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คือข้อมูล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56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ดังแสดงในรูป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(c)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และทำการลบข้อมูล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52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ดังแสดงในรูป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(d) </a:t>
            </a:r>
          </a:p>
        </p:txBody>
      </p:sp>
      <p:pic>
        <p:nvPicPr>
          <p:cNvPr id="55300" name="รูปภาพ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03650"/>
            <a:ext cx="65849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906463" y="6096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83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253587-20EB-489D-A9D8-8CD3957221C6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 smtClean="0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914400" y="6096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6324" name="สี่เหลี่ยมผืนผ้า 5"/>
          <p:cNvSpPr>
            <a:spLocks noChangeArrowheads="1"/>
          </p:cNvSpPr>
          <p:nvPr/>
        </p:nvSpPr>
        <p:spPr bwMode="auto">
          <a:xfrm>
            <a:off x="539750" y="1700213"/>
            <a:ext cx="79200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tabLst>
                <a:tab pos="6858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thaiDist" eaLnBrk="1" hangingPunct="1">
              <a:spcBef>
                <a:spcPct val="0"/>
              </a:spcBef>
              <a:buClr>
                <a:srgbClr val="FF0000"/>
              </a:buClr>
              <a:buSzTx/>
              <a:buFont typeface="Arial" pitchFamily="34" charset="0"/>
              <a:buAutoNum type="arabicPeriod" startAt="2"/>
            </a:pPr>
            <a:r>
              <a:rPr lang="th-TH" altLang="en-US" sz="2800" b="1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ลบข้อมูล </a:t>
            </a:r>
            <a:r>
              <a:rPr lang="en-US" altLang="en-US" sz="2800" b="1">
                <a:latin typeface="BrowalliaUPC" pitchFamily="34" charset="-34"/>
                <a:ea typeface="SimSun" pitchFamily="2" charset="-122"/>
                <a:cs typeface="BrowalliaUPC" pitchFamily="34" charset="-34"/>
              </a:rPr>
              <a:t>72: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นำ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B-Tree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ที่เพี่มข้อมูล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52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มาเป็นต้นแบบในการลบข้อมูล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72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เป็นข้อมูลที่อยู่ในตำแหน่งใบสามารถทำลบข้อมูล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72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ได้เลยดังแสดงในรูปที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(b) </a:t>
            </a:r>
          </a:p>
        </p:txBody>
      </p:sp>
      <p:pic>
        <p:nvPicPr>
          <p:cNvPr id="56325" name="รูปภาพ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573463"/>
            <a:ext cx="73294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ทำไมต้องมีโครงสร้างต้นไม้แบบบี </a:t>
            </a:r>
            <a:r>
              <a:rPr lang="en-US" sz="4800" dirty="0" smtClean="0">
                <a:cs typeface="TH Sarabun New"/>
              </a:rPr>
              <a:t>(b-tree)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600" b="0" dirty="0" smtClean="0">
                <a:latin typeface="TH SarabunPSK"/>
                <a:cs typeface="TH SarabunPSK"/>
              </a:rPr>
              <a:t>โครงสร้างการเรียงข้อมูลที่เราเรียกว่าอิน</a:t>
            </a:r>
            <a:r>
              <a:rPr lang="th-TH" sz="3600" b="0" dirty="0" err="1" smtClean="0">
                <a:latin typeface="TH SarabunPSK"/>
                <a:cs typeface="TH SarabunPSK"/>
              </a:rPr>
              <a:t>เด็กซ์</a:t>
            </a:r>
            <a:r>
              <a:rPr lang="th-TH" sz="3600" b="0" dirty="0" smtClean="0">
                <a:latin typeface="TH SarabunPSK"/>
                <a:cs typeface="TH SarabunPSK"/>
              </a:rPr>
              <a:t>สำหรับชุดข้อมูลขนาดใหญ่บางครั้งไม่สามารถเก็บในหน่วยความจำหลักได้ ทำให้ต้องใช้วิธีการเก็บข้อมูลที่มีประสิทธิภาพมากขึ้น</a:t>
            </a:r>
          </a:p>
          <a:p>
            <a:r>
              <a:rPr lang="th-TH" sz="3600" b="0" dirty="0" smtClean="0">
                <a:latin typeface="TH SarabunPSK"/>
                <a:cs typeface="TH SarabunPSK"/>
              </a:rPr>
              <a:t>ถ้าจานแม่เหล็กหมุนได้ </a:t>
            </a:r>
            <a:r>
              <a:rPr lang="en-US" sz="3600" b="0" dirty="0" smtClean="0">
                <a:latin typeface="TH SarabunPSK"/>
                <a:cs typeface="TH SarabunPSK"/>
              </a:rPr>
              <a:t>3600 RPM, </a:t>
            </a:r>
            <a:r>
              <a:rPr lang="th-TH" sz="3600" b="0" dirty="0" smtClean="0">
                <a:latin typeface="TH SarabunPSK"/>
                <a:cs typeface="TH SarabunPSK"/>
              </a:rPr>
              <a:t>การเข้าถึงข้อมูลเกิดขึ้น </a:t>
            </a:r>
            <a:r>
              <a:rPr lang="en-US" sz="3600" b="0" dirty="0" smtClean="0">
                <a:latin typeface="TH SarabunPSK"/>
                <a:cs typeface="TH SarabunPSK"/>
              </a:rPr>
              <a:t>1/60 </a:t>
            </a:r>
            <a:r>
              <a:rPr lang="th-TH" sz="3600" b="0" dirty="0" smtClean="0">
                <a:latin typeface="TH SarabunPSK"/>
                <a:cs typeface="TH SarabunPSK"/>
              </a:rPr>
              <a:t>วินาทีหรือ </a:t>
            </a:r>
            <a:r>
              <a:rPr lang="en-US" sz="3600" b="0" dirty="0" smtClean="0">
                <a:latin typeface="TH SarabunPSK"/>
                <a:cs typeface="TH SarabunPSK"/>
              </a:rPr>
              <a:t>16.7 </a:t>
            </a:r>
            <a:r>
              <a:rPr lang="en-US" sz="3600" b="0" dirty="0" err="1" smtClean="0">
                <a:latin typeface="TH SarabunPSK"/>
                <a:cs typeface="TH SarabunPSK"/>
              </a:rPr>
              <a:t>ms</a:t>
            </a:r>
            <a:r>
              <a:rPr lang="en-US" sz="3600" b="0" dirty="0" smtClean="0">
                <a:latin typeface="TH SarabunPSK"/>
                <a:cs typeface="TH SarabunPSK"/>
              </a:rPr>
              <a:t> </a:t>
            </a:r>
            <a:r>
              <a:rPr lang="th-TH" sz="3600" b="0" dirty="0" smtClean="0">
                <a:latin typeface="TH SarabunPSK"/>
                <a:cs typeface="TH SarabunPSK"/>
              </a:rPr>
              <a:t>ถ้าเราใช้ </a:t>
            </a:r>
            <a:r>
              <a:rPr lang="en-US" sz="3600" b="0" dirty="0" smtClean="0">
                <a:latin typeface="TH SarabunPSK"/>
                <a:cs typeface="TH SarabunPSK"/>
              </a:rPr>
              <a:t>AVL tree </a:t>
            </a:r>
            <a:r>
              <a:rPr lang="th-TH" sz="3600" b="0" dirty="0" err="1" smtClean="0">
                <a:latin typeface="TH SarabunPSK"/>
                <a:cs typeface="TH SarabunPSK"/>
              </a:rPr>
              <a:t>เพือ</a:t>
            </a:r>
            <a:r>
              <a:rPr lang="th-TH" sz="3600" b="0" dirty="0" smtClean="0">
                <a:latin typeface="TH SarabunPSK"/>
                <a:cs typeface="TH SarabunPSK"/>
              </a:rPr>
              <a:t>เก็บข้อมูล </a:t>
            </a:r>
            <a:r>
              <a:rPr lang="en-US" sz="3600" b="0" dirty="0" smtClean="0">
                <a:latin typeface="TH SarabunPSK"/>
                <a:cs typeface="TH SarabunPSK"/>
              </a:rPr>
              <a:t>20 </a:t>
            </a:r>
            <a:r>
              <a:rPr lang="th-TH" sz="3600" b="0" dirty="0" smtClean="0">
                <a:latin typeface="TH SarabunPSK"/>
                <a:cs typeface="TH SarabunPSK"/>
              </a:rPr>
              <a:t>บ้าน</a:t>
            </a:r>
            <a:r>
              <a:rPr lang="th-TH" sz="3600" b="0" dirty="0" err="1" smtClean="0">
                <a:latin typeface="TH SarabunPSK"/>
                <a:cs typeface="TH SarabunPSK"/>
              </a:rPr>
              <a:t>เรคคอร์ด</a:t>
            </a:r>
            <a:r>
              <a:rPr lang="th-TH" sz="3600" b="0" dirty="0" smtClean="0">
                <a:latin typeface="TH SarabunPSK"/>
                <a:cs typeface="TH SarabunPSK"/>
              </a:rPr>
              <a:t> ถึงแม้จะ</a:t>
            </a:r>
            <a:r>
              <a:rPr lang="th-TH" sz="3600" b="0" dirty="0" err="1" smtClean="0">
                <a:latin typeface="TH SarabunPSK"/>
                <a:cs typeface="TH SarabunPSK"/>
              </a:rPr>
              <a:t>เป็นไบนารีท</a:t>
            </a:r>
            <a:r>
              <a:rPr lang="th-TH" sz="3600" b="0" dirty="0" smtClean="0">
                <a:latin typeface="TH SarabunPSK"/>
                <a:cs typeface="TH SarabunPSK"/>
              </a:rPr>
              <a:t>รีก็จะต้องมีความลึกมาก ทำให้เวลาในการเข้าถึงข้อมูลนานด้วย </a:t>
            </a:r>
            <a:r>
              <a:rPr lang="en-US" sz="3600" b="0" dirty="0" smtClean="0">
                <a:latin typeface="TH SarabunPSK"/>
                <a:cs typeface="TH SarabunPSK"/>
              </a:rPr>
              <a:t>log</a:t>
            </a:r>
            <a:r>
              <a:rPr lang="en-US" sz="3600" b="0" baseline="-25000" dirty="0" smtClean="0">
                <a:latin typeface="TH SarabunPSK"/>
                <a:cs typeface="TH SarabunPSK"/>
              </a:rPr>
              <a:t>2</a:t>
            </a:r>
            <a:r>
              <a:rPr lang="en-US" sz="3600" b="0" dirty="0" smtClean="0">
                <a:latin typeface="TH SarabunPSK"/>
                <a:cs typeface="TH SarabunPSK"/>
              </a:rPr>
              <a:t> 20,000,000 = 24 </a:t>
            </a:r>
            <a:r>
              <a:rPr lang="th-TH" sz="3600" b="0" dirty="0" smtClean="0">
                <a:latin typeface="TH SarabunPSK"/>
                <a:cs typeface="TH SarabunPSK"/>
              </a:rPr>
              <a:t>หรือประมาณ </a:t>
            </a:r>
            <a:r>
              <a:rPr lang="en-US" sz="3600" b="0" dirty="0" smtClean="0">
                <a:latin typeface="TH SarabunPSK"/>
                <a:cs typeface="TH SarabunPSK"/>
              </a:rPr>
              <a:t>0.2 </a:t>
            </a:r>
            <a:r>
              <a:rPr lang="th-TH" sz="3600" b="0" dirty="0" smtClean="0">
                <a:latin typeface="TH SarabunPSK"/>
                <a:cs typeface="TH SarabunPSK"/>
              </a:rPr>
              <a:t>วินาที</a:t>
            </a:r>
          </a:p>
          <a:p>
            <a:endParaRPr lang="th-TH" dirty="0" smtClean="0">
              <a:latin typeface="TH SarabunPSK"/>
              <a:cs typeface="TH SarabunPSK"/>
            </a:endParaRPr>
          </a:p>
          <a:p>
            <a:pPr lvl="1"/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9E3443-3A72-4D0E-926B-4AF2B414CCD4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h-TH" altLang="en-US" sz="1000" smtClean="0"/>
          </a:p>
        </p:txBody>
      </p:sp>
      <p:sp>
        <p:nvSpPr>
          <p:cNvPr id="57347" name="สี่เหลี่ยมผืนผ้า 7"/>
          <p:cNvSpPr>
            <a:spLocks noChangeArrowheads="1"/>
          </p:cNvSpPr>
          <p:nvPr/>
        </p:nvSpPr>
        <p:spPr bwMode="auto">
          <a:xfrm>
            <a:off x="395288" y="1628775"/>
            <a:ext cx="83534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tabLst>
                <a:tab pos="6858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thaiDist" eaLnBrk="1" hangingPunct="1">
              <a:spcBef>
                <a:spcPct val="0"/>
              </a:spcBef>
              <a:buClr>
                <a:srgbClr val="FF0000"/>
              </a:buClr>
              <a:buSzTx/>
              <a:buFont typeface="Arial" pitchFamily="34" charset="0"/>
              <a:buAutoNum type="arabicPeriod" startAt="3"/>
            </a:pPr>
            <a:r>
              <a:rPr lang="th-TH" altLang="en-US" sz="2800" b="1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ลบข้อมูล </a:t>
            </a:r>
            <a:r>
              <a:rPr lang="en-US" altLang="en-US" sz="2800" b="1">
                <a:latin typeface="BrowalliaUPC" pitchFamily="34" charset="-34"/>
                <a:ea typeface="SimSun" pitchFamily="2" charset="-122"/>
                <a:cs typeface="BrowalliaUPC" pitchFamily="34" charset="-34"/>
              </a:rPr>
              <a:t>69: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นำ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B-Tree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เพิ่มข้อมูล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72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มาเป็นทรีต้นแบบในการลบข้อมูล 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69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อยู่ในตำแหน่งใบสามารถทำการลบข้อมูล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69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ได้ทันทีแต่เมื่อทำการลบข้อมูล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69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แล้วข้อมูลแม่มีลูกอยู่เพียง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เดียวซึ่งไม่เป็นตามกฎของ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B-Tree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ดังนั้นจึงทำการเลื่อนข้อมูลในลำดับพี่สองคือ</a:t>
            </a:r>
            <a:r>
              <a:rPr lang="th-TH" altLang="en-US" sz="2800" b="1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&lt;31, 43&gt;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มี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2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ข้อมูลดังนั้นจึงทำการเลื่อนข้อมูล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56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ลงมาแทนข้อมูล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69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และทำการเลือก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43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ขึ้นไปเป็น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 node </a:t>
            </a:r>
            <a:r>
              <a:rPr lang="th-TH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รากแทน ดังแสดงในรูป </a:t>
            </a:r>
            <a:r>
              <a:rPr lang="en-US" altLang="en-US" sz="2800">
                <a:latin typeface="BrowalliaUPC" pitchFamily="34" charset="-34"/>
                <a:ea typeface="SimSun" pitchFamily="2" charset="-122"/>
                <a:cs typeface="BrowalliaUPC" pitchFamily="34" charset="-34"/>
              </a:rPr>
              <a:t>(d)</a:t>
            </a:r>
          </a:p>
        </p:txBody>
      </p:sp>
      <p:pic>
        <p:nvPicPr>
          <p:cNvPr id="57348" name="รูปภาพ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292600"/>
            <a:ext cx="48355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914400" y="6096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15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5BBCD5-0F5B-4DC5-AC07-14F9D787D33E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 smtClean="0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904875" y="620713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การลบ</a:t>
            </a:r>
            <a:r>
              <a:rPr lang="en-US" sz="4800" dirty="0">
                <a:latin typeface="BrowalliaUPC" pitchFamily="34" charset="-34"/>
                <a:ea typeface="SimSun"/>
                <a:cs typeface="BrowalliaUPC" pitchFamily="34" charset="-34"/>
              </a:rPr>
              <a:t> node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8372" name="สี่เหลี่ยมผืนผ้า 5"/>
          <p:cNvSpPr>
            <a:spLocks noChangeArrowheads="1"/>
          </p:cNvSpPr>
          <p:nvPr/>
        </p:nvSpPr>
        <p:spPr bwMode="auto">
          <a:xfrm>
            <a:off x="762000" y="1611313"/>
            <a:ext cx="78486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tabLst>
                <a:tab pos="6858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thaiDist" eaLnBrk="1" hangingPunct="1">
              <a:spcBef>
                <a:spcPct val="0"/>
              </a:spcBef>
              <a:buClr>
                <a:srgbClr val="FF0000"/>
              </a:buClr>
              <a:buSzTx/>
              <a:buFont typeface="Arial" pitchFamily="34" charset="0"/>
              <a:buAutoNum type="arabicPeriod" startAt="4"/>
            </a:pPr>
            <a:r>
              <a:rPr lang="th-TH" altLang="en-US" sz="2800" b="1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ลบข้อมูล </a:t>
            </a:r>
            <a:r>
              <a:rPr lang="en-US" altLang="en-US" sz="2800" b="1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56: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นำ 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B-Tree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เพิ่มข้อมูล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 69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มาเป็นต้นแบบ ข้อมูล 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56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อยู่ในตำแหน่งใบสามารถลบข้อมูลได้ทันที แต่เมื่อลบไปแล้วแม่มีข้อมูลเพียงข้อมูลเดียวและเมื่อดู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 node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ระดับพี่น้อง 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&lt;31&gt;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มีเพียงข้อมูลเดียวดังนั้นต้องใช้หลักการเลื่อนข้อมูล 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43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ไปร่วมกับ 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31 </a:t>
            </a:r>
            <a:r>
              <a:rPr lang="th-TH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ดังแสดงในรูปที่ </a:t>
            </a:r>
            <a:r>
              <a:rPr lang="en-US" altLang="en-US" sz="2800">
                <a:latin typeface="Browallia New" pitchFamily="34" charset="-34"/>
                <a:ea typeface="SimSun" pitchFamily="2" charset="-122"/>
                <a:cs typeface="Browallia New" pitchFamily="34" charset="-34"/>
              </a:rPr>
              <a:t>(d)</a:t>
            </a:r>
          </a:p>
        </p:txBody>
      </p:sp>
      <p:pic>
        <p:nvPicPr>
          <p:cNvPr id="58373" name="รูปภาพ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487738"/>
            <a:ext cx="57610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0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Example of B-Tree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dirty="0" smtClean="0"/>
              <a:t>B-Tree of order 4</a:t>
            </a:r>
          </a:p>
          <a:p>
            <a:pPr lvl="1"/>
            <a:r>
              <a:rPr lang="th-TH" altLang="el-GR" dirty="0" smtClean="0"/>
              <a:t>แต่ละ</a:t>
            </a:r>
            <a:r>
              <a:rPr lang="th-TH" altLang="el-GR" dirty="0" err="1" smtClean="0"/>
              <a:t>โหนด</a:t>
            </a:r>
            <a:r>
              <a:rPr lang="th-TH" altLang="el-GR" dirty="0" smtClean="0"/>
              <a:t>สามารถมีตัวชี้ได้สูงสุด </a:t>
            </a:r>
            <a:r>
              <a:rPr lang="en-US" altLang="el-GR" dirty="0" smtClean="0"/>
              <a:t>4 </a:t>
            </a:r>
            <a:r>
              <a:rPr lang="th-TH" altLang="el-GR" dirty="0" smtClean="0"/>
              <a:t>ตัว และ </a:t>
            </a:r>
            <a:r>
              <a:rPr lang="en-US" altLang="el-GR" dirty="0" smtClean="0"/>
              <a:t>3 </a:t>
            </a:r>
            <a:r>
              <a:rPr lang="th-TH" altLang="el-GR" dirty="0" smtClean="0"/>
              <a:t>ข้อมูล และอย่างน้อย </a:t>
            </a:r>
            <a:r>
              <a:rPr lang="en-US" altLang="el-GR" dirty="0" smtClean="0"/>
              <a:t>2 </a:t>
            </a:r>
            <a:r>
              <a:rPr lang="th-TH" altLang="el-GR" dirty="0" smtClean="0"/>
              <a:t>ตัวชี้ </a:t>
            </a:r>
            <a:r>
              <a:rPr lang="en-US" altLang="el-GR" dirty="0" smtClean="0"/>
              <a:t>1 </a:t>
            </a:r>
            <a:r>
              <a:rPr lang="th-TH" altLang="el-GR" dirty="0" smtClean="0"/>
              <a:t>ข้อมูล</a:t>
            </a:r>
            <a:endParaRPr lang="en-US" altLang="el-GR" dirty="0" smtClean="0"/>
          </a:p>
          <a:p>
            <a:r>
              <a:rPr lang="en-US" altLang="el-GR" dirty="0" smtClean="0"/>
              <a:t>Insert: 5, 3, 21, 9, 1, 13, 2, 7, 10, 12, 4, 8</a:t>
            </a:r>
          </a:p>
          <a:p>
            <a:r>
              <a:rPr lang="en-US" altLang="el-GR" dirty="0" smtClean="0"/>
              <a:t>Delete: 2, 21, 10, 3, 4</a:t>
            </a:r>
          </a:p>
          <a:p>
            <a:endParaRPr lang="en-US" altLang="el-GR" dirty="0" smtClean="0"/>
          </a:p>
        </p:txBody>
      </p:sp>
    </p:spTree>
    <p:extLst>
      <p:ext uri="{BB962C8B-B14F-4D97-AF65-F5344CB8AC3E}">
        <p14:creationId xmlns:p14="http://schemas.microsoft.com/office/powerpoint/2010/main" val="3159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Insert 5, 3, 21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352800" y="2336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5</a:t>
            </a:r>
            <a:r>
              <a:rPr lang="en-US" altLang="el-GR"/>
              <a:t> *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352800" y="4572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5 * </a:t>
            </a:r>
            <a:r>
              <a:rPr lang="en-US" altLang="el-GR" b="1">
                <a:solidFill>
                  <a:srgbClr val="FF3300"/>
                </a:solidFill>
              </a:rPr>
              <a:t>21</a:t>
            </a:r>
            <a:r>
              <a:rPr lang="en-US" altLang="el-GR"/>
              <a:t> *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352800" y="3352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3</a:t>
            </a:r>
            <a:r>
              <a:rPr lang="en-US" altLang="el-GR"/>
              <a:t> * 5 *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445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838200"/>
          </a:xfrm>
        </p:spPr>
        <p:txBody>
          <a:bodyPr/>
          <a:lstStyle/>
          <a:p>
            <a:r>
              <a:rPr lang="en-US" altLang="el-GR" smtClean="0"/>
              <a:t>Insert 9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9</a:t>
            </a:r>
            <a:r>
              <a:rPr lang="en-US" altLang="el-GR"/>
              <a:t> *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5 *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768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21 *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2971800" y="2209800"/>
            <a:ext cx="1295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800600" y="2209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676400" y="251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781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828800" y="4191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a splits creating 2 children: b and c</a:t>
            </a:r>
          </a:p>
        </p:txBody>
      </p:sp>
    </p:spTree>
    <p:extLst>
      <p:ext uri="{BB962C8B-B14F-4D97-AF65-F5344CB8AC3E}">
        <p14:creationId xmlns:p14="http://schemas.microsoft.com/office/powerpoint/2010/main" val="6725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l-GR" smtClean="0"/>
              <a:t>Insert 1, 13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9 *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b="1">
                <a:solidFill>
                  <a:srgbClr val="FF3300"/>
                </a:solidFill>
              </a:rPr>
              <a:t> </a:t>
            </a:r>
            <a:r>
              <a:rPr lang="en-US" altLang="el-GR"/>
              <a:t>*</a:t>
            </a:r>
            <a:r>
              <a:rPr lang="en-US" altLang="el-GR" b="1">
                <a:solidFill>
                  <a:srgbClr val="FF3300"/>
                </a:solidFill>
              </a:rPr>
              <a:t> 1</a:t>
            </a:r>
            <a:r>
              <a:rPr lang="en-US" altLang="el-GR"/>
              <a:t> * 3 * 5 *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768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13</a:t>
            </a:r>
            <a:r>
              <a:rPr lang="en-US" altLang="el-GR"/>
              <a:t> * 21 *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2971800" y="2209800"/>
            <a:ext cx="1295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800600" y="2209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676400" y="251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781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Nodes b and c have room to insert more elements</a:t>
            </a:r>
          </a:p>
        </p:txBody>
      </p:sp>
    </p:spTree>
    <p:extLst>
      <p:ext uri="{BB962C8B-B14F-4D97-AF65-F5344CB8AC3E}">
        <p14:creationId xmlns:p14="http://schemas.microsoft.com/office/powerpoint/2010/main" val="11197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l-GR" smtClean="0"/>
              <a:t>Insert 2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</a:t>
            </a:r>
            <a:r>
              <a:rPr lang="en-US" altLang="el-GR" b="1">
                <a:solidFill>
                  <a:srgbClr val="FF3300"/>
                </a:solidFill>
              </a:rPr>
              <a:t>2</a:t>
            </a:r>
            <a:r>
              <a:rPr lang="en-US" altLang="el-GR"/>
              <a:t> *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84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13 * 21 *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3505200" y="3098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5 *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H="1">
            <a:off x="1905000" y="2209800"/>
            <a:ext cx="2209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4572000" y="2209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5029200" y="2209800"/>
            <a:ext cx="2133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57150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6096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34290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80772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1295400" y="4191000"/>
            <a:ext cx="7315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b has no more room, so it splits creating node d.</a:t>
            </a:r>
          </a:p>
        </p:txBody>
      </p:sp>
    </p:spTree>
    <p:extLst>
      <p:ext uri="{BB962C8B-B14F-4D97-AF65-F5344CB8AC3E}">
        <p14:creationId xmlns:p14="http://schemas.microsoft.com/office/powerpoint/2010/main" val="10856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l-GR" smtClean="0"/>
              <a:t>Insert 7, 10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2484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10 </a:t>
            </a:r>
            <a:r>
              <a:rPr lang="en-US" altLang="el-GR"/>
              <a:t>* 13 * 21 *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505200" y="3098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5 * </a:t>
            </a:r>
            <a:r>
              <a:rPr lang="en-US" altLang="el-GR" b="1">
                <a:solidFill>
                  <a:srgbClr val="FF3300"/>
                </a:solidFill>
              </a:rPr>
              <a:t>7</a:t>
            </a:r>
            <a:r>
              <a:rPr lang="en-US" altLang="el-GR"/>
              <a:t> *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1905000" y="2209800"/>
            <a:ext cx="2209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572000" y="2209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029200" y="2209800"/>
            <a:ext cx="2133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7150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85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429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8001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Nodes d and c have room to add more elements</a:t>
            </a:r>
          </a:p>
        </p:txBody>
      </p:sp>
    </p:spTree>
    <p:extLst>
      <p:ext uri="{BB962C8B-B14F-4D97-AF65-F5344CB8AC3E}">
        <p14:creationId xmlns:p14="http://schemas.microsoft.com/office/powerpoint/2010/main" val="25086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l-GR" smtClean="0"/>
              <a:t>Insert 12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 13 *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1447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15200" y="3124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21 *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95600" y="3098800"/>
            <a:ext cx="1524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5 * 7 *</a:t>
            </a:r>
          </a:p>
        </p:txBody>
      </p:sp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5105400" y="31242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 </a:t>
            </a:r>
            <a:r>
              <a:rPr lang="en-US" altLang="el-GR" b="1">
                <a:solidFill>
                  <a:srgbClr val="FF3300"/>
                </a:solidFill>
              </a:rPr>
              <a:t>12</a:t>
            </a:r>
            <a:r>
              <a:rPr lang="en-US" altLang="el-GR"/>
              <a:t> *</a:t>
            </a: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 flipH="1">
            <a:off x="13716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5" name="Line 12"/>
          <p:cNvSpPr>
            <a:spLocks noChangeShapeType="1"/>
          </p:cNvSpPr>
          <p:nvPr/>
        </p:nvSpPr>
        <p:spPr bwMode="auto">
          <a:xfrm flipH="1">
            <a:off x="3581400" y="2209800"/>
            <a:ext cx="685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>
            <a:off x="4724400" y="2209800"/>
            <a:ext cx="1143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7" name="Line 14"/>
          <p:cNvSpPr>
            <a:spLocks noChangeShapeType="1"/>
          </p:cNvSpPr>
          <p:nvPr/>
        </p:nvSpPr>
        <p:spPr bwMode="auto">
          <a:xfrm>
            <a:off x="54102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57150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9230" name="Text Box 17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Nodes c must split into nodes c and e</a:t>
            </a:r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>
            <a:off x="80010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9233" name="Text Box 20"/>
          <p:cNvSpPr txBox="1"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163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l-GR" smtClean="0"/>
              <a:t>Insert 4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 13 *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315200" y="3124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21 *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743200" y="3098800"/>
            <a:ext cx="1828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4</a:t>
            </a:r>
            <a:r>
              <a:rPr lang="en-US" altLang="el-GR"/>
              <a:t> * 5 * 7 *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105400" y="31242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 12 *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13716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3581400" y="2209800"/>
            <a:ext cx="685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724400" y="2209800"/>
            <a:ext cx="1143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4102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791200" y="175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0772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2484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14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d has room for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7603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ทำไมต้องมีโครงสร้างต้นไม้แบบบี </a:t>
            </a:r>
            <a:r>
              <a:rPr lang="en-US" sz="4800" dirty="0" smtClean="0">
                <a:cs typeface="TH Sarabun New"/>
              </a:rPr>
              <a:t>(b-tree)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0" dirty="0" smtClean="0">
                <a:latin typeface="TH SarabunPSK"/>
                <a:cs typeface="TH SarabunPSK"/>
              </a:rPr>
              <a:t>เราไม่สามารถพัฒนาการค้นหา</a:t>
            </a:r>
            <a:r>
              <a:rPr lang="th-TH" sz="3600" b="0" dirty="0" err="1" smtClean="0">
                <a:latin typeface="TH SarabunPSK"/>
                <a:cs typeface="TH SarabunPSK"/>
              </a:rPr>
              <a:t>สำหรับไบนารีท</a:t>
            </a:r>
            <a:r>
              <a:rPr lang="th-TH" sz="3600" b="0" dirty="0" smtClean="0">
                <a:latin typeface="TH SarabunPSK"/>
                <a:cs typeface="TH SarabunPSK"/>
              </a:rPr>
              <a:t>รีให้เวลาในการค้นหาน้อยกว่า </a:t>
            </a:r>
            <a:r>
              <a:rPr lang="en-US" sz="3600" b="0" dirty="0" smtClean="0">
                <a:latin typeface="TH SarabunPSK"/>
                <a:cs typeface="TH SarabunPSK"/>
              </a:rPr>
              <a:t>log2 n </a:t>
            </a:r>
            <a:endParaRPr lang="th-TH" sz="3600" b="0" dirty="0" smtClean="0">
              <a:latin typeface="TH SarabunPSK"/>
              <a:cs typeface="TH SarabunPSK"/>
            </a:endParaRPr>
          </a:p>
          <a:p>
            <a:r>
              <a:rPr lang="th-TH" sz="3600" b="0" dirty="0" smtClean="0">
                <a:latin typeface="TH SarabunPSK"/>
                <a:cs typeface="TH SarabunPSK"/>
              </a:rPr>
              <a:t>แต่เราสามารถเพิ่มกิ่งก้านทำให้ความสูงของต้นไม้ลดลง ก็จะทำให้การค้นหาเร็วขึ้นเพราะความสูงลดลง เส้นทางไปในแต่ละ</a:t>
            </a:r>
            <a:r>
              <a:rPr lang="th-TH" sz="3600" b="0" dirty="0" err="1" smtClean="0">
                <a:latin typeface="TH SarabunPSK"/>
                <a:cs typeface="TH SarabunPSK"/>
              </a:rPr>
              <a:t>โหนด</a:t>
            </a:r>
            <a:r>
              <a:rPr lang="th-TH" sz="3600" b="0" dirty="0" smtClean="0">
                <a:latin typeface="TH SarabunPSK"/>
                <a:cs typeface="TH SarabunPSK"/>
              </a:rPr>
              <a:t>ก็สั้นขึ้น</a:t>
            </a:r>
          </a:p>
          <a:p>
            <a:endParaRPr lang="th-TH" dirty="0" smtClean="0">
              <a:latin typeface="TH SarabunPSK"/>
              <a:cs typeface="TH SarabunPSK"/>
            </a:endParaRPr>
          </a:p>
          <a:p>
            <a:pPr lvl="1"/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>
                <a:solidFill>
                  <a:prstClr val="black">
                    <a:tint val="75000"/>
                  </a:prstClr>
                </a:solidFill>
              </a:rPr>
              <a:t>สอวน. คอมพิวเตอร์​ ค่าย 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l-GR" smtClean="0"/>
              <a:t>Insert 8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828800" y="27178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7 *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467600" y="41148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21 *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715000" y="27178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13 *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600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9 *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2286000" y="40894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4 * 5 *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5410200" y="4114800"/>
            <a:ext cx="1828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 12 *</a:t>
            </a:r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962400" y="40894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</a:t>
            </a:r>
            <a:r>
              <a:rPr lang="en-US" altLang="el-GR" b="1">
                <a:solidFill>
                  <a:srgbClr val="FF3300"/>
                </a:solidFill>
              </a:rPr>
              <a:t>8</a:t>
            </a:r>
            <a:r>
              <a:rPr lang="en-US" altLang="el-GR"/>
              <a:t> *</a:t>
            </a:r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 flipH="1">
            <a:off x="2514600" y="18288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4876800" y="18288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 flipH="1">
            <a:off x="1219200" y="2895600"/>
            <a:ext cx="838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514600" y="2895600"/>
            <a:ext cx="457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971800" y="2895600"/>
            <a:ext cx="1524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6248400" y="2895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1" name="Line 23"/>
          <p:cNvSpPr>
            <a:spLocks noChangeShapeType="1"/>
          </p:cNvSpPr>
          <p:nvPr/>
        </p:nvSpPr>
        <p:spPr bwMode="auto">
          <a:xfrm>
            <a:off x="6858000" y="2895600"/>
            <a:ext cx="1143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2" name="Text Box 24"/>
          <p:cNvSpPr txBox="1">
            <a:spLocks noChangeArrowheads="1"/>
          </p:cNvSpPr>
          <p:nvPr/>
        </p:nvSpPr>
        <p:spPr bwMode="auto">
          <a:xfrm>
            <a:off x="533400" y="3581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1283" name="Text Box 25"/>
          <p:cNvSpPr txBox="1">
            <a:spLocks noChangeArrowheads="1"/>
          </p:cNvSpPr>
          <p:nvPr/>
        </p:nvSpPr>
        <p:spPr bwMode="auto">
          <a:xfrm>
            <a:off x="5257800" y="144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1828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f</a:t>
            </a:r>
          </a:p>
        </p:txBody>
      </p:sp>
      <p:sp>
        <p:nvSpPr>
          <p:cNvPr id="11285" name="Text Box 27"/>
          <p:cNvSpPr txBox="1"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g</a:t>
            </a:r>
          </a:p>
        </p:txBody>
      </p:sp>
      <p:sp>
        <p:nvSpPr>
          <p:cNvPr id="11286" name="Text Box 28"/>
          <p:cNvSpPr txBox="1">
            <a:spLocks noChangeArrowheads="1"/>
          </p:cNvSpPr>
          <p:nvPr/>
        </p:nvSpPr>
        <p:spPr bwMode="auto">
          <a:xfrm>
            <a:off x="2286000" y="3581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1287" name="Text Box 29"/>
          <p:cNvSpPr txBox="1"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h</a:t>
            </a:r>
          </a:p>
        </p:txBody>
      </p:sp>
      <p:sp>
        <p:nvSpPr>
          <p:cNvPr id="11288" name="Text Box 30"/>
          <p:cNvSpPr txBox="1">
            <a:spLocks noChangeArrowheads="1"/>
          </p:cNvSpPr>
          <p:nvPr/>
        </p:nvSpPr>
        <p:spPr bwMode="auto">
          <a:xfrm>
            <a:off x="54102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11289" name="Text Box 31"/>
          <p:cNvSpPr txBox="1">
            <a:spLocks noChangeArrowheads="1"/>
          </p:cNvSpPr>
          <p:nvPr/>
        </p:nvSpPr>
        <p:spPr bwMode="auto">
          <a:xfrm>
            <a:off x="80772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1290" name="Text Box 32"/>
          <p:cNvSpPr txBox="1">
            <a:spLocks noChangeArrowheads="1"/>
          </p:cNvSpPr>
          <p:nvPr/>
        </p:nvSpPr>
        <p:spPr bwMode="auto">
          <a:xfrm>
            <a:off x="609600" y="49530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d must split into 2 nodes.  This causes node a to split into 2 nodes and the tree grows a level. </a:t>
            </a:r>
          </a:p>
        </p:txBody>
      </p:sp>
    </p:spTree>
    <p:extLst>
      <p:ext uri="{BB962C8B-B14F-4D97-AF65-F5344CB8AC3E}">
        <p14:creationId xmlns:p14="http://schemas.microsoft.com/office/powerpoint/2010/main" val="7129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Delete 2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8800" y="31496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7 *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467600" y="45466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21 *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715000" y="31496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13 *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038600" y="20320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9 *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3400" y="4546600"/>
            <a:ext cx="13716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286000" y="45212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4 * 5 *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410200" y="4546600"/>
            <a:ext cx="1828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 12 *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62400" y="4521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8 *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2514600" y="22606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4876800" y="22606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1219200" y="3327400"/>
            <a:ext cx="838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2514600" y="3327400"/>
            <a:ext cx="457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2971800" y="3327400"/>
            <a:ext cx="1524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248400" y="33274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6858000" y="3327400"/>
            <a:ext cx="1143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2578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828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f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781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g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334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h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4864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80772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143000" y="5410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b can loose an element without underflow. </a:t>
            </a:r>
          </a:p>
        </p:txBody>
      </p:sp>
    </p:spTree>
    <p:extLst>
      <p:ext uri="{BB962C8B-B14F-4D97-AF65-F5344CB8AC3E}">
        <p14:creationId xmlns:p14="http://schemas.microsoft.com/office/powerpoint/2010/main" val="7173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Delete 21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31496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7 *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467600" y="4546600"/>
            <a:ext cx="11430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13 *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715000" y="3149600"/>
            <a:ext cx="16002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12 *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038600" y="20320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9 *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3400" y="45466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286000" y="45212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4 * 5 *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410200" y="4546600"/>
            <a:ext cx="14478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962400" y="4521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8 *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2514600" y="22606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876800" y="22606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1219200" y="3327400"/>
            <a:ext cx="838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514600" y="3327400"/>
            <a:ext cx="457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971800" y="3327400"/>
            <a:ext cx="1524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6858000" y="3327400"/>
            <a:ext cx="1143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H="1">
            <a:off x="6019800" y="3352800"/>
            <a:ext cx="2286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2578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1828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f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6781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g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5334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h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54864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85800" y="54102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Deleting 21 causes node e to underflow, so elements are redistributed between nodes c, g, and e </a:t>
            </a:r>
          </a:p>
        </p:txBody>
      </p:sp>
    </p:spTree>
    <p:extLst>
      <p:ext uri="{BB962C8B-B14F-4D97-AF65-F5344CB8AC3E}">
        <p14:creationId xmlns:p14="http://schemas.microsoft.com/office/powerpoint/2010/main" val="22680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Delete 10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781800" y="3403600"/>
            <a:ext cx="16002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12 * 13 *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505200" y="1981200"/>
            <a:ext cx="23622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3 * 7 * 9 *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533400" y="34290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590800" y="34036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4 * 5 *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4724400" y="34036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8 *</a:t>
            </a:r>
          </a:p>
        </p:txBody>
      </p:sp>
      <p:sp>
        <p:nvSpPr>
          <p:cNvPr id="14344" name="Line 18"/>
          <p:cNvSpPr>
            <a:spLocks noChangeShapeType="1"/>
          </p:cNvSpPr>
          <p:nvPr/>
        </p:nvSpPr>
        <p:spPr bwMode="auto">
          <a:xfrm flipH="1">
            <a:off x="1219200" y="2209800"/>
            <a:ext cx="2819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4345" name="Line 19"/>
          <p:cNvSpPr>
            <a:spLocks noChangeShapeType="1"/>
          </p:cNvSpPr>
          <p:nvPr/>
        </p:nvSpPr>
        <p:spPr bwMode="auto">
          <a:xfrm flipH="1">
            <a:off x="3276600" y="2209800"/>
            <a:ext cx="1219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4346" name="Line 20"/>
          <p:cNvSpPr>
            <a:spLocks noChangeShapeType="1"/>
          </p:cNvSpPr>
          <p:nvPr/>
        </p:nvSpPr>
        <p:spPr bwMode="auto">
          <a:xfrm>
            <a:off x="4953000" y="2209800"/>
            <a:ext cx="381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4347" name="Line 21"/>
          <p:cNvSpPr>
            <a:spLocks noChangeShapeType="1"/>
          </p:cNvSpPr>
          <p:nvPr/>
        </p:nvSpPr>
        <p:spPr bwMode="auto">
          <a:xfrm>
            <a:off x="5410200" y="2209800"/>
            <a:ext cx="2209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60198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4572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4350" name="Text Box 24"/>
          <p:cNvSpPr txBox="1">
            <a:spLocks noChangeArrowheads="1"/>
          </p:cNvSpPr>
          <p:nvPr/>
        </p:nvSpPr>
        <p:spPr bwMode="auto">
          <a:xfrm>
            <a:off x="25908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4351" name="Text Box 25"/>
          <p:cNvSpPr txBox="1">
            <a:spLocks noChangeArrowheads="1"/>
          </p:cNvSpPr>
          <p:nvPr/>
        </p:nvSpPr>
        <p:spPr bwMode="auto">
          <a:xfrm>
            <a:off x="46482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h</a:t>
            </a:r>
          </a:p>
        </p:txBody>
      </p:sp>
      <p:sp>
        <p:nvSpPr>
          <p:cNvPr id="14352" name="Text Box 26"/>
          <p:cNvSpPr txBox="1"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4353" name="Text Box 27"/>
          <p:cNvSpPr txBox="1">
            <a:spLocks noChangeArrowheads="1"/>
          </p:cNvSpPr>
          <p:nvPr/>
        </p:nvSpPr>
        <p:spPr bwMode="auto">
          <a:xfrm>
            <a:off x="609600" y="4419600"/>
            <a:ext cx="807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Deleting 10 causes node c to underflow.  This causes the parent, node g to recombine with nodes f and a.  This causes the tree to shrink one level.</a:t>
            </a:r>
          </a:p>
        </p:txBody>
      </p:sp>
    </p:spTree>
    <p:extLst>
      <p:ext uri="{BB962C8B-B14F-4D97-AF65-F5344CB8AC3E}">
        <p14:creationId xmlns:p14="http://schemas.microsoft.com/office/powerpoint/2010/main" val="35950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Delete 3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781800" y="33274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12 * 13 *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505200" y="1981200"/>
            <a:ext cx="23622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4 * 7 * 9 *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590800" y="3403600"/>
            <a:ext cx="13716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5 *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724400" y="34036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8 *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1219200" y="2209800"/>
            <a:ext cx="2819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3276600" y="2209800"/>
            <a:ext cx="1219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953000" y="2209800"/>
            <a:ext cx="381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410200" y="2209800"/>
            <a:ext cx="2133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0198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572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5908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6482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h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09600" y="4419600"/>
            <a:ext cx="7696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Because 3 is a pointer to nodes below it, deleting 3 requires keys to be redistributed between nodes a and d.</a:t>
            </a:r>
          </a:p>
        </p:txBody>
      </p:sp>
    </p:spTree>
    <p:extLst>
      <p:ext uri="{BB962C8B-B14F-4D97-AF65-F5344CB8AC3E}">
        <p14:creationId xmlns:p14="http://schemas.microsoft.com/office/powerpoint/2010/main" val="40247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Delete 4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400800" y="34036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12 * 13 *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05200" y="1981200"/>
            <a:ext cx="23622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7 * 9 *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524000" y="3403600"/>
            <a:ext cx="1371600" cy="482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1 * 5 *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4114800" y="34036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8 *</a:t>
            </a:r>
          </a:p>
        </p:txBody>
      </p:sp>
      <p:sp>
        <p:nvSpPr>
          <p:cNvPr id="16391" name="Line 12"/>
          <p:cNvSpPr>
            <a:spLocks noChangeShapeType="1"/>
          </p:cNvSpPr>
          <p:nvPr/>
        </p:nvSpPr>
        <p:spPr bwMode="auto">
          <a:xfrm flipH="1">
            <a:off x="2209800" y="2209800"/>
            <a:ext cx="2057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92" name="Line 13"/>
          <p:cNvSpPr>
            <a:spLocks noChangeShapeType="1"/>
          </p:cNvSpPr>
          <p:nvPr/>
        </p:nvSpPr>
        <p:spPr bwMode="auto">
          <a:xfrm>
            <a:off x="4724400" y="2209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5181600" y="21336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60198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4800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h</a:t>
            </a:r>
          </a:p>
        </p:txBody>
      </p:sp>
      <p:sp>
        <p:nvSpPr>
          <p:cNvPr id="16396" name="Text Box 17"/>
          <p:cNvSpPr txBox="1">
            <a:spLocks noChangeArrowheads="1"/>
          </p:cNvSpPr>
          <p:nvPr/>
        </p:nvSpPr>
        <p:spPr bwMode="auto">
          <a:xfrm>
            <a:off x="75438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6397" name="Text Box 18"/>
          <p:cNvSpPr txBox="1"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6398" name="Text Box 19"/>
          <p:cNvSpPr txBox="1">
            <a:spLocks noChangeArrowheads="1"/>
          </p:cNvSpPr>
          <p:nvPr/>
        </p:nvSpPr>
        <p:spPr bwMode="auto">
          <a:xfrm>
            <a:off x="304800" y="4419600"/>
            <a:ext cx="891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Deleting 4 requires a redistribution of the keys in the subtrees of 4; however, nodes b and d do not have enough keys to redistribute without causing an underflow.  Thus, nodes b and d must be combined.</a:t>
            </a:r>
          </a:p>
        </p:txBody>
      </p:sp>
    </p:spTree>
    <p:extLst>
      <p:ext uri="{BB962C8B-B14F-4D97-AF65-F5344CB8AC3E}">
        <p14:creationId xmlns:p14="http://schemas.microsoft.com/office/powerpoint/2010/main" val="6366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3F9DD85-1605-44BF-B8CB-CAA77A439C3B}" type="slidenum">
              <a:rPr lang="en-US" altLang="en-US" sz="1400">
                <a:solidFill>
                  <a:schemeClr val="bg2"/>
                </a:solidFill>
              </a:rPr>
              <a:pPr/>
              <a:t>36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h-TH" dirty="0" smtClean="0"/>
              <a:t>Exercise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จงสร้าง</a:t>
            </a:r>
            <a:r>
              <a:rPr lang="en-GB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5-way B-tree </a:t>
            </a:r>
            <a:r>
              <a:rPr lang="th-TH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โดยใช้ข้อมูลต่อไปนี้</a:t>
            </a:r>
            <a:r>
              <a:rPr lang="en-GB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pPr marL="0" indent="0">
              <a:buNone/>
            </a:pPr>
            <a:r>
              <a:rPr lang="en-GB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3, 7, 9, 23, 45, 1, 5, 14, 25, 24, 13, 11, 8, 19, 4, 31, 35, 56</a:t>
            </a:r>
          </a:p>
          <a:p>
            <a:pPr marL="0" indent="0">
              <a:buNone/>
            </a:pPr>
            <a:endParaRPr lang="en-GB" altLang="th-TH" sz="3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และเพิ่มข้อมูลนี้</a:t>
            </a:r>
            <a:r>
              <a:rPr lang="en-GB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2, 6,12</a:t>
            </a:r>
          </a:p>
          <a:p>
            <a:pPr marL="0" indent="0">
              <a:buNone/>
            </a:pPr>
            <a:r>
              <a:rPr lang="th-TH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ลบข้อมูลต่อไปนี้</a:t>
            </a:r>
            <a:r>
              <a:rPr lang="en-GB" alt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4, 5, 7, 3, 14</a:t>
            </a:r>
          </a:p>
        </p:txBody>
      </p:sp>
    </p:spTree>
    <p:extLst>
      <p:ext uri="{BB962C8B-B14F-4D97-AF65-F5344CB8AC3E}">
        <p14:creationId xmlns:p14="http://schemas.microsoft.com/office/powerpoint/2010/main" val="42760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AED65-CB33-410E-8AC6-0DB2A4D1B6FF}" type="slidenum">
              <a:rPr lang="en-US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827584" y="260648"/>
            <a:ext cx="7643812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>
              <a:defRPr/>
            </a:pP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B-Tree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85665" y="1047502"/>
            <a:ext cx="78486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thaiDist">
              <a:buFont typeface="Arial" pitchFamily="34" charset="0"/>
              <a:buChar char="•"/>
              <a:defRPr/>
            </a:pP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เป็น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Tree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ที่มีคุณสมบัติแบบหลายทิศทาง ออกแบบมาเป็นพิเศษเพื่อใช้ในการเก็บข้อมูลในดิสก์ของเครื่องคอมพิวเตอร์ </a:t>
            </a:r>
            <a:endParaRPr lang="en-US" dirty="0">
              <a:latin typeface="TH Sarabun New" panose="020B0500040200020003" pitchFamily="34" charset="-34"/>
              <a:ea typeface="SimSun"/>
              <a:cs typeface="TH Sarabun New" panose="020B0500040200020003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  <a:defRPr/>
            </a:pPr>
            <a:r>
              <a:rPr lang="th-TH" b="1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ทรีแบบหลายทิศทางตามจำนวนของ </a:t>
            </a:r>
            <a:r>
              <a:rPr lang="en-US" b="1" dirty="0">
                <a:solidFill>
                  <a:srgbClr val="0000CC"/>
                </a:solidFill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</a:t>
            </a:r>
            <a:r>
              <a:rPr lang="en-US" b="1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(</a:t>
            </a:r>
            <a:r>
              <a:rPr lang="en-US" b="1" dirty="0" err="1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Multiway</a:t>
            </a:r>
            <a:r>
              <a:rPr lang="en-US" b="1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tree of order m)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หมายความว่า ในแต่ละ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จะมีเส้นที่เชื่อมโยงไปยัง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ลูกได้เท่ากับ </a:t>
            </a:r>
            <a:r>
              <a:rPr lang="en-US" dirty="0">
                <a:solidFill>
                  <a:srgbClr val="0000CC"/>
                </a:solidFill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ดังนั้นแสดงว่าใน 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1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จะมี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ลูกได้ไม่มากกว่า </a:t>
            </a:r>
            <a:r>
              <a:rPr lang="en-US" dirty="0">
                <a:solidFill>
                  <a:srgbClr val="0000CC"/>
                </a:solidFill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ข้อมูล และมีข้อกำหนดของ 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B-Tree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ดังนี้</a:t>
            </a:r>
            <a:endParaRPr lang="en-US" dirty="0">
              <a:latin typeface="TH Sarabun New" panose="020B0500040200020003" pitchFamily="34" charset="-34"/>
              <a:ea typeface="SimSun"/>
              <a:cs typeface="TH Sarabun New" panose="020B0500040200020003" pitchFamily="34" charset="-34"/>
            </a:endParaRPr>
          </a:p>
          <a:p>
            <a:pPr marL="633413" indent="-293688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จำนวนของ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Key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ในแต่ละ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ที่ไม่ใช่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ใบจะมีจำนวนของ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Key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เท่ากับ </a:t>
            </a:r>
            <a:r>
              <a:rPr lang="en-US" i="1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 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-1</a:t>
            </a:r>
          </a:p>
          <a:p>
            <a:pPr marL="633413" indent="-293688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ใบทั้งหมดจะอยู่ในระดับเดียวกัน</a:t>
            </a:r>
            <a:endParaRPr lang="en-US" dirty="0">
              <a:latin typeface="TH Sarabun New" panose="020B0500040200020003" pitchFamily="34" charset="-34"/>
              <a:ea typeface="SimSun"/>
              <a:cs typeface="TH Sarabun New" panose="020B0500040200020003" pitchFamily="34" charset="-34"/>
            </a:endParaRPr>
          </a:p>
          <a:p>
            <a:pPr marL="633413" indent="-293688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ทั้งหมดที่ไม่ใช่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ใบยกเว้น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รากจะมี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ลูกได้น้อยที่สุด </a:t>
            </a:r>
            <a:r>
              <a:rPr lang="en-US" dirty="0">
                <a:solidFill>
                  <a:srgbClr val="0000CC"/>
                </a:solidFill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/2 node </a:t>
            </a:r>
          </a:p>
          <a:p>
            <a:pPr marL="633413" indent="-293688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แม่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ในแต่ละ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ใบจะมี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ลูกได้ 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1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ถึง </a:t>
            </a:r>
            <a:r>
              <a:rPr lang="en-US" dirty="0">
                <a:solidFill>
                  <a:srgbClr val="0000CC"/>
                </a:solidFill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node </a:t>
            </a:r>
          </a:p>
          <a:p>
            <a:pPr marL="633413" indent="-293688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node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ใบจะมี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Key </a:t>
            </a:r>
            <a:r>
              <a:rPr lang="th-TH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ได้ไม่มากกว่า </a:t>
            </a:r>
            <a:r>
              <a:rPr lang="en-US" dirty="0">
                <a:solidFill>
                  <a:srgbClr val="0000CC"/>
                </a:solidFill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m</a:t>
            </a:r>
            <a:r>
              <a:rPr lang="en-US" i="1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– </a:t>
            </a:r>
            <a:r>
              <a:rPr lang="en-US" dirty="0" smtClean="0">
                <a:latin typeface="TH Sarabun New" panose="020B0500040200020003" pitchFamily="34" charset="-34"/>
                <a:ea typeface="SimSun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665" y="6506180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ควรเป็นจำนวนคี่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47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075B92E-42C6-4FA1-9F8C-7E24B71918B6}" type="slidenum">
              <a:rPr lang="en-US" altLang="en-US" sz="1400">
                <a:solidFill>
                  <a:schemeClr val="bg2"/>
                </a:solidFill>
              </a:rPr>
              <a:pPr/>
              <a:t>5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7172" name="Group 143"/>
          <p:cNvGrpSpPr>
            <a:grpSpLocks/>
          </p:cNvGrpSpPr>
          <p:nvPr/>
        </p:nvGrpSpPr>
        <p:grpSpPr bwMode="auto">
          <a:xfrm>
            <a:off x="3810000" y="3833813"/>
            <a:ext cx="2384425" cy="366712"/>
            <a:chOff x="2400" y="2415"/>
            <a:chExt cx="1502" cy="231"/>
          </a:xfrm>
        </p:grpSpPr>
        <p:grpSp>
          <p:nvGrpSpPr>
            <p:cNvPr id="7270" name="Group 139"/>
            <p:cNvGrpSpPr>
              <a:grpSpLocks/>
            </p:cNvGrpSpPr>
            <p:nvPr/>
          </p:nvGrpSpPr>
          <p:grpSpPr bwMode="auto">
            <a:xfrm>
              <a:off x="3305" y="2415"/>
              <a:ext cx="302" cy="225"/>
              <a:chOff x="3305" y="2426"/>
              <a:chExt cx="302" cy="225"/>
            </a:xfrm>
          </p:grpSpPr>
          <p:sp>
            <p:nvSpPr>
              <p:cNvPr id="7283" name="Text Box 128"/>
              <p:cNvSpPr txBox="1">
                <a:spLocks noChangeArrowheads="1"/>
              </p:cNvSpPr>
              <p:nvPr/>
            </p:nvSpPr>
            <p:spPr bwMode="auto">
              <a:xfrm flipV="1">
                <a:off x="3305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th-TH" sz="1600">
                  <a:latin typeface="Times New Roman" pitchFamily="18" charset="0"/>
                </a:endParaRPr>
              </a:p>
              <a:p>
                <a:endParaRPr lang="en-US" altLang="th-TH" sz="1600">
                  <a:latin typeface="Times New Roman" pitchFamily="18" charset="0"/>
                </a:endParaRPr>
              </a:p>
            </p:txBody>
          </p:sp>
          <p:sp>
            <p:nvSpPr>
              <p:cNvPr id="7284" name="Line 129"/>
              <p:cNvSpPr>
                <a:spLocks noChangeShapeType="1"/>
              </p:cNvSpPr>
              <p:nvPr/>
            </p:nvSpPr>
            <p:spPr bwMode="auto">
              <a:xfrm flipH="1">
                <a:off x="3305" y="2426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271" name="Group 140"/>
            <p:cNvGrpSpPr>
              <a:grpSpLocks/>
            </p:cNvGrpSpPr>
            <p:nvPr/>
          </p:nvGrpSpPr>
          <p:grpSpPr bwMode="auto">
            <a:xfrm>
              <a:off x="2997" y="2415"/>
              <a:ext cx="308" cy="231"/>
              <a:chOff x="2997" y="2426"/>
              <a:chExt cx="308" cy="231"/>
            </a:xfrm>
          </p:grpSpPr>
          <p:sp>
            <p:nvSpPr>
              <p:cNvPr id="7281" name="Text Box 127"/>
              <p:cNvSpPr txBox="1">
                <a:spLocks noChangeArrowheads="1"/>
              </p:cNvSpPr>
              <p:nvPr/>
            </p:nvSpPr>
            <p:spPr bwMode="auto">
              <a:xfrm flipV="1">
                <a:off x="3004" y="2426"/>
                <a:ext cx="301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th-TH" sz="1600">
                  <a:latin typeface="Times New Roman" pitchFamily="18" charset="0"/>
                </a:endParaRPr>
              </a:p>
              <a:p>
                <a:endParaRPr lang="en-US" altLang="th-TH" sz="1600">
                  <a:latin typeface="Times New Roman" pitchFamily="18" charset="0"/>
                </a:endParaRPr>
              </a:p>
            </p:txBody>
          </p:sp>
          <p:sp>
            <p:nvSpPr>
              <p:cNvPr id="7282" name="Line 130"/>
              <p:cNvSpPr>
                <a:spLocks noChangeShapeType="1"/>
              </p:cNvSpPr>
              <p:nvPr/>
            </p:nvSpPr>
            <p:spPr bwMode="auto">
              <a:xfrm flipH="1">
                <a:off x="2997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272" name="Group 141"/>
            <p:cNvGrpSpPr>
              <a:grpSpLocks/>
            </p:cNvGrpSpPr>
            <p:nvPr/>
          </p:nvGrpSpPr>
          <p:grpSpPr bwMode="auto">
            <a:xfrm>
              <a:off x="2702" y="2415"/>
              <a:ext cx="309" cy="231"/>
              <a:chOff x="2702" y="2426"/>
              <a:chExt cx="309" cy="231"/>
            </a:xfrm>
          </p:grpSpPr>
          <p:sp>
            <p:nvSpPr>
              <p:cNvPr id="7279" name="Text Box 126"/>
              <p:cNvSpPr txBox="1">
                <a:spLocks noChangeArrowheads="1"/>
              </p:cNvSpPr>
              <p:nvPr/>
            </p:nvSpPr>
            <p:spPr bwMode="auto">
              <a:xfrm flipV="1">
                <a:off x="2702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th-TH" sz="1600">
                  <a:latin typeface="Times New Roman" pitchFamily="18" charset="0"/>
                </a:endParaRPr>
              </a:p>
              <a:p>
                <a:endParaRPr lang="en-US" altLang="th-TH" sz="1600">
                  <a:latin typeface="Times New Roman" pitchFamily="18" charset="0"/>
                </a:endParaRPr>
              </a:p>
            </p:txBody>
          </p:sp>
          <p:sp>
            <p:nvSpPr>
              <p:cNvPr id="7280" name="Line 131"/>
              <p:cNvSpPr>
                <a:spLocks noChangeShapeType="1"/>
              </p:cNvSpPr>
              <p:nvPr/>
            </p:nvSpPr>
            <p:spPr bwMode="auto">
              <a:xfrm flipH="1">
                <a:off x="2709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273" name="Group 142"/>
            <p:cNvGrpSpPr>
              <a:grpSpLocks/>
            </p:cNvGrpSpPr>
            <p:nvPr/>
          </p:nvGrpSpPr>
          <p:grpSpPr bwMode="auto">
            <a:xfrm>
              <a:off x="2400" y="2415"/>
              <a:ext cx="323" cy="231"/>
              <a:chOff x="2400" y="2426"/>
              <a:chExt cx="323" cy="231"/>
            </a:xfrm>
          </p:grpSpPr>
          <p:sp>
            <p:nvSpPr>
              <p:cNvPr id="7277" name="Text Box 125"/>
              <p:cNvSpPr txBox="1">
                <a:spLocks noChangeArrowheads="1"/>
              </p:cNvSpPr>
              <p:nvPr/>
            </p:nvSpPr>
            <p:spPr bwMode="auto">
              <a:xfrm flipV="1">
                <a:off x="2400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th-TH" sz="1600">
                  <a:latin typeface="Times New Roman" pitchFamily="18" charset="0"/>
                </a:endParaRPr>
              </a:p>
              <a:p>
                <a:endParaRPr lang="en-US" altLang="th-TH" sz="1600">
                  <a:latin typeface="Times New Roman" pitchFamily="18" charset="0"/>
                </a:endParaRPr>
              </a:p>
            </p:txBody>
          </p:sp>
          <p:sp>
            <p:nvSpPr>
              <p:cNvPr id="7278" name="Line 132"/>
              <p:cNvSpPr>
                <a:spLocks noChangeShapeType="1"/>
              </p:cNvSpPr>
              <p:nvPr/>
            </p:nvSpPr>
            <p:spPr bwMode="auto">
              <a:xfrm flipH="1">
                <a:off x="2421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274" name="Group 138"/>
            <p:cNvGrpSpPr>
              <a:grpSpLocks/>
            </p:cNvGrpSpPr>
            <p:nvPr/>
          </p:nvGrpSpPr>
          <p:grpSpPr bwMode="auto">
            <a:xfrm>
              <a:off x="3600" y="2415"/>
              <a:ext cx="302" cy="225"/>
              <a:chOff x="3600" y="2415"/>
              <a:chExt cx="302" cy="225"/>
            </a:xfrm>
          </p:grpSpPr>
          <p:sp>
            <p:nvSpPr>
              <p:cNvPr id="7275" name="Text Box 133"/>
              <p:cNvSpPr txBox="1">
                <a:spLocks noChangeArrowheads="1"/>
              </p:cNvSpPr>
              <p:nvPr/>
            </p:nvSpPr>
            <p:spPr bwMode="auto">
              <a:xfrm flipV="1">
                <a:off x="3600" y="2415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th-TH" sz="1600">
                  <a:latin typeface="Times New Roman" pitchFamily="18" charset="0"/>
                </a:endParaRPr>
              </a:p>
              <a:p>
                <a:endParaRPr lang="en-US" altLang="th-TH" sz="1600">
                  <a:latin typeface="Times New Roman" pitchFamily="18" charset="0"/>
                </a:endParaRPr>
              </a:p>
            </p:txBody>
          </p:sp>
          <p:sp>
            <p:nvSpPr>
              <p:cNvPr id="7276" name="Line 134"/>
              <p:cNvSpPr>
                <a:spLocks noChangeShapeType="1"/>
              </p:cNvSpPr>
              <p:nvPr/>
            </p:nvSpPr>
            <p:spPr bwMode="auto">
              <a:xfrm flipH="1">
                <a:off x="3600" y="2415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</p:grpSp>
      <p:sp>
        <p:nvSpPr>
          <p:cNvPr id="7173" name="Line 137"/>
          <p:cNvSpPr>
            <a:spLocks noChangeShapeType="1"/>
          </p:cNvSpPr>
          <p:nvPr/>
        </p:nvSpPr>
        <p:spPr bwMode="auto">
          <a:xfrm flipV="1">
            <a:off x="7924800" y="3962400"/>
            <a:ext cx="609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4" name="Line 136"/>
          <p:cNvSpPr>
            <a:spLocks noChangeShapeType="1"/>
          </p:cNvSpPr>
          <p:nvPr/>
        </p:nvSpPr>
        <p:spPr bwMode="auto">
          <a:xfrm flipV="1">
            <a:off x="3810000" y="3962400"/>
            <a:ext cx="3733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/>
              <a:t>An example B-Tree</a:t>
            </a:r>
          </a:p>
        </p:txBody>
      </p:sp>
      <p:sp>
        <p:nvSpPr>
          <p:cNvPr id="7176" name="Line 3"/>
          <p:cNvSpPr>
            <a:spLocks noChangeShapeType="1"/>
          </p:cNvSpPr>
          <p:nvPr/>
        </p:nvSpPr>
        <p:spPr bwMode="auto">
          <a:xfrm flipH="1">
            <a:off x="1577975" y="2316163"/>
            <a:ext cx="179705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177" name="Line 4"/>
          <p:cNvSpPr>
            <a:spLocks noChangeShapeType="1"/>
          </p:cNvSpPr>
          <p:nvPr/>
        </p:nvSpPr>
        <p:spPr bwMode="auto">
          <a:xfrm>
            <a:off x="3810000" y="2286000"/>
            <a:ext cx="3995738" cy="1493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178" name="Line 5"/>
          <p:cNvSpPr>
            <a:spLocks noChangeShapeType="1"/>
          </p:cNvSpPr>
          <p:nvPr/>
        </p:nvSpPr>
        <p:spPr bwMode="auto">
          <a:xfrm>
            <a:off x="2098675" y="2832100"/>
            <a:ext cx="2854325" cy="90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179" name="Line 6"/>
          <p:cNvSpPr>
            <a:spLocks noChangeShapeType="1"/>
          </p:cNvSpPr>
          <p:nvPr/>
        </p:nvSpPr>
        <p:spPr bwMode="auto">
          <a:xfrm>
            <a:off x="1828800" y="2971800"/>
            <a:ext cx="1143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180" name="Line 7"/>
          <p:cNvSpPr>
            <a:spLocks noChangeShapeType="1"/>
          </p:cNvSpPr>
          <p:nvPr/>
        </p:nvSpPr>
        <p:spPr bwMode="auto">
          <a:xfrm flipH="1">
            <a:off x="1219200" y="2817813"/>
            <a:ext cx="120650" cy="992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181" name="Line 8"/>
          <p:cNvSpPr>
            <a:spLocks noChangeShapeType="1"/>
          </p:cNvSpPr>
          <p:nvPr/>
        </p:nvSpPr>
        <p:spPr bwMode="auto">
          <a:xfrm flipH="1">
            <a:off x="5867400" y="3962400"/>
            <a:ext cx="22098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182" name="Line 9"/>
          <p:cNvSpPr>
            <a:spLocks noChangeShapeType="1"/>
          </p:cNvSpPr>
          <p:nvPr/>
        </p:nvSpPr>
        <p:spPr bwMode="auto">
          <a:xfrm flipH="1">
            <a:off x="1828800" y="3962400"/>
            <a:ext cx="53340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183" name="Text Box 10"/>
          <p:cNvSpPr txBox="1">
            <a:spLocks noChangeArrowheads="1"/>
          </p:cNvSpPr>
          <p:nvPr/>
        </p:nvSpPr>
        <p:spPr bwMode="auto">
          <a:xfrm flipV="1">
            <a:off x="3135313" y="21113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84" name="Text Box 11"/>
          <p:cNvSpPr txBox="1">
            <a:spLocks noChangeArrowheads="1"/>
          </p:cNvSpPr>
          <p:nvPr/>
        </p:nvSpPr>
        <p:spPr bwMode="auto">
          <a:xfrm flipV="1">
            <a:off x="3613150" y="2111375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85" name="Text Box 12"/>
          <p:cNvSpPr txBox="1">
            <a:spLocks noChangeArrowheads="1"/>
          </p:cNvSpPr>
          <p:nvPr/>
        </p:nvSpPr>
        <p:spPr bwMode="auto">
          <a:xfrm flipV="1">
            <a:off x="1577975" y="26114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86" name="Text Box 13"/>
          <p:cNvSpPr txBox="1">
            <a:spLocks noChangeArrowheads="1"/>
          </p:cNvSpPr>
          <p:nvPr/>
        </p:nvSpPr>
        <p:spPr bwMode="auto">
          <a:xfrm flipV="1">
            <a:off x="1098550" y="2611438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87" name="Text Box 14"/>
          <p:cNvSpPr txBox="1">
            <a:spLocks noChangeArrowheads="1"/>
          </p:cNvSpPr>
          <p:nvPr/>
        </p:nvSpPr>
        <p:spPr bwMode="auto">
          <a:xfrm flipV="1">
            <a:off x="2055813" y="2611438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88" name="Text Box 27"/>
          <p:cNvSpPr txBox="1">
            <a:spLocks noChangeArrowheads="1"/>
          </p:cNvSpPr>
          <p:nvPr/>
        </p:nvSpPr>
        <p:spPr bwMode="auto">
          <a:xfrm flipV="1">
            <a:off x="6846888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89" name="Text Box 28"/>
          <p:cNvSpPr txBox="1">
            <a:spLocks noChangeArrowheads="1"/>
          </p:cNvSpPr>
          <p:nvPr/>
        </p:nvSpPr>
        <p:spPr bwMode="auto">
          <a:xfrm flipV="1">
            <a:off x="7326313" y="36353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90" name="Text Box 29"/>
          <p:cNvSpPr txBox="1">
            <a:spLocks noChangeArrowheads="1"/>
          </p:cNvSpPr>
          <p:nvPr/>
        </p:nvSpPr>
        <p:spPr bwMode="auto">
          <a:xfrm flipV="1">
            <a:off x="7804150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91" name="Text Box 30"/>
          <p:cNvSpPr txBox="1">
            <a:spLocks noChangeArrowheads="1"/>
          </p:cNvSpPr>
          <p:nvPr/>
        </p:nvSpPr>
        <p:spPr bwMode="auto">
          <a:xfrm flipV="1">
            <a:off x="8283575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192" name="Text Box 31"/>
          <p:cNvSpPr txBox="1">
            <a:spLocks noChangeArrowheads="1"/>
          </p:cNvSpPr>
          <p:nvPr/>
        </p:nvSpPr>
        <p:spPr bwMode="auto">
          <a:xfrm>
            <a:off x="7566025" y="34290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51</a:t>
            </a:r>
          </a:p>
        </p:txBody>
      </p:sp>
      <p:sp>
        <p:nvSpPr>
          <p:cNvPr id="7193" name="Text Box 32"/>
          <p:cNvSpPr txBox="1">
            <a:spLocks noChangeArrowheads="1"/>
          </p:cNvSpPr>
          <p:nvPr/>
        </p:nvSpPr>
        <p:spPr bwMode="auto">
          <a:xfrm>
            <a:off x="8043863" y="34290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62</a:t>
            </a:r>
          </a:p>
        </p:txBody>
      </p:sp>
      <p:sp>
        <p:nvSpPr>
          <p:cNvPr id="7194" name="Text Box 33"/>
          <p:cNvSpPr txBox="1">
            <a:spLocks noChangeArrowheads="1"/>
          </p:cNvSpPr>
          <p:nvPr/>
        </p:nvSpPr>
        <p:spPr bwMode="auto">
          <a:xfrm>
            <a:off x="7085013" y="3429000"/>
            <a:ext cx="48101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42</a:t>
            </a:r>
          </a:p>
        </p:txBody>
      </p:sp>
      <p:sp>
        <p:nvSpPr>
          <p:cNvPr id="7195" name="Text Box 57"/>
          <p:cNvSpPr txBox="1">
            <a:spLocks noChangeArrowheads="1"/>
          </p:cNvSpPr>
          <p:nvPr/>
        </p:nvSpPr>
        <p:spPr bwMode="auto">
          <a:xfrm>
            <a:off x="1339850" y="24034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</a:t>
            </a:r>
          </a:p>
        </p:txBody>
      </p:sp>
      <p:sp>
        <p:nvSpPr>
          <p:cNvPr id="7196" name="Text Box 58"/>
          <p:cNvSpPr txBox="1">
            <a:spLocks noChangeArrowheads="1"/>
          </p:cNvSpPr>
          <p:nvPr/>
        </p:nvSpPr>
        <p:spPr bwMode="auto">
          <a:xfrm>
            <a:off x="1817688" y="24034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7197" name="Text Box 73"/>
          <p:cNvSpPr txBox="1">
            <a:spLocks noChangeArrowheads="1"/>
          </p:cNvSpPr>
          <p:nvPr/>
        </p:nvSpPr>
        <p:spPr bwMode="auto">
          <a:xfrm>
            <a:off x="3375025" y="19050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26</a:t>
            </a:r>
          </a:p>
        </p:txBody>
      </p:sp>
      <p:grpSp>
        <p:nvGrpSpPr>
          <p:cNvPr id="7198" name="Group 79"/>
          <p:cNvGrpSpPr>
            <a:grpSpLocks/>
          </p:cNvGrpSpPr>
          <p:nvPr/>
        </p:nvGrpSpPr>
        <p:grpSpPr bwMode="auto">
          <a:xfrm>
            <a:off x="6999288" y="5424488"/>
            <a:ext cx="1916112" cy="366712"/>
            <a:chOff x="4011" y="2730"/>
            <a:chExt cx="1207" cy="231"/>
          </a:xfrm>
        </p:grpSpPr>
        <p:sp>
          <p:nvSpPr>
            <p:cNvPr id="7262" name="Text Box 45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63" name="Text Box 46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64" name="Text Box 47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65" name="Text Box 48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66" name="Line 55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67" name="Line 76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68" name="Line 77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69" name="Line 78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199" name="Group 80"/>
          <p:cNvGrpSpPr>
            <a:grpSpLocks/>
          </p:cNvGrpSpPr>
          <p:nvPr/>
        </p:nvGrpSpPr>
        <p:grpSpPr bwMode="auto">
          <a:xfrm>
            <a:off x="4941888" y="5424488"/>
            <a:ext cx="1916112" cy="366712"/>
            <a:chOff x="4011" y="2730"/>
            <a:chExt cx="1207" cy="231"/>
          </a:xfrm>
        </p:grpSpPr>
        <p:sp>
          <p:nvSpPr>
            <p:cNvPr id="7254" name="Text Box 81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55" name="Text Box 82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56" name="Text Box 83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57" name="Text Box 84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58" name="Line 85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59" name="Line 86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60" name="Line 87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61" name="Line 88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200" name="Group 89"/>
          <p:cNvGrpSpPr>
            <a:grpSpLocks/>
          </p:cNvGrpSpPr>
          <p:nvPr/>
        </p:nvGrpSpPr>
        <p:grpSpPr bwMode="auto">
          <a:xfrm>
            <a:off x="2808288" y="5424488"/>
            <a:ext cx="1916112" cy="366712"/>
            <a:chOff x="4011" y="2730"/>
            <a:chExt cx="1207" cy="231"/>
          </a:xfrm>
        </p:grpSpPr>
        <p:sp>
          <p:nvSpPr>
            <p:cNvPr id="7246" name="Text Box 90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47" name="Text Box 91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48" name="Text Box 92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49" name="Text Box 93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50" name="Line 94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51" name="Line 95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52" name="Line 96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53" name="Line 97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201" name="Group 98"/>
          <p:cNvGrpSpPr>
            <a:grpSpLocks/>
          </p:cNvGrpSpPr>
          <p:nvPr/>
        </p:nvGrpSpPr>
        <p:grpSpPr bwMode="auto">
          <a:xfrm>
            <a:off x="152400" y="3851275"/>
            <a:ext cx="1916113" cy="366713"/>
            <a:chOff x="4011" y="2730"/>
            <a:chExt cx="1207" cy="231"/>
          </a:xfrm>
        </p:grpSpPr>
        <p:sp>
          <p:nvSpPr>
            <p:cNvPr id="7238" name="Text Box 99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39" name="Text Box 100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40" name="Text Box 101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41" name="Text Box 102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42" name="Line 103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43" name="Line 104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44" name="Line 105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45" name="Line 106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202" name="Group 116"/>
          <p:cNvGrpSpPr>
            <a:grpSpLocks/>
          </p:cNvGrpSpPr>
          <p:nvPr/>
        </p:nvGrpSpPr>
        <p:grpSpPr bwMode="auto">
          <a:xfrm>
            <a:off x="1154113" y="5424488"/>
            <a:ext cx="1436687" cy="366712"/>
            <a:chOff x="336" y="3369"/>
            <a:chExt cx="905" cy="231"/>
          </a:xfrm>
        </p:grpSpPr>
        <p:sp>
          <p:nvSpPr>
            <p:cNvPr id="7232" name="Text Box 108"/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33" name="Text Box 109"/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34" name="Text Box 110"/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35" name="Line 113"/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36" name="Line 114"/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37" name="Line 115"/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203" name="Group 117"/>
          <p:cNvGrpSpPr>
            <a:grpSpLocks/>
          </p:cNvGrpSpPr>
          <p:nvPr/>
        </p:nvGrpSpPr>
        <p:grpSpPr bwMode="auto">
          <a:xfrm>
            <a:off x="2209800" y="3851275"/>
            <a:ext cx="1436688" cy="366713"/>
            <a:chOff x="336" y="3369"/>
            <a:chExt cx="905" cy="231"/>
          </a:xfrm>
        </p:grpSpPr>
        <p:sp>
          <p:nvSpPr>
            <p:cNvPr id="7226" name="Text Box 118"/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27" name="Text Box 119"/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28" name="Text Box 120"/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th-TH" sz="1600">
                <a:latin typeface="Times New Roman" pitchFamily="18" charset="0"/>
              </a:endParaRPr>
            </a:p>
            <a:p>
              <a:endParaRPr lang="en-US" altLang="th-TH" sz="1600">
                <a:latin typeface="Times New Roman" pitchFamily="18" charset="0"/>
              </a:endParaRPr>
            </a:p>
          </p:txBody>
        </p:sp>
        <p:sp>
          <p:nvSpPr>
            <p:cNvPr id="7229" name="Line 121"/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30" name="Line 122"/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7231" name="Line 123"/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7204" name="Text Box 49"/>
          <p:cNvSpPr txBox="1">
            <a:spLocks noChangeArrowheads="1"/>
          </p:cNvSpPr>
          <p:nvPr/>
        </p:nvSpPr>
        <p:spPr bwMode="auto">
          <a:xfrm>
            <a:off x="5648325" y="52070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55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05" name="Text Box 50"/>
          <p:cNvSpPr txBox="1">
            <a:spLocks noChangeArrowheads="1"/>
          </p:cNvSpPr>
          <p:nvPr/>
        </p:nvSpPr>
        <p:spPr bwMode="auto">
          <a:xfrm>
            <a:off x="6129338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60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06" name="Text Box 51"/>
          <p:cNvSpPr txBox="1">
            <a:spLocks noChangeArrowheads="1"/>
          </p:cNvSpPr>
          <p:nvPr/>
        </p:nvSpPr>
        <p:spPr bwMode="auto">
          <a:xfrm>
            <a:off x="7716838" y="52165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70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07" name="Text Box 52"/>
          <p:cNvSpPr txBox="1">
            <a:spLocks noChangeArrowheads="1"/>
          </p:cNvSpPr>
          <p:nvPr/>
        </p:nvSpPr>
        <p:spPr bwMode="auto">
          <a:xfrm>
            <a:off x="7239000" y="52165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64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08" name="Text Box 53"/>
          <p:cNvSpPr txBox="1">
            <a:spLocks noChangeArrowheads="1"/>
          </p:cNvSpPr>
          <p:nvPr/>
        </p:nvSpPr>
        <p:spPr bwMode="auto">
          <a:xfrm>
            <a:off x="8197850" y="52165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90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09" name="Text Box 56"/>
          <p:cNvSpPr txBox="1">
            <a:spLocks noChangeArrowheads="1"/>
          </p:cNvSpPr>
          <p:nvPr/>
        </p:nvSpPr>
        <p:spPr bwMode="auto">
          <a:xfrm>
            <a:off x="309086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45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10" name="Text Box 59"/>
          <p:cNvSpPr txBox="1">
            <a:spLocks noChangeArrowheads="1"/>
          </p:cNvSpPr>
          <p:nvPr/>
        </p:nvSpPr>
        <p:spPr bwMode="auto">
          <a:xfrm>
            <a:off x="39211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7211" name="Text Box 60"/>
          <p:cNvSpPr txBox="1">
            <a:spLocks noChangeArrowheads="1"/>
          </p:cNvSpPr>
          <p:nvPr/>
        </p:nvSpPr>
        <p:spPr bwMode="auto">
          <a:xfrm>
            <a:off x="869950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7212" name="Text Box 61"/>
          <p:cNvSpPr txBox="1">
            <a:spLocks noChangeArrowheads="1"/>
          </p:cNvSpPr>
          <p:nvPr/>
        </p:nvSpPr>
        <p:spPr bwMode="auto">
          <a:xfrm>
            <a:off x="1349375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4</a:t>
            </a:r>
          </a:p>
        </p:txBody>
      </p:sp>
      <p:sp>
        <p:nvSpPr>
          <p:cNvPr id="7213" name="Text Box 62"/>
          <p:cNvSpPr txBox="1">
            <a:spLocks noChangeArrowheads="1"/>
          </p:cNvSpPr>
          <p:nvPr/>
        </p:nvSpPr>
        <p:spPr bwMode="auto">
          <a:xfrm>
            <a:off x="2460625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7</a:t>
            </a:r>
          </a:p>
        </p:txBody>
      </p:sp>
      <p:sp>
        <p:nvSpPr>
          <p:cNvPr id="7214" name="Text Box 63"/>
          <p:cNvSpPr txBox="1">
            <a:spLocks noChangeArrowheads="1"/>
          </p:cNvSpPr>
          <p:nvPr/>
        </p:nvSpPr>
        <p:spPr bwMode="auto">
          <a:xfrm>
            <a:off x="2938463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7215" name="Text Box 64"/>
          <p:cNvSpPr txBox="1">
            <a:spLocks noChangeArrowheads="1"/>
          </p:cNvSpPr>
          <p:nvPr/>
        </p:nvSpPr>
        <p:spPr bwMode="auto">
          <a:xfrm>
            <a:off x="3994150" y="363696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13</a:t>
            </a:r>
          </a:p>
        </p:txBody>
      </p:sp>
      <p:sp>
        <p:nvSpPr>
          <p:cNvPr id="7216" name="Text Box 65"/>
          <p:cNvSpPr txBox="1">
            <a:spLocks noChangeArrowheads="1"/>
          </p:cNvSpPr>
          <p:nvPr/>
        </p:nvSpPr>
        <p:spPr bwMode="auto">
          <a:xfrm>
            <a:off x="447516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15</a:t>
            </a:r>
          </a:p>
        </p:txBody>
      </p:sp>
      <p:sp>
        <p:nvSpPr>
          <p:cNvPr id="7217" name="Text Box 66"/>
          <p:cNvSpPr txBox="1">
            <a:spLocks noChangeArrowheads="1"/>
          </p:cNvSpPr>
          <p:nvPr/>
        </p:nvSpPr>
        <p:spPr bwMode="auto">
          <a:xfrm>
            <a:off x="4953000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18</a:t>
            </a:r>
          </a:p>
        </p:txBody>
      </p:sp>
      <p:sp>
        <p:nvSpPr>
          <p:cNvPr id="7218" name="Text Box 67"/>
          <p:cNvSpPr txBox="1">
            <a:spLocks noChangeArrowheads="1"/>
          </p:cNvSpPr>
          <p:nvPr/>
        </p:nvSpPr>
        <p:spPr bwMode="auto">
          <a:xfrm>
            <a:off x="5430838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7219" name="Text Box 68"/>
          <p:cNvSpPr txBox="1">
            <a:spLocks noChangeArrowheads="1"/>
          </p:cNvSpPr>
          <p:nvPr/>
        </p:nvSpPr>
        <p:spPr bwMode="auto">
          <a:xfrm>
            <a:off x="1362075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27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20" name="Text Box 69"/>
          <p:cNvSpPr txBox="1">
            <a:spLocks noChangeArrowheads="1"/>
          </p:cNvSpPr>
          <p:nvPr/>
        </p:nvSpPr>
        <p:spPr bwMode="auto">
          <a:xfrm>
            <a:off x="183991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29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21" name="Text Box 70"/>
          <p:cNvSpPr txBox="1">
            <a:spLocks noChangeArrowheads="1"/>
          </p:cNvSpPr>
          <p:nvPr/>
        </p:nvSpPr>
        <p:spPr bwMode="auto">
          <a:xfrm>
            <a:off x="3568700" y="52070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46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22" name="Text Box 71"/>
          <p:cNvSpPr txBox="1">
            <a:spLocks noChangeArrowheads="1"/>
          </p:cNvSpPr>
          <p:nvPr/>
        </p:nvSpPr>
        <p:spPr bwMode="auto">
          <a:xfrm>
            <a:off x="404971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48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23" name="Text Box 72"/>
          <p:cNvSpPr txBox="1">
            <a:spLocks noChangeArrowheads="1"/>
          </p:cNvSpPr>
          <p:nvPr/>
        </p:nvSpPr>
        <p:spPr bwMode="auto">
          <a:xfrm>
            <a:off x="5170488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53</a:t>
            </a:r>
          </a:p>
          <a:p>
            <a:endParaRPr lang="en-US" altLang="th-TH" sz="1600">
              <a:latin typeface="Times New Roman" pitchFamily="18" charset="0"/>
            </a:endParaRPr>
          </a:p>
        </p:txBody>
      </p:sp>
      <p:sp>
        <p:nvSpPr>
          <p:cNvPr id="7224" name="Text Box 144"/>
          <p:cNvSpPr txBox="1">
            <a:spLocks noChangeArrowheads="1"/>
          </p:cNvSpPr>
          <p:nvPr/>
        </p:nvSpPr>
        <p:spPr bwMode="auto">
          <a:xfrm>
            <a:off x="6172200" y="1905000"/>
            <a:ext cx="266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h-TH"/>
              <a:t>A B-tree of </a:t>
            </a:r>
            <a:r>
              <a:rPr lang="en-US" altLang="th-TH" b="1"/>
              <a:t>order 5</a:t>
            </a:r>
            <a:r>
              <a:rPr lang="en-US" altLang="th-TH"/>
              <a:t> containing 26 items</a:t>
            </a:r>
            <a:endParaRPr lang="en-US" altLang="th-TH" sz="2400">
              <a:latin typeface="Times" pitchFamily="18" charset="0"/>
            </a:endParaRPr>
          </a:p>
        </p:txBody>
      </p:sp>
      <p:sp>
        <p:nvSpPr>
          <p:cNvPr id="29841" name="Text Box 145"/>
          <p:cNvSpPr txBox="1">
            <a:spLocks noChangeArrowheads="1"/>
          </p:cNvSpPr>
          <p:nvPr/>
        </p:nvSpPr>
        <p:spPr bwMode="auto">
          <a:xfrm>
            <a:off x="441325" y="5851525"/>
            <a:ext cx="419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 that all the leaves are at the same level</a:t>
            </a:r>
            <a:endParaRPr lang="en-GB" sz="2800" i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27E8A22-C602-4878-82C4-CB2D746088FD}" type="slidenum">
              <a:rPr lang="en-US" altLang="en-US" sz="1400">
                <a:solidFill>
                  <a:schemeClr val="bg2"/>
                </a:solidFill>
              </a:rPr>
              <a:pPr/>
              <a:t>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สมมุด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b-tree 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เป็นต้นไม้ว่าง และมีข้อมูลดังนี้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:1  12  8  2  25  5  14  28  17  7  52  16  48  68  3  26  29  53  55  45</a:t>
            </a:r>
          </a:p>
          <a:p>
            <a:pPr>
              <a:lnSpc>
                <a:spcPct val="90000"/>
              </a:lnSpc>
            </a:pP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ทำการสร้าง 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B-tree 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ที่มีลำดับ 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นั้นหมายถึง 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alt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สามารถมีลิงค์สูงสุดได้ 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ลิงค์และข้อมูลสูงสุดได้ 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</a:p>
          <a:p>
            <a:pPr>
              <a:lnSpc>
                <a:spcPct val="90000"/>
              </a:lnSpc>
            </a:pP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ดังนั้นสีข้อมูลแรกจึงสามารถใส่ใน</a:t>
            </a:r>
            <a:r>
              <a:rPr lang="th-TH" alt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รากได้</a:t>
            </a:r>
            <a:endParaRPr lang="en-US" alt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US" alt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en-US" alt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ส่วนข้อมูลที่ 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ไม่สามารถใส่ลงใน</a:t>
            </a:r>
            <a:r>
              <a:rPr lang="th-TH" altLang="th-TH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รากได้อีกเพราะจะทำให้ไม่เป็นโครงสร้างของ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B-tree order 5</a:t>
            </a:r>
          </a:p>
          <a:p>
            <a:pPr>
              <a:lnSpc>
                <a:spcPct val="90000"/>
              </a:lnSpc>
            </a:pPr>
            <a:endParaRPr lang="en-US" alt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alt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B-tree</a:t>
            </a:r>
          </a:p>
        </p:txBody>
      </p:sp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97093"/>
              </p:ext>
            </p:extLst>
          </p:nvPr>
        </p:nvGraphicFramePr>
        <p:xfrm>
          <a:off x="2987824" y="3789040"/>
          <a:ext cx="30804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th-TH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th-TH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th-TH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th-TH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CF19A63-0154-44D4-B5D4-A7EFF9F3A567}" type="slidenum">
              <a:rPr lang="en-US" altLang="en-US" sz="1400">
                <a:solidFill>
                  <a:schemeClr val="bg2"/>
                </a:solidFill>
              </a:rPr>
              <a:pPr/>
              <a:t>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9220" name="Line 10"/>
          <p:cNvSpPr>
            <a:spLocks noChangeShapeType="1"/>
          </p:cNvSpPr>
          <p:nvPr/>
        </p:nvSpPr>
        <p:spPr bwMode="auto">
          <a:xfrm flipH="1">
            <a:off x="3276600" y="2865512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4038600" y="2865512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/>
              <a:t>Constructing a B-tree (contd.)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19400" y="3627512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3300413" y="3627512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3778250" y="2636912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4256088" y="3627512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4702175" y="3627512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H="1">
            <a:off x="3276600" y="501211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4038600" y="501211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2514600" y="577411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2995613" y="577411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3778250" y="478351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4256088" y="577411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4702175" y="577411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14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3408363" y="577411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5181600" y="577411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5627688" y="577411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28</a:t>
            </a:r>
          </a:p>
        </p:txBody>
      </p:sp>
      <p:grpSp>
        <p:nvGrpSpPr>
          <p:cNvPr id="24" name="กลุ่ม 23"/>
          <p:cNvGrpSpPr/>
          <p:nvPr/>
        </p:nvGrpSpPr>
        <p:grpSpPr>
          <a:xfrm>
            <a:off x="3352800" y="1484462"/>
            <a:ext cx="1916113" cy="360362"/>
            <a:chOff x="3352800" y="4211638"/>
            <a:chExt cx="1916113" cy="360362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352800" y="4211638"/>
              <a:ext cx="481013" cy="360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833813" y="4211638"/>
              <a:ext cx="477837" cy="360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311650" y="4211638"/>
              <a:ext cx="477838" cy="360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789488" y="4211638"/>
              <a:ext cx="479425" cy="360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12</a:t>
              </a:r>
            </a:p>
          </p:txBody>
        </p: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39552" y="1916832"/>
            <a:ext cx="79948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ดังนั้นเมื่อจะเพิ่ม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25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จะต้องเลือกข้อมูลกลางมาเป็น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รากใหม่</a:t>
            </a:r>
            <a:endParaRPr lang="en-US" alt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12676" y="4149080"/>
            <a:ext cx="79948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6, 14, 28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สามารถเพิ่มได้ที่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(leaf node)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alt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57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33C62CF-E7FF-4E7B-9543-F3BAAD7F957E}" type="slidenum">
              <a:rPr lang="en-US" altLang="en-US" sz="1400">
                <a:solidFill>
                  <a:schemeClr val="bg2"/>
                </a:solidFill>
              </a:rPr>
              <a:pPr/>
              <a:t>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0244" name="Line 13"/>
          <p:cNvSpPr>
            <a:spLocks noChangeShapeType="1"/>
          </p:cNvSpPr>
          <p:nvPr/>
        </p:nvSpPr>
        <p:spPr bwMode="auto">
          <a:xfrm flipH="1">
            <a:off x="2971800" y="4962128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5" name="Line 14"/>
          <p:cNvSpPr>
            <a:spLocks noChangeShapeType="1"/>
          </p:cNvSpPr>
          <p:nvPr/>
        </p:nvSpPr>
        <p:spPr bwMode="auto">
          <a:xfrm>
            <a:off x="4191000" y="4962128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4495800" y="4962128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/>
              <a:t>Constructing a B-tree (contd.)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457200" y="3307432"/>
            <a:ext cx="8382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ถ้าเพิ่ม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17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ลูกขวาจะทำให้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เข้อ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มูลเกิน ดังนั้นเราจึงต้องนำข้อมูลกลางมาไว้ทีรากแล้วทำการแบ่งข้อมูลออกมาเป็นอีก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endParaRPr lang="en-US" alt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49" name="Text Box 4"/>
          <p:cNvSpPr txBox="1">
            <a:spLocks noChangeArrowheads="1"/>
          </p:cNvSpPr>
          <p:nvPr/>
        </p:nvSpPr>
        <p:spPr bwMode="auto">
          <a:xfrm>
            <a:off x="3689350" y="4581128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10250" name="Text Box 5"/>
          <p:cNvSpPr txBox="1">
            <a:spLocks noChangeArrowheads="1"/>
          </p:cNvSpPr>
          <p:nvPr/>
        </p:nvSpPr>
        <p:spPr bwMode="auto">
          <a:xfrm>
            <a:off x="4170363" y="4581128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17</a:t>
            </a:r>
          </a:p>
        </p:txBody>
      </p:sp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4070350" y="5516166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4551363" y="5516166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14</a:t>
            </a:r>
          </a:p>
        </p:txBody>
      </p:sp>
      <p:sp>
        <p:nvSpPr>
          <p:cNvPr id="10253" name="Text Box 8"/>
          <p:cNvSpPr txBox="1">
            <a:spLocks noChangeArrowheads="1"/>
          </p:cNvSpPr>
          <p:nvPr/>
        </p:nvSpPr>
        <p:spPr bwMode="auto">
          <a:xfrm>
            <a:off x="5365750" y="5516166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10254" name="Text Box 9"/>
          <p:cNvSpPr txBox="1">
            <a:spLocks noChangeArrowheads="1"/>
          </p:cNvSpPr>
          <p:nvPr/>
        </p:nvSpPr>
        <p:spPr bwMode="auto">
          <a:xfrm>
            <a:off x="5846763" y="5516166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28</a:t>
            </a:r>
          </a:p>
        </p:txBody>
      </p:sp>
      <p:sp>
        <p:nvSpPr>
          <p:cNvPr id="10255" name="Text Box 10"/>
          <p:cNvSpPr txBox="1">
            <a:spLocks noChangeArrowheads="1"/>
          </p:cNvSpPr>
          <p:nvPr/>
        </p:nvSpPr>
        <p:spPr bwMode="auto">
          <a:xfrm>
            <a:off x="2286000" y="5516166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10256" name="Text Box 11"/>
          <p:cNvSpPr txBox="1">
            <a:spLocks noChangeArrowheads="1"/>
          </p:cNvSpPr>
          <p:nvPr/>
        </p:nvSpPr>
        <p:spPr bwMode="auto">
          <a:xfrm>
            <a:off x="2767013" y="5516166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10257" name="Text Box 12"/>
          <p:cNvSpPr txBox="1">
            <a:spLocks noChangeArrowheads="1"/>
          </p:cNvSpPr>
          <p:nvPr/>
        </p:nvSpPr>
        <p:spPr bwMode="auto">
          <a:xfrm>
            <a:off x="3179763" y="5516166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</a:t>
            </a: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H="1">
            <a:off x="3592512" y="1929408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4354512" y="1929408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830512" y="2691408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311525" y="2691408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094162" y="1700808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572000" y="2691408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018087" y="2691408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14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3724275" y="2691408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497512" y="2691408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5943600" y="2691408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7491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B-Trees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33C62CF-E7FF-4E7B-9543-F3BAAD7F957E}" type="slidenum">
              <a:rPr lang="en-US" altLang="en-US" sz="1400">
                <a:solidFill>
                  <a:schemeClr val="bg2"/>
                </a:solidFill>
              </a:rPr>
              <a:pPr/>
              <a:t>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0244" name="Line 13"/>
          <p:cNvSpPr>
            <a:spLocks noChangeShapeType="1"/>
          </p:cNvSpPr>
          <p:nvPr/>
        </p:nvSpPr>
        <p:spPr bwMode="auto">
          <a:xfrm flipH="1">
            <a:off x="2971800" y="2442592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5" name="Line 14"/>
          <p:cNvSpPr>
            <a:spLocks noChangeShapeType="1"/>
          </p:cNvSpPr>
          <p:nvPr/>
        </p:nvSpPr>
        <p:spPr bwMode="auto">
          <a:xfrm>
            <a:off x="4191000" y="2442592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4495800" y="2442592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/>
              <a:t>Constructing a B-tree (contd.)</a:t>
            </a:r>
          </a:p>
        </p:txBody>
      </p:sp>
      <p:sp>
        <p:nvSpPr>
          <p:cNvPr id="10249" name="Text Box 4"/>
          <p:cNvSpPr txBox="1">
            <a:spLocks noChangeArrowheads="1"/>
          </p:cNvSpPr>
          <p:nvPr/>
        </p:nvSpPr>
        <p:spPr bwMode="auto">
          <a:xfrm>
            <a:off x="3689350" y="2061592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8</a:t>
            </a:r>
          </a:p>
        </p:txBody>
      </p:sp>
      <p:sp>
        <p:nvSpPr>
          <p:cNvPr id="10250" name="Text Box 5"/>
          <p:cNvSpPr txBox="1">
            <a:spLocks noChangeArrowheads="1"/>
          </p:cNvSpPr>
          <p:nvPr/>
        </p:nvSpPr>
        <p:spPr bwMode="auto">
          <a:xfrm>
            <a:off x="4170363" y="2061592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17</a:t>
            </a:r>
          </a:p>
        </p:txBody>
      </p:sp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4070350" y="2996630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12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4551363" y="299663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14</a:t>
            </a:r>
          </a:p>
        </p:txBody>
      </p:sp>
      <p:sp>
        <p:nvSpPr>
          <p:cNvPr id="10253" name="Text Box 8"/>
          <p:cNvSpPr txBox="1">
            <a:spLocks noChangeArrowheads="1"/>
          </p:cNvSpPr>
          <p:nvPr/>
        </p:nvSpPr>
        <p:spPr bwMode="auto">
          <a:xfrm>
            <a:off x="5365750" y="2996630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25</a:t>
            </a:r>
          </a:p>
        </p:txBody>
      </p:sp>
      <p:sp>
        <p:nvSpPr>
          <p:cNvPr id="10254" name="Text Box 9"/>
          <p:cNvSpPr txBox="1">
            <a:spLocks noChangeArrowheads="1"/>
          </p:cNvSpPr>
          <p:nvPr/>
        </p:nvSpPr>
        <p:spPr bwMode="auto">
          <a:xfrm>
            <a:off x="5846763" y="299663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28</a:t>
            </a:r>
          </a:p>
        </p:txBody>
      </p:sp>
      <p:sp>
        <p:nvSpPr>
          <p:cNvPr id="10255" name="Text Box 10"/>
          <p:cNvSpPr txBox="1">
            <a:spLocks noChangeArrowheads="1"/>
          </p:cNvSpPr>
          <p:nvPr/>
        </p:nvSpPr>
        <p:spPr bwMode="auto">
          <a:xfrm>
            <a:off x="2286000" y="2996630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1</a:t>
            </a:r>
          </a:p>
        </p:txBody>
      </p:sp>
      <p:sp>
        <p:nvSpPr>
          <p:cNvPr id="10256" name="Text Box 11"/>
          <p:cNvSpPr txBox="1">
            <a:spLocks noChangeArrowheads="1"/>
          </p:cNvSpPr>
          <p:nvPr/>
        </p:nvSpPr>
        <p:spPr bwMode="auto">
          <a:xfrm>
            <a:off x="2767013" y="299663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2</a:t>
            </a:r>
          </a:p>
        </p:txBody>
      </p:sp>
      <p:sp>
        <p:nvSpPr>
          <p:cNvPr id="10257" name="Text Box 12"/>
          <p:cNvSpPr txBox="1">
            <a:spLocks noChangeArrowheads="1"/>
          </p:cNvSpPr>
          <p:nvPr/>
        </p:nvSpPr>
        <p:spPr bwMode="auto">
          <a:xfrm>
            <a:off x="3179763" y="299663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th-TH" sz="1600">
                <a:latin typeface="Times New Roman" pitchFamily="18" charset="0"/>
              </a:rPr>
              <a:t>6</a:t>
            </a:r>
          </a:p>
        </p:txBody>
      </p:sp>
      <p:sp>
        <p:nvSpPr>
          <p:cNvPr id="10259" name="Text Box 16"/>
          <p:cNvSpPr txBox="1">
            <a:spLocks noChangeArrowheads="1"/>
          </p:cNvSpPr>
          <p:nvPr/>
        </p:nvSpPr>
        <p:spPr bwMode="auto">
          <a:xfrm>
            <a:off x="533400" y="4038600"/>
            <a:ext cx="822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7, 52, 16, 48 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เพิ่มที่</a:t>
            </a:r>
            <a:r>
              <a:rPr lang="th-TH" altLang="th-TH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โหนด</a:t>
            </a:r>
            <a:r>
              <a:rPr lang="th-TH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ใบ </a:t>
            </a:r>
            <a:r>
              <a:rPr lang="en-US" alt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(leaf node)</a:t>
            </a:r>
            <a:endParaRPr lang="en-US" alt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" name="กลุ่ม 1"/>
          <p:cNvGrpSpPr/>
          <p:nvPr/>
        </p:nvGrpSpPr>
        <p:grpSpPr>
          <a:xfrm>
            <a:off x="1295400" y="4572000"/>
            <a:ext cx="5943601" cy="1295401"/>
            <a:chOff x="1295400" y="4572000"/>
            <a:chExt cx="5943601" cy="1295401"/>
          </a:xfrm>
        </p:grpSpPr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 flipH="1">
              <a:off x="2209800" y="4953000"/>
              <a:ext cx="16764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4191000" y="4953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>
              <a:off x="4495800" y="4953000"/>
              <a:ext cx="1752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263" name="Text Box 20"/>
            <p:cNvSpPr txBox="1">
              <a:spLocks noChangeArrowheads="1"/>
            </p:cNvSpPr>
            <p:nvPr/>
          </p:nvSpPr>
          <p:spPr bwMode="auto">
            <a:xfrm>
              <a:off x="3689350" y="4572000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264" name="Text Box 21"/>
            <p:cNvSpPr txBox="1">
              <a:spLocks noChangeArrowheads="1"/>
            </p:cNvSpPr>
            <p:nvPr/>
          </p:nvSpPr>
          <p:spPr bwMode="auto">
            <a:xfrm>
              <a:off x="4170363" y="4572000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265" name="Text Box 22"/>
            <p:cNvSpPr txBox="1">
              <a:spLocks noChangeArrowheads="1"/>
            </p:cNvSpPr>
            <p:nvPr/>
          </p:nvSpPr>
          <p:spPr bwMode="auto">
            <a:xfrm>
              <a:off x="350520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398621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536575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58467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129540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177641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21891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4419600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6280150" y="5507038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67611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10275" name="Text Box 33"/>
            <p:cNvSpPr txBox="1">
              <a:spLocks noChangeArrowheads="1"/>
            </p:cNvSpPr>
            <p:nvPr/>
          </p:nvSpPr>
          <p:spPr bwMode="auto">
            <a:xfrm>
              <a:off x="2570163" y="5507038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th-TH" sz="1600"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3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2303</Words>
  <Application>Microsoft Office PowerPoint</Application>
  <PresentationFormat>On-screen Show (4:3)</PresentationFormat>
  <Paragraphs>436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SimSun</vt:lpstr>
      <vt:lpstr>Angsana New</vt:lpstr>
      <vt:lpstr>Arial</vt:lpstr>
      <vt:lpstr>Arial Rounded MT Bold</vt:lpstr>
      <vt:lpstr>Browallia New</vt:lpstr>
      <vt:lpstr>BrowalliaUPC</vt:lpstr>
      <vt:lpstr>Calibri</vt:lpstr>
      <vt:lpstr>Cordia New</vt:lpstr>
      <vt:lpstr>TH Sarabun New</vt:lpstr>
      <vt:lpstr>TH SarabunPSK</vt:lpstr>
      <vt:lpstr>Times</vt:lpstr>
      <vt:lpstr>Times New Roman</vt:lpstr>
      <vt:lpstr>Office Theme</vt:lpstr>
      <vt:lpstr> </vt:lpstr>
      <vt:lpstr>ทำไมต้องมีโครงสร้างต้นไม้แบบบี (b-tree)</vt:lpstr>
      <vt:lpstr>ทำไมต้องมีโครงสร้างต้นไม้แบบบี (b-tree)</vt:lpstr>
      <vt:lpstr>PowerPoint Presentation</vt:lpstr>
      <vt:lpstr>An example B-Tree</vt:lpstr>
      <vt:lpstr>สร้าง B-tree</vt:lpstr>
      <vt:lpstr>Constructing a B-tree (contd.)</vt:lpstr>
      <vt:lpstr>Constructing a B-tree (contd.)</vt:lpstr>
      <vt:lpstr>Constructing a B-tree (contd.)</vt:lpstr>
      <vt:lpstr>Constructing a B-tree (contd.)</vt:lpstr>
      <vt:lpstr>Constructing a B-tree (contd.)</vt:lpstr>
      <vt:lpstr>การเพิ่มข้อมูลใน B-Tree</vt:lpstr>
      <vt:lpstr>Exercise in Inserting a B-Tree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B-Tree</vt:lpstr>
      <vt:lpstr>Insert 5, 3, 21</vt:lpstr>
      <vt:lpstr>Insert 9</vt:lpstr>
      <vt:lpstr>Insert 1, 13</vt:lpstr>
      <vt:lpstr>Insert 2</vt:lpstr>
      <vt:lpstr>Insert 7, 10</vt:lpstr>
      <vt:lpstr>Insert 12</vt:lpstr>
      <vt:lpstr>Insert 4</vt:lpstr>
      <vt:lpstr>Insert 8</vt:lpstr>
      <vt:lpstr>Delete 2</vt:lpstr>
      <vt:lpstr>Delete 21</vt:lpstr>
      <vt:lpstr>Delete 10</vt:lpstr>
      <vt:lpstr>Delete 3</vt:lpstr>
      <vt:lpstr>Delete 4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Ratchadaporn Kanawong</cp:lastModifiedBy>
  <cp:revision>19</cp:revision>
  <cp:lastPrinted>2018-03-15T10:20:51Z</cp:lastPrinted>
  <dcterms:created xsi:type="dcterms:W3CDTF">2016-03-15T17:58:18Z</dcterms:created>
  <dcterms:modified xsi:type="dcterms:W3CDTF">2019-03-16T01:44:17Z</dcterms:modified>
</cp:coreProperties>
</file>