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2" r:id="rId17"/>
    <p:sldId id="269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89" r:id="rId31"/>
    <p:sldId id="287" r:id="rId32"/>
    <p:sldId id="280" r:id="rId33"/>
    <p:sldId id="284" r:id="rId34"/>
    <p:sldId id="283" r:id="rId35"/>
    <p:sldId id="290" r:id="rId3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5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580E-6539-4265-A837-AE1AD933E81B}" type="datetime1">
              <a:rPr lang="th-TH" smtClean="0"/>
              <a:t>13/03/62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5B98-DB23-5545-8288-39ED665C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8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678C-5E42-4D84-8B89-1E4FCEB3A241}" type="datetime1">
              <a:rPr lang="th-TH" smtClean="0"/>
              <a:t>13/03/62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8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DC20-A22D-0C4A-BA42-ED21636F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2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1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F4209DD-989F-4479-B820-B816A9BD0456}" type="datetime1">
              <a:rPr lang="th-TH" smtClean="0"/>
              <a:t>13/03/62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สอวน. คอมพิวเตอร์​ ค่าย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ilpakorn_university_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62" y="73974"/>
            <a:ext cx="1133005" cy="12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TH Sarabun Ne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29" y="166286"/>
            <a:ext cx="7877284" cy="1112489"/>
          </a:xfrm>
        </p:spPr>
        <p:txBody>
          <a:bodyPr>
            <a:noAutofit/>
          </a:bodyPr>
          <a:lstStyle/>
          <a:p>
            <a:r>
              <a:rPr lang="th-TH" sz="4400" dirty="0" smtClean="0">
                <a:solidFill>
                  <a:schemeClr val="tx1"/>
                </a:solidFill>
                <a:cs typeface="TH Sarabun New"/>
              </a:rPr>
              <a:t>ค่ายอบรมโอลิมปิกวิชาการ </a:t>
            </a:r>
            <a:r>
              <a:rPr lang="en-US" sz="4400" dirty="0" smtClean="0">
                <a:solidFill>
                  <a:schemeClr val="tx1"/>
                </a:solidFill>
                <a:cs typeface="TH Sarabun New"/>
              </a:rPr>
              <a:t>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5314" y="4259273"/>
            <a:ext cx="6400800" cy="1422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รัชดาพร คณาวงษ์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13 </a:t>
            </a:r>
            <a:r>
              <a:rPr lang="th-TH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มีนาคม </a:t>
            </a:r>
            <a:r>
              <a:rPr lang="en-US" b="1" dirty="0" smtClean="0">
                <a:solidFill>
                  <a:schemeClr val="tx1"/>
                </a:solidFill>
                <a:latin typeface="TH Sarabun New"/>
                <a:cs typeface="TH Sarabun New"/>
              </a:rPr>
              <a:t>2562</a:t>
            </a:r>
            <a:endParaRPr lang="th-TH" b="1" dirty="0" smtClean="0">
              <a:solidFill>
                <a:schemeClr val="tx1"/>
              </a:solidFill>
              <a:latin typeface="TH Sarabun New"/>
              <a:cs typeface="TH Sarabun New"/>
            </a:endParaRPr>
          </a:p>
          <a:p>
            <a:r>
              <a:rPr lang="th-TH" dirty="0" smtClean="0">
                <a:solidFill>
                  <a:schemeClr val="tx1"/>
                </a:solidFill>
                <a:cs typeface="TH Sarabun New"/>
              </a:rPr>
              <a:t>ศูนย์มหาวิทยาลัยศิลปากร</a:t>
            </a:r>
          </a:p>
          <a:p>
            <a:endParaRPr lang="en-US" b="1" dirty="0">
              <a:solidFill>
                <a:schemeClr val="tx1"/>
              </a:solidFill>
              <a:latin typeface="TH Sarabun New"/>
              <a:cs typeface="TH Sarabun New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63932"/>
              </p:ext>
            </p:extLst>
          </p:nvPr>
        </p:nvGraphicFramePr>
        <p:xfrm>
          <a:off x="522530" y="1931957"/>
          <a:ext cx="8421188" cy="192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164">
                <a:tc>
                  <a:txBody>
                    <a:bodyPr/>
                    <a:lstStyle/>
                    <a:p>
                      <a:r>
                        <a:rPr lang="th-TH" sz="5400" b="1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    </a:t>
                      </a:r>
                      <a:endParaRPr lang="th-TH" sz="5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400" b="1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: </a:t>
                      </a:r>
                      <a:r>
                        <a:rPr lang="th-TH" sz="5400" b="1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ฟังก์ชันเรียกตัวเอง</a:t>
                      </a:r>
                      <a:endParaRPr lang="th-TH" sz="5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6">
                <a:tc>
                  <a:txBody>
                    <a:bodyPr/>
                    <a:lstStyle/>
                    <a:p>
                      <a:pPr algn="l"/>
                      <a:r>
                        <a:rPr lang="en-US" sz="5400" b="1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</a:t>
                      </a:r>
                      <a:r>
                        <a:rPr lang="en-US" sz="5400" b="1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Structure   </a:t>
                      </a:r>
                      <a:endParaRPr lang="th-TH" sz="5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400" b="1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: Recursive</a:t>
                      </a:r>
                      <a:r>
                        <a:rPr lang="en-US" sz="5400" b="1" baseline="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function</a:t>
                      </a:r>
                      <a:endParaRPr lang="th-TH" sz="5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ig100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938"/>
            <a:ext cx="8713787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ตัวอย่างการนับตัวอักษรในสตริง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552"/>
            <a:ext cx="8229600" cy="4525963"/>
          </a:xfrm>
        </p:spPr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การนับจำนวนตัวอักษรที่ปรากฏในสตริง เช่น จำนวนของตัวอักษร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‘s’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ในสตริง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“Mississippi”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10</a:t>
            </a:fld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40200" y="3644900"/>
            <a:ext cx="3744913" cy="574675"/>
          </a:xfrm>
          <a:prstGeom prst="wedgeRoundRectCallout">
            <a:avLst>
              <a:gd name="adj1" fmla="val -89889"/>
              <a:gd name="adj2" fmla="val 95856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>
                <a:solidFill>
                  <a:schemeClr val="bg1"/>
                </a:solidFill>
              </a:rPr>
              <a:t>The terminating condition.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ตัวอย่างการกลับคำ </a:t>
            </a:r>
            <a:r>
              <a:rPr lang="en-US" sz="4800" dirty="0" smtClean="0">
                <a:cs typeface="TH Sarabun New"/>
              </a:rPr>
              <a:t>(Reverse Words)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208"/>
            <a:ext cx="8229600" cy="4525963"/>
          </a:xfrm>
        </p:spPr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ฟังก์ชันการเรียกตัวเองสามารถใช้กับการกลับสตริง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 descr="fig100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98650"/>
            <a:ext cx="8640762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751388" y="5949950"/>
            <a:ext cx="4068762" cy="908050"/>
          </a:xfrm>
          <a:prstGeom prst="wedgeRoundRectCallout">
            <a:avLst>
              <a:gd name="adj1" fmla="val -68847"/>
              <a:gd name="adj2" fmla="val -20106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th-TH">
                <a:solidFill>
                  <a:schemeClr val="bg1"/>
                </a:solidFill>
              </a:rPr>
              <a:t>The first scanned word is last printed.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95738" y="4652963"/>
            <a:ext cx="4897437" cy="908050"/>
          </a:xfrm>
          <a:prstGeom prst="wedgeRoundRectCallout">
            <a:avLst>
              <a:gd name="adj1" fmla="val -55898"/>
              <a:gd name="adj2" fmla="val 74648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th-TH">
                <a:solidFill>
                  <a:schemeClr val="bg1"/>
                </a:solidFill>
              </a:rPr>
              <a:t>The scanned word will not be printed until the recursion finishes.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ตัวอย่างการกลับคำ </a:t>
            </a:r>
            <a:r>
              <a:rPr lang="en-US" sz="4800" dirty="0" smtClean="0">
                <a:cs typeface="TH Sarabun New"/>
              </a:rPr>
              <a:t>(2/2)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59808"/>
            <a:ext cx="8229600" cy="1566355"/>
          </a:xfrm>
        </p:spPr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 ฟังก์ชันการเรียกตัวเองเป็นแค่วิธีการหนึ่งในการแก้ปัญหา ปัญหานี้สามารถแก้ไขโดยไม่ใช้ฟังก์ชันเรียกตัวเองได้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2" descr="fig100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8964612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ภาษาซีมีขั้นตอนในการจัดการฟังก์ชั่นอย่างไร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ภาษาซีจะเก็บและใช้งานค่าในตัวแปรโดยใช้</a:t>
            </a: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โครงสร้างส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</a:t>
            </a:r>
          </a:p>
          <a:p>
            <a:pPr marL="971550" lvl="2" indent="-571500">
              <a:buFont typeface="Arial" panose="020B0604020202020204" pitchFamily="34" charset="0"/>
              <a:buChar char="•"/>
            </a:pP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สแตก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ครงสร้างข้อมูลที่ข้อมูลตัวสุดท้ายจะถูกเพิ่มเข้าไปเป็นข้อมูลตัวสุดท้ายและเป็นตัวแรกที่ถูกดึงออกมาใช้งาน</a:t>
            </a:r>
          </a:p>
          <a:p>
            <a:pPr marL="971550" lvl="2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มีตัวดำเนินการข้อมูล</a:t>
            </a: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อย่างคือ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pop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051050" y="4503738"/>
            <a:ext cx="504825" cy="1531302"/>
            <a:chOff x="-522" y="3022"/>
            <a:chExt cx="318" cy="771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122488" y="4503738"/>
            <a:ext cx="360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dirty="0">
                <a:latin typeface="Times New Roman" pitchFamily="18" charset="0"/>
              </a:rPr>
              <a:t>a</a:t>
            </a:r>
            <a:br>
              <a:rPr lang="en-US" altLang="th-TH" sz="2800" dirty="0">
                <a:latin typeface="Times New Roman" pitchFamily="18" charset="0"/>
              </a:rPr>
            </a:br>
            <a:r>
              <a:rPr lang="en-US" altLang="th-TH" sz="2800" dirty="0" err="1" smtClean="0">
                <a:latin typeface="Times New Roman" pitchFamily="18" charset="0"/>
              </a:rPr>
              <a:t>bc</a:t>
            </a:r>
            <a:endParaRPr lang="en-US" altLang="th-TH" sz="2800" dirty="0">
              <a:latin typeface="Times New Roman" pitchFamily="18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78250" y="4503738"/>
            <a:ext cx="504825" cy="1531302"/>
            <a:chOff x="-522" y="3022"/>
            <a:chExt cx="318" cy="771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49688" y="4503738"/>
            <a:ext cx="360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dirty="0">
                <a:latin typeface="Times New Roman" pitchFamily="18" charset="0"/>
              </a:rPr>
              <a:t/>
            </a:r>
            <a:br>
              <a:rPr lang="en-US" altLang="th-TH" sz="2800" dirty="0">
                <a:latin typeface="Times New Roman" pitchFamily="18" charset="0"/>
              </a:rPr>
            </a:br>
            <a:r>
              <a:rPr lang="en-US" altLang="th-TH" sz="2800" dirty="0" err="1" smtClean="0">
                <a:latin typeface="Times New Roman" pitchFamily="18" charset="0"/>
              </a:rPr>
              <a:t>bc</a:t>
            </a:r>
            <a:endParaRPr lang="en-US" altLang="th-TH" sz="2800" dirty="0">
              <a:latin typeface="Times New Roman" pitchFamily="18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5651500" y="4503738"/>
            <a:ext cx="504825" cy="1531302"/>
            <a:chOff x="-522" y="3022"/>
            <a:chExt cx="318" cy="771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2800"/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722938" y="4503738"/>
            <a:ext cx="360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 dirty="0" err="1" smtClean="0">
                <a:latin typeface="Times New Roman" pitchFamily="18" charset="0"/>
              </a:rPr>
              <a:t>dbc</a:t>
            </a:r>
            <a:endParaRPr lang="en-US" altLang="th-TH" sz="2800" dirty="0">
              <a:latin typeface="Times New Roman" pitchFamily="18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771775" y="5080001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2800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643438" y="5080001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280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771775" y="4575176"/>
            <a:ext cx="792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>
                <a:latin typeface="Times New Roman" pitchFamily="18" charset="0"/>
              </a:rPr>
              <a:t>pop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498975" y="4575176"/>
            <a:ext cx="10080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sz="2800" dirty="0">
                <a:latin typeface="Times New Roman" pitchFamily="18" charset="0"/>
              </a:rPr>
              <a:t>push d</a:t>
            </a:r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cs typeface="TH Sarabun New"/>
              </a:rPr>
              <a:t>ภาษาซีมีขั้นตอนในการจัดการ</a:t>
            </a:r>
            <a:r>
              <a:rPr lang="th-TH" sz="4800" dirty="0" smtClean="0">
                <a:cs typeface="TH Sarabun New"/>
              </a:rPr>
              <a:t>ฟังก์ชันอย่างไร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ทุกครั้งที่ฟังก์ชันถูกเรียก สถานะปัจจุบัน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(execution state)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ของฟังก์ชันเรียก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(caller function)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ซึ่งสถานะอาจจะเป็นพารามิเตอร์ ตัวแปรท้องถิ่น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(local variables)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และตำแหน่งหน่วยความจำ จะถูกจัดเก็บ</a:t>
            </a: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(pushed onto the stack)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เมื่อเอ็ก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ซิคิวฟังก์ชันที่ถูกเรียกเสร็จ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(called function is finished)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ก็จะทำการดึงข้อมูลของฟังก์ชันออกมา</a:t>
            </a: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จากส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(popping up the execution state from stack)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กระบวนการนี้เพียงพอที่จะทำให้ฟังก์ชันเรียกตัวเองทำงานได้อย่างมีประสิทธิภาพ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การดีบักฟังก์ชันเรียกตัวเอง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ฟังก์ชันเรียกตัวเองจะติดตามการทำงานและดีบักการทำงานได้ยาก เพราะค่าของตัวแปรในฟังก์ชันก่อนการเรียกตัวเองจะถูกเก็บ</a:t>
            </a: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 และตัวดีบักไม่สามารถแสดงตรงส่วนนี้ได้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2" descr="fig1009a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" y="3141663"/>
            <a:ext cx="731520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659059" y="4149725"/>
            <a:ext cx="4319587" cy="908050"/>
          </a:xfrm>
          <a:prstGeom prst="wedgeRoundRectCallout">
            <a:avLst>
              <a:gd name="adj1" fmla="val -85500"/>
              <a:gd name="adj2" fmla="val 6765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th-TH">
                <a:solidFill>
                  <a:schemeClr val="bg1"/>
                </a:solidFill>
              </a:rPr>
              <a:t>Watch the input arguments passed into each recursive step.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การหาค่าแฟคทอเรียล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ปัญหาหลายอย่างสามารถแก้ได้ด้วยฟังก์ชันเรียกตัวเอง</a:t>
            </a:r>
          </a:p>
          <a:p>
            <a:pPr marL="0" lvl="1" indent="0">
              <a:buNone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ตัวอย่างเช่น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factorial (n!)</a:t>
            </a:r>
            <a:endParaRPr lang="th-TH" sz="36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กลุ่ม 3"/>
          <p:cNvGrpSpPr/>
          <p:nvPr/>
        </p:nvGrpSpPr>
        <p:grpSpPr>
          <a:xfrm>
            <a:off x="826008" y="4858511"/>
            <a:ext cx="7824216" cy="1117696"/>
            <a:chOff x="826008" y="4395215"/>
            <a:chExt cx="7824216" cy="111769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6008" y="4504943"/>
              <a:ext cx="7824216" cy="1007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th-TH" sz="3400" dirty="0">
                  <a:solidFill>
                    <a:srgbClr val="0070C0"/>
                  </a:solidFill>
                  <a:latin typeface="Times New Roman" pitchFamily="18" charset="0"/>
                </a:rPr>
                <a:t>	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     1</a:t>
              </a:r>
              <a:r>
                <a:rPr lang="en-US" altLang="th-TH" sz="3400" dirty="0">
                  <a:solidFill>
                    <a:srgbClr val="0070C0"/>
                  </a:solidFill>
                  <a:latin typeface="Times New Roman" pitchFamily="18" charset="0"/>
                </a:rPr>
                <a:t>			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   if </a:t>
              </a:r>
              <a:r>
                <a:rPr lang="en-US" altLang="th-TH" sz="3400" i="1" dirty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>
                  <a:solidFill>
                    <a:srgbClr val="0070C0"/>
                  </a:solidFill>
                  <a:latin typeface="Times New Roman" pitchFamily="18" charset="0"/>
                </a:rPr>
                <a:t> = 0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th-TH" sz="3400" i="1" dirty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! =					              (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recursive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solution)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	      (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-1)!*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	if 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&gt; 0</a:t>
              </a:r>
              <a:endParaRPr lang="en-US" altLang="th-TH" sz="34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1685544" y="4395215"/>
              <a:ext cx="228600" cy="1066800"/>
            </a:xfrm>
            <a:prstGeom prst="leftBrace">
              <a:avLst>
                <a:gd name="adj1" fmla="val 38889"/>
                <a:gd name="adj2" fmla="val 52528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 sz="360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กลุ่ม 4"/>
          <p:cNvGrpSpPr/>
          <p:nvPr/>
        </p:nvGrpSpPr>
        <p:grpSpPr>
          <a:xfrm>
            <a:off x="731520" y="3110944"/>
            <a:ext cx="7824216" cy="1129887"/>
            <a:chOff x="853440" y="4996276"/>
            <a:chExt cx="7824216" cy="112988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853440" y="5118195"/>
              <a:ext cx="7824216" cy="1007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th-TH" sz="3400" dirty="0">
                  <a:solidFill>
                    <a:srgbClr val="0070C0"/>
                  </a:solidFill>
                  <a:latin typeface="Times New Roman" pitchFamily="18" charset="0"/>
                </a:rPr>
                <a:t>	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     1</a:t>
              </a:r>
              <a:r>
                <a:rPr lang="en-US" altLang="th-TH" sz="3400" dirty="0">
                  <a:solidFill>
                    <a:srgbClr val="0070C0"/>
                  </a:solidFill>
                  <a:latin typeface="Times New Roman" pitchFamily="18" charset="0"/>
                </a:rPr>
                <a:t>			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                    if </a:t>
              </a:r>
              <a:r>
                <a:rPr lang="en-US" altLang="th-TH" sz="3400" i="1" dirty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>
                  <a:solidFill>
                    <a:srgbClr val="0070C0"/>
                  </a:solidFill>
                  <a:latin typeface="Times New Roman" pitchFamily="18" charset="0"/>
                </a:rPr>
                <a:t> = 0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th-TH" sz="3400" i="1" dirty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! =					                             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	      1*2*3*…*(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-1)*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	if </a:t>
              </a:r>
              <a:r>
                <a:rPr lang="en-US" altLang="th-TH" sz="3400" i="1" dirty="0" smtClean="0">
                  <a:solidFill>
                    <a:srgbClr val="0070C0"/>
                  </a:solidFill>
                  <a:latin typeface="Times New Roman" pitchFamily="18" charset="0"/>
                </a:rPr>
                <a:t>n</a:t>
              </a:r>
              <a:r>
                <a:rPr lang="en-US" altLang="th-TH" sz="3400" dirty="0" smtClean="0">
                  <a:solidFill>
                    <a:srgbClr val="0070C0"/>
                  </a:solidFill>
                  <a:latin typeface="Times New Roman" pitchFamily="18" charset="0"/>
                </a:rPr>
                <a:t> &gt; 0</a:t>
              </a:r>
              <a:endParaRPr lang="en-US" altLang="th-TH" sz="34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14" name="AutoShape 5"/>
            <p:cNvSpPr>
              <a:spLocks/>
            </p:cNvSpPr>
            <p:nvPr/>
          </p:nvSpPr>
          <p:spPr bwMode="auto">
            <a:xfrm>
              <a:off x="1798320" y="4996276"/>
              <a:ext cx="228600" cy="1066800"/>
            </a:xfrm>
            <a:prstGeom prst="leftBrace">
              <a:avLst>
                <a:gd name="adj1" fmla="val 38889"/>
                <a:gd name="adj2" fmla="val 52528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 sz="36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9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การหาค่าแฟคทอเรียลด้วยฟังก์ชันเรียกตัวเอง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ฟังก์ชันทางคณิตศาสตร์หลายฟังก์ชันสามารถกำหนดและแก้ปัญหาด้วยการเรียกตัวเอง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2" descr="fig101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17825"/>
            <a:ext cx="7848600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725" y="35039"/>
            <a:ext cx="5314199" cy="1143000"/>
          </a:xfrm>
        </p:spPr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คำตอบคือ </a:t>
            </a:r>
            <a:r>
              <a:rPr lang="en-US" sz="4800" dirty="0" smtClean="0">
                <a:cs typeface="TH Sarabun New"/>
              </a:rPr>
              <a:t>24</a:t>
            </a:r>
            <a:endParaRPr lang="en-US" sz="4800" dirty="0">
              <a:cs typeface="TH Sarabun New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18</a:t>
            </a:fld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57200" y="332472"/>
            <a:ext cx="1146048" cy="85344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Courier New" panose="02070309020205020404" pitchFamily="49" charset="0"/>
              </a:rPr>
              <a:t>4</a:t>
            </a:r>
            <a:r>
              <a:rPr lang="en-US" sz="3600" b="1" dirty="0" smtClean="0">
                <a:latin typeface="Bookman Old Style" panose="02050604050505020204" pitchFamily="18" charset="0"/>
                <a:cs typeface="Courier New" panose="02070309020205020404" pitchFamily="49" charset="0"/>
              </a:rPr>
              <a:t>!</a:t>
            </a:r>
            <a:endParaRPr lang="th-TH" sz="3600" b="1" dirty="0">
              <a:latin typeface="Bookman Old Style" panose="02050604050505020204" pitchFamily="18" charset="0"/>
            </a:endParaRPr>
          </a:p>
        </p:txBody>
      </p:sp>
      <p:sp>
        <p:nvSpPr>
          <p:cNvPr id="23" name="วงรี 22"/>
          <p:cNvSpPr/>
          <p:nvPr/>
        </p:nvSpPr>
        <p:spPr>
          <a:xfrm>
            <a:off x="6553200" y="6051234"/>
            <a:ext cx="1146048" cy="853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1</a:t>
            </a:r>
            <a:endParaRPr lang="th-TH" sz="3600" b="1" dirty="0">
              <a:latin typeface="Bookman Old Style" panose="02050604050505020204" pitchFamily="18" charset="0"/>
            </a:endParaRPr>
          </a:p>
        </p:txBody>
      </p:sp>
      <p:grpSp>
        <p:nvGrpSpPr>
          <p:cNvPr id="60" name="กลุ่ม 59"/>
          <p:cNvGrpSpPr/>
          <p:nvPr/>
        </p:nvGrpSpPr>
        <p:grpSpPr>
          <a:xfrm>
            <a:off x="365760" y="1323072"/>
            <a:ext cx="2935213" cy="1090944"/>
            <a:chOff x="365760" y="1323072"/>
            <a:chExt cx="2935213" cy="1090944"/>
          </a:xfrm>
        </p:grpSpPr>
        <p:sp>
          <p:nvSpPr>
            <p:cNvPr id="10" name="วงรี 9"/>
            <p:cNvSpPr/>
            <p:nvPr/>
          </p:nvSpPr>
          <p:spPr>
            <a:xfrm>
              <a:off x="457200" y="1460232"/>
              <a:ext cx="1146048" cy="853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Bookman Old Style" panose="02050604050505020204" pitchFamily="18" charset="0"/>
                </a:rPr>
                <a:t>4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1" name="สี่เหลี่ยมผืนผ้า 10"/>
            <p:cNvSpPr/>
            <p:nvPr/>
          </p:nvSpPr>
          <p:spPr>
            <a:xfrm>
              <a:off x="1978152" y="1460232"/>
              <a:ext cx="1146048" cy="85344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Bookman Old Style" panose="02050604050505020204" pitchFamily="18" charset="0"/>
                  <a:cs typeface="Courier New" panose="02070309020205020404" pitchFamily="49" charset="0"/>
                </a:rPr>
                <a:t>3!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81890" y="1655149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Bookman Old Style" panose="02050604050505020204" pitchFamily="18" charset="0"/>
                </a:rPr>
                <a:t>*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32" name="สี่เหลี่ยมผืนผ้ามุมมน 31"/>
            <p:cNvSpPr/>
            <p:nvPr/>
          </p:nvSpPr>
          <p:spPr>
            <a:xfrm>
              <a:off x="365760" y="1323072"/>
              <a:ext cx="2935213" cy="10909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1" name="กลุ่ม 60"/>
          <p:cNvGrpSpPr/>
          <p:nvPr/>
        </p:nvGrpSpPr>
        <p:grpSpPr>
          <a:xfrm>
            <a:off x="1848595" y="2529840"/>
            <a:ext cx="2935213" cy="1090944"/>
            <a:chOff x="1848595" y="2529840"/>
            <a:chExt cx="2935213" cy="1090944"/>
          </a:xfrm>
        </p:grpSpPr>
        <p:sp>
          <p:nvSpPr>
            <p:cNvPr id="13" name="วงรี 12"/>
            <p:cNvSpPr/>
            <p:nvPr/>
          </p:nvSpPr>
          <p:spPr>
            <a:xfrm>
              <a:off x="1978152" y="2636760"/>
              <a:ext cx="1146048" cy="853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Bookman Old Style" panose="02050604050505020204" pitchFamily="18" charset="0"/>
                </a:rPr>
                <a:t>3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สี่เหลี่ยมผืนผ้า 13"/>
            <p:cNvSpPr/>
            <p:nvPr/>
          </p:nvSpPr>
          <p:spPr>
            <a:xfrm>
              <a:off x="3499104" y="2636760"/>
              <a:ext cx="1146048" cy="85344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Bookman Old Style" panose="02050604050505020204" pitchFamily="18" charset="0"/>
                  <a:cs typeface="Courier New" panose="02070309020205020404" pitchFamily="49" charset="0"/>
                </a:rPr>
                <a:t>2</a:t>
              </a:r>
              <a:r>
                <a:rPr lang="en-US" sz="3600" b="1" dirty="0" smtClean="0">
                  <a:latin typeface="Bookman Old Style" panose="02050604050505020204" pitchFamily="18" charset="0"/>
                  <a:cs typeface="Courier New" panose="02070309020205020404" pitchFamily="49" charset="0"/>
                </a:rPr>
                <a:t>!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2842" y="283167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Bookman Old Style" panose="02050604050505020204" pitchFamily="18" charset="0"/>
                </a:rPr>
                <a:t>*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34" name="สี่เหลี่ยมผืนผ้ามุมมน 33"/>
            <p:cNvSpPr/>
            <p:nvPr/>
          </p:nvSpPr>
          <p:spPr>
            <a:xfrm>
              <a:off x="1848595" y="2529840"/>
              <a:ext cx="2935213" cy="10909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2" name="กลุ่ม 61"/>
          <p:cNvGrpSpPr/>
          <p:nvPr/>
        </p:nvGrpSpPr>
        <p:grpSpPr>
          <a:xfrm>
            <a:off x="3419856" y="3685993"/>
            <a:ext cx="2935213" cy="1090944"/>
            <a:chOff x="3419856" y="3685993"/>
            <a:chExt cx="2935213" cy="1090944"/>
          </a:xfrm>
        </p:grpSpPr>
        <p:sp>
          <p:nvSpPr>
            <p:cNvPr id="16" name="วงรี 15"/>
            <p:cNvSpPr/>
            <p:nvPr/>
          </p:nvSpPr>
          <p:spPr>
            <a:xfrm>
              <a:off x="3511296" y="3774300"/>
              <a:ext cx="1146048" cy="853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Bookman Old Style" panose="02050604050505020204" pitchFamily="18" charset="0"/>
                </a:rPr>
                <a:t>2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7" name="สี่เหลี่ยมผืนผ้า 16"/>
            <p:cNvSpPr/>
            <p:nvPr/>
          </p:nvSpPr>
          <p:spPr>
            <a:xfrm>
              <a:off x="5032248" y="3774300"/>
              <a:ext cx="1146048" cy="85344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Bookman Old Style" panose="02050604050505020204" pitchFamily="18" charset="0"/>
                  <a:cs typeface="Courier New" panose="02070309020205020404" pitchFamily="49" charset="0"/>
                </a:rPr>
                <a:t>1</a:t>
              </a:r>
              <a:r>
                <a:rPr lang="en-US" sz="3600" b="1" dirty="0" smtClean="0">
                  <a:latin typeface="Bookman Old Style" panose="02050604050505020204" pitchFamily="18" charset="0"/>
                  <a:cs typeface="Courier New" panose="02070309020205020404" pitchFamily="49" charset="0"/>
                </a:rPr>
                <a:t>!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35986" y="396921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Bookman Old Style" panose="02050604050505020204" pitchFamily="18" charset="0"/>
                </a:rPr>
                <a:t>*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35" name="สี่เหลี่ยมผืนผ้ามุมมน 34"/>
            <p:cNvSpPr/>
            <p:nvPr/>
          </p:nvSpPr>
          <p:spPr>
            <a:xfrm>
              <a:off x="3419856" y="3685993"/>
              <a:ext cx="2935213" cy="10909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3" name="กลุ่ม 62"/>
          <p:cNvGrpSpPr/>
          <p:nvPr/>
        </p:nvGrpSpPr>
        <p:grpSpPr>
          <a:xfrm>
            <a:off x="4893558" y="4832196"/>
            <a:ext cx="2935213" cy="1090944"/>
            <a:chOff x="4893558" y="4832196"/>
            <a:chExt cx="2935213" cy="1090944"/>
          </a:xfrm>
        </p:grpSpPr>
        <p:sp>
          <p:nvSpPr>
            <p:cNvPr id="19" name="วงรี 18"/>
            <p:cNvSpPr/>
            <p:nvPr/>
          </p:nvSpPr>
          <p:spPr>
            <a:xfrm>
              <a:off x="5032248" y="4917300"/>
              <a:ext cx="1146048" cy="853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Bookman Old Style" panose="02050604050505020204" pitchFamily="18" charset="0"/>
                </a:rPr>
                <a:t>1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20" name="สี่เหลี่ยมผืนผ้า 19"/>
            <p:cNvSpPr/>
            <p:nvPr/>
          </p:nvSpPr>
          <p:spPr>
            <a:xfrm>
              <a:off x="6553200" y="4917300"/>
              <a:ext cx="1146048" cy="85344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Bookman Old Style" panose="02050604050505020204" pitchFamily="18" charset="0"/>
                  <a:cs typeface="Courier New" panose="02070309020205020404" pitchFamily="49" charset="0"/>
                </a:rPr>
                <a:t>0</a:t>
              </a:r>
              <a:r>
                <a:rPr lang="en-US" sz="3600" b="1" dirty="0" smtClean="0">
                  <a:latin typeface="Bookman Old Style" panose="02050604050505020204" pitchFamily="18" charset="0"/>
                  <a:cs typeface="Courier New" panose="02070309020205020404" pitchFamily="49" charset="0"/>
                </a:rPr>
                <a:t>!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6938" y="511221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Bookman Old Style" panose="02050604050505020204" pitchFamily="18" charset="0"/>
                </a:rPr>
                <a:t>*</a:t>
              </a:r>
              <a:endParaRPr lang="th-TH" sz="36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36" name="สี่เหลี่ยมผืนผ้ามุมมน 35"/>
            <p:cNvSpPr/>
            <p:nvPr/>
          </p:nvSpPr>
          <p:spPr>
            <a:xfrm>
              <a:off x="4893558" y="4832196"/>
              <a:ext cx="2935213" cy="10909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9" name="ลูกศรลง 38"/>
          <p:cNvSpPr/>
          <p:nvPr/>
        </p:nvSpPr>
        <p:spPr>
          <a:xfrm>
            <a:off x="708671" y="1042536"/>
            <a:ext cx="643106" cy="286752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ลูกศรลง 39"/>
          <p:cNvSpPr/>
          <p:nvPr/>
        </p:nvSpPr>
        <p:spPr>
          <a:xfrm>
            <a:off x="2229623" y="2243088"/>
            <a:ext cx="643106" cy="286752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ลูกศรลง 40"/>
          <p:cNvSpPr/>
          <p:nvPr/>
        </p:nvSpPr>
        <p:spPr>
          <a:xfrm>
            <a:off x="3762767" y="3417769"/>
            <a:ext cx="643106" cy="286752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ลูกศรลง 41"/>
          <p:cNvSpPr/>
          <p:nvPr/>
        </p:nvSpPr>
        <p:spPr>
          <a:xfrm>
            <a:off x="5283719" y="4615548"/>
            <a:ext cx="643106" cy="286752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ลูกศรลง 42"/>
          <p:cNvSpPr/>
          <p:nvPr/>
        </p:nvSpPr>
        <p:spPr>
          <a:xfrm>
            <a:off x="6804671" y="5779764"/>
            <a:ext cx="643106" cy="286752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5" name="ตัวเชื่อมต่อโค้ง 44"/>
          <p:cNvCxnSpPr>
            <a:stCxn id="23" idx="6"/>
            <a:endCxn id="20" idx="3"/>
          </p:cNvCxnSpPr>
          <p:nvPr/>
        </p:nvCxnSpPr>
        <p:spPr>
          <a:xfrm flipV="1">
            <a:off x="7699248" y="5344020"/>
            <a:ext cx="12700" cy="1133934"/>
          </a:xfrm>
          <a:prstGeom prst="curvedConnector3">
            <a:avLst>
              <a:gd name="adj1" fmla="val 4104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58354" y="4954116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Bookman Old Style" panose="02050604050505020204" pitchFamily="18" charset="0"/>
              </a:rPr>
              <a:t>=1</a:t>
            </a:r>
            <a:endParaRPr lang="th-TH" sz="3600" b="1" dirty="0">
              <a:latin typeface="Bookman Old Style" panose="02050604050505020204" pitchFamily="18" charset="0"/>
            </a:endParaRPr>
          </a:p>
        </p:txBody>
      </p:sp>
      <p:cxnSp>
        <p:nvCxnSpPr>
          <p:cNvPr id="53" name="ตัวเชื่อมต่อโค้ง 52"/>
          <p:cNvCxnSpPr>
            <a:stCxn id="51" idx="0"/>
            <a:endCxn id="17" idx="3"/>
          </p:cNvCxnSpPr>
          <p:nvPr/>
        </p:nvCxnSpPr>
        <p:spPr>
          <a:xfrm rot="16200000" flipV="1">
            <a:off x="6883417" y="3495899"/>
            <a:ext cx="753096" cy="21633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37401" y="37743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Bookman Old Style" panose="02050604050505020204" pitchFamily="18" charset="0"/>
              </a:rPr>
              <a:t>=2</a:t>
            </a:r>
            <a:endParaRPr lang="th-TH" sz="3600" b="1" dirty="0">
              <a:latin typeface="Bookman Old Style" panose="02050604050505020204" pitchFamily="18" charset="0"/>
            </a:endParaRPr>
          </a:p>
        </p:txBody>
      </p:sp>
      <p:cxnSp>
        <p:nvCxnSpPr>
          <p:cNvPr id="55" name="ตัวเชื่อมต่อโค้ง 54"/>
          <p:cNvCxnSpPr>
            <a:stCxn id="54" idx="0"/>
          </p:cNvCxnSpPr>
          <p:nvPr/>
        </p:nvCxnSpPr>
        <p:spPr>
          <a:xfrm rot="16200000" flipV="1">
            <a:off x="5362464" y="2316084"/>
            <a:ext cx="753096" cy="21633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17984" y="2585672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Bookman Old Style" panose="02050604050505020204" pitchFamily="18" charset="0"/>
              </a:rPr>
              <a:t>=6</a:t>
            </a:r>
            <a:endParaRPr lang="th-TH" sz="3600" b="1" dirty="0">
              <a:latin typeface="Bookman Old Style" panose="02050604050505020204" pitchFamily="18" charset="0"/>
            </a:endParaRPr>
          </a:p>
        </p:txBody>
      </p:sp>
      <p:cxnSp>
        <p:nvCxnSpPr>
          <p:cNvPr id="57" name="ตัวเชื่อมต่อโค้ง 56"/>
          <p:cNvCxnSpPr>
            <a:stCxn id="56" idx="0"/>
          </p:cNvCxnSpPr>
          <p:nvPr/>
        </p:nvCxnSpPr>
        <p:spPr>
          <a:xfrm rot="16200000" flipV="1">
            <a:off x="3843047" y="1127456"/>
            <a:ext cx="753096" cy="21633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9488" y="1329288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Bookman Old Style" panose="02050604050505020204" pitchFamily="18" charset="0"/>
              </a:rPr>
              <a:t>=24</a:t>
            </a:r>
            <a:endParaRPr lang="th-TH" sz="3600" b="1" dirty="0">
              <a:latin typeface="Bookman Old Style" panose="02050604050505020204" pitchFamily="18" charset="0"/>
            </a:endParaRPr>
          </a:p>
        </p:txBody>
      </p:sp>
      <p:cxnSp>
        <p:nvCxnSpPr>
          <p:cNvPr id="59" name="ตัวเชื่อมต่อโค้ง 58"/>
          <p:cNvCxnSpPr>
            <a:stCxn id="58" idx="0"/>
          </p:cNvCxnSpPr>
          <p:nvPr/>
        </p:nvCxnSpPr>
        <p:spPr>
          <a:xfrm rot="16200000" flipV="1">
            <a:off x="2380694" y="-205071"/>
            <a:ext cx="753096" cy="231562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1" grpId="0"/>
      <p:bldP spid="54" grpId="0"/>
      <p:bldP spid="56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cs typeface="TH Sarabun New"/>
              </a:rPr>
              <a:t>การหาค่าแฟคทอเรียล</a:t>
            </a:r>
            <a:r>
              <a:rPr lang="th-TH" sz="4800" dirty="0" smtClean="0">
                <a:cs typeface="TH Sarabun New"/>
              </a:rPr>
              <a:t>ด้วยการวนซ้ำ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การหาค่าแฟคทอเรียลด้วยการวนซ้ำ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(loop)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2" descr="fig101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8271"/>
            <a:ext cx="792003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571" y="5863937"/>
            <a:ext cx="831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การเขียนโปรแกรมด้วยการวนซ้ำ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(iterative)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จะมีประสิทธิภาพมากกว่าการใช้ฟังก์ชันเรียกตัวเอง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(recursive)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ฟังก์ชันเรียกตัวเอง </a:t>
            </a:r>
            <a:r>
              <a:rPr lang="en-US" sz="4800" dirty="0" smtClean="0">
                <a:cs typeface="TH Sarabun New"/>
              </a:rPr>
              <a:t>(</a:t>
            </a:r>
            <a:r>
              <a:rPr lang="en-US" altLang="th-TH" sz="4800" dirty="0" smtClean="0"/>
              <a:t>Recursive Function</a:t>
            </a:r>
            <a:r>
              <a:rPr lang="en-US" sz="4800" dirty="0" smtClean="0">
                <a:cs typeface="TH Sarabun New"/>
              </a:rPr>
              <a:t>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b="0" dirty="0" smtClean="0">
                <a:latin typeface="TH SarabunPSK"/>
                <a:cs typeface="TH SarabunPSK"/>
              </a:rPr>
              <a:t>เป็นฟังก์ชันชนิดที่มีคำสั่งเรียกตัวเอง </a:t>
            </a:r>
            <a:r>
              <a:rPr lang="en-US" sz="3600" b="0" dirty="0" smtClean="0">
                <a:latin typeface="TH SarabunPSK"/>
                <a:cs typeface="TH SarabunPSK"/>
              </a:rPr>
              <a:t>(</a:t>
            </a:r>
            <a:r>
              <a:rPr lang="th-TH" sz="3600" b="0" dirty="0" smtClean="0">
                <a:latin typeface="TH SarabunPSK"/>
                <a:cs typeface="TH SarabunPSK"/>
              </a:rPr>
              <a:t>ทั้งทางตรงและทางอ้อม</a:t>
            </a:r>
            <a:r>
              <a:rPr lang="en-US" sz="3600" b="0" dirty="0" smtClean="0">
                <a:latin typeface="TH SarabunPSK"/>
                <a:cs typeface="TH SarabunPSK"/>
              </a:rPr>
              <a:t>)</a:t>
            </a:r>
          </a:p>
          <a:p>
            <a:r>
              <a:rPr lang="th-TH" sz="3600" b="0" dirty="0" smtClean="0">
                <a:latin typeface="TH SarabunPSK"/>
                <a:cs typeface="TH SarabunPSK"/>
              </a:rPr>
              <a:t>ทำให้เกิดการวนการทำงานของชุดคำสั่งเมื่อมีการเรียกฟังก์ชันตัวเองใช้งาน</a:t>
            </a:r>
          </a:p>
          <a:p>
            <a:r>
              <a:rPr lang="th-TH" sz="3600" b="0" dirty="0" smtClean="0">
                <a:latin typeface="TH SarabunPSK"/>
                <a:cs typeface="TH SarabunPSK"/>
              </a:rPr>
              <a:t>ฟังก์ชันนี้จะต้องมีการส่งผ่านค่าพารามิเตอร์เพื่อให้เกิดการหยุดการทำงาน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pPr lvl="1"/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444137" y="5006874"/>
            <a:ext cx="1296987" cy="576263"/>
            <a:chOff x="431" y="2886"/>
            <a:chExt cx="817" cy="36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431" y="2886"/>
              <a:ext cx="817" cy="36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h-TH" sz="2800"/>
                <a:t>f1</a:t>
              </a:r>
            </a:p>
          </p:txBody>
        </p:sp>
        <p:cxnSp>
          <p:nvCxnSpPr>
            <p:cNvPr id="13" name="AutoShape 5"/>
            <p:cNvCxnSpPr>
              <a:cxnSpLocks noChangeShapeType="1"/>
              <a:stCxn id="12" idx="7"/>
              <a:endCxn id="12" idx="5"/>
            </p:cNvCxnSpPr>
            <p:nvPr/>
          </p:nvCxnSpPr>
          <p:spPr bwMode="auto">
            <a:xfrm rot="5400000" flipV="1">
              <a:off x="1000" y="3067"/>
              <a:ext cx="257" cy="1"/>
            </a:xfrm>
            <a:prstGeom prst="curvedConnector5">
              <a:avLst>
                <a:gd name="adj1" fmla="val -76653"/>
                <a:gd name="adj2" fmla="val 63100000"/>
                <a:gd name="adj3" fmla="val 176653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กลุ่ม 22"/>
          <p:cNvGrpSpPr/>
          <p:nvPr/>
        </p:nvGrpSpPr>
        <p:grpSpPr>
          <a:xfrm>
            <a:off x="3252424" y="5006874"/>
            <a:ext cx="5472113" cy="576263"/>
            <a:chOff x="3252424" y="5006874"/>
            <a:chExt cx="5472113" cy="576263"/>
          </a:xfrm>
        </p:grpSpPr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3252424" y="5006874"/>
              <a:ext cx="1296988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h-TH" sz="2800"/>
                <a:t>f1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908187" y="5006874"/>
              <a:ext cx="1296988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h-TH" sz="2800"/>
                <a:t>f2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427549" y="5006874"/>
              <a:ext cx="1296988" cy="5762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th-TH" sz="2800"/>
                <a:t>fn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563949" y="5052912"/>
              <a:ext cx="719138" cy="5238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h-TH" sz="2800" b="1" dirty="0"/>
                <a:t>…</a:t>
              </a:r>
            </a:p>
          </p:txBody>
        </p:sp>
        <p:cxnSp>
          <p:nvCxnSpPr>
            <p:cNvPr id="19" name="AutoShape 11"/>
            <p:cNvCxnSpPr>
              <a:cxnSpLocks noChangeShapeType="1"/>
              <a:stCxn id="15" idx="7"/>
              <a:endCxn id="16" idx="1"/>
            </p:cNvCxnSpPr>
            <p:nvPr/>
          </p:nvCxnSpPr>
          <p:spPr bwMode="auto">
            <a:xfrm rot="5400000" flipV="1">
              <a:off x="4727212" y="4722712"/>
              <a:ext cx="1588" cy="739775"/>
            </a:xfrm>
            <a:prstGeom prst="curvedConnector3">
              <a:avLst>
                <a:gd name="adj1" fmla="val -197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6429012" y="4710012"/>
              <a:ext cx="1588" cy="739775"/>
            </a:xfrm>
            <a:prstGeom prst="curvedConnector3">
              <a:avLst>
                <a:gd name="adj1" fmla="val -197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7344999" y="4710012"/>
              <a:ext cx="1588" cy="739775"/>
            </a:xfrm>
            <a:prstGeom prst="curvedConnector3">
              <a:avLst>
                <a:gd name="adj1" fmla="val -197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5"/>
            <p:cNvCxnSpPr>
              <a:cxnSpLocks noChangeShapeType="1"/>
              <a:stCxn id="17" idx="3"/>
              <a:endCxn id="15" idx="5"/>
            </p:cNvCxnSpPr>
            <p:nvPr/>
          </p:nvCxnSpPr>
          <p:spPr bwMode="auto">
            <a:xfrm rot="5400000">
              <a:off x="5987687" y="3870224"/>
              <a:ext cx="1588" cy="3259138"/>
            </a:xfrm>
            <a:prstGeom prst="curvedConnector3">
              <a:avLst>
                <a:gd name="adj1" fmla="val 197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885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เลข</a:t>
            </a:r>
            <a:r>
              <a:rPr lang="th-TH" sz="4800" dirty="0" err="1" smtClean="0">
                <a:cs typeface="TH Sarabun New"/>
              </a:rPr>
              <a:t>ลำดับฟิโบแนซ</a:t>
            </a:r>
            <a:r>
              <a:rPr lang="th-TH" sz="4800" dirty="0" smtClean="0">
                <a:cs typeface="TH Sarabun New"/>
              </a:rPr>
              <a:t>ซี่ </a:t>
            </a:r>
            <a:r>
              <a:rPr lang="en-US" sz="4800" dirty="0" smtClean="0">
                <a:cs typeface="TH Sarabun New"/>
              </a:rPr>
              <a:t>(</a:t>
            </a:r>
            <a:r>
              <a:rPr lang="en-US" sz="4800" dirty="0" err="1" smtClean="0">
                <a:cs typeface="TH Sarabun New"/>
              </a:rPr>
              <a:t>fibonacci</a:t>
            </a:r>
            <a:r>
              <a:rPr lang="en-US" sz="4800" dirty="0" smtClean="0">
                <a:cs typeface="TH Sarabun New"/>
              </a:rPr>
              <a:t> sequence)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240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</a:t>
            </a:r>
            <a:r>
              <a:rPr lang="th-TH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ลำดับฟิโบแนซ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ซี่เป็นเลขลำดับที่มีชื่อเสียงมาก ซึ่งมีนิยามดังนี้</a:t>
            </a:r>
          </a:p>
          <a:p>
            <a:pPr marL="0" lvl="1" indent="0">
              <a:buNone/>
            </a:pP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F(1) = F(2) = 1 </a:t>
            </a:r>
            <a:r>
              <a:rPr lang="th-TH" sz="3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F(n) = F(n-1)+F(n-2) </a:t>
            </a:r>
            <a:r>
              <a:rPr lang="th-TH" sz="3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3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n=3,4,…</a:t>
            </a:r>
          </a:p>
          <a:p>
            <a:pPr marL="0" lvl="1" indent="0">
              <a:buNone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วิธีการแก้ปัญหานี้ เราอาจใช้ฟังก์ชันเรียกตัวเอง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2" descr="fig101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6125"/>
            <a:ext cx="7993063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cs typeface="TH Sarabun New"/>
              </a:rPr>
              <a:t>เลข</a:t>
            </a:r>
            <a:r>
              <a:rPr lang="th-TH" sz="4800" dirty="0" err="1">
                <a:cs typeface="TH Sarabun New"/>
              </a:rPr>
              <a:t>ลำดับฟิโบแนซ</a:t>
            </a:r>
            <a:r>
              <a:rPr lang="th-TH" sz="4800" dirty="0">
                <a:cs typeface="TH Sarabun New"/>
              </a:rPr>
              <a:t>ซี่ </a:t>
            </a:r>
            <a:r>
              <a:rPr lang="en-US" sz="4800" dirty="0">
                <a:cs typeface="TH Sarabun New"/>
              </a:rPr>
              <a:t>(</a:t>
            </a:r>
            <a:r>
              <a:rPr lang="en-US" sz="4800" dirty="0" err="1">
                <a:cs typeface="TH Sarabun New"/>
              </a:rPr>
              <a:t>fibonacci</a:t>
            </a:r>
            <a:r>
              <a:rPr lang="en-US" sz="4800" dirty="0">
                <a:cs typeface="TH Sarabun New"/>
              </a:rPr>
              <a:t>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ซึ่งจะเป็นว่าเป็นวิธีที่ไม่ดีเลย เพราะค่าลำดับ</a:t>
            </a:r>
            <a:r>
              <a:rPr lang="th-TH" sz="3600" b="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ของฟิโบแนซ</a:t>
            </a:r>
            <a:r>
              <a:rPr lang="th-TH" sz="3600" b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ซี่ค่าเดียวกันอาจจะถูกคำนวณมากกว่าหนึ่งครั้ง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ลองดูโครงสร้างการเรียกตัวเองต่อไปนี้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21</a:t>
            </a:fld>
            <a:endParaRPr lang="en-US"/>
          </a:p>
        </p:txBody>
      </p:sp>
      <p:sp>
        <p:nvSpPr>
          <p:cNvPr id="4" name="วงรี 3"/>
          <p:cNvSpPr/>
          <p:nvPr/>
        </p:nvSpPr>
        <p:spPr>
          <a:xfrm>
            <a:off x="1301496" y="4535424"/>
            <a:ext cx="1822704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Fibonacci(3)</a:t>
            </a:r>
            <a:endParaRPr lang="th-TH" sz="2400" dirty="0"/>
          </a:p>
        </p:txBody>
      </p:sp>
      <p:sp>
        <p:nvSpPr>
          <p:cNvPr id="8" name="วงรี 7"/>
          <p:cNvSpPr/>
          <p:nvPr/>
        </p:nvSpPr>
        <p:spPr>
          <a:xfrm>
            <a:off x="4326636" y="2828544"/>
            <a:ext cx="1767840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Fibonacci(5)</a:t>
            </a:r>
            <a:endParaRPr lang="th-TH" sz="2400" dirty="0"/>
          </a:p>
        </p:txBody>
      </p:sp>
      <p:sp>
        <p:nvSpPr>
          <p:cNvPr id="9" name="วงรี 8"/>
          <p:cNvSpPr/>
          <p:nvPr/>
        </p:nvSpPr>
        <p:spPr>
          <a:xfrm>
            <a:off x="3346704" y="4620768"/>
            <a:ext cx="1856232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Fibonacci(2)</a:t>
            </a:r>
            <a:endParaRPr lang="th-TH" sz="2400" dirty="0"/>
          </a:p>
        </p:txBody>
      </p:sp>
      <p:sp>
        <p:nvSpPr>
          <p:cNvPr id="10" name="วงรี 9"/>
          <p:cNvSpPr/>
          <p:nvPr/>
        </p:nvSpPr>
        <p:spPr>
          <a:xfrm>
            <a:off x="2231136" y="5540947"/>
            <a:ext cx="1865376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Fibonacci(1)</a:t>
            </a:r>
            <a:endParaRPr lang="th-TH" sz="2400" dirty="0"/>
          </a:p>
        </p:txBody>
      </p:sp>
      <p:sp>
        <p:nvSpPr>
          <p:cNvPr id="11" name="วงรี 10"/>
          <p:cNvSpPr/>
          <p:nvPr/>
        </p:nvSpPr>
        <p:spPr>
          <a:xfrm>
            <a:off x="329184" y="5516563"/>
            <a:ext cx="1804416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Fibonacci(2)</a:t>
            </a:r>
            <a:endParaRPr lang="th-TH" sz="2400" dirty="0"/>
          </a:p>
        </p:txBody>
      </p:sp>
      <p:sp>
        <p:nvSpPr>
          <p:cNvPr id="12" name="วงรี 11"/>
          <p:cNvSpPr/>
          <p:nvPr/>
        </p:nvSpPr>
        <p:spPr>
          <a:xfrm>
            <a:off x="6248400" y="3584448"/>
            <a:ext cx="1761744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Fibonacci(3)</a:t>
            </a:r>
            <a:endParaRPr lang="th-TH" sz="2400" dirty="0"/>
          </a:p>
        </p:txBody>
      </p:sp>
      <p:sp>
        <p:nvSpPr>
          <p:cNvPr id="13" name="วงรี 12"/>
          <p:cNvSpPr/>
          <p:nvPr/>
        </p:nvSpPr>
        <p:spPr>
          <a:xfrm>
            <a:off x="7281672" y="4620768"/>
            <a:ext cx="1862328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Fibonacci(1)</a:t>
            </a:r>
            <a:endParaRPr lang="th-TH" sz="2400" dirty="0"/>
          </a:p>
        </p:txBody>
      </p:sp>
      <p:sp>
        <p:nvSpPr>
          <p:cNvPr id="14" name="วงรี 13"/>
          <p:cNvSpPr/>
          <p:nvPr/>
        </p:nvSpPr>
        <p:spPr>
          <a:xfrm>
            <a:off x="5344668" y="4657344"/>
            <a:ext cx="1807464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Fibonacci(2)</a:t>
            </a:r>
            <a:endParaRPr lang="th-TH" sz="2400" dirty="0"/>
          </a:p>
        </p:txBody>
      </p:sp>
      <p:sp>
        <p:nvSpPr>
          <p:cNvPr id="15" name="วงรี 14"/>
          <p:cNvSpPr/>
          <p:nvPr/>
        </p:nvSpPr>
        <p:spPr>
          <a:xfrm>
            <a:off x="2377440" y="3529584"/>
            <a:ext cx="1816608" cy="9509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 smtClean="0"/>
              <a:t>Fibonacci(4)</a:t>
            </a:r>
            <a:endParaRPr lang="th-TH" sz="2400" dirty="0"/>
          </a:p>
        </p:txBody>
      </p:sp>
      <p:cxnSp>
        <p:nvCxnSpPr>
          <p:cNvPr id="16" name="ลูกศรเชื่อมต่อแบบตรง 15"/>
          <p:cNvCxnSpPr>
            <a:stCxn id="8" idx="2"/>
            <a:endCxn id="15" idx="7"/>
          </p:cNvCxnSpPr>
          <p:nvPr/>
        </p:nvCxnSpPr>
        <p:spPr>
          <a:xfrm flipH="1">
            <a:off x="3928012" y="3304032"/>
            <a:ext cx="398624" cy="36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8" idx="6"/>
            <a:endCxn id="12" idx="1"/>
          </p:cNvCxnSpPr>
          <p:nvPr/>
        </p:nvCxnSpPr>
        <p:spPr>
          <a:xfrm>
            <a:off x="6094476" y="3304032"/>
            <a:ext cx="411925" cy="41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>
            <a:stCxn id="12" idx="3"/>
            <a:endCxn id="14" idx="0"/>
          </p:cNvCxnSpPr>
          <p:nvPr/>
        </p:nvCxnSpPr>
        <p:spPr>
          <a:xfrm flipH="1">
            <a:off x="6248400" y="4396157"/>
            <a:ext cx="258001" cy="261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12" idx="5"/>
            <a:endCxn id="13" idx="0"/>
          </p:cNvCxnSpPr>
          <p:nvPr/>
        </p:nvCxnSpPr>
        <p:spPr>
          <a:xfrm>
            <a:off x="7752143" y="4396157"/>
            <a:ext cx="460693" cy="22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/>
          <p:cNvCxnSpPr>
            <a:stCxn id="15" idx="3"/>
            <a:endCxn id="4" idx="0"/>
          </p:cNvCxnSpPr>
          <p:nvPr/>
        </p:nvCxnSpPr>
        <p:spPr>
          <a:xfrm flipH="1">
            <a:off x="2212848" y="4341293"/>
            <a:ext cx="430628" cy="19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>
            <a:stCxn id="15" idx="5"/>
            <a:endCxn id="9" idx="0"/>
          </p:cNvCxnSpPr>
          <p:nvPr/>
        </p:nvCxnSpPr>
        <p:spPr>
          <a:xfrm>
            <a:off x="3928012" y="4341293"/>
            <a:ext cx="346808" cy="27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/>
          <p:cNvCxnSpPr>
            <a:stCxn id="4" idx="3"/>
            <a:endCxn id="11" idx="0"/>
          </p:cNvCxnSpPr>
          <p:nvPr/>
        </p:nvCxnSpPr>
        <p:spPr>
          <a:xfrm flipH="1">
            <a:off x="1231392" y="5347133"/>
            <a:ext cx="337033" cy="169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>
            <a:stCxn id="4" idx="5"/>
            <a:endCxn id="10" idx="0"/>
          </p:cNvCxnSpPr>
          <p:nvPr/>
        </p:nvCxnSpPr>
        <p:spPr>
          <a:xfrm>
            <a:off x="2857271" y="5347133"/>
            <a:ext cx="306553" cy="193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การหาค่าหารร่วมมาก</a:t>
            </a:r>
            <a:r>
              <a:rPr lang="en-US" sz="4800" dirty="0" smtClean="0">
                <a:cs typeface="TH Sarabun New"/>
              </a:rPr>
              <a:t>(</a:t>
            </a:r>
            <a:r>
              <a:rPr lang="en-US" sz="4800" dirty="0" err="1" smtClean="0">
                <a:cs typeface="TH Sarabun New"/>
              </a:rPr>
              <a:t>gcd</a:t>
            </a:r>
            <a:r>
              <a:rPr lang="en-US" sz="4800" dirty="0" smtClean="0">
                <a:cs typeface="TH Sarabun New"/>
              </a:rPr>
              <a:t>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ถ้าอัลกอริทึมที่ใช้แก้ปัญหาถูกกำหนดให้ดำเนินการเรียกตัวเอง เราก็ควรจะใช้ฟังก์ชันเรียกตัวเองในการแก้ปัญหา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ตัวอย่างเช่นการหาค่าหารร่วมมาก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(the greatest common </a:t>
            </a:r>
            <a:r>
              <a:rPr lang="en-US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divisor:GCD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ของสองจำนวนเต็ม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3984" y="4047744"/>
            <a:ext cx="7827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อัลกอริทึมการหาค่าหารร่วมมาก</a:t>
            </a:r>
            <a:endParaRPr lang="en-US" sz="3600" u="sng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gcd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m,n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มีค่าเป็น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หาร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ลงตัว</a:t>
            </a:r>
          </a:p>
          <a:p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gcd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m,n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มีค่าเป็น 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gcd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(n,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เศษที่เหลือจากการหาร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n)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cs typeface="TH Sarabun New"/>
              </a:rPr>
              <a:t>Recursive 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4800" dirty="0" smtClean="0">
                <a:cs typeface="TH Sarabun New"/>
              </a:rPr>
              <a:t> function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lvl="1" indent="-442913">
              <a:buFont typeface="+mj-lt"/>
              <a:buAutoNum type="arabicPeriod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 descr="fig1014a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565656"/>
            <a:ext cx="835342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cs typeface="TH Sarabun New"/>
              </a:rPr>
              <a:t>A classical case : Towers of Hanoi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ปัญหาหอคอยฮานอย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(The towers of Hanoi)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เป็นการเลื่อนจำนวนของจาน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ที่มีขนาดต่างกัน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จากหอคอยหนึ่งไปอีกหอคอย</a:t>
            </a:r>
          </a:p>
          <a:p>
            <a:pPr marL="971550" lvl="2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ข้อจำกัดของปัญหาคือจากขนาดใหญ่จะไม่สามารถวางบนจานขนาดเล็กกว่าได้</a:t>
            </a:r>
          </a:p>
          <a:p>
            <a:pPr marL="971550" lvl="2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เราย้ายได้แค่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จานต่อครั้งเท่านั้น</a:t>
            </a:r>
          </a:p>
          <a:p>
            <a:pPr marL="971550" lvl="2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หอคอยที่สามารถใช้ได้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" y="42990"/>
            <a:ext cx="8229600" cy="1143000"/>
          </a:xfrm>
        </p:spPr>
        <p:txBody>
          <a:bodyPr>
            <a:normAutofit/>
          </a:bodyPr>
          <a:lstStyle/>
          <a:p>
            <a:endParaRPr lang="en-US" sz="4800" dirty="0">
              <a:cs typeface="TH Sarabun New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2" descr="fig102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" y="42990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5869" y="177177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/>
              <a:t>Source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037394" y="177177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/>
              <a:t>Temp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342444" y="177177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/>
              <a:t>Destination</a:t>
            </a:r>
          </a:p>
        </p:txBody>
      </p:sp>
      <p:pic>
        <p:nvPicPr>
          <p:cNvPr id="14" name="Picture 2" descr="fig10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20" y="2349945"/>
            <a:ext cx="73152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857" y="4581970"/>
            <a:ext cx="8534400" cy="2168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TH Sarabun New"/>
              </a:rPr>
              <a:t>A classical case : 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ปัญหานี้แก้ได้ด้วยการเรียกตัวเอง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145792"/>
            <a:ext cx="7827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อัลกอริทึม</a:t>
            </a:r>
            <a:endParaRPr lang="en-US" sz="3600" u="sng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ย้าย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disk 1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 tower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destination tower</a:t>
            </a: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ไม่เป็น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ย้าย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n-1 disks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 tower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temp tower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2.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ย้าย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disk n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 tower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destination tower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ย้าย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n-1 disks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temp tower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 tower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TH Sarabun New"/>
              </a:rPr>
              <a:t>A classical case : 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lvl="1" indent="-442913">
              <a:buFont typeface="+mj-lt"/>
              <a:buAutoNum type="arabicPeriod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2" descr="fig102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4963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867400" y="5876925"/>
            <a:ext cx="3024188" cy="503238"/>
          </a:xfrm>
          <a:prstGeom prst="wedgeRoundRectCallout">
            <a:avLst>
              <a:gd name="adj1" fmla="val -50579"/>
              <a:gd name="adj2" fmla="val -14369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>
                <a:solidFill>
                  <a:schemeClr val="bg1"/>
                </a:solidFill>
              </a:rPr>
              <a:t>The recursive step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40425" y="3357563"/>
            <a:ext cx="3024188" cy="503237"/>
          </a:xfrm>
          <a:prstGeom prst="wedgeRoundRectCallout">
            <a:avLst>
              <a:gd name="adj1" fmla="val -50944"/>
              <a:gd name="adj2" fmla="val 235806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>
                <a:solidFill>
                  <a:schemeClr val="bg1"/>
                </a:solidFill>
              </a:rPr>
              <a:t>The recursive step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TH Sarabun New"/>
              </a:rPr>
              <a:t>A classical case : 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ผลลัพธ์เมื่อเรียก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Tower(‘A’, ‘B’, ‘C’, 3);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2" descr="fig10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5727700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จงเขียนโปรแกรมแก้ปัญหาต่อไปนี้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หาค่าของฟังก์ชันต่อไปนี้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29</a:t>
            </a:fld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90600" y="31607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>
              <a:cs typeface="+mj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28800" y="3160776"/>
            <a:ext cx="5334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>
              <a:cs typeface="+mj-cs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895600" y="3160776"/>
            <a:ext cx="6096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h-TH" altLang="th-TH">
              <a:solidFill>
                <a:srgbClr val="FFCC00"/>
              </a:solidFill>
              <a:cs typeface="+mj-cs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828800" y="4303776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>
              <a:cs typeface="+mj-cs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90600" y="39989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h-TH" altLang="th-TH">
              <a:solidFill>
                <a:srgbClr val="FFCC00"/>
              </a:solidFill>
              <a:cs typeface="+mj-cs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990600" y="52943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>
              <a:cs typeface="+mj-cs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971800" y="52943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h-TH" altLang="th-TH">
              <a:solidFill>
                <a:srgbClr val="FFCC00"/>
              </a:solidFill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1100" y="2844025"/>
                <a:ext cx="5996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2</m:t>
                      </m:r>
                      <m:r>
                        <a:rPr lang="en-US" sz="2800" b="0" i="0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n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+</m:t>
                      </m:r>
                      <m:r>
                        <a:rPr lang="en-US" sz="2800" b="0" i="0" smtClean="0">
                          <a:latin typeface="Cambria Math"/>
                        </a:rPr>
                        <m:t>1</m:t>
                      </m:r>
                      <m:r>
                        <a:rPr lang="en-US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when</m:t>
                      </m:r>
                      <m:r>
                        <a:rPr lang="en-US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2844025"/>
                <a:ext cx="59960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ปัญหาที่เหมาะกับฟังก์ชันเรียกตัวเอง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buFont typeface="+mj-lt"/>
              <a:buAutoNum type="arabicPeriod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แบ่งเป็นกรณีพื้นฐาน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(base case)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ได้หนึ่งหรือมากกว่าที่สามารถหาค่าได้ตรงไปตรงมา</a:t>
            </a:r>
          </a:p>
          <a:p>
            <a:pPr marL="442913" indent="-442913">
              <a:buFont typeface="+mj-lt"/>
              <a:buAutoNum type="arabicPeriod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ปัญหาสามารถดำเนินการด้วยกรณีในข้อหนึ่งหรือการเรียกตัวเอง</a:t>
            </a:r>
          </a:p>
          <a:p>
            <a:pPr marL="442913" lvl="1" indent="-442913">
              <a:buFont typeface="+mj-lt"/>
              <a:buAutoNum type="arabicPeriod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440" y="3417043"/>
            <a:ext cx="62584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H SarabunPSK"/>
                <a:cs typeface="TH SarabunPSK"/>
              </a:rPr>
              <a:t>i</a:t>
            </a:r>
            <a:r>
              <a:rPr lang="en-US" sz="4000" dirty="0" smtClean="0">
                <a:latin typeface="TH SarabunPSK"/>
                <a:cs typeface="TH SarabunPSK"/>
              </a:rPr>
              <a:t>f this is a simple case</a:t>
            </a:r>
          </a:p>
          <a:p>
            <a:r>
              <a:rPr lang="en-US" sz="4000" dirty="0">
                <a:latin typeface="TH SarabunPSK"/>
                <a:cs typeface="TH SarabunPSK"/>
              </a:rPr>
              <a:t> </a:t>
            </a:r>
            <a:r>
              <a:rPr lang="en-US" sz="4000" dirty="0" smtClean="0">
                <a:latin typeface="TH SarabunPSK"/>
                <a:cs typeface="TH SarabunPSK"/>
              </a:rPr>
              <a:t>  solve it</a:t>
            </a:r>
          </a:p>
          <a:p>
            <a:r>
              <a:rPr lang="en-US" sz="4000" dirty="0">
                <a:latin typeface="TH SarabunPSK"/>
                <a:cs typeface="TH SarabunPSK"/>
              </a:rPr>
              <a:t>e</a:t>
            </a:r>
            <a:r>
              <a:rPr lang="en-US" sz="4000" dirty="0" smtClean="0">
                <a:latin typeface="TH SarabunPSK"/>
                <a:cs typeface="TH SarabunPSK"/>
              </a:rPr>
              <a:t>lse</a:t>
            </a:r>
          </a:p>
          <a:p>
            <a:r>
              <a:rPr lang="en-US" sz="4000" dirty="0">
                <a:latin typeface="TH SarabunPSK"/>
                <a:cs typeface="TH SarabunPSK"/>
              </a:rPr>
              <a:t> </a:t>
            </a:r>
            <a:r>
              <a:rPr lang="en-US" sz="4000" dirty="0" smtClean="0">
                <a:latin typeface="TH SarabunPSK"/>
                <a:cs typeface="TH SarabunPSK"/>
              </a:rPr>
              <a:t>  redefine the problem using recursion</a:t>
            </a:r>
            <a:endParaRPr lang="en-US" sz="4000" dirty="0">
              <a:latin typeface="TH SarabunPSK"/>
              <a:cs typeface="TH SarabunPS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1" indent="-571500"/>
            <a:r>
              <a:rPr lang="en-US" sz="3600" dirty="0" smtClean="0">
                <a:cs typeface="TH Sarabun New"/>
              </a:rPr>
              <a:t>F(n) = 2*F(n-1)+1</a:t>
            </a:r>
            <a:endParaRPr lang="th-TH" sz="3600" dirty="0" smtClean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th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altLang="th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if(x==0)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y = 2 * f(x-1);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y+1;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1" indent="0">
              <a:buNone/>
            </a:pPr>
            <a:endParaRPr lang="en-US" sz="3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4" descr="A:\Recursion_fi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56"/>
            <a:ext cx="8057090" cy="66649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จงเขียนโปรแกรมแก้ปัญหาต่อไปนี้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TH Sarabun New"/>
              </a:rPr>
              <a:t>n choose k </a:t>
            </a:r>
            <a:r>
              <a:rPr lang="en-US" sz="3600" dirty="0" smtClean="0">
                <a:cs typeface="TH Sarabun New"/>
              </a:rPr>
              <a:t>Combinations</a:t>
            </a:r>
            <a:endParaRPr lang="th-TH" sz="3600" dirty="0" smtClean="0">
              <a:cs typeface="TH Sarabun New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 จะมีวิธีที่แตกต่างในการเลือกสิ่งของ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ชิ้นกี่วิธี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32</a:t>
            </a:fld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90600" y="31607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>
              <a:cs typeface="+mj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28800" y="3160776"/>
            <a:ext cx="5334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>
              <a:cs typeface="+mj-cs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895600" y="3160776"/>
            <a:ext cx="6096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h-TH" altLang="th-TH">
              <a:solidFill>
                <a:srgbClr val="FFCC00"/>
              </a:solidFill>
              <a:cs typeface="+mj-cs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828800" y="4303776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>
              <a:cs typeface="+mj-cs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90600" y="39989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h-TH" altLang="th-TH">
              <a:solidFill>
                <a:srgbClr val="FFCC00"/>
              </a:solidFill>
              <a:cs typeface="+mj-cs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990600" y="52943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>
              <a:cs typeface="+mj-cs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971800" y="5294376"/>
            <a:ext cx="381000" cy="609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h-TH" altLang="th-TH">
              <a:solidFill>
                <a:srgbClr val="FFCC00"/>
              </a:solidFill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1100" y="2844025"/>
                <a:ext cx="5809539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h-T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h-T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th-T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, </m:t>
                      </m:r>
                      <m:r>
                        <a:rPr lang="en-US" sz="2800" b="0" i="0" smtClean="0">
                          <a:latin typeface="Cambria Math"/>
                        </a:rPr>
                        <m:t>1</m:t>
                      </m:r>
                      <m:r>
                        <a:rPr lang="en-US" sz="28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k</m:t>
                      </m:r>
                      <m:r>
                        <a:rPr lang="en-US" sz="28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2844025"/>
                <a:ext cx="5809539" cy="810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08532" y="3752072"/>
                <a:ext cx="4622163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h-T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, </m:t>
                      </m:r>
                      <m:r>
                        <a:rPr lang="en-US" sz="2800" b="0" i="0" smtClean="0">
                          <a:latin typeface="Cambria Math"/>
                        </a:rPr>
                        <m:t>1</m:t>
                      </m:r>
                      <m:r>
                        <a:rPr lang="en-US" sz="28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k</m:t>
                      </m:r>
                      <m:r>
                        <a:rPr lang="en-US" sz="28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th-TH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32" y="3752072"/>
                <a:ext cx="4622163" cy="959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1100" y="4983706"/>
                <a:ext cx="5872890" cy="160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800" i="1" dirty="0" smtClean="0">
                    <a:latin typeface="Cambria Math"/>
                  </a:rPr>
                  <a:t>โดย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h-T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0" smtClean="0">
                          <a:latin typeface="Cambria Math"/>
                        </a:rPr>
                        <m:t> </m:t>
                      </m:r>
                      <m:r>
                        <a:rPr lang="th-TH" sz="2800" b="0" i="0" smtClean="0">
                          <a:latin typeface="Cambria Math"/>
                        </a:rPr>
                        <m:t>เมื่อ</m:t>
                      </m:r>
                      <m:r>
                        <a:rPr lang="en-US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k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1</m:t>
                      </m:r>
                      <m:r>
                        <a:rPr lang="en-US" sz="2800" b="0" i="0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th-T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0" smtClean="0">
                          <a:latin typeface="Cambria Math"/>
                        </a:rPr>
                        <m:t>1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  <m:r>
                        <a:rPr lang="th-TH" sz="2800">
                          <a:latin typeface="Cambria Math"/>
                        </a:rPr>
                        <m:t>เมื่อ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k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n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h-TH" sz="2800" dirty="0"/>
              </a:p>
              <a:p>
                <a:endParaRPr lang="th-TH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4983706"/>
                <a:ext cx="5872890" cy="1601016"/>
              </a:xfrm>
              <a:prstGeom prst="rect">
                <a:avLst/>
              </a:prstGeom>
              <a:blipFill rotWithShape="1">
                <a:blip r:embed="rId4"/>
                <a:stretch>
                  <a:fillRect l="-2181" t="-38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2" descr="C:\My Documents\308 PowerPoint\Figures\MACJOBS\JPEGS\CHAP07\P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89" y="274638"/>
            <a:ext cx="6304711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1" indent="-571500"/>
            <a:r>
              <a:rPr lang="en-US" sz="3600" dirty="0" smtClean="0">
                <a:cs typeface="TH Sarabun New"/>
              </a:rPr>
              <a:t>n choose k Combinations</a:t>
            </a:r>
            <a:endParaRPr lang="th-TH" sz="3600" dirty="0" smtClean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th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combinations(</a:t>
            </a:r>
            <a:r>
              <a:rPr lang="en-US" altLang="th-TH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lang="en-US" altLang="th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if(k == 1)  </a:t>
            </a:r>
            <a:r>
              <a:rPr lang="en-US" altLang="th-TH" sz="2400" dirty="0">
                <a:solidFill>
                  <a:srgbClr val="FF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 1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if (n == k)  </a:t>
            </a:r>
            <a:r>
              <a:rPr lang="en-US" altLang="th-TH" sz="2400" dirty="0">
                <a:solidFill>
                  <a:srgbClr val="FF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 2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1;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return(Combinations(n-1, k) + Combinations(n-1, k-1));</a:t>
            </a:r>
          </a:p>
          <a:p>
            <a:pPr>
              <a:buFontTx/>
              <a:buNone/>
            </a:pPr>
            <a:r>
              <a:rPr lang="en-US" altLang="th-TH" sz="24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  <a:r>
              <a:rPr lang="en-US" alt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endParaRPr lang="en-US" sz="3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จงใช้ฟังก์ชันเรียกตัวเองเพื่อหาสิ่งต่อไปนี้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ตัวแทนเนื้อหา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i="1" dirty="0" smtClean="0">
                  <a:latin typeface="Cambria Math"/>
                  <a:cs typeface="TH SarabunPSK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cs typeface="TH SarabunPSK" panose="020B0500040200020003" pitchFamily="34" charset="-34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cs typeface="TH SarabunPSK" panose="020B0500040200020003" pitchFamily="34" charset="-34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cs typeface="TH SarabunPSK" panose="020B0500040200020003" pitchFamily="34" charset="-34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H SarabunPSK" panose="020B0500040200020003" pitchFamily="34" charset="-34"/>
                        </a:rPr>
                        <m:t>𝒄𝒏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H SarabunPSK" panose="020B0500040200020003" pitchFamily="34" charset="-34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cs typeface="TH SarabunPSK" panose="020B0500040200020003" pitchFamily="34" charset="-34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  <a:cs typeface="TH SarabunPSK" panose="020B0500040200020003" pitchFamily="34" charset="-34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cs typeface="TH SarabunPSK" panose="020B0500040200020003" pitchFamily="34" charset="-34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TH SarabunPSK" panose="020B0500040200020003" pitchFamily="34" charset="-34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cs typeface="TH SarabunPSK" panose="020B0500040200020003" pitchFamily="34" charset="-34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H SarabunPSK" panose="020B0500040200020003" pitchFamily="34" charset="-34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H SarabunPSK" panose="020B0500040200020003" pitchFamily="34" charset="-34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h-TH" dirty="0" smtClean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 marL="0" indent="0">
                  <a:buNone/>
                </a:pPr>
                <a:r>
                  <a:rPr lang="th-TH" dirty="0" smtClean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เมื่อ </a:t>
                </a:r>
                <a:r>
                  <a:rPr lang="en-US" dirty="0" smtClean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c </a:t>
                </a:r>
                <a:r>
                  <a:rPr lang="th-TH" dirty="0" smtClean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คือค่าคงที่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n</a:t>
                </a:r>
                <a:r>
                  <a:rPr lang="en-US" i="1" dirty="0" smtClean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i="1" dirty="0" smtClean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คือตัวเลขจำนวนเต็มบวก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H SarabunPSK" panose="020B0500040200020003" pitchFamily="34" charset="-34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H SarabunPSK" panose="020B0500040200020003" pitchFamily="34" charset="-34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  <a:cs typeface="TH SarabunPSK" panose="020B0500040200020003" pitchFamily="34" charset="-34"/>
                  </a:rPr>
                  <a:t> </a:t>
                </a:r>
                <a:r>
                  <a:rPr lang="th-TH" i="1" dirty="0" smtClean="0">
                    <a:latin typeface="Cambria Math"/>
                    <a:cs typeface="TH SarabunPSK" panose="020B0500040200020003" pitchFamily="34" charset="-34"/>
                  </a:rPr>
                  <a:t>คือค่าที่ </a:t>
                </a:r>
                <a:r>
                  <a:rPr lang="en-US" i="1" dirty="0" smtClean="0">
                    <a:latin typeface="Cambria Math"/>
                    <a:cs typeface="TH SarabunPSK" panose="020B0500040200020003" pitchFamily="34" charset="-34"/>
                  </a:rPr>
                  <a:t>n</a:t>
                </a:r>
              </a:p>
            </p:txBody>
          </p:sp>
        </mc:Choice>
        <mc:Fallback xmlns="">
          <p:sp>
            <p:nvSpPr>
              <p:cNvPr id="3" name="ตัวแทนเนื้อหา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การแบ่งปัญหาให้เป็นปัญหาย่อย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6338"/>
            <a:ext cx="8229600" cy="2409825"/>
          </a:xfrm>
        </p:spPr>
        <p:txBody>
          <a:bodyPr>
            <a:normAutofit/>
          </a:bodyPr>
          <a:lstStyle/>
          <a:p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สมมติว่าปัญหาที่มีขนาด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(size 1)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สามารถแก้ไขได้ง่ายๆ</a:t>
            </a:r>
          </a:p>
          <a:p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เราสามารถทำการแยกปัญหาเป็นปัญหาที่เป็นขนาด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กับปัญหาที่เป็นขนาด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n-1</a:t>
            </a:r>
          </a:p>
          <a:p>
            <a:pPr marL="442913" lvl="1" indent="-442913">
              <a:buFont typeface="+mj-lt"/>
              <a:buAutoNum type="arabicPeriod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 descr="fig10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61109"/>
            <a:ext cx="8770938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สี่เหลี่ยมผืนผ้ามุมมน 3"/>
          <p:cNvSpPr/>
          <p:nvPr/>
        </p:nvSpPr>
        <p:spPr>
          <a:xfrm>
            <a:off x="3648153" y="5364523"/>
            <a:ext cx="988141" cy="7230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</a:t>
            </a:r>
            <a:endParaRPr lang="th-TH" sz="3600" b="1" dirty="0"/>
          </a:p>
        </p:txBody>
      </p:sp>
      <p:sp>
        <p:nvSpPr>
          <p:cNvPr id="10" name="วงรี 9"/>
          <p:cNvSpPr/>
          <p:nvPr/>
        </p:nvSpPr>
        <p:spPr>
          <a:xfrm>
            <a:off x="5683429" y="4925347"/>
            <a:ext cx="1383506" cy="70792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th-TH" sz="3600" b="1" dirty="0"/>
          </a:p>
        </p:txBody>
      </p:sp>
      <p:sp>
        <p:nvSpPr>
          <p:cNvPr id="11" name="วงรี 10"/>
          <p:cNvSpPr/>
          <p:nvPr/>
        </p:nvSpPr>
        <p:spPr>
          <a:xfrm>
            <a:off x="5683429" y="5820749"/>
            <a:ext cx="1383506" cy="70792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</a:t>
            </a:r>
            <a:r>
              <a:rPr lang="en-US" sz="3600" b="1" dirty="0" smtClean="0"/>
              <a:t>-1</a:t>
            </a:r>
            <a:endParaRPr lang="th-TH" sz="3600" b="1" dirty="0"/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10" idx="2"/>
          </p:cNvCxnSpPr>
          <p:nvPr/>
        </p:nvCxnSpPr>
        <p:spPr>
          <a:xfrm flipV="1">
            <a:off x="4636294" y="5279309"/>
            <a:ext cx="1047135" cy="44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4" idx="3"/>
            <a:endCxn id="11" idx="2"/>
          </p:cNvCxnSpPr>
          <p:nvPr/>
        </p:nvCxnSpPr>
        <p:spPr>
          <a:xfrm>
            <a:off x="4636294" y="5726063"/>
            <a:ext cx="1047135" cy="448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ตัวอย่างของฟังก์ชันเรียกตัวเอง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ลองดูตัวอย่างการคูณด้วยการบวก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2" descr="fig100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349500"/>
            <a:ext cx="889317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68538" y="4149725"/>
            <a:ext cx="4321175" cy="574675"/>
          </a:xfrm>
          <a:prstGeom prst="wedgeRoundRectCallout">
            <a:avLst>
              <a:gd name="adj1" fmla="val -45444"/>
              <a:gd name="adj2" fmla="val 82319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th-TH">
                <a:solidFill>
                  <a:schemeClr val="bg1"/>
                </a:solidFill>
              </a:rPr>
              <a:t>The simple case is “m*1=m.”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987675" y="5780088"/>
            <a:ext cx="5184775" cy="962025"/>
          </a:xfrm>
          <a:prstGeom prst="wedgeRoundRectCallout">
            <a:avLst>
              <a:gd name="adj1" fmla="val -49968"/>
              <a:gd name="adj2" fmla="val -7112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th-TH">
                <a:solidFill>
                  <a:schemeClr val="bg1"/>
                </a:solidFill>
              </a:rPr>
              <a:t>The recursive step uses the following equation: “m*n = m+m*(n-1).”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ถ้าเราเรียก </a:t>
            </a:r>
            <a:r>
              <a:rPr lang="en-US" sz="4800" dirty="0" smtClean="0">
                <a:cs typeface="TH Sarabun New"/>
              </a:rPr>
              <a:t>multiply (6,3) </a:t>
            </a:r>
            <a:r>
              <a:rPr lang="th-TH" sz="4800" dirty="0" smtClean="0">
                <a:cs typeface="TH Sarabun New"/>
              </a:rPr>
              <a:t>จะเกิดอะไรขึ้น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lvl="1" indent="-442913">
              <a:buFont typeface="+mj-lt"/>
              <a:buAutoNum type="arabicPeriod"/>
            </a:pP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</a:t>
            </a:fld>
            <a:endParaRPr lang="en-US"/>
          </a:p>
        </p:txBody>
      </p:sp>
      <p:sp>
        <p:nvSpPr>
          <p:cNvPr id="8" name="ตัวแทนท้ายกระดาษ 2"/>
          <p:cNvSpPr txBox="1">
            <a:spLocks/>
          </p:cNvSpPr>
          <p:nvPr/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h-TH" dirty="0" smtClean="0"/>
              <a:t>Copyright ©2004 Pearson Addison-Wesley. All rights reserved.</a:t>
            </a:r>
            <a:endParaRPr lang="en-US" altLang="th-TH" dirty="0"/>
          </a:p>
        </p:txBody>
      </p:sp>
      <p:pic>
        <p:nvPicPr>
          <p:cNvPr id="10" name="Picture 2" descr="fig100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011238"/>
            <a:ext cx="6480175" cy="57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835150" y="5661025"/>
            <a:ext cx="2954338" cy="574675"/>
          </a:xfrm>
          <a:prstGeom prst="wedgeRoundRectCallout">
            <a:avLst>
              <a:gd name="adj1" fmla="val 86269"/>
              <a:gd name="adj2" fmla="val 6188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>
                <a:solidFill>
                  <a:schemeClr val="bg1"/>
                </a:solidFill>
              </a:rPr>
              <a:t>The simple case.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49238" y="4510088"/>
            <a:ext cx="2954337" cy="574675"/>
          </a:xfrm>
          <a:prstGeom prst="wedgeRoundRectCallout">
            <a:avLst>
              <a:gd name="adj1" fmla="val 80361"/>
              <a:gd name="adj2" fmla="val 24032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>
                <a:solidFill>
                  <a:schemeClr val="bg1"/>
                </a:solidFill>
              </a:rPr>
              <a:t>The recursive step.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867400" y="2060575"/>
            <a:ext cx="2954338" cy="574675"/>
          </a:xfrm>
          <a:prstGeom prst="wedgeRoundRectCallout">
            <a:avLst>
              <a:gd name="adj1" fmla="val -71065"/>
              <a:gd name="adj2" fmla="val 5331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th-TH">
                <a:solidFill>
                  <a:schemeClr val="bg1"/>
                </a:solidFill>
              </a:rPr>
              <a:t>The recursive step.</a:t>
            </a:r>
            <a:endParaRPr lang="en-US" altLang="th-TH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เราจะเขียนฟังก์ชันเรียกตัวเองได้อย่างไร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กำหนดพารามิเตอร์ที่มีผลกับการดำเนินการ</a:t>
            </a:r>
          </a:p>
          <a:p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กำหนดกรณีพื้นฐาน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(base case)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คือกรณีที่มีการคำนวณหรือดำเนินการตรงไปตรงมา</a:t>
            </a:r>
          </a:p>
          <a:p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กำหนดกรณีทั่วไป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(general case)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คือกรณีที่มีการเรียกใช้ฟังก์ชันตัวเอง</a:t>
            </a:r>
          </a:p>
          <a:p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ตรวจสอบอัลกอริทึม โดยใช้วิธีถามสามคำถาม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(Three-Question-Method)</a:t>
            </a:r>
            <a:endParaRPr lang="th-TH" sz="36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Three-Question Method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สำหรับตรวจสอบ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The Base-Case Question: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มีทางที่จะออกจากฟังก์ชันโดยไม่ต้องเรียกตัวเองหรือไม่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The Smaller-Caller Question: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ในการเรียกฟังก์ชันเป็นกรณีที่เล็กลงของปัญหาและนำไปสู่กรณีพื้นฐาน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(base case)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The General-Case Question: </a:t>
            </a: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ถ้าการเรียกตัวเองทำงานถูกต้อง ฟังก์ชันทั้งหมดทำงานถูกต้องด้วยหรือไม่</a:t>
            </a: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cs typeface="TH Sarabun New"/>
              </a:rPr>
              <a:t>เงื่อนไขการจบ </a:t>
            </a:r>
            <a:r>
              <a:rPr lang="en-US" sz="4800" dirty="0" smtClean="0">
                <a:cs typeface="TH Sarabun New"/>
              </a:rPr>
              <a:t>(Terminating Condition)</a:t>
            </a:r>
            <a:endParaRPr lang="en-US" sz="4800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ฟังก์ชันเรียกตัวเองต้องมีเงื่อนไขการจบ โดยจะมีหนึ่งหรือมากกว่าหนึ่งก็ได้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เงื่อนไขการจบคือเงื่อนไขที่จะดำเนินการใดๆ ที่ไม่เรียกใช้ตัวเอง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ถ้าไม่มีเงื่อนไขการจบ ฟังก์ชันเรียกตัวเองจะทำงานไม่สิ้นสุด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จากตัวอย่างก่อนหน้า เงื่อนไขการจบคือ 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if (n==1) </a:t>
            </a:r>
            <a:r>
              <a:rPr lang="en-US" sz="3600" b="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m</a:t>
            </a:r>
            <a:endParaRPr lang="en-US" sz="3600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1573</Words>
  <Application>Microsoft Office PowerPoint</Application>
  <PresentationFormat>On-screen Show (4:3)</PresentationFormat>
  <Paragraphs>263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Angsana New</vt:lpstr>
      <vt:lpstr>Arial</vt:lpstr>
      <vt:lpstr>Bookman Old Style</vt:lpstr>
      <vt:lpstr>Calibri</vt:lpstr>
      <vt:lpstr>Cambria Math</vt:lpstr>
      <vt:lpstr>Cordia New</vt:lpstr>
      <vt:lpstr>Courier New</vt:lpstr>
      <vt:lpstr>MS Mincho</vt:lpstr>
      <vt:lpstr>TH Sarabun New</vt:lpstr>
      <vt:lpstr>TH SarabunPSK</vt:lpstr>
      <vt:lpstr>Times New Roman</vt:lpstr>
      <vt:lpstr>Office Theme</vt:lpstr>
      <vt:lpstr>PowerPoint Presentation</vt:lpstr>
      <vt:lpstr>ฟังก์ชันเรียกตัวเอง (Recursive Function)</vt:lpstr>
      <vt:lpstr>ปัญหาที่เหมาะกับฟังก์ชันเรียกตัวเอง</vt:lpstr>
      <vt:lpstr>การแบ่งปัญหาให้เป็นปัญหาย่อย</vt:lpstr>
      <vt:lpstr>ตัวอย่างของฟังก์ชันเรียกตัวเอง</vt:lpstr>
      <vt:lpstr>ถ้าเราเรียก multiply (6,3) จะเกิดอะไรขึ้น</vt:lpstr>
      <vt:lpstr>เราจะเขียนฟังก์ชันเรียกตัวเองได้อย่างไร</vt:lpstr>
      <vt:lpstr>Three-Question Method สำหรับตรวจสอบ</vt:lpstr>
      <vt:lpstr>เงื่อนไขการจบ (Terminating Condition)</vt:lpstr>
      <vt:lpstr>ตัวอย่างการนับตัวอักษรในสตริง</vt:lpstr>
      <vt:lpstr>ตัวอย่างการกลับคำ (Reverse Words)</vt:lpstr>
      <vt:lpstr>ตัวอย่างการกลับคำ (2/2)</vt:lpstr>
      <vt:lpstr>ภาษาซีมีขั้นตอนในการจัดการฟังก์ชั่นอย่างไร</vt:lpstr>
      <vt:lpstr>ภาษาซีมีขั้นตอนในการจัดการฟังก์ชันอย่างไร</vt:lpstr>
      <vt:lpstr>การดีบักฟังก์ชันเรียกตัวเอง</vt:lpstr>
      <vt:lpstr>การหาค่าแฟคทอเรียล</vt:lpstr>
      <vt:lpstr>การหาค่าแฟคทอเรียลด้วยฟังก์ชันเรียกตัวเอง</vt:lpstr>
      <vt:lpstr>คำตอบคือ 24</vt:lpstr>
      <vt:lpstr>การหาค่าแฟคทอเรียลด้วยการวนซ้ำ</vt:lpstr>
      <vt:lpstr>เลขลำดับฟิโบแนซซี่ (fibonacci sequence)</vt:lpstr>
      <vt:lpstr>เลขลำดับฟิโบแนซซี่ (fibonacci sequence)</vt:lpstr>
      <vt:lpstr>การหาค่าหารร่วมมาก(gcd)</vt:lpstr>
      <vt:lpstr>Recursive gcd function</vt:lpstr>
      <vt:lpstr>A classical case : Towers of Hanoi</vt:lpstr>
      <vt:lpstr>PowerPoint Presentation</vt:lpstr>
      <vt:lpstr>A classical case : Towers of Hanoi</vt:lpstr>
      <vt:lpstr>A classical case : Towers of Hanoi</vt:lpstr>
      <vt:lpstr>A classical case : Towers of Hanoi</vt:lpstr>
      <vt:lpstr>จงเขียนโปรแกรมแก้ปัญหาต่อไปนี้</vt:lpstr>
      <vt:lpstr>F(n) = 2*F(n-1)+1</vt:lpstr>
      <vt:lpstr>PowerPoint Presentation</vt:lpstr>
      <vt:lpstr>จงเขียนโปรแกรมแก้ปัญหาต่อไปนี้</vt:lpstr>
      <vt:lpstr>PowerPoint Presentation</vt:lpstr>
      <vt:lpstr>n choose k Combinations</vt:lpstr>
      <vt:lpstr>จงใช้ฟังก์ชันเรียกตัวเองเพื่อหาสิ่งต่อไปนี้</vt:lpstr>
    </vt:vector>
  </TitlesOfParts>
  <Company>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โครงสร้างข้อมูล:  ต้นไม้ Data Structure: Tree</dc:title>
  <dc:creator>ratchadaporn kanawong</dc:creator>
  <cp:lastModifiedBy>room125</cp:lastModifiedBy>
  <cp:revision>122</cp:revision>
  <cp:lastPrinted>2018-03-15T10:20:16Z</cp:lastPrinted>
  <dcterms:created xsi:type="dcterms:W3CDTF">2013-03-15T07:57:51Z</dcterms:created>
  <dcterms:modified xsi:type="dcterms:W3CDTF">2019-03-13T03:18:40Z</dcterms:modified>
</cp:coreProperties>
</file>