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4" r:id="rId19"/>
    <p:sldId id="275" r:id="rId20"/>
    <p:sldId id="272" r:id="rId21"/>
    <p:sldId id="276" r:id="rId22"/>
    <p:sldId id="292" r:id="rId23"/>
    <p:sldId id="277" r:id="rId24"/>
    <p:sldId id="278" r:id="rId25"/>
    <p:sldId id="279" r:id="rId26"/>
    <p:sldId id="280" r:id="rId27"/>
    <p:sldId id="293" r:id="rId28"/>
    <p:sldId id="281" r:id="rId29"/>
    <p:sldId id="282" r:id="rId30"/>
    <p:sldId id="294" r:id="rId31"/>
    <p:sldId id="283" r:id="rId32"/>
    <p:sldId id="295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8" r:id="rId42"/>
    <p:sldId id="299" r:id="rId43"/>
    <p:sldId id="300" r:id="rId44"/>
    <p:sldId id="297" r:id="rId45"/>
    <p:sldId id="296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0" r:id="rId54"/>
    <p:sldId id="311" r:id="rId55"/>
    <p:sldId id="312" r:id="rId56"/>
    <p:sldId id="313" r:id="rId57"/>
    <p:sldId id="314" r:id="rId58"/>
    <p:sldId id="309" r:id="rId59"/>
    <p:sldId id="328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37" r:id="rId73"/>
    <p:sldId id="338" r:id="rId74"/>
    <p:sldId id="339" r:id="rId75"/>
    <p:sldId id="327" r:id="rId76"/>
    <p:sldId id="340" r:id="rId77"/>
    <p:sldId id="330" r:id="rId78"/>
    <p:sldId id="329" r:id="rId79"/>
    <p:sldId id="331" r:id="rId80"/>
    <p:sldId id="332" r:id="rId81"/>
    <p:sldId id="333" r:id="rId82"/>
    <p:sldId id="334" r:id="rId83"/>
    <p:sldId id="336" r:id="rId84"/>
    <p:sldId id="335" r:id="rId85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217C7-7C14-438C-9E95-9495A6B2A7B0}" type="datetime1">
              <a:rPr lang="th-TH" smtClean="0"/>
              <a:t>12/03/62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35B98-DB23-5545-8288-39ED665C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93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8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F8505-74A2-444E-8E0C-037F4B3CD0B3}" type="datetime1">
              <a:rPr lang="th-TH" smtClean="0"/>
              <a:t>12/03/62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1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8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5DC20-A22D-0C4A-BA42-ED21636F6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72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5DC20-A22D-0C4A-BA42-ED21636F64FE}" type="slidenum">
              <a:rPr lang="en-US" smtClean="0"/>
              <a:t>1</a:t>
            </a:fld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E0F3A9E-53D5-4678-8C70-0B608916A25A}" type="datetime1">
              <a:rPr lang="th-TH" smtClean="0"/>
              <a:t>12/03/62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5DC20-A22D-0C4A-BA42-ED21636F64FE}" type="slidenum">
              <a:rPr lang="en-US" smtClean="0"/>
              <a:t>37</a:t>
            </a:fld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018B15-01ED-47B0-BC76-9E0B62E51386}" type="datetime1">
              <a:rPr lang="th-TH" smtClean="0"/>
              <a:t>12/03/62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5DC20-A22D-0C4A-BA42-ED21636F64FE}" type="slidenum">
              <a:rPr lang="en-US" smtClean="0"/>
              <a:t>45</a:t>
            </a:fld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16B7EA-4C37-4ABC-B52F-75E11406CFBF}" type="datetime1">
              <a:rPr lang="th-TH" smtClean="0"/>
              <a:t>12/03/62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5DC20-A22D-0C4A-BA42-ED21636F64FE}" type="slidenum">
              <a:rPr lang="en-US" smtClean="0"/>
              <a:t>58</a:t>
            </a:fld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BD912A5-9BAF-4351-AAE7-173F2A272D92}" type="datetime1">
              <a:rPr lang="th-TH" smtClean="0"/>
              <a:t>12/03/62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3/12/14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สอวน. คอมพิวเตอร์​ ค่าย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ilpakorn_university_logo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362" y="73974"/>
            <a:ext cx="1133005" cy="126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0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TH Sarabun New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h-TH" sz="5400" dirty="0" smtClean="0">
                <a:cs typeface="TH Sarabun New"/>
              </a:rPr>
              <a:t>โครงสร้างข้อมูล</a:t>
            </a:r>
            <a:r>
              <a:rPr lang="en-US" sz="5400" dirty="0" smtClean="0">
                <a:cs typeface="TH Sarabun New"/>
              </a:rPr>
              <a:t>:</a:t>
            </a:r>
            <a:r>
              <a:rPr lang="th-TH" sz="5400" dirty="0" smtClean="0">
                <a:cs typeface="TH Sarabun New"/>
              </a:rPr>
              <a:t>  ต้นไม้</a:t>
            </a:r>
            <a:br>
              <a:rPr lang="th-TH" sz="5400" dirty="0" smtClean="0">
                <a:cs typeface="TH Sarabun New"/>
              </a:rPr>
            </a:br>
            <a:endParaRPr lang="en-US" sz="5400" dirty="0">
              <a:cs typeface="TH Sarabun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29" y="166286"/>
            <a:ext cx="7877284" cy="1112489"/>
          </a:xfrm>
        </p:spPr>
        <p:txBody>
          <a:bodyPr>
            <a:noAutofit/>
          </a:bodyPr>
          <a:lstStyle/>
          <a:p>
            <a:r>
              <a:rPr lang="th-TH" sz="4400" dirty="0" smtClean="0">
                <a:solidFill>
                  <a:schemeClr val="tx1"/>
                </a:solidFill>
                <a:cs typeface="TH Sarabun New"/>
              </a:rPr>
              <a:t>ค่ายอบรมโอลิมปิกวิชาการ </a:t>
            </a:r>
            <a:r>
              <a:rPr lang="en-US" sz="4400" dirty="0" smtClean="0">
                <a:solidFill>
                  <a:schemeClr val="tx1"/>
                </a:solidFill>
                <a:cs typeface="TH Sarabun New"/>
              </a:rPr>
              <a:t>2 </a:t>
            </a:r>
            <a:endParaRPr lang="en-US" sz="4400" dirty="0" smtClean="0">
              <a:solidFill>
                <a:schemeClr val="tx1"/>
              </a:solidFill>
              <a:cs typeface="TH Sarabun New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5314" y="4259273"/>
            <a:ext cx="6400800" cy="1422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1" dirty="0" smtClean="0">
                <a:solidFill>
                  <a:schemeClr val="tx1"/>
                </a:solidFill>
                <a:latin typeface="TH Sarabun New"/>
                <a:cs typeface="TH Sarabun New"/>
              </a:rPr>
              <a:t>รัชดาพร คณาวงษ์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H Sarabun New"/>
                <a:cs typeface="TH Sarabun New"/>
              </a:rPr>
              <a:t>13 </a:t>
            </a:r>
            <a:r>
              <a:rPr lang="th-TH" b="1" dirty="0" smtClean="0">
                <a:solidFill>
                  <a:schemeClr val="tx1"/>
                </a:solidFill>
                <a:latin typeface="TH Sarabun New"/>
                <a:cs typeface="TH Sarabun New"/>
              </a:rPr>
              <a:t>มีนาคม </a:t>
            </a:r>
            <a:r>
              <a:rPr lang="en-US" b="1" dirty="0" smtClean="0">
                <a:solidFill>
                  <a:schemeClr val="tx1"/>
                </a:solidFill>
                <a:latin typeface="TH Sarabun New"/>
                <a:cs typeface="TH Sarabun New"/>
              </a:rPr>
              <a:t>2561</a:t>
            </a:r>
            <a:endParaRPr lang="th-TH" b="1" dirty="0" smtClean="0">
              <a:solidFill>
                <a:schemeClr val="tx1"/>
              </a:solidFill>
              <a:latin typeface="TH Sarabun New"/>
              <a:cs typeface="TH Sarabun New"/>
            </a:endParaRPr>
          </a:p>
          <a:p>
            <a:r>
              <a:rPr lang="th-TH" dirty="0" smtClean="0">
                <a:solidFill>
                  <a:schemeClr val="tx1"/>
                </a:solidFill>
                <a:cs typeface="TH Sarabun New"/>
              </a:rPr>
              <a:t>ศูนย์มหาวิทยาลัยศิลปากร</a:t>
            </a:r>
          </a:p>
          <a:p>
            <a:endParaRPr lang="en-US" b="1" dirty="0">
              <a:solidFill>
                <a:schemeClr val="tx1"/>
              </a:solidFill>
              <a:latin typeface="TH Sarabun New"/>
              <a:cs typeface="TH Sarabun New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4306" y="2458454"/>
            <a:ext cx="481014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 baseline="0">
                <a:solidFill>
                  <a:schemeClr val="tx1"/>
                </a:solidFill>
                <a:latin typeface="TH Sarabun New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cs typeface="TH Sarabun New"/>
              </a:rPr>
              <a:t>Data Structure:  Tree</a:t>
            </a:r>
            <a:endParaRPr lang="en-US" sz="5400" dirty="0">
              <a:cs typeface="TH Sarabun New"/>
            </a:endParaRPr>
          </a:p>
        </p:txBody>
      </p:sp>
    </p:spTree>
    <p:extLst>
      <p:ext uri="{BB962C8B-B14F-4D97-AF65-F5344CB8AC3E}">
        <p14:creationId xmlns:p14="http://schemas.microsoft.com/office/powerpoint/2010/main" val="38918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นิยามด้วยภาพ</a:t>
            </a:r>
            <a:endParaRPr lang="en-US" sz="4800" dirty="0">
              <a:latin typeface="TH SarabunPSK"/>
              <a:cs typeface="TH SarabunPSK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851505" y="1756625"/>
            <a:ext cx="3837751" cy="4113105"/>
            <a:chOff x="3468310" y="1977521"/>
            <a:chExt cx="3837751" cy="4113105"/>
          </a:xfrm>
        </p:grpSpPr>
        <p:sp>
          <p:nvSpPr>
            <p:cNvPr id="4" name="Oval 3"/>
            <p:cNvSpPr/>
            <p:nvPr/>
          </p:nvSpPr>
          <p:spPr>
            <a:xfrm>
              <a:off x="4958142" y="1977521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A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213773" y="2985877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B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87525" y="2985877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959236" y="4159901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468310" y="4184463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4" idx="4"/>
              <a:endCxn id="5" idx="7"/>
            </p:cNvCxnSpPr>
            <p:nvPr/>
          </p:nvCxnSpPr>
          <p:spPr>
            <a:xfrm flipH="1">
              <a:off x="4850065" y="2695419"/>
              <a:ext cx="480809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4"/>
              <a:endCxn id="6" idx="1"/>
            </p:cNvCxnSpPr>
            <p:nvPr/>
          </p:nvCxnSpPr>
          <p:spPr>
            <a:xfrm>
              <a:off x="5330874" y="2695419"/>
              <a:ext cx="565822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4"/>
              <a:endCxn id="7" idx="1"/>
            </p:cNvCxnSpPr>
            <p:nvPr/>
          </p:nvCxnSpPr>
          <p:spPr>
            <a:xfrm>
              <a:off x="4586505" y="3703775"/>
              <a:ext cx="481902" cy="5612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7"/>
            </p:cNvCxnSpPr>
            <p:nvPr/>
          </p:nvCxnSpPr>
          <p:spPr>
            <a:xfrm flipH="1">
              <a:off x="4104602" y="3703775"/>
              <a:ext cx="481903" cy="5858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560598" y="4166418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F</a:t>
              </a:r>
            </a:p>
          </p:txBody>
        </p:sp>
        <p:cxnSp>
          <p:nvCxnSpPr>
            <p:cNvPr id="14" name="Straight Connector 13"/>
            <p:cNvCxnSpPr>
              <a:stCxn id="6" idx="4"/>
              <a:endCxn id="13" idx="1"/>
            </p:cNvCxnSpPr>
            <p:nvPr/>
          </p:nvCxnSpPr>
          <p:spPr>
            <a:xfrm>
              <a:off x="6160257" y="3703775"/>
              <a:ext cx="509512" cy="5677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284804" y="5372728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G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cxnSp>
          <p:nvCxnSpPr>
            <p:cNvPr id="16" name="Straight Connector 15"/>
            <p:cNvCxnSpPr>
              <a:stCxn id="7" idx="4"/>
              <a:endCxn id="15" idx="7"/>
            </p:cNvCxnSpPr>
            <p:nvPr/>
          </p:nvCxnSpPr>
          <p:spPr>
            <a:xfrm flipH="1">
              <a:off x="4921096" y="4877799"/>
              <a:ext cx="410872" cy="6000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/>
          <p:cNvSpPr/>
          <p:nvPr/>
        </p:nvSpPr>
        <p:spPr>
          <a:xfrm>
            <a:off x="457200" y="2524636"/>
            <a:ext cx="4973781" cy="3345094"/>
          </a:xfrm>
          <a:prstGeom prst="triangle">
            <a:avLst>
              <a:gd name="adj" fmla="val 50449"/>
            </a:avLst>
          </a:prstGeom>
          <a:solidFill>
            <a:srgbClr val="008000">
              <a:alpha val="20000"/>
            </a:srgbClr>
          </a:solidFill>
          <a:ln w="444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55231" y="2575113"/>
            <a:ext cx="12766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TH SarabunPSK"/>
                <a:cs typeface="TH SarabunPSK"/>
              </a:rPr>
              <a:t>s</a:t>
            </a:r>
            <a:r>
              <a:rPr lang="en-US" sz="3200" b="1" dirty="0" smtClean="0">
                <a:solidFill>
                  <a:srgbClr val="008000"/>
                </a:solidFill>
                <a:latin typeface="TH SarabunPSK"/>
                <a:cs typeface="TH SarabunPSK"/>
              </a:rPr>
              <a:t>ub-tree</a:t>
            </a:r>
            <a:endParaRPr lang="en-US" sz="3200" b="1" dirty="0">
              <a:solidFill>
                <a:srgbClr val="008000"/>
              </a:solidFill>
              <a:latin typeface="TH SarabunPSK"/>
              <a:cs typeface="TH SarabunPSK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445179" y="2057055"/>
            <a:ext cx="1767023" cy="27611"/>
          </a:xfrm>
          <a:prstGeom prst="straightConnector1">
            <a:avLst/>
          </a:prstGeom>
          <a:ln w="381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33079" y="1784237"/>
            <a:ext cx="1071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Level 0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052964" y="3120651"/>
            <a:ext cx="1173589" cy="0"/>
          </a:xfrm>
          <a:prstGeom prst="straightConnector1">
            <a:avLst/>
          </a:prstGeom>
          <a:ln w="381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7429" y="2847833"/>
            <a:ext cx="1071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Level 1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811861" y="4285467"/>
            <a:ext cx="429589" cy="0"/>
          </a:xfrm>
          <a:prstGeom prst="straightConnector1">
            <a:avLst/>
          </a:prstGeom>
          <a:ln w="381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62325" y="4012649"/>
            <a:ext cx="1071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Level 2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067860" y="5476531"/>
            <a:ext cx="1173589" cy="0"/>
          </a:xfrm>
          <a:prstGeom prst="straightConnector1">
            <a:avLst/>
          </a:prstGeom>
          <a:ln w="381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62325" y="5203713"/>
            <a:ext cx="1071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Level 3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ตัวอย่างการประยุกต์ใช้ทรี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H SarabunPSK"/>
                <a:cs typeface="TH SarabunPSK"/>
              </a:rPr>
              <a:t>Binary Search Tree</a:t>
            </a:r>
          </a:p>
          <a:p>
            <a:pPr lvl="1"/>
            <a:r>
              <a:rPr lang="en-US" dirty="0" smtClean="0">
                <a:latin typeface="TH SarabunPSK"/>
                <a:cs typeface="TH SarabunPSK"/>
              </a:rPr>
              <a:t>Parent </a:t>
            </a:r>
            <a:r>
              <a:rPr lang="th-TH" dirty="0" smtClean="0">
                <a:latin typeface="TH SarabunPSK"/>
                <a:cs typeface="TH SarabunPSK"/>
              </a:rPr>
              <a:t>มีลูกอย่างมากสองโหนด</a:t>
            </a: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ค่าของลูกด้านซ้ายน้อยกว่าค่าของ </a:t>
            </a:r>
            <a:r>
              <a:rPr lang="en-US" dirty="0" smtClean="0">
                <a:latin typeface="TH SarabunPSK"/>
                <a:cs typeface="TH SarabunPSK"/>
              </a:rPr>
              <a:t>parent</a:t>
            </a: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ค่าของลูกด้านขวามากกว่าค่าของ </a:t>
            </a:r>
            <a:r>
              <a:rPr lang="en-US" dirty="0" smtClean="0">
                <a:latin typeface="TH SarabunPSK"/>
                <a:cs typeface="TH SarabunPSK"/>
              </a:rPr>
              <a:t>parent</a:t>
            </a:r>
          </a:p>
          <a:p>
            <a:pPr lvl="1"/>
            <a:endParaRPr lang="en-US" dirty="0">
              <a:latin typeface="TH SarabunPSK"/>
              <a:cs typeface="TH SarabunPS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04686" y="1683036"/>
            <a:ext cx="5257800" cy="457200"/>
            <a:chOff x="1600200" y="4343400"/>
            <a:chExt cx="5486400" cy="609600"/>
          </a:xfrm>
          <a:solidFill>
            <a:srgbClr val="FFFF00"/>
          </a:solidFill>
        </p:grpSpPr>
        <p:sp>
          <p:nvSpPr>
            <p:cNvPr id="5" name="Rectangle 4"/>
            <p:cNvSpPr/>
            <p:nvPr/>
          </p:nvSpPr>
          <p:spPr>
            <a:xfrm>
              <a:off x="16002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8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70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13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4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82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14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6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90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1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94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10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098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3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674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7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</p:grpSp>
      <p:pic>
        <p:nvPicPr>
          <p:cNvPr id="14" name="Picture 13" descr="1000px-Binary_search_tree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373" y="2433022"/>
            <a:ext cx="3293157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52963" y="5217015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source: wikipedia.org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1355" y="5048003"/>
            <a:ext cx="719842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เราสามารถค้นได้อย่างรวดเร็วว่าค่า </a:t>
            </a:r>
            <a:r>
              <a:rPr lang="en-US" sz="2800" b="1" dirty="0" smtClean="0">
                <a:latin typeface="TH SarabunPSK"/>
                <a:cs typeface="TH SarabunPSK"/>
              </a:rPr>
              <a:t>(value) </a:t>
            </a:r>
            <a:r>
              <a:rPr lang="th-TH" sz="2800" b="1" dirty="0" smtClean="0">
                <a:latin typeface="TH SarabunPSK"/>
                <a:cs typeface="TH SarabunPSK"/>
              </a:rPr>
              <a:t>ที่สนใจมีอยู่ในระบบหรือไม่</a:t>
            </a:r>
            <a:r>
              <a:rPr lang="th-TH" sz="2000" b="1" dirty="0" smtClean="0">
                <a:latin typeface="TH SarabunPSK"/>
                <a:cs typeface="TH SarabunPSK"/>
              </a:rPr>
              <a:t/>
            </a:r>
            <a:br>
              <a:rPr lang="th-TH" sz="2000" b="1" dirty="0" smtClean="0">
                <a:latin typeface="TH SarabunPSK"/>
                <a:cs typeface="TH SarabunPSK"/>
              </a:rPr>
            </a:br>
            <a:endParaRPr lang="th-TH" sz="900" b="1" dirty="0" smtClean="0">
              <a:latin typeface="TH SarabunPSK"/>
              <a:cs typeface="TH SarabunPSK"/>
            </a:endParaRPr>
          </a:p>
          <a:p>
            <a:r>
              <a:rPr lang="th-TH" sz="2800" b="1" dirty="0" smtClean="0">
                <a:latin typeface="TH SarabunPSK"/>
                <a:cs typeface="TH SarabunPSK"/>
              </a:rPr>
              <a:t>การประยุกต์ขั้นสูงขึ้นจะนำไปสู่โครงสร้างข้อมูลที่เรียกว่า </a:t>
            </a:r>
            <a:r>
              <a:rPr lang="en-US" sz="2800" b="1" dirty="0" err="1" smtClean="0">
                <a:latin typeface="TH SarabunPSK"/>
                <a:cs typeface="TH SarabunPSK"/>
              </a:rPr>
              <a:t>Trie</a:t>
            </a:r>
            <a:r>
              <a:rPr lang="en-US" sz="2800" b="1" dirty="0" smtClean="0">
                <a:latin typeface="TH SarabunPSK"/>
                <a:cs typeface="TH SarabunPSK"/>
              </a:rPr>
              <a:t> </a:t>
            </a:r>
            <a:r>
              <a:rPr lang="th-TH" sz="2800" b="1" dirty="0" smtClean="0">
                <a:latin typeface="TH SarabunPSK"/>
                <a:cs typeface="TH SarabunPSK"/>
              </a:rPr>
              <a:t>(ทรัย)</a:t>
            </a:r>
            <a:br>
              <a:rPr lang="th-TH" sz="2800" b="1" dirty="0" smtClean="0">
                <a:latin typeface="TH SarabunPSK"/>
                <a:cs typeface="TH SarabunPSK"/>
              </a:rPr>
            </a:br>
            <a:r>
              <a:rPr lang="th-TH" sz="900" b="1" dirty="0" smtClean="0">
                <a:latin typeface="TH SarabunPSK"/>
                <a:cs typeface="TH SarabunPSK"/>
              </a:rPr>
              <a:t/>
            </a:r>
            <a:br>
              <a:rPr lang="th-TH" sz="900" b="1" dirty="0" smtClean="0">
                <a:latin typeface="TH SarabunPSK"/>
                <a:cs typeface="TH SarabunPSK"/>
              </a:rPr>
            </a:br>
            <a:r>
              <a:rPr lang="th-TH" sz="2800" b="1" dirty="0" smtClean="0">
                <a:latin typeface="TH SarabunPSK"/>
                <a:cs typeface="TH SarabunPSK"/>
              </a:rPr>
              <a:t>ทรัยมักถูกใช้กับการสร้างพจนานุกรมและการวิเคราะห์เอกสารข้อความ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55" y="4035790"/>
            <a:ext cx="5436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u="sng" dirty="0" smtClean="0"/>
              <a:t>หมายเหตุ</a:t>
            </a:r>
            <a:r>
              <a:rPr lang="th-TH" dirty="0" smtClean="0"/>
              <a:t>  เนื่องจากทรีถูกเขียนด้วย </a:t>
            </a:r>
            <a:r>
              <a:rPr lang="en-US" dirty="0" smtClean="0"/>
              <a:t>linked-list </a:t>
            </a:r>
            <a:r>
              <a:rPr lang="th-TH" dirty="0" smtClean="0"/>
              <a:t>จึงมีข้อดีกว่าการค้นหาด้วยการเรียงข้อมูลเก็บไว้ในอาร์เรย์ ในการแทรกค่าใหม่และลบค่าเดิมได้อย่างรวดเร็ว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ทรีแบบต่าง ๆ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867400"/>
          </a:xfrm>
        </p:spPr>
        <p:txBody>
          <a:bodyPr>
            <a:normAutofit/>
          </a:bodyPr>
          <a:lstStyle/>
          <a:p>
            <a:r>
              <a:rPr lang="th-TH" sz="2800" dirty="0" smtClean="0">
                <a:latin typeface="TH SarabunPSK"/>
                <a:cs typeface="TH SarabunPSK"/>
              </a:rPr>
              <a:t>แบ่งตามดีกรี</a:t>
            </a:r>
            <a:r>
              <a:rPr lang="en-US" sz="2800" dirty="0" smtClean="0">
                <a:latin typeface="TH SarabunPSK"/>
                <a:cs typeface="TH SarabunPSK"/>
              </a:rPr>
              <a:t> (</a:t>
            </a:r>
            <a:r>
              <a:rPr lang="th-TH" sz="2800" dirty="0" smtClean="0">
                <a:latin typeface="TH SarabunPSK"/>
                <a:cs typeface="TH SarabunPSK"/>
              </a:rPr>
              <a:t>จำนวนโหนดลูกสูงสุดที่ยอมให้มีได้)</a:t>
            </a:r>
            <a:r>
              <a:rPr lang="en-US" sz="2800" dirty="0" smtClean="0">
                <a:latin typeface="TH SarabunPSK"/>
                <a:cs typeface="TH SarabunPSK"/>
              </a:rPr>
              <a:t>: Binary, Ternary, N-</a:t>
            </a:r>
            <a:r>
              <a:rPr lang="en-US" sz="2800" dirty="0" err="1" smtClean="0">
                <a:latin typeface="TH SarabunPSK"/>
                <a:cs typeface="TH SarabunPSK"/>
              </a:rPr>
              <a:t>ary</a:t>
            </a:r>
            <a:endParaRPr lang="en-US" sz="2800" dirty="0" smtClean="0">
              <a:latin typeface="TH SarabunPSK"/>
              <a:cs typeface="TH SarabunPSK"/>
            </a:endParaRPr>
          </a:p>
          <a:p>
            <a:endParaRPr lang="en-US" dirty="0" smtClean="0">
              <a:latin typeface="TH SarabunPSK"/>
              <a:cs typeface="TH SarabunPSK"/>
            </a:endParaRPr>
          </a:p>
          <a:p>
            <a:endParaRPr lang="en-US" dirty="0" smtClean="0">
              <a:latin typeface="TH SarabunPSK"/>
              <a:cs typeface="TH SarabunPSK"/>
            </a:endParaRPr>
          </a:p>
          <a:p>
            <a:pPr>
              <a:buNone/>
            </a:pPr>
            <a:r>
              <a:rPr lang="th-TH" dirty="0" smtClean="0">
                <a:latin typeface="TH SarabunPSK"/>
                <a:cs typeface="TH SarabunPSK"/>
              </a:rPr>
              <a:t/>
            </a:r>
            <a:br>
              <a:rPr lang="th-TH" dirty="0" smtClean="0">
                <a:latin typeface="TH SarabunPSK"/>
                <a:cs typeface="TH SarabunPSK"/>
              </a:rPr>
            </a:br>
            <a:endParaRPr lang="en-US" sz="1200" dirty="0" smtClean="0">
              <a:latin typeface="TH SarabunPSK"/>
              <a:cs typeface="TH SarabunPSK"/>
            </a:endParaRPr>
          </a:p>
          <a:p>
            <a:endParaRPr lang="en-US" sz="2800" dirty="0" smtClean="0">
              <a:latin typeface="TH SarabunPSK"/>
              <a:cs typeface="TH SarabunPSK"/>
            </a:endParaRPr>
          </a:p>
          <a:p>
            <a:pPr marL="0" indent="0">
              <a:buNone/>
            </a:pPr>
            <a:r>
              <a:rPr lang="en-US" sz="2800" dirty="0" smtClean="0">
                <a:latin typeface="TH SarabunPSK"/>
                <a:cs typeface="TH SarabunPSK"/>
              </a:rPr>
              <a:t>*</a:t>
            </a:r>
            <a:r>
              <a:rPr lang="en-US" sz="2800" dirty="0">
                <a:latin typeface="TH SarabunPSK"/>
                <a:cs typeface="TH SarabunPSK"/>
              </a:rPr>
              <a:t>*</a:t>
            </a:r>
            <a:r>
              <a:rPr lang="th-TH" sz="2800" dirty="0" smtClean="0">
                <a:latin typeface="TH SarabunPSK"/>
                <a:cs typeface="TH SarabunPSK"/>
              </a:rPr>
              <a:t> ดีกรี </a:t>
            </a:r>
            <a:r>
              <a:rPr lang="en-US" sz="2800" dirty="0" smtClean="0">
                <a:latin typeface="TH SarabunPSK"/>
                <a:cs typeface="TH SarabunPSK"/>
              </a:rPr>
              <a:t>(degree) </a:t>
            </a:r>
            <a:r>
              <a:rPr lang="th-TH" sz="2800" dirty="0" smtClean="0">
                <a:latin typeface="TH SarabunPSK"/>
                <a:cs typeface="TH SarabunPSK"/>
              </a:rPr>
              <a:t>คือจำนวนโหนดลูกที่มีได้มากที่สุด</a:t>
            </a:r>
            <a:endParaRPr lang="en-US" sz="2800" dirty="0">
              <a:latin typeface="TH SarabunPSK"/>
              <a:cs typeface="TH SarabunPSK"/>
            </a:endParaRPr>
          </a:p>
          <a:p>
            <a:r>
              <a:rPr lang="en-US" sz="2800" dirty="0" smtClean="0">
                <a:latin typeface="TH SarabunPSK"/>
                <a:cs typeface="TH SarabunPSK"/>
              </a:rPr>
              <a:t>Binary tree </a:t>
            </a:r>
            <a:r>
              <a:rPr lang="th-TH" sz="2800" dirty="0" smtClean="0">
                <a:latin typeface="TH SarabunPSK"/>
                <a:cs typeface="TH SarabunPSK"/>
              </a:rPr>
              <a:t>มักใช้งานแทนแบบอื่น ๆ ได้หมด แต่ประสิทธิภาพอาจจะไม่ดีนักในบางกรณี</a:t>
            </a:r>
            <a:endParaRPr lang="en-US" sz="2800" dirty="0" smtClean="0">
              <a:latin typeface="TH SarabunPSK"/>
              <a:cs typeface="TH SarabunPSK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1668696"/>
            <a:ext cx="2286000" cy="1447800"/>
            <a:chOff x="4876800" y="2438400"/>
            <a:chExt cx="3200400" cy="2057400"/>
          </a:xfrm>
        </p:grpSpPr>
        <p:cxnSp>
          <p:nvCxnSpPr>
            <p:cNvPr id="5" name="Straight Connector 4"/>
            <p:cNvCxnSpPr>
              <a:stCxn id="9" idx="2"/>
              <a:endCxn id="10" idx="0"/>
            </p:cNvCxnSpPr>
            <p:nvPr/>
          </p:nvCxnSpPr>
          <p:spPr>
            <a:xfrm rot="10800000" flipV="1">
              <a:off x="5829300" y="2705100"/>
              <a:ext cx="647700" cy="4953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9" idx="6"/>
              <a:endCxn id="12" idx="0"/>
            </p:cNvCxnSpPr>
            <p:nvPr/>
          </p:nvCxnSpPr>
          <p:spPr>
            <a:xfrm>
              <a:off x="7010400" y="2705100"/>
              <a:ext cx="800100" cy="4953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0" idx="2"/>
              <a:endCxn id="13" idx="0"/>
            </p:cNvCxnSpPr>
            <p:nvPr/>
          </p:nvCxnSpPr>
          <p:spPr>
            <a:xfrm rot="10800000" flipV="1">
              <a:off x="5143500" y="3467100"/>
              <a:ext cx="419100" cy="4953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0" idx="6"/>
              <a:endCxn id="11" idx="0"/>
            </p:cNvCxnSpPr>
            <p:nvPr/>
          </p:nvCxnSpPr>
          <p:spPr>
            <a:xfrm>
              <a:off x="6096000" y="3467100"/>
              <a:ext cx="342900" cy="4953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77000" y="2438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latin typeface="TH SarabunPSK"/>
                  <a:cs typeface="TH SarabunPSK"/>
                </a:rPr>
                <a:t>R</a:t>
              </a:r>
              <a:endParaRPr lang="en-US" sz="3200" b="1" dirty="0">
                <a:latin typeface="TH SarabunPSK"/>
                <a:cs typeface="TH SarabunPSK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562600" y="3200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172200" y="3962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latin typeface="TH SarabunPSK"/>
                  <a:cs typeface="TH SarabunPSK"/>
                </a:rPr>
                <a:t>N</a:t>
              </a:r>
              <a:endParaRPr lang="en-US" sz="3200" b="1" dirty="0">
                <a:latin typeface="TH SarabunPSK"/>
                <a:cs typeface="TH SarabunPSK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543800" y="3200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876800" y="3962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latin typeface="TH SarabunPSK"/>
                  <a:cs typeface="TH SarabunPSK"/>
                </a:rPr>
                <a:t>N</a:t>
              </a:r>
              <a:endParaRPr lang="en-US" sz="3200" b="1" dirty="0">
                <a:latin typeface="TH SarabunPSK"/>
                <a:cs typeface="TH SarabunPSK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54335" y="1696308"/>
            <a:ext cx="2069193" cy="1488621"/>
            <a:chOff x="4800600" y="2438400"/>
            <a:chExt cx="2069193" cy="1488621"/>
          </a:xfrm>
        </p:grpSpPr>
        <p:cxnSp>
          <p:nvCxnSpPr>
            <p:cNvPr id="44" name="Straight Connector 43"/>
            <p:cNvCxnSpPr>
              <a:stCxn id="19" idx="4"/>
              <a:endCxn id="34" idx="0"/>
            </p:cNvCxnSpPr>
            <p:nvPr/>
          </p:nvCxnSpPr>
          <p:spPr>
            <a:xfrm rot="16200000" flipH="1">
              <a:off x="5889826" y="2897162"/>
              <a:ext cx="288068" cy="272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2" idx="4"/>
              <a:endCxn id="58" idx="0"/>
            </p:cNvCxnSpPr>
            <p:nvPr/>
          </p:nvCxnSpPr>
          <p:spPr>
            <a:xfrm rot="16200000" flipH="1">
              <a:off x="6577794" y="3470829"/>
              <a:ext cx="244727" cy="907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9" idx="3"/>
              <a:endCxn id="20" idx="0"/>
            </p:cNvCxnSpPr>
            <p:nvPr/>
          </p:nvCxnSpPr>
          <p:spPr>
            <a:xfrm rot="5400000">
              <a:off x="5528104" y="2649260"/>
              <a:ext cx="328714" cy="4465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9" idx="5"/>
              <a:endCxn id="22" idx="0"/>
            </p:cNvCxnSpPr>
            <p:nvPr/>
          </p:nvCxnSpPr>
          <p:spPr>
            <a:xfrm rot="16200000" flipH="1">
              <a:off x="6258075" y="2599367"/>
              <a:ext cx="328714" cy="5463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0" idx="3"/>
              <a:endCxn id="23" idx="0"/>
            </p:cNvCxnSpPr>
            <p:nvPr/>
          </p:nvCxnSpPr>
          <p:spPr>
            <a:xfrm rot="5400000">
              <a:off x="5021717" y="3250696"/>
              <a:ext cx="274688" cy="38672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0" idx="4"/>
              <a:endCxn id="21" idx="0"/>
            </p:cNvCxnSpPr>
            <p:nvPr/>
          </p:nvCxnSpPr>
          <p:spPr>
            <a:xfrm rot="5400000">
              <a:off x="5338385" y="3480153"/>
              <a:ext cx="257930" cy="362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867400" y="2438400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R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304064" y="3036913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300435" y="3610932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530521" y="3036913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800600" y="3581400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870121" y="3042557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6539593" y="3597729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7315200" y="317172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H SarabunPSK"/>
                <a:cs typeface="TH SarabunPSK"/>
              </a:rPr>
              <a:t>N-</a:t>
            </a:r>
            <a:r>
              <a:rPr lang="en-US" sz="2800" b="1" dirty="0" err="1" smtClean="0">
                <a:latin typeface="TH SarabunPSK"/>
                <a:cs typeface="TH SarabunPSK"/>
              </a:rPr>
              <a:t>ary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400800" y="1723920"/>
            <a:ext cx="2387600" cy="1488621"/>
            <a:chOff x="6477000" y="1981200"/>
            <a:chExt cx="2387600" cy="1488621"/>
          </a:xfrm>
        </p:grpSpPr>
        <p:cxnSp>
          <p:nvCxnSpPr>
            <p:cNvPr id="66" name="Straight Connector 65"/>
            <p:cNvCxnSpPr>
              <a:stCxn id="72" idx="4"/>
              <a:endCxn id="77" idx="0"/>
            </p:cNvCxnSpPr>
            <p:nvPr/>
          </p:nvCxnSpPr>
          <p:spPr>
            <a:xfrm rot="16200000" flipH="1">
              <a:off x="7566226" y="2439962"/>
              <a:ext cx="288068" cy="272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3" idx="5"/>
              <a:endCxn id="78" idx="0"/>
            </p:cNvCxnSpPr>
            <p:nvPr/>
          </p:nvCxnSpPr>
          <p:spPr>
            <a:xfrm rot="16200000" flipH="1">
              <a:off x="7500659" y="2611159"/>
              <a:ext cx="274688" cy="7513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72" idx="3"/>
              <a:endCxn id="73" idx="0"/>
            </p:cNvCxnSpPr>
            <p:nvPr/>
          </p:nvCxnSpPr>
          <p:spPr>
            <a:xfrm rot="5400000">
              <a:off x="7204504" y="2192060"/>
              <a:ext cx="328714" cy="4465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2" idx="5"/>
              <a:endCxn id="75" idx="0"/>
            </p:cNvCxnSpPr>
            <p:nvPr/>
          </p:nvCxnSpPr>
          <p:spPr>
            <a:xfrm rot="16200000" flipH="1">
              <a:off x="8087227" y="1989414"/>
              <a:ext cx="350689" cy="87385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3" idx="3"/>
              <a:endCxn id="76" idx="0"/>
            </p:cNvCxnSpPr>
            <p:nvPr/>
          </p:nvCxnSpPr>
          <p:spPr>
            <a:xfrm rot="5400000">
              <a:off x="6698117" y="2793496"/>
              <a:ext cx="274688" cy="38672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73" idx="4"/>
              <a:endCxn id="74" idx="0"/>
            </p:cNvCxnSpPr>
            <p:nvPr/>
          </p:nvCxnSpPr>
          <p:spPr>
            <a:xfrm rot="5400000">
              <a:off x="7014785" y="3022953"/>
              <a:ext cx="257930" cy="362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7543800" y="1981200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R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980464" y="2579713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976835" y="3153732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8534400" y="2601688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477000" y="3124200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46521" y="2585357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848600" y="3124200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315200" y="2969084"/>
              <a:ext cx="413650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b="1" dirty="0" smtClean="0">
                  <a:latin typeface="TH SarabunPSK"/>
                  <a:cs typeface="TH SarabunPSK"/>
                </a:rPr>
                <a:t>……</a:t>
              </a:r>
              <a:endParaRPr lang="en-US" sz="3200" b="1" dirty="0">
                <a:latin typeface="TH SarabunPSK"/>
                <a:cs typeface="TH SarabunPSK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943852" y="2438400"/>
              <a:ext cx="413650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b="1" dirty="0" smtClean="0">
                  <a:latin typeface="TH SarabunPSK"/>
                  <a:cs typeface="TH SarabunPSK"/>
                </a:rPr>
                <a:t>……</a:t>
              </a:r>
              <a:endParaRPr lang="en-US" sz="3200" b="1" dirty="0">
                <a:latin typeface="TH SarabunPSK"/>
                <a:cs typeface="TH SarabunPSK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316335" y="314410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H SarabunPSK"/>
                <a:cs typeface="TH SarabunPSK"/>
              </a:rPr>
              <a:t>Ternary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95400" y="311203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H SarabunPSK"/>
                <a:cs typeface="TH SarabunPSK"/>
              </a:rPr>
              <a:t>Binary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3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7" grpId="0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ความสมดุล </a:t>
            </a:r>
            <a:r>
              <a:rPr lang="en-US" sz="4800" dirty="0" smtClean="0">
                <a:latin typeface="TH SarabunPSK"/>
                <a:cs typeface="TH SarabunPSK"/>
              </a:rPr>
              <a:t>(balance) </a:t>
            </a:r>
            <a:r>
              <a:rPr lang="th-TH" sz="4800" dirty="0" smtClean="0">
                <a:latin typeface="TH SarabunPSK"/>
                <a:cs typeface="TH SarabunPSK"/>
              </a:rPr>
              <a:t>ของโหนดในทรี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PSK"/>
                <a:cs typeface="TH SarabunPSK"/>
              </a:rPr>
              <a:t>ความสมดุลเกิดจากการกำหนดความสูงด้านซ้ายและความสูงด้านขวาของ </a:t>
            </a:r>
            <a:r>
              <a:rPr lang="en-US" dirty="0" smtClean="0">
                <a:latin typeface="TH SarabunPSK"/>
                <a:cs typeface="TH SarabunPSK"/>
              </a:rPr>
              <a:t>tree </a:t>
            </a:r>
            <a:r>
              <a:rPr lang="th-TH" dirty="0" smtClean="0">
                <a:latin typeface="TH SarabunPSK"/>
                <a:cs typeface="TH SarabunPSK"/>
              </a:rPr>
              <a:t>หรือ </a:t>
            </a:r>
            <a:r>
              <a:rPr lang="en-US" dirty="0" smtClean="0">
                <a:latin typeface="TH SarabunPSK"/>
                <a:cs typeface="TH SarabunPSK"/>
              </a:rPr>
              <a:t>sub-tree </a:t>
            </a:r>
            <a:r>
              <a:rPr lang="th-TH" dirty="0" smtClean="0">
                <a:latin typeface="TH SarabunPSK"/>
                <a:cs typeface="TH SarabunPSK"/>
              </a:rPr>
              <a:t>ให้มีความแตกต่างกันไม่เกิน </a:t>
            </a:r>
            <a:r>
              <a:rPr lang="en-US" dirty="0" smtClean="0">
                <a:latin typeface="TH SarabunPSK"/>
                <a:cs typeface="TH SarabunPSK"/>
              </a:rPr>
              <a:t>1 </a:t>
            </a:r>
            <a:r>
              <a:rPr lang="th-TH" dirty="0" smtClean="0">
                <a:latin typeface="TH SarabunPSK"/>
                <a:cs typeface="TH SarabunPSK"/>
              </a:rPr>
              <a:t>ความสูง</a:t>
            </a:r>
            <a:endParaRPr lang="en-US" dirty="0">
              <a:latin typeface="TH SarabunPSK"/>
              <a:cs typeface="TH SarabunPS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31307" y="2631704"/>
            <a:ext cx="4578844" cy="4117711"/>
            <a:chOff x="4054834" y="2559624"/>
            <a:chExt cx="4578844" cy="4117711"/>
          </a:xfrm>
        </p:grpSpPr>
        <p:sp>
          <p:nvSpPr>
            <p:cNvPr id="5" name="Oval 4"/>
            <p:cNvSpPr/>
            <p:nvPr/>
          </p:nvSpPr>
          <p:spPr>
            <a:xfrm>
              <a:off x="6285759" y="2559624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23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541390" y="3567980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18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115142" y="3567980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44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286853" y="4742004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20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795927" y="4766566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12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cxnSp>
          <p:nvCxnSpPr>
            <p:cNvPr id="10" name="Straight Connector 9"/>
            <p:cNvCxnSpPr>
              <a:stCxn id="5" idx="4"/>
              <a:endCxn id="6" idx="7"/>
            </p:cNvCxnSpPr>
            <p:nvPr/>
          </p:nvCxnSpPr>
          <p:spPr>
            <a:xfrm flipH="1">
              <a:off x="6177682" y="3277522"/>
              <a:ext cx="480809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4"/>
              <a:endCxn id="7" idx="1"/>
            </p:cNvCxnSpPr>
            <p:nvPr/>
          </p:nvCxnSpPr>
          <p:spPr>
            <a:xfrm>
              <a:off x="6658491" y="3277522"/>
              <a:ext cx="565822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4"/>
              <a:endCxn id="8" idx="1"/>
            </p:cNvCxnSpPr>
            <p:nvPr/>
          </p:nvCxnSpPr>
          <p:spPr>
            <a:xfrm>
              <a:off x="5914122" y="4285878"/>
              <a:ext cx="481902" cy="5612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7"/>
            </p:cNvCxnSpPr>
            <p:nvPr/>
          </p:nvCxnSpPr>
          <p:spPr>
            <a:xfrm flipH="1">
              <a:off x="5432219" y="4285878"/>
              <a:ext cx="481903" cy="5858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888215" y="4748521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52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cxnSp>
          <p:nvCxnSpPr>
            <p:cNvPr id="15" name="Straight Connector 14"/>
            <p:cNvCxnSpPr>
              <a:stCxn id="7" idx="4"/>
              <a:endCxn id="14" idx="1"/>
            </p:cNvCxnSpPr>
            <p:nvPr/>
          </p:nvCxnSpPr>
          <p:spPr>
            <a:xfrm>
              <a:off x="7487874" y="4285878"/>
              <a:ext cx="509512" cy="5677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545760" y="5934875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14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54834" y="5959437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8</a:t>
              </a:r>
            </a:p>
          </p:txBody>
        </p:sp>
        <p:cxnSp>
          <p:nvCxnSpPr>
            <p:cNvPr id="18" name="Straight Connector 17"/>
            <p:cNvCxnSpPr>
              <a:stCxn id="9" idx="4"/>
              <a:endCxn id="16" idx="1"/>
            </p:cNvCxnSpPr>
            <p:nvPr/>
          </p:nvCxnSpPr>
          <p:spPr>
            <a:xfrm>
              <a:off x="5168659" y="5484464"/>
              <a:ext cx="486272" cy="55554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4"/>
              <a:endCxn id="17" idx="7"/>
            </p:cNvCxnSpPr>
            <p:nvPr/>
          </p:nvCxnSpPr>
          <p:spPr>
            <a:xfrm flipH="1">
              <a:off x="4691126" y="5484464"/>
              <a:ext cx="477533" cy="5801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923273" y="2663089"/>
            <a:ext cx="42935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พิจารณา รูท</a:t>
            </a:r>
            <a:r>
              <a:rPr lang="en-US" sz="2800" b="1" dirty="0" smtClean="0">
                <a:latin typeface="TH SarabunPSK"/>
                <a:cs typeface="TH SarabunPSK"/>
              </a:rPr>
              <a:t>(node</a:t>
            </a:r>
            <a:r>
              <a:rPr lang="th-TH" sz="2800" b="1" dirty="0" smtClean="0">
                <a:latin typeface="TH SarabunPSK"/>
                <a:cs typeface="TH SarabunPSK"/>
              </a:rPr>
              <a:t> </a:t>
            </a:r>
            <a:r>
              <a:rPr lang="en-US" sz="2800" b="1" dirty="0" smtClean="0">
                <a:latin typeface="TH SarabunPSK"/>
                <a:cs typeface="TH SarabunPSK"/>
              </a:rPr>
              <a:t>23</a:t>
            </a:r>
            <a:r>
              <a:rPr lang="en-US" sz="2800" b="1" dirty="0">
                <a:latin typeface="TH SarabunPSK"/>
                <a:cs typeface="TH SarabunPSK"/>
              </a:rPr>
              <a:t>)</a:t>
            </a:r>
            <a:endParaRPr lang="th-TH" sz="2800" b="1" dirty="0" smtClean="0">
              <a:latin typeface="TH SarabunPSK"/>
              <a:cs typeface="TH SarabunPSK"/>
            </a:endParaRPr>
          </a:p>
          <a:p>
            <a:r>
              <a:rPr lang="th-TH" sz="2800" b="1" dirty="0" smtClean="0">
                <a:latin typeface="TH SarabunPSK"/>
                <a:cs typeface="TH SarabunPSK"/>
              </a:rPr>
              <a:t>ความสูงด้านซ้าย </a:t>
            </a:r>
            <a:r>
              <a:rPr lang="en-US" sz="2800" b="1" dirty="0" smtClean="0">
                <a:latin typeface="TH SarabunPSK"/>
                <a:cs typeface="TH SarabunPSK"/>
              </a:rPr>
              <a:t>(height of </a:t>
            </a:r>
            <a:r>
              <a:rPr lang="en-US" sz="2800" b="1" dirty="0" err="1" smtClean="0">
                <a:latin typeface="TH SarabunPSK"/>
                <a:cs typeface="TH SarabunPSK"/>
              </a:rPr>
              <a:t>left:HL</a:t>
            </a:r>
            <a:r>
              <a:rPr lang="en-US" sz="2800" b="1" dirty="0" smtClean="0">
                <a:latin typeface="TH SarabunPSK"/>
                <a:cs typeface="TH SarabunPSK"/>
              </a:rPr>
              <a:t>) 3</a:t>
            </a:r>
          </a:p>
          <a:p>
            <a:r>
              <a:rPr lang="th-TH" sz="2800" b="1" dirty="0" smtClean="0">
                <a:latin typeface="TH SarabunPSK"/>
                <a:cs typeface="TH SarabunPSK"/>
              </a:rPr>
              <a:t>ความสูงด้านขวา </a:t>
            </a:r>
            <a:r>
              <a:rPr lang="en-US" sz="2800" b="1" dirty="0" smtClean="0">
                <a:latin typeface="TH SarabunPSK"/>
                <a:cs typeface="TH SarabunPSK"/>
              </a:rPr>
              <a:t>(height of </a:t>
            </a:r>
            <a:r>
              <a:rPr lang="en-US" sz="2800" b="1" dirty="0" err="1" smtClean="0">
                <a:latin typeface="TH SarabunPSK"/>
                <a:cs typeface="TH SarabunPSK"/>
              </a:rPr>
              <a:t>right:HR</a:t>
            </a:r>
            <a:r>
              <a:rPr lang="en-US" sz="2800" b="1" dirty="0" smtClean="0">
                <a:latin typeface="TH SarabunPSK"/>
                <a:cs typeface="TH SarabunPSK"/>
              </a:rPr>
              <a:t>) 2</a:t>
            </a:r>
          </a:p>
          <a:p>
            <a:r>
              <a:rPr lang="th-TH" sz="2800" b="1" dirty="0" smtClean="0">
                <a:latin typeface="TH SarabunPSK"/>
                <a:cs typeface="TH SarabunPSK"/>
              </a:rPr>
              <a:t>ความต่าง </a:t>
            </a:r>
            <a:r>
              <a:rPr lang="en-US" sz="2800" b="1" dirty="0" smtClean="0">
                <a:latin typeface="TH SarabunPSK"/>
                <a:cs typeface="TH SarabunPSK"/>
              </a:rPr>
              <a:t>= |HL-HR| = |3-2| = 1</a:t>
            </a:r>
            <a:endParaRPr lang="th-TH" sz="2800" b="1" dirty="0" smtClean="0">
              <a:latin typeface="TH SarabunPSK"/>
              <a:cs typeface="TH SarabunPSK"/>
            </a:endParaRPr>
          </a:p>
        </p:txBody>
      </p:sp>
      <p:sp>
        <p:nvSpPr>
          <p:cNvPr id="25" name="Down Ribbon 24"/>
          <p:cNvSpPr/>
          <p:nvPr/>
        </p:nvSpPr>
        <p:spPr>
          <a:xfrm>
            <a:off x="238858" y="2690881"/>
            <a:ext cx="3015297" cy="626450"/>
          </a:xfrm>
          <a:prstGeom prst="ribb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/>
              <a:t>ความสมดุล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23956" y="4515015"/>
            <a:ext cx="34856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พิจารณา </a:t>
            </a:r>
            <a:r>
              <a:rPr lang="en-US" sz="2800" b="1" dirty="0" smtClean="0">
                <a:latin typeface="TH SarabunPSK"/>
                <a:cs typeface="TH SarabunPSK"/>
              </a:rPr>
              <a:t>node</a:t>
            </a:r>
            <a:r>
              <a:rPr lang="th-TH" sz="2800" b="1" dirty="0" smtClean="0">
                <a:latin typeface="TH SarabunPSK"/>
                <a:cs typeface="TH SarabunPSK"/>
              </a:rPr>
              <a:t> </a:t>
            </a:r>
            <a:r>
              <a:rPr lang="en-US" sz="2800" b="1" dirty="0" smtClean="0">
                <a:latin typeface="TH SarabunPSK"/>
                <a:cs typeface="TH SarabunPSK"/>
              </a:rPr>
              <a:t>18</a:t>
            </a:r>
            <a:endParaRPr lang="th-TH" sz="2800" b="1" dirty="0" smtClean="0">
              <a:latin typeface="TH SarabunPSK"/>
              <a:cs typeface="TH SarabunPSK"/>
            </a:endParaRPr>
          </a:p>
          <a:p>
            <a:r>
              <a:rPr lang="th-TH" sz="2800" b="1" dirty="0" smtClean="0">
                <a:latin typeface="TH SarabunPSK"/>
                <a:cs typeface="TH SarabunPSK"/>
              </a:rPr>
              <a:t>ความต่าง </a:t>
            </a:r>
            <a:r>
              <a:rPr lang="en-US" sz="2800" b="1" dirty="0" smtClean="0">
                <a:latin typeface="TH SarabunPSK"/>
                <a:cs typeface="TH SarabunPSK"/>
              </a:rPr>
              <a:t>= |HL-HR| = |2-</a:t>
            </a:r>
            <a:r>
              <a:rPr lang="en-US" sz="2800" b="1" dirty="0">
                <a:latin typeface="TH SarabunPSK"/>
                <a:cs typeface="TH SarabunPSK"/>
              </a:rPr>
              <a:t>1</a:t>
            </a:r>
            <a:r>
              <a:rPr lang="en-US" sz="2800" b="1" dirty="0" smtClean="0">
                <a:latin typeface="TH SarabunPSK"/>
                <a:cs typeface="TH SarabunPSK"/>
              </a:rPr>
              <a:t>| = 1</a:t>
            </a:r>
            <a:endParaRPr lang="th-TH" sz="2800" b="1" dirty="0" smtClean="0">
              <a:latin typeface="TH SarabunPSK"/>
              <a:cs typeface="TH SarabunPS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31176" y="5538499"/>
            <a:ext cx="34856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พิจารณา </a:t>
            </a:r>
            <a:r>
              <a:rPr lang="en-US" sz="2800" b="1" dirty="0" smtClean="0">
                <a:latin typeface="TH SarabunPSK"/>
                <a:cs typeface="TH SarabunPSK"/>
              </a:rPr>
              <a:t>node</a:t>
            </a:r>
            <a:r>
              <a:rPr lang="th-TH" sz="2800" b="1" dirty="0" smtClean="0">
                <a:latin typeface="TH SarabunPSK"/>
                <a:cs typeface="TH SarabunPSK"/>
              </a:rPr>
              <a:t> </a:t>
            </a:r>
            <a:r>
              <a:rPr lang="en-US" sz="2800" b="1" dirty="0" smtClean="0">
                <a:latin typeface="TH SarabunPSK"/>
                <a:cs typeface="TH SarabunPSK"/>
              </a:rPr>
              <a:t>44</a:t>
            </a:r>
            <a:endParaRPr lang="th-TH" sz="2800" b="1" dirty="0" smtClean="0">
              <a:latin typeface="TH SarabunPSK"/>
              <a:cs typeface="TH SarabunPSK"/>
            </a:endParaRPr>
          </a:p>
          <a:p>
            <a:r>
              <a:rPr lang="th-TH" sz="2800" b="1" dirty="0" smtClean="0">
                <a:latin typeface="TH SarabunPSK"/>
                <a:cs typeface="TH SarabunPSK"/>
              </a:rPr>
              <a:t>ความต่าง </a:t>
            </a:r>
            <a:r>
              <a:rPr lang="en-US" sz="2800" b="1" dirty="0" smtClean="0">
                <a:latin typeface="TH SarabunPSK"/>
                <a:cs typeface="TH SarabunPSK"/>
              </a:rPr>
              <a:t>= |HL-HR| = |0-</a:t>
            </a:r>
            <a:r>
              <a:rPr lang="en-US" sz="2800" b="1" dirty="0">
                <a:latin typeface="TH SarabunPSK"/>
                <a:cs typeface="TH SarabunPSK"/>
              </a:rPr>
              <a:t>1</a:t>
            </a:r>
            <a:r>
              <a:rPr lang="en-US" sz="2800" b="1" dirty="0" smtClean="0">
                <a:latin typeface="TH SarabunPSK"/>
                <a:cs typeface="TH SarabunPSK"/>
              </a:rPr>
              <a:t>| = 1</a:t>
            </a:r>
            <a:endParaRPr lang="th-TH" sz="2800" b="1" dirty="0" smtClean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4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and Complete </a:t>
            </a:r>
            <a:r>
              <a:rPr lang="en-US" dirty="0"/>
              <a:t>T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955" y="2568025"/>
            <a:ext cx="6473769" cy="335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230101"/>
            <a:ext cx="3802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source: http://www.iro.umontreal.ca/~pift1025/bigjava/Ch21/ch21.html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ไบนารีทรีแทนทรีแบบอื่นได้</a:t>
            </a:r>
            <a:endParaRPr lang="en-US" sz="4800" dirty="0">
              <a:latin typeface="TH SarabunPSK"/>
              <a:cs typeface="TH SarabunPSK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905000" y="838200"/>
            <a:ext cx="5334000" cy="2514600"/>
            <a:chOff x="1491330" y="973252"/>
            <a:chExt cx="6357270" cy="3197578"/>
          </a:xfrm>
        </p:grpSpPr>
        <p:cxnSp>
          <p:nvCxnSpPr>
            <p:cNvPr id="64" name="Straight Connector 63"/>
            <p:cNvCxnSpPr>
              <a:stCxn id="29" idx="2"/>
              <a:endCxn id="43" idx="0"/>
            </p:cNvCxnSpPr>
            <p:nvPr/>
          </p:nvCxnSpPr>
          <p:spPr>
            <a:xfrm rot="10800000" flipV="1">
              <a:off x="5551703" y="2227730"/>
              <a:ext cx="315684" cy="49812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29" idx="6"/>
              <a:endCxn id="48" idx="0"/>
            </p:cNvCxnSpPr>
            <p:nvPr/>
          </p:nvCxnSpPr>
          <p:spPr>
            <a:xfrm>
              <a:off x="6248387" y="2227730"/>
              <a:ext cx="974284" cy="103152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0" idx="3"/>
              <a:endCxn id="33" idx="0"/>
            </p:cNvCxnSpPr>
            <p:nvPr/>
          </p:nvCxnSpPr>
          <p:spPr>
            <a:xfrm rot="5400000">
              <a:off x="2153050" y="2384719"/>
              <a:ext cx="359770" cy="3224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0" idx="5"/>
              <a:endCxn id="38" idx="0"/>
            </p:cNvCxnSpPr>
            <p:nvPr/>
          </p:nvCxnSpPr>
          <p:spPr>
            <a:xfrm rot="16200000" flipH="1">
              <a:off x="2859254" y="2270419"/>
              <a:ext cx="816970" cy="10082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7" idx="0"/>
            </p:cNvCxnSpPr>
            <p:nvPr/>
          </p:nvCxnSpPr>
          <p:spPr>
            <a:xfrm rot="10800000" flipV="1">
              <a:off x="3118744" y="1160930"/>
              <a:ext cx="462643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6" idx="6"/>
              <a:endCxn id="29" idx="0"/>
            </p:cNvCxnSpPr>
            <p:nvPr/>
          </p:nvCxnSpPr>
          <p:spPr>
            <a:xfrm>
              <a:off x="3962387" y="1160930"/>
              <a:ext cx="2095500" cy="87912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7" idx="2"/>
              <a:endCxn id="30" idx="0"/>
            </p:cNvCxnSpPr>
            <p:nvPr/>
          </p:nvCxnSpPr>
          <p:spPr>
            <a:xfrm rot="10800000" flipV="1">
              <a:off x="2628887" y="1697152"/>
              <a:ext cx="299357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7" idx="6"/>
              <a:endCxn id="28" idx="0"/>
            </p:cNvCxnSpPr>
            <p:nvPr/>
          </p:nvCxnSpPr>
          <p:spPr>
            <a:xfrm>
              <a:off x="3309244" y="1697152"/>
              <a:ext cx="843643" cy="3429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581387" y="9732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R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928244" y="15094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962387" y="20400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867387" y="20400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438387" y="2045696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cxnSp>
          <p:nvCxnSpPr>
            <p:cNvPr id="31" name="Straight Connector 30"/>
            <p:cNvCxnSpPr>
              <a:stCxn id="33" idx="2"/>
              <a:endCxn id="35" idx="0"/>
            </p:cNvCxnSpPr>
            <p:nvPr/>
          </p:nvCxnSpPr>
          <p:spPr>
            <a:xfrm rot="10800000" flipV="1">
              <a:off x="1681830" y="2913530"/>
              <a:ext cx="299357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3" idx="6"/>
              <a:endCxn id="34" idx="0"/>
            </p:cNvCxnSpPr>
            <p:nvPr/>
          </p:nvCxnSpPr>
          <p:spPr>
            <a:xfrm>
              <a:off x="2362187" y="2913530"/>
              <a:ext cx="244929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981187" y="27258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416616" y="32620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491330" y="32620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cxnSp>
          <p:nvCxnSpPr>
            <p:cNvPr id="36" name="Straight Connector 35"/>
            <p:cNvCxnSpPr>
              <a:stCxn id="38" idx="2"/>
              <a:endCxn id="40" idx="0"/>
            </p:cNvCxnSpPr>
            <p:nvPr/>
          </p:nvCxnSpPr>
          <p:spPr>
            <a:xfrm rot="10800000" flipV="1">
              <a:off x="3282030" y="3370730"/>
              <a:ext cx="299357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8" idx="6"/>
              <a:endCxn id="39" idx="0"/>
            </p:cNvCxnSpPr>
            <p:nvPr/>
          </p:nvCxnSpPr>
          <p:spPr>
            <a:xfrm>
              <a:off x="3962387" y="3370730"/>
              <a:ext cx="244929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581387" y="31830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016816" y="37192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091530" y="37192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cxnSp>
          <p:nvCxnSpPr>
            <p:cNvPr id="41" name="Straight Connector 40"/>
            <p:cNvCxnSpPr>
              <a:stCxn id="43" idx="2"/>
              <a:endCxn id="45" idx="0"/>
            </p:cNvCxnSpPr>
            <p:nvPr/>
          </p:nvCxnSpPr>
          <p:spPr>
            <a:xfrm rot="10800000" flipV="1">
              <a:off x="5061846" y="2913530"/>
              <a:ext cx="299357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3" idx="6"/>
              <a:endCxn id="44" idx="0"/>
            </p:cNvCxnSpPr>
            <p:nvPr/>
          </p:nvCxnSpPr>
          <p:spPr>
            <a:xfrm>
              <a:off x="5742203" y="2913530"/>
              <a:ext cx="244929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361203" y="27258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5796632" y="32620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871346" y="32620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cxnSp>
          <p:nvCxnSpPr>
            <p:cNvPr id="46" name="Straight Connector 45"/>
            <p:cNvCxnSpPr>
              <a:stCxn id="48" idx="2"/>
              <a:endCxn id="50" idx="0"/>
            </p:cNvCxnSpPr>
            <p:nvPr/>
          </p:nvCxnSpPr>
          <p:spPr>
            <a:xfrm rot="10800000" flipV="1">
              <a:off x="6732814" y="3446930"/>
              <a:ext cx="299357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8" idx="6"/>
              <a:endCxn id="49" idx="0"/>
            </p:cNvCxnSpPr>
            <p:nvPr/>
          </p:nvCxnSpPr>
          <p:spPr>
            <a:xfrm>
              <a:off x="7413171" y="3446930"/>
              <a:ext cx="244929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7032171" y="32592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467600" y="37954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542314" y="37954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</p:grpSp>
      <p:sp>
        <p:nvSpPr>
          <p:cNvPr id="70" name="Oval 69"/>
          <p:cNvSpPr/>
          <p:nvPr/>
        </p:nvSpPr>
        <p:spPr>
          <a:xfrm rot="-2340000">
            <a:off x="2937824" y="853212"/>
            <a:ext cx="1250855" cy="65497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-3420000">
            <a:off x="2055243" y="1818046"/>
            <a:ext cx="1204317" cy="59190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-2520000">
            <a:off x="5915553" y="2688475"/>
            <a:ext cx="1226707" cy="59916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-2700000">
            <a:off x="3034692" y="2683343"/>
            <a:ext cx="1131514" cy="53881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-3120000">
            <a:off x="4923390" y="1717553"/>
            <a:ext cx="1248955" cy="74100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208314" y="4349044"/>
            <a:ext cx="6640286" cy="2280356"/>
            <a:chOff x="827314" y="4419600"/>
            <a:chExt cx="6640286" cy="2280356"/>
          </a:xfrm>
        </p:grpSpPr>
        <p:cxnSp>
          <p:nvCxnSpPr>
            <p:cNvPr id="57" name="Straight Connector 56"/>
            <p:cNvCxnSpPr>
              <a:stCxn id="77" idx="3"/>
              <a:endCxn id="80" idx="0"/>
            </p:cNvCxnSpPr>
            <p:nvPr/>
          </p:nvCxnSpPr>
          <p:spPr>
            <a:xfrm rot="5400000">
              <a:off x="2833219" y="4230867"/>
              <a:ext cx="371058" cy="13892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7" idx="4"/>
              <a:endCxn id="78" idx="0"/>
            </p:cNvCxnSpPr>
            <p:nvPr/>
          </p:nvCxnSpPr>
          <p:spPr>
            <a:xfrm rot="5400000">
              <a:off x="3692878" y="4950178"/>
              <a:ext cx="31044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7" idx="5"/>
              <a:endCxn id="79" idx="0"/>
            </p:cNvCxnSpPr>
            <p:nvPr/>
          </p:nvCxnSpPr>
          <p:spPr>
            <a:xfrm rot="16200000" flipH="1">
              <a:off x="4685245" y="4037545"/>
              <a:ext cx="365414" cy="17702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82" idx="0"/>
            </p:cNvCxnSpPr>
            <p:nvPr/>
          </p:nvCxnSpPr>
          <p:spPr>
            <a:xfrm rot="5400000">
              <a:off x="1433144" y="5016100"/>
              <a:ext cx="340922" cy="117158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0" idx="4"/>
              <a:endCxn id="81" idx="0"/>
            </p:cNvCxnSpPr>
            <p:nvPr/>
          </p:nvCxnSpPr>
          <p:spPr>
            <a:xfrm rot="5400000">
              <a:off x="1990624" y="5438876"/>
              <a:ext cx="285952" cy="381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0" idx="5"/>
              <a:endCxn id="83" idx="0"/>
            </p:cNvCxnSpPr>
            <p:nvPr/>
          </p:nvCxnSpPr>
          <p:spPr>
            <a:xfrm rot="16200000" flipH="1">
              <a:off x="2525791" y="5364443"/>
              <a:ext cx="340922" cy="4748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5"/>
              <a:endCxn id="55" idx="0"/>
            </p:cNvCxnSpPr>
            <p:nvPr/>
          </p:nvCxnSpPr>
          <p:spPr>
            <a:xfrm rot="16200000" flipH="1">
              <a:off x="3189921" y="5971221"/>
              <a:ext cx="231862" cy="4748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79" idx="3"/>
              <a:endCxn id="52" idx="0"/>
            </p:cNvCxnSpPr>
            <p:nvPr/>
          </p:nvCxnSpPr>
          <p:spPr>
            <a:xfrm rot="5400000">
              <a:off x="5040398" y="5213202"/>
              <a:ext cx="365414" cy="79058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79" idx="4"/>
              <a:endCxn id="51" idx="0"/>
            </p:cNvCxnSpPr>
            <p:nvPr/>
          </p:nvCxnSpPr>
          <p:spPr>
            <a:xfrm rot="5400000">
              <a:off x="5597878" y="5635978"/>
              <a:ext cx="31044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79" idx="5"/>
              <a:endCxn id="53" idx="0"/>
            </p:cNvCxnSpPr>
            <p:nvPr/>
          </p:nvCxnSpPr>
          <p:spPr>
            <a:xfrm rot="16200000" flipH="1">
              <a:off x="6094945" y="5218645"/>
              <a:ext cx="365414" cy="7796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53" idx="5"/>
              <a:endCxn id="56" idx="1"/>
            </p:cNvCxnSpPr>
            <p:nvPr/>
          </p:nvCxnSpPr>
          <p:spPr>
            <a:xfrm rot="16200000" flipH="1">
              <a:off x="6838308" y="6075482"/>
              <a:ext cx="267984" cy="34019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657600" y="4419600"/>
              <a:ext cx="381000" cy="3753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S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3657600" y="5105400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5562600" y="5105400"/>
              <a:ext cx="381000" cy="3753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entury Gothic"/>
                  <a:cs typeface="Century Gothic"/>
                </a:rPr>
                <a:t>S</a:t>
              </a:r>
              <a:endParaRPr lang="en-US" b="1" dirty="0">
                <a:latin typeface="Century Gothic"/>
                <a:cs typeface="Century Gothic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2133600" y="5111044"/>
              <a:ext cx="381000" cy="3753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S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52600" y="57723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27314" y="57723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2743200" y="5772352"/>
              <a:ext cx="381000" cy="3753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S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562600" y="5791200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637314" y="5791200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5791200"/>
              <a:ext cx="381000" cy="3753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entury Gothic"/>
                  <a:cs typeface="Century Gothic"/>
                </a:rPr>
                <a:t>S</a:t>
              </a:r>
              <a:endParaRPr lang="en-US" b="1" dirty="0">
                <a:latin typeface="Century Gothic"/>
                <a:cs typeface="Century Gothic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352800" y="6324600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086600" y="6324600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2438400" y="3505200"/>
            <a:ext cx="4725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ยุบรวมสองโหนดพ่อและลูกด้านซ้ายเข้าด้วยกัน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14400" y="4224393"/>
            <a:ext cx="2612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กลายเป็น </a:t>
            </a:r>
            <a:r>
              <a:rPr lang="en-US" sz="2800" b="1" dirty="0" smtClean="0">
                <a:latin typeface="TH SarabunPSK"/>
                <a:cs typeface="TH SarabunPSK"/>
              </a:rPr>
              <a:t>Ternary tree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553200" y="4343400"/>
            <a:ext cx="381000" cy="3753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latin typeface="Century Gothic"/>
                <a:cs typeface="Century Gothic"/>
              </a:rPr>
              <a:t>S</a:t>
            </a:r>
            <a:endParaRPr lang="en-US" sz="2000" b="1" dirty="0">
              <a:latin typeface="Century Gothic"/>
              <a:cs typeface="Century Gothic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53316" y="4229248"/>
            <a:ext cx="1894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คือ </a:t>
            </a:r>
            <a:r>
              <a:rPr lang="en-US" sz="2800" b="1" dirty="0" smtClean="0">
                <a:latin typeface="TH SarabunPSK"/>
                <a:cs typeface="TH SarabunPSK"/>
              </a:rPr>
              <a:t>Super node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4" grpId="0" animBg="1"/>
      <p:bldP spid="75" grpId="0" animBg="1"/>
      <p:bldP spid="108" grpId="0"/>
      <p:bldP spid="109" grpId="0"/>
      <p:bldP spid="110" grpId="0" animBg="1"/>
      <p:bldP spid="1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มาปลูกต้นไม้ในคอมพิวเตอร์กัน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3136" cy="4525963"/>
          </a:xfrm>
        </p:spPr>
        <p:txBody>
          <a:bodyPr/>
          <a:lstStyle/>
          <a:p>
            <a:r>
              <a:rPr lang="th-TH" dirty="0" smtClean="0">
                <a:latin typeface="TH SarabunPSK"/>
                <a:cs typeface="TH SarabunPSK"/>
              </a:rPr>
              <a:t>เริ่มต้นด้วย </a:t>
            </a:r>
            <a:r>
              <a:rPr lang="en-US" dirty="0" smtClean="0">
                <a:latin typeface="TH SarabunPSK"/>
                <a:cs typeface="TH SarabunPSK"/>
              </a:rPr>
              <a:t>binary tree </a:t>
            </a:r>
            <a:r>
              <a:rPr lang="th-TH" dirty="0" smtClean="0">
                <a:latin typeface="TH SarabunPSK"/>
                <a:cs typeface="TH SarabunPSK"/>
              </a:rPr>
              <a:t>ที่มีโหนด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โดยโหนดจะมีส่วนข้อมูลและส่วนเชื่อมโยงไปยังโหนดอื่นไม่เกิน </a:t>
            </a:r>
            <a:r>
              <a:rPr lang="en-US" dirty="0" smtClean="0">
                <a:latin typeface="TH SarabunPSK"/>
                <a:cs typeface="TH SarabunPSK"/>
              </a:rPr>
              <a:t>2 </a:t>
            </a:r>
            <a:r>
              <a:rPr lang="th-TH" dirty="0" smtClean="0">
                <a:latin typeface="TH SarabunPSK"/>
                <a:cs typeface="TH SarabunPSK"/>
              </a:rPr>
              <a:t>โหนด</a:t>
            </a:r>
            <a:endParaRPr lang="en-US" dirty="0">
              <a:latin typeface="TH SarabunPSK"/>
              <a:cs typeface="TH SarabunPSK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53562" y="2968234"/>
            <a:ext cx="4721265" cy="662676"/>
            <a:chOff x="2194974" y="2968234"/>
            <a:chExt cx="4721265" cy="662676"/>
          </a:xfrm>
        </p:grpSpPr>
        <p:sp>
          <p:nvSpPr>
            <p:cNvPr id="4" name="Rectangle 3"/>
            <p:cNvSpPr/>
            <p:nvPr/>
          </p:nvSpPr>
          <p:spPr>
            <a:xfrm>
              <a:off x="2194974" y="2968235"/>
              <a:ext cx="1385855" cy="662675"/>
            </a:xfrm>
            <a:prstGeom prst="rect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376092"/>
                  </a:solidFill>
                  <a:latin typeface="TH SarabunPSK"/>
                  <a:cs typeface="TH SarabunPSK"/>
                </a:rPr>
                <a:t>Left link</a:t>
              </a:r>
              <a:endParaRPr lang="en-US" sz="2800" b="1" dirty="0">
                <a:solidFill>
                  <a:srgbClr val="376092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88970" y="2968234"/>
              <a:ext cx="1427269" cy="662675"/>
            </a:xfrm>
            <a:prstGeom prst="rect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376092"/>
                  </a:solidFill>
                  <a:latin typeface="TH SarabunPSK"/>
                  <a:cs typeface="TH SarabunPSK"/>
                </a:rPr>
                <a:t>Right link</a:t>
              </a:r>
              <a:endParaRPr lang="en-US" sz="2800" b="1" dirty="0">
                <a:solidFill>
                  <a:srgbClr val="376092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0829" y="2968234"/>
              <a:ext cx="1908141" cy="662675"/>
            </a:xfrm>
            <a:prstGeom prst="rect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800" b="1" dirty="0" smtClean="0">
                  <a:solidFill>
                    <a:srgbClr val="376092"/>
                  </a:solidFill>
                  <a:latin typeface="TH SarabunPSK"/>
                  <a:cs typeface="TH SarabunPSK"/>
                </a:rPr>
                <a:t>ข้อมูล</a:t>
              </a:r>
              <a:endParaRPr lang="en-US" sz="2800" b="1" dirty="0">
                <a:solidFill>
                  <a:srgbClr val="376092"/>
                </a:solidFill>
                <a:latin typeface="TH SarabunPSK"/>
                <a:cs typeface="TH SarabunPSK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04610" y="4031274"/>
            <a:ext cx="35091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typedef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struct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EntryType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key_value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struct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 *</a:t>
            </a:r>
            <a:r>
              <a:rPr lang="en-US" sz="1600" b="1" dirty="0" err="1" smtClean="0">
                <a:latin typeface="Courier New"/>
                <a:cs typeface="Courier New"/>
              </a:rPr>
              <a:t>llink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struct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 *</a:t>
            </a:r>
            <a:r>
              <a:rPr lang="en-US" sz="1600" b="1" dirty="0" err="1" smtClean="0">
                <a:latin typeface="Courier New"/>
                <a:cs typeface="Courier New"/>
              </a:rPr>
              <a:t>rlink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err="1" smtClean="0">
                <a:latin typeface="Courier New"/>
                <a:cs typeface="Courier New"/>
              </a:rPr>
              <a:t>struct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 *root = 0;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ปลูกต้นไม้ด้วย </a:t>
            </a:r>
            <a:r>
              <a:rPr lang="en-US" sz="4800" dirty="0" smtClean="0">
                <a:latin typeface="TH SarabunPSK"/>
                <a:cs typeface="TH SarabunPSK"/>
              </a:rPr>
              <a:t>C++ </a:t>
            </a:r>
            <a:r>
              <a:rPr lang="th-TH" sz="4800" dirty="0" smtClean="0">
                <a:latin typeface="TH SarabunPSK"/>
                <a:cs typeface="TH SarabunPSK"/>
              </a:rPr>
              <a:t>กัน</a:t>
            </a:r>
            <a:r>
              <a:rPr lang="en-US" sz="4800" dirty="0" smtClean="0">
                <a:latin typeface="TH SarabunPSK"/>
                <a:cs typeface="TH SarabunPSK"/>
              </a:rPr>
              <a:t> (1)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85800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องค์ประกอบพื้นฐานที่สุด</a:t>
            </a:r>
            <a:r>
              <a:rPr lang="en-US" dirty="0" smtClean="0">
                <a:latin typeface="TH SarabunPSK"/>
                <a:cs typeface="TH SarabunPSK"/>
              </a:rPr>
              <a:t>: </a:t>
            </a:r>
            <a:r>
              <a:rPr lang="th-TH" dirty="0" smtClean="0">
                <a:latin typeface="TH SarabunPSK"/>
                <a:cs typeface="TH SarabunPSK"/>
              </a:rPr>
              <a:t>โหนด</a:t>
            </a:r>
          </a:p>
          <a:p>
            <a:pPr>
              <a:buNone/>
            </a:pPr>
            <a:endParaRPr lang="th-TH" sz="1800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th-TH" sz="1800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th-TH" sz="1800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th-TH" sz="1800" dirty="0" smtClean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552813"/>
            <a:ext cx="8077200" cy="3293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TreeNode {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Object key;			// Object is often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string . . .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TreeNode* left;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TreeNode* right;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TreeNode* parent; 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// TreeNode*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nextSibling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	// unnecessary for binary tree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(Object key)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this-&gt;key = key;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left = right = parent = NULL;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49530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h-TH" sz="3200" b="1" dirty="0" smtClean="0">
                <a:latin typeface="TH SarabunPSK"/>
                <a:cs typeface="TH SarabunPSK"/>
              </a:rPr>
              <a:t>   เพื่อให้เห็นภาพเราจะปลูก </a:t>
            </a:r>
            <a:r>
              <a:rPr lang="en-US" sz="3200" b="1" dirty="0" smtClean="0">
                <a:latin typeface="TH SarabunPSK"/>
                <a:cs typeface="TH SarabunPSK"/>
              </a:rPr>
              <a:t>Binary Search Tree </a:t>
            </a:r>
            <a:r>
              <a:rPr lang="th-TH" sz="3200" b="1" dirty="0" smtClean="0">
                <a:latin typeface="TH SarabunPSK"/>
                <a:cs typeface="TH SarabunPSK"/>
              </a:rPr>
              <a:t>ขึ้นมาสักต้น และแทน </a:t>
            </a:r>
            <a:r>
              <a:rPr lang="en-US" sz="3200" b="1" dirty="0" smtClean="0">
                <a:latin typeface="TH SarabunPSK"/>
                <a:cs typeface="TH SarabunPSK"/>
              </a:rPr>
              <a:t>Object </a:t>
            </a:r>
            <a:r>
              <a:rPr lang="th-TH" sz="3200" b="1" dirty="0" smtClean="0">
                <a:latin typeface="TH SarabunPSK"/>
                <a:cs typeface="TH SarabunPSK"/>
              </a:rPr>
              <a:t>ด้วย </a:t>
            </a:r>
            <a:r>
              <a:rPr lang="en-US" sz="3200" b="1" dirty="0" err="1" smtClean="0">
                <a:latin typeface="TH SarabunPSK"/>
                <a:cs typeface="TH SarabunPSK"/>
              </a:rPr>
              <a:t>int</a:t>
            </a:r>
            <a:endParaRPr lang="th-TH" sz="3200" b="1" dirty="0" smtClean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ปลูกต้นไม้ด้วย </a:t>
            </a:r>
            <a:r>
              <a:rPr lang="en-US" sz="4800" dirty="0" smtClean="0">
                <a:latin typeface="TH SarabunPSK"/>
                <a:cs typeface="TH SarabunPSK"/>
              </a:rPr>
              <a:t>C++ </a:t>
            </a:r>
            <a:r>
              <a:rPr lang="th-TH" sz="4800" dirty="0" smtClean="0">
                <a:latin typeface="TH SarabunPSK"/>
                <a:cs typeface="TH SarabunPSK"/>
              </a:rPr>
              <a:t>กัน </a:t>
            </a:r>
            <a:r>
              <a:rPr lang="en-US" sz="4800" dirty="0" smtClean="0">
                <a:latin typeface="TH SarabunPSK"/>
                <a:cs typeface="TH SarabunPSK"/>
              </a:rPr>
              <a:t>(2)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562600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เตรียมต้นไม้เปล่าพร้อมตัวดำเนินการ (</a:t>
            </a:r>
            <a:r>
              <a:rPr lang="en-US" dirty="0" smtClean="0">
                <a:latin typeface="TH SarabunPSK"/>
                <a:cs typeface="TH SarabunPSK"/>
              </a:rPr>
              <a:t>operator</a:t>
            </a:r>
            <a:r>
              <a:rPr lang="th-TH" dirty="0" smtClean="0">
                <a:latin typeface="TH SarabunPSK"/>
                <a:cs typeface="TH SarabunPSK"/>
              </a:rPr>
              <a:t>)</a:t>
            </a:r>
            <a:r>
              <a:rPr lang="en-US" dirty="0" smtClean="0">
                <a:latin typeface="TH SarabunPSK"/>
                <a:cs typeface="TH SarabunPSK"/>
              </a:rPr>
              <a:t> </a:t>
            </a:r>
            <a:r>
              <a:rPr lang="th-TH" dirty="0" smtClean="0">
                <a:latin typeface="TH SarabunPSK"/>
                <a:cs typeface="TH SarabunPSK"/>
              </a:rPr>
              <a:t>ยอดนิยม</a:t>
            </a:r>
            <a:endParaRPr lang="en-US" dirty="0" smtClean="0">
              <a:latin typeface="TH SarabunPSK"/>
              <a:cs typeface="TH SarabunPSK"/>
            </a:endParaRPr>
          </a:p>
          <a:p>
            <a:endParaRPr lang="en-US" dirty="0" smtClean="0">
              <a:latin typeface="TH SarabunPSK"/>
              <a:cs typeface="TH SarabunPSK"/>
            </a:endParaRPr>
          </a:p>
          <a:p>
            <a:endParaRPr lang="en-US" dirty="0" smtClean="0">
              <a:latin typeface="TH SarabunPSK"/>
              <a:cs typeface="TH SarabunPSK"/>
            </a:endParaRPr>
          </a:p>
          <a:p>
            <a:endParaRPr lang="en-US" dirty="0" smtClean="0">
              <a:latin typeface="TH SarabunPSK"/>
              <a:cs typeface="TH SarabunPSK"/>
            </a:endParaRPr>
          </a:p>
          <a:p>
            <a:pPr marL="0" indent="0">
              <a:buNone/>
            </a:pPr>
            <a:endParaRPr lang="th-TH" sz="1000" dirty="0">
              <a:latin typeface="TH SarabunPSK"/>
              <a:cs typeface="TH SarabunPSK"/>
            </a:endParaRPr>
          </a:p>
          <a:p>
            <a:pPr marL="0" indent="0">
              <a:buNone/>
            </a:pPr>
            <a:endParaRPr lang="th-TH" sz="1000" dirty="0" smtClean="0">
              <a:latin typeface="TH SarabunPSK"/>
              <a:cs typeface="TH SarabunPSK"/>
            </a:endParaRPr>
          </a:p>
          <a:p>
            <a:pPr marL="0" indent="0">
              <a:buNone/>
            </a:pPr>
            <a:endParaRPr lang="th-TH" sz="1000" dirty="0">
              <a:latin typeface="TH SarabunPSK"/>
              <a:cs typeface="TH SarabunPSK"/>
            </a:endParaRPr>
          </a:p>
          <a:p>
            <a:pPr marL="0" indent="0">
              <a:buNone/>
            </a:pPr>
            <a:endParaRPr lang="th-TH" sz="1000" dirty="0" smtClean="0">
              <a:latin typeface="TH SarabunPSK"/>
              <a:cs typeface="TH SarabunPSK"/>
            </a:endParaRPr>
          </a:p>
          <a:p>
            <a:pPr marL="0" indent="0">
              <a:buNone/>
            </a:pPr>
            <a:endParaRPr lang="en-US" sz="1000" dirty="0" smtClean="0">
              <a:latin typeface="TH SarabunPSK"/>
              <a:cs typeface="TH SarabunPSK"/>
            </a:endParaRPr>
          </a:p>
          <a:p>
            <a:r>
              <a:rPr lang="th-TH" dirty="0" smtClean="0">
                <a:latin typeface="TH SarabunPSK"/>
                <a:cs typeface="TH SarabunPSK"/>
              </a:rPr>
              <a:t>เพาะรากขึ้นมาด้วยการ </a:t>
            </a:r>
            <a:r>
              <a:rPr lang="en-US" dirty="0" smtClean="0">
                <a:latin typeface="TH SarabunPSK"/>
                <a:cs typeface="TH SarabunPSK"/>
              </a:rPr>
              <a:t>insert</a:t>
            </a:r>
            <a:r>
              <a:rPr lang="th-TH" dirty="0" smtClean="0">
                <a:latin typeface="TH SarabunPSK"/>
                <a:cs typeface="TH SarabunPSK"/>
              </a:rPr>
              <a:t> ค่าตัวแรกเข้าไป</a:t>
            </a: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ว่าแต่ต้องทำอย่างไง ถึงจะใส่ค่าต่าง ๆ เข้าไปใน </a:t>
            </a:r>
            <a:r>
              <a:rPr lang="en-US" dirty="0" smtClean="0">
                <a:latin typeface="TH SarabunPSK"/>
                <a:cs typeface="TH SarabunPSK"/>
              </a:rPr>
              <a:t>binary search tree </a:t>
            </a:r>
            <a:r>
              <a:rPr lang="th-TH" dirty="0" smtClean="0">
                <a:latin typeface="TH SarabunPSK"/>
                <a:cs typeface="TH SarabunPSK"/>
              </a:rPr>
              <a:t>ได้อย่างถูกต้อง</a:t>
            </a:r>
            <a:r>
              <a:rPr lang="en-US" dirty="0" smtClean="0">
                <a:latin typeface="TH SarabunPSK"/>
                <a:cs typeface="TH SarabunPSK"/>
              </a:rPr>
              <a:t> ?</a:t>
            </a:r>
            <a:endParaRPr lang="th-TH" dirty="0" smtClean="0">
              <a:latin typeface="TH SarabunPSK"/>
              <a:cs typeface="TH SarabunPSK"/>
            </a:endParaRP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อย่าลืมว่า </a:t>
            </a:r>
            <a:r>
              <a:rPr lang="en-US" dirty="0" smtClean="0">
                <a:latin typeface="TH SarabunPSK"/>
                <a:cs typeface="TH SarabunPSK"/>
              </a:rPr>
              <a:t>binary search tree </a:t>
            </a:r>
            <a:r>
              <a:rPr lang="th-TH" dirty="0" smtClean="0">
                <a:latin typeface="TH SarabunPSK"/>
                <a:cs typeface="TH SarabunPSK"/>
              </a:rPr>
              <a:t>จัดลำดับตามค่าที่ใส่เข้าไป ค่าน้อยไปด้านซ้าย ค่ามากไปด้านขวา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608" y="1524000"/>
            <a:ext cx="86106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Tree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root;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insert(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 root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remove(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 root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th-TH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find(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start);  // recursive version, 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th-TH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find(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 root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 // non-recursive version, 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th-TH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findMin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start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 root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findMax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start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 root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5714314" y="1767134"/>
            <a:ext cx="2281889" cy="1049236"/>
          </a:xfrm>
          <a:prstGeom prst="wedgeEllipseCallout">
            <a:avLst>
              <a:gd name="adj1" fmla="val -61859"/>
              <a:gd name="adj2" fmla="val 5329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2400" b="1" dirty="0" smtClean="0">
                <a:latin typeface="AngsanaUPC"/>
                <a:cs typeface="AngsanaUPC"/>
              </a:rPr>
              <a:t>สวยกว่า</a:t>
            </a:r>
            <a:r>
              <a:rPr lang="en-US" sz="2400" b="1" dirty="0" smtClean="0">
                <a:latin typeface="AngsanaUPC"/>
                <a:cs typeface="AngsanaUPC"/>
              </a:rPr>
              <a:t> </a:t>
            </a:r>
            <a:r>
              <a:rPr lang="th-TH" sz="2400" b="1" dirty="0" smtClean="0">
                <a:latin typeface="AngsanaUPC"/>
                <a:cs typeface="AngsanaUPC"/>
              </a:rPr>
              <a:t>เขียนเสร็จเร็วกว่า ง่ายกว่า</a:t>
            </a:r>
            <a:endParaRPr lang="en-US" sz="2400" b="1" dirty="0" smtClean="0">
              <a:latin typeface="AngsanaUPC"/>
              <a:cs typeface="AngsanaUPC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7019355" y="3271959"/>
            <a:ext cx="1974455" cy="997583"/>
          </a:xfrm>
          <a:prstGeom prst="wedgeEllipseCallout">
            <a:avLst>
              <a:gd name="adj1" fmla="val -55979"/>
              <a:gd name="adj2" fmla="val -495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24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ทำงานเร็ว โค้ดเข้าใจง่าย</a:t>
            </a:r>
            <a:endParaRPr lang="en-US" sz="24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41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th-TH" sz="4800" dirty="0" smtClean="0">
                <a:latin typeface="TH SarabunPSK"/>
                <a:cs typeface="TH SarabunPSK"/>
              </a:rPr>
              <a:t>การดำเนินการบนทรี</a:t>
            </a:r>
            <a:r>
              <a:rPr lang="en-US" sz="4800" dirty="0" smtClean="0">
                <a:latin typeface="TH SarabunPSK"/>
                <a:cs typeface="TH SarabunPSK"/>
              </a:rPr>
              <a:t> (Operation on Tree)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5945"/>
            <a:ext cx="8229600" cy="4906963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เปรียบเหมือนกับการตัดแต่ง และการเติบโตของต้นไม้ 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จากต้นไม้ว่าง ๆ จะมีราก มีโหนดที่ถูกเติมและลบออก</a:t>
            </a:r>
          </a:p>
          <a:p>
            <a:r>
              <a:rPr lang="en-US" dirty="0" smtClean="0">
                <a:latin typeface="TH SarabunPSK"/>
                <a:cs typeface="TH SarabunPSK"/>
              </a:rPr>
              <a:t>Operation </a:t>
            </a:r>
            <a:r>
              <a:rPr lang="th-TH" dirty="0" smtClean="0">
                <a:latin typeface="TH SarabunPSK"/>
                <a:cs typeface="TH SarabunPSK"/>
              </a:rPr>
              <a:t>ตัวแรก </a:t>
            </a:r>
            <a:r>
              <a:rPr lang="en-US" dirty="0" smtClean="0">
                <a:latin typeface="TH SarabunPSK"/>
                <a:cs typeface="TH SarabunPSK"/>
              </a:rPr>
              <a:t>insert</a:t>
            </a:r>
            <a:endParaRPr lang="th-TH" dirty="0" smtClean="0">
              <a:latin typeface="TH SarabunPSK"/>
              <a:cs typeface="TH SarabunPSK"/>
            </a:endParaRP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ต้องเข้าใจพฤติกรรมของการใส่ค่าเข้าไปใน </a:t>
            </a:r>
            <a:r>
              <a:rPr lang="en-US" dirty="0" smtClean="0">
                <a:latin typeface="TH SarabunPSK"/>
                <a:cs typeface="TH SarabunPSK"/>
              </a:rPr>
              <a:t>binary search tree</a:t>
            </a:r>
            <a:endParaRPr lang="th-TH" dirty="0" smtClean="0">
              <a:latin typeface="TH SarabunPSK"/>
              <a:cs typeface="TH SarabunPSK"/>
            </a:endParaRP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สมมติให้ลำดับของค่าที่จะใส่เข้าไปคือ </a:t>
            </a:r>
            <a:r>
              <a:rPr lang="en-US" dirty="0" smtClean="0">
                <a:latin typeface="TH SarabunPSK"/>
                <a:cs typeface="TH SarabunPSK"/>
              </a:rPr>
              <a:t>6 7 5 2 4 3 1 8</a:t>
            </a:r>
            <a:endParaRPr lang="th-TH" dirty="0" smtClean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ต้นไม้ </a:t>
            </a:r>
            <a:r>
              <a:rPr lang="en-US" sz="4800" dirty="0" smtClean="0">
                <a:cs typeface="TH Sarabun New"/>
              </a:rPr>
              <a:t>(Tree) </a:t>
            </a:r>
            <a:r>
              <a:rPr lang="th-TH" sz="4800" dirty="0" smtClean="0">
                <a:cs typeface="TH Sarabun New"/>
              </a:rPr>
              <a:t>สำหรับนักคอมพิวเตอร์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600" b="0" dirty="0" smtClean="0">
                <a:latin typeface="TH SarabunPSK"/>
                <a:cs typeface="TH SarabunPSK"/>
              </a:rPr>
              <a:t>เป็นโครงสร้างข้อมูลที่แสดงถึงความสัมพันธ์ของข้อมูลแบบมีลำดับชั้น โดยเปรียบเทียบจากส่วนประกอบต่างๆ ของต้นไม้ในโลกความจริง</a:t>
            </a:r>
          </a:p>
          <a:p>
            <a:endParaRPr lang="th-TH" dirty="0" smtClean="0">
              <a:latin typeface="TH SarabunPSK"/>
              <a:cs typeface="TH SarabunPSK"/>
            </a:endParaRPr>
          </a:p>
          <a:p>
            <a:pPr lvl="1"/>
            <a:endParaRPr lang="en-US" dirty="0">
              <a:latin typeface="TH SarabunPSK"/>
              <a:cs typeface="TH SarabunPSK"/>
            </a:endParaRPr>
          </a:p>
        </p:txBody>
      </p:sp>
      <p:pic>
        <p:nvPicPr>
          <p:cNvPr id="4" name="Picture 3" descr="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28" y="3042752"/>
            <a:ext cx="3464584" cy="3506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904" y="3470729"/>
            <a:ext cx="30760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>
                <a:latin typeface="TH SarabunPSK"/>
                <a:cs typeface="TH SarabunPSK"/>
              </a:rPr>
              <a:t>ส่วนประกอบที่สำคัญคือ</a:t>
            </a:r>
          </a:p>
          <a:p>
            <a:pPr marL="285750" indent="-285750">
              <a:buFont typeface="Wingdings" charset="2"/>
              <a:buChar char="²"/>
            </a:pPr>
            <a:r>
              <a:rPr lang="th-TH" sz="4000" dirty="0" smtClean="0">
                <a:latin typeface="TH SarabunPSK"/>
                <a:cs typeface="TH SarabunPSK"/>
              </a:rPr>
              <a:t> ราก</a:t>
            </a:r>
          </a:p>
          <a:p>
            <a:pPr marL="285750" indent="-285750">
              <a:buFont typeface="Wingdings" charset="2"/>
              <a:buChar char="²"/>
            </a:pPr>
            <a:r>
              <a:rPr lang="th-TH" sz="3600" dirty="0" smtClean="0">
                <a:latin typeface="TH SarabunPSK"/>
                <a:cs typeface="TH SarabunPSK"/>
              </a:rPr>
              <a:t>  </a:t>
            </a:r>
            <a:r>
              <a:rPr lang="th-TH" sz="4000" dirty="0" smtClean="0">
                <a:latin typeface="TH SarabunPSK"/>
                <a:cs typeface="TH SarabunPSK"/>
              </a:rPr>
              <a:t>กิ่งก้าน</a:t>
            </a:r>
          </a:p>
          <a:p>
            <a:pPr marL="285750" indent="-285750">
              <a:buFont typeface="Wingdings" charset="2"/>
              <a:buChar char="²"/>
            </a:pPr>
            <a:r>
              <a:rPr lang="th-TH" sz="3600" dirty="0" smtClean="0">
                <a:latin typeface="TH SarabunPSK"/>
                <a:cs typeface="TH SarabunPSK"/>
              </a:rPr>
              <a:t>  </a:t>
            </a:r>
            <a:r>
              <a:rPr lang="th-TH" sz="4000" dirty="0" smtClean="0">
                <a:latin typeface="TH SarabunPSK"/>
                <a:cs typeface="TH SarabunPSK"/>
              </a:rPr>
              <a:t>ใบ</a:t>
            </a:r>
            <a:endParaRPr lang="en-US" sz="4000" dirty="0">
              <a:latin typeface="TH SarabunPSK"/>
              <a:cs typeface="TH SarabunPS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หลักการสร้างต้นไม้ไบนารี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th-TH" dirty="0" smtClean="0">
                <a:latin typeface="TH SarabunPSK"/>
                <a:cs typeface="TH SarabunPSK"/>
              </a:rPr>
              <a:t>สมมติให้ลำดับของค่าที่จะใส่เข้าไปคือ </a:t>
            </a:r>
            <a:r>
              <a:rPr lang="en-US" dirty="0" smtClean="0">
                <a:latin typeface="TH SarabunPSK"/>
                <a:cs typeface="TH SarabunPSK"/>
              </a:rPr>
              <a:t>6 7 5 2 4 3 1 8</a:t>
            </a:r>
            <a:endParaRPr lang="th-TH" dirty="0" smtClean="0">
              <a:latin typeface="TH SarabunPSK"/>
              <a:cs typeface="TH SarabunPSK"/>
            </a:endParaRP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2568406"/>
            <a:ext cx="319674" cy="295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828800" y="2578023"/>
            <a:ext cx="700674" cy="676183"/>
            <a:chOff x="1828800" y="3024647"/>
            <a:chExt cx="700674" cy="676183"/>
          </a:xfrm>
        </p:grpSpPr>
        <p:cxnSp>
          <p:nvCxnSpPr>
            <p:cNvPr id="6" name="Straight Connector 5"/>
            <p:cNvCxnSpPr>
              <a:stCxn id="7" idx="5"/>
              <a:endCxn id="8" idx="1"/>
            </p:cNvCxnSpPr>
            <p:nvPr/>
          </p:nvCxnSpPr>
          <p:spPr>
            <a:xfrm rot="16200000" flipH="1">
              <a:off x="2093000" y="3285260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828800" y="30246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09800" y="34056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96476" y="2568406"/>
            <a:ext cx="1096548" cy="676183"/>
            <a:chOff x="2956926" y="3015030"/>
            <a:chExt cx="1096548" cy="676183"/>
          </a:xfrm>
        </p:grpSpPr>
        <p:cxnSp>
          <p:nvCxnSpPr>
            <p:cNvPr id="10" name="Straight Connector 9"/>
            <p:cNvCxnSpPr>
              <a:stCxn id="13" idx="3"/>
              <a:endCxn id="11" idx="7"/>
            </p:cNvCxnSpPr>
            <p:nvPr/>
          </p:nvCxnSpPr>
          <p:spPr>
            <a:xfrm rot="5400000">
              <a:off x="3228563" y="3268206"/>
              <a:ext cx="172275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956926" y="33960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cxnSp>
          <p:nvCxnSpPr>
            <p:cNvPr id="12" name="Straight Connector 11"/>
            <p:cNvCxnSpPr>
              <a:stCxn id="13" idx="5"/>
              <a:endCxn id="14" idx="1"/>
            </p:cNvCxnSpPr>
            <p:nvPr/>
          </p:nvCxnSpPr>
          <p:spPr>
            <a:xfrm rot="16200000" flipH="1">
              <a:off x="3617000" y="327564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352800" y="30150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733800" y="33960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0185" y="2525176"/>
            <a:ext cx="1538874" cy="1176613"/>
            <a:chOff x="4343400" y="2971800"/>
            <a:chExt cx="1538874" cy="1176613"/>
          </a:xfrm>
        </p:grpSpPr>
        <p:cxnSp>
          <p:nvCxnSpPr>
            <p:cNvPr id="16" name="Straight Connector 15"/>
            <p:cNvCxnSpPr>
              <a:stCxn id="18" idx="3"/>
              <a:endCxn id="22" idx="7"/>
            </p:cNvCxnSpPr>
            <p:nvPr/>
          </p:nvCxnSpPr>
          <p:spPr>
            <a:xfrm rot="5400000">
              <a:off x="4574308" y="3699552"/>
              <a:ext cx="2388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0" idx="3"/>
              <a:endCxn id="18" idx="7"/>
            </p:cNvCxnSpPr>
            <p:nvPr/>
          </p:nvCxnSpPr>
          <p:spPr>
            <a:xfrm rot="5400000">
              <a:off x="4969613" y="3251400"/>
              <a:ext cx="225122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724400" y="34056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cxnSp>
          <p:nvCxnSpPr>
            <p:cNvPr id="19" name="Straight Connector 18"/>
            <p:cNvCxnSpPr>
              <a:stCxn id="20" idx="5"/>
              <a:endCxn id="21" idx="1"/>
            </p:cNvCxnSpPr>
            <p:nvPr/>
          </p:nvCxnSpPr>
          <p:spPr>
            <a:xfrm rot="16200000" flipH="1">
              <a:off x="5389440" y="3227447"/>
              <a:ext cx="223669" cy="21628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120274" y="2971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562600" y="340419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343400" y="38532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38725" y="2525176"/>
            <a:ext cx="1563366" cy="1547996"/>
            <a:chOff x="6629400" y="2971800"/>
            <a:chExt cx="1563366" cy="1547996"/>
          </a:xfrm>
        </p:grpSpPr>
        <p:cxnSp>
          <p:nvCxnSpPr>
            <p:cNvPr id="24" name="Straight Connector 23"/>
            <p:cNvCxnSpPr>
              <a:stCxn id="28" idx="3"/>
              <a:endCxn id="32" idx="7"/>
            </p:cNvCxnSpPr>
            <p:nvPr/>
          </p:nvCxnSpPr>
          <p:spPr>
            <a:xfrm rot="5400000">
              <a:off x="6860308" y="3699552"/>
              <a:ext cx="2388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2" idx="5"/>
              <a:endCxn id="26" idx="1"/>
            </p:cNvCxnSpPr>
            <p:nvPr/>
          </p:nvCxnSpPr>
          <p:spPr>
            <a:xfrm rot="16200000" flipH="1">
              <a:off x="6898408" y="4109035"/>
              <a:ext cx="1626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010400" y="422461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cxnSp>
          <p:nvCxnSpPr>
            <p:cNvPr id="27" name="Straight Connector 26"/>
            <p:cNvCxnSpPr>
              <a:stCxn id="30" idx="3"/>
              <a:endCxn id="28" idx="7"/>
            </p:cNvCxnSpPr>
            <p:nvPr/>
          </p:nvCxnSpPr>
          <p:spPr>
            <a:xfrm rot="5400000">
              <a:off x="7255613" y="3251400"/>
              <a:ext cx="225122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010400" y="34056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cxnSp>
          <p:nvCxnSpPr>
            <p:cNvPr id="29" name="Straight Connector 28"/>
            <p:cNvCxnSpPr>
              <a:stCxn id="30" idx="5"/>
              <a:endCxn id="31" idx="1"/>
            </p:cNvCxnSpPr>
            <p:nvPr/>
          </p:nvCxnSpPr>
          <p:spPr>
            <a:xfrm rot="16200000" flipH="1">
              <a:off x="7674556" y="3228331"/>
              <a:ext cx="249928" cy="24077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406274" y="2971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7873092" y="343045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629400" y="38532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56044" y="4277010"/>
            <a:ext cx="1477548" cy="1971583"/>
            <a:chOff x="975726" y="4581617"/>
            <a:chExt cx="1477548" cy="1971583"/>
          </a:xfrm>
        </p:grpSpPr>
        <p:cxnSp>
          <p:nvCxnSpPr>
            <p:cNvPr id="34" name="Straight Connector 33"/>
            <p:cNvCxnSpPr>
              <a:stCxn id="40" idx="3"/>
              <a:endCxn id="44" idx="7"/>
            </p:cNvCxnSpPr>
            <p:nvPr/>
          </p:nvCxnSpPr>
          <p:spPr>
            <a:xfrm rot="5400000">
              <a:off x="1206634" y="5309369"/>
              <a:ext cx="2388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8" idx="3"/>
              <a:endCxn id="36" idx="7"/>
            </p:cNvCxnSpPr>
            <p:nvPr/>
          </p:nvCxnSpPr>
          <p:spPr>
            <a:xfrm rot="5400000">
              <a:off x="1226069" y="6123774"/>
              <a:ext cx="214862" cy="14008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990600" y="62580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cxnSp>
          <p:nvCxnSpPr>
            <p:cNvPr id="37" name="Straight Connector 36"/>
            <p:cNvCxnSpPr>
              <a:stCxn id="44" idx="5"/>
              <a:endCxn id="38" idx="1"/>
            </p:cNvCxnSpPr>
            <p:nvPr/>
          </p:nvCxnSpPr>
          <p:spPr>
            <a:xfrm rot="16200000" flipH="1">
              <a:off x="1244734" y="5718852"/>
              <a:ext cx="1626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356726" y="58344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cxnSp>
          <p:nvCxnSpPr>
            <p:cNvPr id="39" name="Straight Connector 38"/>
            <p:cNvCxnSpPr>
              <a:stCxn id="42" idx="3"/>
              <a:endCxn id="40" idx="7"/>
            </p:cNvCxnSpPr>
            <p:nvPr/>
          </p:nvCxnSpPr>
          <p:spPr>
            <a:xfrm rot="5400000">
              <a:off x="1601939" y="4861217"/>
              <a:ext cx="225122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356726" y="501546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cxnSp>
          <p:nvCxnSpPr>
            <p:cNvPr id="41" name="Straight Connector 40"/>
            <p:cNvCxnSpPr>
              <a:stCxn id="42" idx="5"/>
              <a:endCxn id="43" idx="1"/>
            </p:cNvCxnSpPr>
            <p:nvPr/>
          </p:nvCxnSpPr>
          <p:spPr>
            <a:xfrm rot="16200000" flipH="1">
              <a:off x="1995754" y="4863276"/>
              <a:ext cx="214366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752600" y="4581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133600" y="5004708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975726" y="54630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237169" y="4274459"/>
            <a:ext cx="1911710" cy="1971583"/>
            <a:chOff x="3276600" y="4581617"/>
            <a:chExt cx="1911710" cy="1971583"/>
          </a:xfrm>
        </p:grpSpPr>
        <p:cxnSp>
          <p:nvCxnSpPr>
            <p:cNvPr id="46" name="Straight Connector 45"/>
            <p:cNvCxnSpPr>
              <a:stCxn id="57" idx="3"/>
              <a:endCxn id="58" idx="7"/>
            </p:cNvCxnSpPr>
            <p:nvPr/>
          </p:nvCxnSpPr>
          <p:spPr>
            <a:xfrm rot="5400000">
              <a:off x="3528041" y="5736420"/>
              <a:ext cx="214861" cy="17202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3" idx="3"/>
              <a:endCxn id="57" idx="7"/>
            </p:cNvCxnSpPr>
            <p:nvPr/>
          </p:nvCxnSpPr>
          <p:spPr>
            <a:xfrm rot="5400000">
              <a:off x="3905575" y="5309369"/>
              <a:ext cx="2388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1" idx="3"/>
              <a:endCxn id="49" idx="7"/>
            </p:cNvCxnSpPr>
            <p:nvPr/>
          </p:nvCxnSpPr>
          <p:spPr>
            <a:xfrm rot="5400000">
              <a:off x="3925010" y="6123774"/>
              <a:ext cx="214862" cy="14008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3689541" y="62580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cxnSp>
          <p:nvCxnSpPr>
            <p:cNvPr id="50" name="Straight Connector 49"/>
            <p:cNvCxnSpPr>
              <a:stCxn id="57" idx="5"/>
              <a:endCxn id="51" idx="1"/>
            </p:cNvCxnSpPr>
            <p:nvPr/>
          </p:nvCxnSpPr>
          <p:spPr>
            <a:xfrm rot="16200000" flipH="1">
              <a:off x="3943675" y="5718852"/>
              <a:ext cx="1626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055667" y="58344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cxnSp>
          <p:nvCxnSpPr>
            <p:cNvPr id="52" name="Straight Connector 51"/>
            <p:cNvCxnSpPr>
              <a:stCxn id="55" idx="3"/>
              <a:endCxn id="53" idx="7"/>
            </p:cNvCxnSpPr>
            <p:nvPr/>
          </p:nvCxnSpPr>
          <p:spPr>
            <a:xfrm rot="5400000">
              <a:off x="4300880" y="4861217"/>
              <a:ext cx="225122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055667" y="501546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cxnSp>
          <p:nvCxnSpPr>
            <p:cNvPr id="54" name="Straight Connector 53"/>
            <p:cNvCxnSpPr>
              <a:stCxn id="55" idx="5"/>
              <a:endCxn id="56" idx="1"/>
            </p:cNvCxnSpPr>
            <p:nvPr/>
          </p:nvCxnSpPr>
          <p:spPr>
            <a:xfrm rot="16200000" flipH="1">
              <a:off x="4712173" y="4845797"/>
              <a:ext cx="215505" cy="19105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4451541" y="4581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4868636" y="50058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74667" y="54630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276600" y="588663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324600" y="4304812"/>
            <a:ext cx="2377074" cy="1971583"/>
            <a:chOff x="6324600" y="4657817"/>
            <a:chExt cx="2377074" cy="1971583"/>
          </a:xfrm>
        </p:grpSpPr>
        <p:cxnSp>
          <p:nvCxnSpPr>
            <p:cNvPr id="60" name="Straight Connector 59"/>
            <p:cNvCxnSpPr>
              <a:stCxn id="71" idx="5"/>
              <a:endCxn id="74" idx="1"/>
            </p:cNvCxnSpPr>
            <p:nvPr/>
          </p:nvCxnSpPr>
          <p:spPr>
            <a:xfrm rot="16200000" flipH="1">
              <a:off x="8205485" y="5326175"/>
              <a:ext cx="215505" cy="2311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2" idx="3"/>
              <a:endCxn id="73" idx="7"/>
            </p:cNvCxnSpPr>
            <p:nvPr/>
          </p:nvCxnSpPr>
          <p:spPr>
            <a:xfrm rot="5400000">
              <a:off x="6576041" y="5812620"/>
              <a:ext cx="214861" cy="17202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3"/>
              <a:endCxn id="72" idx="7"/>
            </p:cNvCxnSpPr>
            <p:nvPr/>
          </p:nvCxnSpPr>
          <p:spPr>
            <a:xfrm rot="5400000">
              <a:off x="6953575" y="5385569"/>
              <a:ext cx="2388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6" idx="3"/>
              <a:endCxn id="64" idx="7"/>
            </p:cNvCxnSpPr>
            <p:nvPr/>
          </p:nvCxnSpPr>
          <p:spPr>
            <a:xfrm rot="5400000">
              <a:off x="6973010" y="6199974"/>
              <a:ext cx="214862" cy="14008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737541" y="63342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cxnSp>
          <p:nvCxnSpPr>
            <p:cNvPr id="65" name="Straight Connector 64"/>
            <p:cNvCxnSpPr>
              <a:stCxn id="72" idx="5"/>
              <a:endCxn id="66" idx="1"/>
            </p:cNvCxnSpPr>
            <p:nvPr/>
          </p:nvCxnSpPr>
          <p:spPr>
            <a:xfrm rot="16200000" flipH="1">
              <a:off x="6991675" y="5795052"/>
              <a:ext cx="1626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103667" y="59106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cxnSp>
          <p:nvCxnSpPr>
            <p:cNvPr id="67" name="Straight Connector 66"/>
            <p:cNvCxnSpPr>
              <a:stCxn id="70" idx="3"/>
              <a:endCxn id="68" idx="7"/>
            </p:cNvCxnSpPr>
            <p:nvPr/>
          </p:nvCxnSpPr>
          <p:spPr>
            <a:xfrm rot="5400000">
              <a:off x="7348880" y="4937417"/>
              <a:ext cx="225122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7103667" y="509166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cxnSp>
          <p:nvCxnSpPr>
            <p:cNvPr id="69" name="Straight Connector 68"/>
            <p:cNvCxnSpPr>
              <a:stCxn id="70" idx="5"/>
              <a:endCxn id="71" idx="1"/>
            </p:cNvCxnSpPr>
            <p:nvPr/>
          </p:nvCxnSpPr>
          <p:spPr>
            <a:xfrm rot="16200000" flipH="1">
              <a:off x="7764255" y="4917915"/>
              <a:ext cx="215505" cy="19921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7499541" y="46578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7924800" y="50820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22667" y="55392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6324600" y="596283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8382000" y="550627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</p:grp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H SarabunPSK"/>
                <a:cs typeface="TH SarabunPSK"/>
              </a:rPr>
              <a:t>Insert </a:t>
            </a:r>
            <a:r>
              <a:rPr lang="th-TH" sz="4800" dirty="0" smtClean="0">
                <a:latin typeface="TH SarabunPSK"/>
                <a:cs typeface="TH SarabunPSK"/>
              </a:rPr>
              <a:t>โหนดแบบ </a:t>
            </a:r>
            <a:r>
              <a:rPr lang="en-US" sz="4800" dirty="0" smtClean="0">
                <a:latin typeface="TH SarabunPSK"/>
                <a:cs typeface="TH SarabunPSK"/>
              </a:rPr>
              <a:t>Non-Recursive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0644"/>
            <a:ext cx="8229600" cy="1447800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แนวคิดตรงไปตรงมา 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โค้ดค่อนข้างจะยาว เพราะการจำแนกแต่ละกรณีในการใส่โหนดเป็นเรื่องที่ค่อนข้างซับซ้อน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มักทำงานเร็วกว่าแบบ </a:t>
            </a:r>
            <a:r>
              <a:rPr lang="en-US" dirty="0" smtClean="0">
                <a:latin typeface="TH SarabunPSK"/>
                <a:cs typeface="TH SarabunPSK"/>
              </a:rPr>
              <a:t>recursive </a:t>
            </a:r>
            <a:r>
              <a:rPr lang="th-TH" dirty="0" smtClean="0">
                <a:latin typeface="TH SarabunPSK"/>
                <a:cs typeface="TH SarabunPSK"/>
              </a:rPr>
              <a:t>เล็กน้อยเพราะมีโอเวอร์เฮด (</a:t>
            </a:r>
            <a:r>
              <a:rPr lang="en-US" dirty="0" smtClean="0">
                <a:latin typeface="TH SarabunPSK"/>
                <a:cs typeface="TH SarabunPSK"/>
              </a:rPr>
              <a:t>overhead) </a:t>
            </a:r>
            <a:r>
              <a:rPr lang="th-TH" dirty="0" smtClean="0">
                <a:latin typeface="TH SarabunPSK"/>
                <a:cs typeface="TH SarabunPSK"/>
              </a:rPr>
              <a:t>ในการทำงาน้อยกว่า</a:t>
            </a:r>
            <a:endParaRPr lang="en-US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en-US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th-TH" dirty="0" smtClean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726"/>
            <a:ext cx="5493757" cy="6647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TreeNode* Tree::</a:t>
            </a:r>
            <a:r>
              <a:rPr lang="en-US" sz="1600" b="1" dirty="0" err="1" smtClean="0">
                <a:latin typeface="Courier New"/>
                <a:cs typeface="Courier New"/>
              </a:rPr>
              <a:t>insertN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key) {</a:t>
            </a:r>
            <a:endParaRPr lang="th-TH" sz="1600" b="1" dirty="0" smtClean="0">
              <a:latin typeface="Courier New"/>
              <a:cs typeface="Courier New"/>
            </a:endParaRPr>
          </a:p>
          <a:p>
            <a:endParaRPr lang="th-TH" sz="1600" b="1" dirty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if (root == NULL)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root = new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(key);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return root;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}</a:t>
            </a:r>
            <a:endParaRPr lang="th-TH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endParaRPr lang="en-US" sz="10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*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 = root;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*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 = NULL;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while(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 != NULL)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if (key ==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-&gt;key) {  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// duplicate, do nothing and return NULL.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return NULL;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else </a:t>
            </a:r>
            <a:endParaRPr lang="th-TH" sz="1600" b="1" dirty="0" smtClean="0">
              <a:latin typeface="Courier New"/>
              <a:cs typeface="Courier New"/>
            </a:endParaRPr>
          </a:p>
          <a:p>
            <a:r>
              <a:rPr lang="th-TH" sz="1600" b="1" dirty="0">
                <a:latin typeface="Courier New"/>
                <a:cs typeface="Courier New"/>
              </a:rPr>
              <a:t> </a:t>
            </a:r>
            <a:r>
              <a:rPr lang="th-TH" sz="1600" b="1" dirty="0" smtClean="0">
                <a:latin typeface="Courier New"/>
                <a:cs typeface="Courier New"/>
              </a:rPr>
              <a:t>     </a:t>
            </a:r>
            <a:r>
              <a:rPr lang="en-US" sz="1600" b="1" dirty="0" smtClean="0">
                <a:latin typeface="Courier New"/>
                <a:cs typeface="Courier New"/>
              </a:rPr>
              <a:t>if (key &lt;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-&gt;key)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 =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 =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-&gt;left;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}</a:t>
            </a:r>
            <a:endParaRPr lang="th-TH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th-TH" sz="1600" b="1" dirty="0" smtClean="0">
                <a:latin typeface="Courier New"/>
                <a:cs typeface="Courier New"/>
              </a:rPr>
              <a:t>     </a:t>
            </a:r>
            <a:r>
              <a:rPr lang="en-US" sz="1600" b="1" dirty="0" smtClean="0">
                <a:latin typeface="Courier New"/>
                <a:cs typeface="Courier New"/>
              </a:rPr>
              <a:t>else </a:t>
            </a:r>
            <a:endParaRPr lang="th-TH" sz="1600" b="1" dirty="0" smtClean="0">
              <a:latin typeface="Courier New"/>
              <a:cs typeface="Courier New"/>
            </a:endParaRPr>
          </a:p>
          <a:p>
            <a:r>
              <a:rPr lang="th-TH" sz="1600" b="1" dirty="0">
                <a:latin typeface="Courier New"/>
                <a:cs typeface="Courier New"/>
              </a:rPr>
              <a:t> </a:t>
            </a:r>
            <a:r>
              <a:rPr lang="th-TH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smtClean="0">
                <a:latin typeface="Courier New"/>
                <a:cs typeface="Courier New"/>
              </a:rPr>
              <a:t>if (key &gt;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-&gt;key)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 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 =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 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 =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-&gt;right;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}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1399" y="363160"/>
            <a:ext cx="5078421" cy="2800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h-TH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* </a:t>
            </a:r>
            <a:r>
              <a:rPr lang="en-US" sz="1600" b="1" dirty="0" err="1" smtClean="0">
                <a:latin typeface="Courier New"/>
                <a:cs typeface="Courier New"/>
              </a:rPr>
              <a:t>newNode</a:t>
            </a:r>
            <a:r>
              <a:rPr lang="en-US" sz="1600" b="1" dirty="0" smtClean="0">
                <a:latin typeface="Courier New"/>
                <a:cs typeface="Courier New"/>
              </a:rPr>
              <a:t> = new TreeNode(key);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latin typeface="Courier New"/>
                <a:cs typeface="Courier New"/>
              </a:rPr>
              <a:t>newNode</a:t>
            </a:r>
            <a:r>
              <a:rPr lang="en-US" sz="1600" b="1" dirty="0" smtClean="0">
                <a:latin typeface="Courier New"/>
                <a:cs typeface="Courier New"/>
              </a:rPr>
              <a:t>-&gt;parent =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endParaRPr lang="th-TH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if (key &lt;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-&gt;key)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-&gt;left = </a:t>
            </a:r>
            <a:r>
              <a:rPr lang="en-US" sz="1600" b="1" dirty="0" err="1" smtClean="0">
                <a:latin typeface="Courier New"/>
                <a:cs typeface="Courier New"/>
              </a:rPr>
              <a:t>newNode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} else if (key &gt;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-&gt;key)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-&gt;right = </a:t>
            </a:r>
            <a:r>
              <a:rPr lang="en-US" sz="1600" b="1" dirty="0" err="1" smtClean="0">
                <a:latin typeface="Courier New"/>
                <a:cs typeface="Courier New"/>
              </a:rPr>
              <a:t>newNode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endParaRPr lang="en-US" sz="8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return </a:t>
            </a:r>
            <a:r>
              <a:rPr lang="en-US" sz="1600" b="1" dirty="0" err="1" smtClean="0">
                <a:latin typeface="Courier New"/>
                <a:cs typeface="Courier New"/>
              </a:rPr>
              <a:t>newNode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76" y="382244"/>
            <a:ext cx="2874726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th-TH" sz="2400" b="1" dirty="0" smtClean="0">
                <a:latin typeface="TH SarabunPSK"/>
                <a:cs typeface="TH SarabunPSK"/>
              </a:rPr>
              <a:t>ใส่โหนดแรก</a:t>
            </a:r>
            <a:endParaRPr lang="en-US" sz="2400" b="1" dirty="0">
              <a:latin typeface="TH SarabunPSK"/>
              <a:cs typeface="TH SarabunPS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1995" y="3764805"/>
            <a:ext cx="1890840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th-TH" sz="2400" b="1" dirty="0" smtClean="0">
                <a:latin typeface="TH SarabunPSK"/>
                <a:cs typeface="TH SarabunPSK"/>
              </a:rPr>
              <a:t>ค่าน้อยไปทางซ้าย</a:t>
            </a:r>
            <a:endParaRPr lang="en-US" sz="2400" b="1" dirty="0">
              <a:latin typeface="TH SarabunPSK"/>
              <a:cs typeface="TH SarabunPS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77" y="1789910"/>
            <a:ext cx="3516654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th-TH" sz="2400" b="1" dirty="0" smtClean="0">
                <a:latin typeface="TH SarabunPSK"/>
                <a:cs typeface="TH SarabunPSK"/>
              </a:rPr>
              <a:t>ถ้า </a:t>
            </a:r>
            <a:r>
              <a:rPr lang="en-US" sz="2400" b="1" dirty="0" err="1" smtClean="0">
                <a:latin typeface="TH SarabunPSK"/>
                <a:cs typeface="TH SarabunPSK"/>
              </a:rPr>
              <a:t>curr</a:t>
            </a:r>
            <a:r>
              <a:rPr lang="en-US" sz="2400" b="1" dirty="0" smtClean="0">
                <a:latin typeface="TH SarabunPSK"/>
                <a:cs typeface="TH SarabunPSK"/>
              </a:rPr>
              <a:t> == NULL </a:t>
            </a:r>
            <a:r>
              <a:rPr lang="th-TH" sz="2400" b="1" dirty="0" smtClean="0">
                <a:latin typeface="TH SarabunPSK"/>
                <a:cs typeface="TH SarabunPSK"/>
              </a:rPr>
              <a:t>แสดงว่าเจอที่ใส่โหนด</a:t>
            </a:r>
            <a:endParaRPr lang="en-US" sz="2400" b="1" dirty="0">
              <a:latin typeface="TH SarabunPSK"/>
              <a:cs typeface="TH SarabunPS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7019" y="960838"/>
            <a:ext cx="14478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latin typeface="TH SarabunPSK"/>
                <a:cs typeface="TH SarabunPSK"/>
              </a:rPr>
              <a:t>Update links</a:t>
            </a:r>
            <a:endParaRPr lang="en-US" sz="2400" b="1" dirty="0">
              <a:latin typeface="TH SarabunPSK"/>
              <a:cs typeface="TH SarabunPS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9895" y="4950004"/>
            <a:ext cx="1890840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th-TH" sz="2400" b="1" dirty="0" smtClean="0">
                <a:latin typeface="TH SarabunPSK"/>
                <a:cs typeface="TH SarabunPSK"/>
              </a:rPr>
              <a:t>ค่ามากไปทางขวา</a:t>
            </a:r>
            <a:endParaRPr lang="en-US" sz="2400" b="1" dirty="0">
              <a:latin typeface="TH SarabunPSK"/>
              <a:cs typeface="TH SarabunPSK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H SarabunPSK"/>
                <a:cs typeface="TH SarabunPSK"/>
              </a:rPr>
              <a:t>Insert </a:t>
            </a:r>
            <a:r>
              <a:rPr lang="th-TH" sz="4800" dirty="0" smtClean="0">
                <a:latin typeface="TH SarabunPSK"/>
                <a:cs typeface="TH SarabunPSK"/>
              </a:rPr>
              <a:t>โหนดแบบ </a:t>
            </a:r>
            <a:r>
              <a:rPr lang="en-US" sz="4800" dirty="0" smtClean="0">
                <a:latin typeface="TH SarabunPSK"/>
                <a:cs typeface="TH SarabunPSK"/>
              </a:rPr>
              <a:t>Recursive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1"/>
            <a:ext cx="8382000" cy="1828800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โค้ดจะสั้นลง ดูสวยงามกว่าเดิม และตรวจสอบความถูกต้องได้ง่าย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สามารถอ่านโค้ดให้เข้าใจได้โดยง่าย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แนวคิด</a:t>
            </a:r>
            <a:r>
              <a:rPr lang="en-US" dirty="0" smtClean="0">
                <a:latin typeface="TH SarabunPSK"/>
                <a:cs typeface="TH SarabunPSK"/>
              </a:rPr>
              <a:t>: </a:t>
            </a:r>
            <a:r>
              <a:rPr lang="th-TH" dirty="0" smtClean="0">
                <a:latin typeface="TH SarabunPSK"/>
                <a:cs typeface="TH SarabunPSK"/>
              </a:rPr>
              <a:t>เราสามารถมองโหนดลูกของรากว่าเป็นรากของต้นไม้ย่อยได้</a:t>
            </a:r>
            <a:br>
              <a:rPr lang="th-TH" dirty="0" smtClean="0">
                <a:latin typeface="TH SarabunPSK"/>
                <a:cs typeface="TH SarabunPSK"/>
              </a:rPr>
            </a:br>
            <a:r>
              <a:rPr lang="th-TH" dirty="0" smtClean="0">
                <a:latin typeface="TH SarabunPSK"/>
                <a:cs typeface="TH SarabunPSK"/>
              </a:rPr>
              <a:t>และสามารถมองอย่างนี้ซ้อนไปเรื่อย ๆ ได้</a:t>
            </a:r>
          </a:p>
          <a:p>
            <a:endParaRPr lang="en-US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th-TH" dirty="0" smtClean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083456"/>
            <a:ext cx="830580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TreeNode* Tree::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key,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TreeNode*&amp; current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TreeNode* parent)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(current == NULL)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current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(key);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current-&gt;parent = parent;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return current;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(key == current-&gt;key)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return NULL;    // duplicate, do nothing and return NULL.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if (key &lt; current-&gt;key)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(key, current-&gt;left, current);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// key &gt; current-&gt;key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(key, current-&gt;right, current);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3810000"/>
            <a:ext cx="274320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/>
              <a:t>สุดยอดทริค น่าประทับใจมาก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0800000">
            <a:off x="4572000" y="3276613"/>
            <a:ext cx="762000" cy="76422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6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ค้นหาโหนดที่มีค่า </a:t>
            </a:r>
            <a:r>
              <a:rPr lang="en-US" sz="4800" dirty="0" smtClean="0">
                <a:latin typeface="TH SarabunPSK"/>
                <a:cs typeface="TH SarabunPSK"/>
              </a:rPr>
              <a:t>key </a:t>
            </a:r>
            <a:r>
              <a:rPr lang="th-TH" sz="4800" dirty="0" smtClean="0">
                <a:latin typeface="TH SarabunPSK"/>
                <a:cs typeface="TH SarabunPSK"/>
              </a:rPr>
              <a:t>สูงสุด</a:t>
            </a:r>
            <a:r>
              <a:rPr lang="en-US" sz="4800" dirty="0" smtClean="0">
                <a:latin typeface="TH SarabunPSK"/>
                <a:cs typeface="TH SarabunPSK"/>
              </a:rPr>
              <a:t>/</a:t>
            </a:r>
            <a:r>
              <a:rPr lang="th-TH" sz="4800" dirty="0" smtClean="0">
                <a:latin typeface="TH SarabunPSK"/>
                <a:cs typeface="TH SarabunPSK"/>
              </a:rPr>
              <a:t>ต่ำสุด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1"/>
            <a:ext cx="8229600" cy="1447800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โหนดที่อยู่ทางขวาสุดคือโหนดที่มีค่ามากที่สุด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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มุ่งหน้าไปตาม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node-&gt;right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ไปเรื่อย ๆ</a:t>
            </a:r>
          </a:p>
          <a:p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โหนดที่อยู่ทางซ้ายสุดคือโหนดที่มีค่าน้อยที่สุด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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มุ่งหน้าไปตาม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node-&gt;left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ไปเรื่อย ๆ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th-TH" dirty="0" smtClean="0">
                <a:latin typeface="TH SarabunPSK"/>
                <a:cs typeface="TH SarabunPSK"/>
              </a:rPr>
              <a:t>ไม่ค่อยมีความแตกต่างด้านการเขียนโค้ดสำหรับวิธีแบบ</a:t>
            </a:r>
            <a:r>
              <a:rPr lang="en-US" dirty="0" smtClean="0">
                <a:latin typeface="TH SarabunPSK"/>
                <a:cs typeface="TH SarabunPSK"/>
              </a:rPr>
              <a:t> recursive </a:t>
            </a:r>
            <a:r>
              <a:rPr lang="th-TH" dirty="0" smtClean="0">
                <a:latin typeface="TH SarabunPSK"/>
                <a:cs typeface="TH SarabunPSK"/>
              </a:rPr>
              <a:t>หรือ </a:t>
            </a:r>
            <a:r>
              <a:rPr lang="en-US" dirty="0" smtClean="0">
                <a:latin typeface="TH SarabunPSK"/>
                <a:cs typeface="TH SarabunPSK"/>
              </a:rPr>
              <a:t>non-recursive</a:t>
            </a:r>
          </a:p>
          <a:p>
            <a:pPr>
              <a:buNone/>
            </a:pPr>
            <a:endParaRPr lang="en-US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th-TH" dirty="0" smtClean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660178"/>
            <a:ext cx="4114800" cy="2800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TreeNode* Tree::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findMaxR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start)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(start ==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NULL;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 if (start-&gt;right ==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start;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findMaxR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(start-&gt;right);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3660178"/>
            <a:ext cx="4114800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TreeNode* Tree::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findMaxN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root)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(root ==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NULL;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TreeNode*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root;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-&gt;right !=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-&gt;right;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ค้นหาโหนดที่มี </a:t>
            </a:r>
            <a:r>
              <a:rPr lang="en-US" sz="4800" dirty="0" smtClean="0">
                <a:latin typeface="TH SarabunPSK"/>
                <a:cs typeface="TH SarabunPSK"/>
              </a:rPr>
              <a:t>key </a:t>
            </a:r>
            <a:r>
              <a:rPr lang="th-TH" sz="4800" dirty="0" smtClean="0">
                <a:latin typeface="TH SarabunPSK"/>
                <a:cs typeface="TH SarabunPSK"/>
              </a:rPr>
              <a:t>ที่เราสนใจ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9427"/>
            <a:ext cx="8229600" cy="533400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ใช้ </a:t>
            </a:r>
            <a:r>
              <a:rPr lang="en-US" dirty="0" smtClean="0">
                <a:latin typeface="TH SarabunPSK"/>
                <a:cs typeface="TH SarabunPSK"/>
              </a:rPr>
              <a:t>key </a:t>
            </a:r>
            <a:r>
              <a:rPr lang="th-TH" dirty="0" smtClean="0">
                <a:latin typeface="TH SarabunPSK"/>
                <a:cs typeface="TH SarabunPSK"/>
              </a:rPr>
              <a:t>ในการค้นหา ถ้าหากมีโหนดที่มี </a:t>
            </a:r>
            <a:r>
              <a:rPr lang="en-US" dirty="0" smtClean="0">
                <a:latin typeface="TH SarabunPSK"/>
                <a:cs typeface="TH SarabunPSK"/>
              </a:rPr>
              <a:t>key </a:t>
            </a:r>
            <a:r>
              <a:rPr lang="th-TH" dirty="0" smtClean="0">
                <a:latin typeface="TH SarabunPSK"/>
                <a:cs typeface="TH SarabunPSK"/>
              </a:rPr>
              <a:t>ที่หาอยู่ ก็ให้คืน </a:t>
            </a:r>
            <a:r>
              <a:rPr lang="en-US" dirty="0" smtClean="0">
                <a:latin typeface="TH SarabunPSK"/>
                <a:cs typeface="TH SarabunPSK"/>
              </a:rPr>
              <a:t>pointer </a:t>
            </a:r>
            <a:r>
              <a:rPr lang="th-TH" dirty="0" smtClean="0">
                <a:latin typeface="TH SarabunPSK"/>
                <a:cs typeface="TH SarabunPSK"/>
              </a:rPr>
              <a:t>ของโหนดนั้นไป</a:t>
            </a:r>
            <a:endParaRPr lang="en-US" dirty="0" smtClean="0">
              <a:latin typeface="TH SarabunPSK"/>
              <a:cs typeface="TH SarabunPSK"/>
            </a:endParaRPr>
          </a:p>
          <a:p>
            <a:endParaRPr lang="en-US" dirty="0" smtClean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70136"/>
            <a:ext cx="4898198" cy="2800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TreeNode* Tree::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key, 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start)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(start ==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NULL;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 if (key == start-&gt;key)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start;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 if (key &lt; start-&gt;key)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(key, start-&gt;left);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(key, start-&gt;right);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6850" y="2270136"/>
            <a:ext cx="4097150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TreeNode* Tree::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(root ==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NULL;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TreeNode*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root;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while(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!= NULL)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-&gt;key == 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if (key 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-&gt;left;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if (key 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-&gt;right;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NULL;    // No match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การลบโหนด (</a:t>
            </a:r>
            <a:r>
              <a:rPr lang="en-US" sz="4800" dirty="0" smtClean="0">
                <a:latin typeface="TH SarabunPSK"/>
                <a:cs typeface="TH SarabunPSK"/>
              </a:rPr>
              <a:t>Remove Node)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2590800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ใช้ </a:t>
            </a:r>
            <a:r>
              <a:rPr lang="en-US" dirty="0" smtClean="0">
                <a:latin typeface="TH SarabunPSK"/>
                <a:cs typeface="TH SarabunPSK"/>
              </a:rPr>
              <a:t>key </a:t>
            </a:r>
            <a:r>
              <a:rPr lang="th-TH" dirty="0" smtClean="0">
                <a:latin typeface="TH SarabunPSK"/>
                <a:cs typeface="TH SarabunPSK"/>
              </a:rPr>
              <a:t>ในการค้นหาและลบโหนดออกไป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เป็นการดำเนินการที่นับว่าซับซ้อนพอสมควรเพราะต้องรักษาความเป็น </a:t>
            </a:r>
            <a:r>
              <a:rPr lang="en-US" dirty="0" smtClean="0">
                <a:latin typeface="TH SarabunPSK"/>
                <a:cs typeface="TH SarabunPSK"/>
              </a:rPr>
              <a:t>binary search tree </a:t>
            </a:r>
            <a:r>
              <a:rPr lang="th-TH" dirty="0" smtClean="0">
                <a:latin typeface="TH SarabunPSK"/>
                <a:cs typeface="TH SarabunPSK"/>
              </a:rPr>
              <a:t>ไว้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สามารถนำมาประยุกต์ใช้กับการเปลี่ยนค่าโหนดได้ เช่น </a:t>
            </a:r>
            <a:br>
              <a:rPr lang="th-TH" dirty="0" smtClean="0">
                <a:latin typeface="TH SarabunPSK"/>
                <a:cs typeface="TH SarabunPSK"/>
              </a:rPr>
            </a:br>
            <a:r>
              <a:rPr lang="th-TH" dirty="0" smtClean="0">
                <a:latin typeface="TH SarabunPSK"/>
                <a:cs typeface="TH SarabunPSK"/>
              </a:rPr>
              <a:t>    ลบโหนดที่จะเปลี่ยนออก แล้วใส่โหนดใหม่ที่มีค่าที่ต้องการเข้าไป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โค้ดแบบ </a:t>
            </a:r>
            <a:r>
              <a:rPr lang="en-US" dirty="0" smtClean="0">
                <a:latin typeface="TH SarabunPSK"/>
                <a:cs typeface="TH SarabunPSK"/>
              </a:rPr>
              <a:t>non-recursive </a:t>
            </a:r>
            <a:r>
              <a:rPr lang="th-TH" dirty="0" smtClean="0">
                <a:latin typeface="TH SarabunPSK"/>
                <a:cs typeface="TH SarabunPSK"/>
              </a:rPr>
              <a:t>ยืดยาวและอาจเขียนผิดได้ง่าย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ก่อนเขียนโค้ดต้องเข้าใจวิธีรักษาคุณสมบัติของ </a:t>
            </a:r>
            <a:r>
              <a:rPr lang="en-US" dirty="0" smtClean="0">
                <a:latin typeface="TH SarabunPSK"/>
                <a:cs typeface="TH SarabunPSK"/>
              </a:rPr>
              <a:t>Binary search tree </a:t>
            </a:r>
            <a:r>
              <a:rPr lang="th-TH" dirty="0" smtClean="0">
                <a:latin typeface="TH SarabunPSK"/>
                <a:cs typeface="TH SarabunPSK"/>
              </a:rPr>
              <a:t>ไว้ให้ได้ก่อน</a:t>
            </a:r>
            <a:endParaRPr lang="en-US" dirty="0" smtClean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ต้องการลบ </a:t>
            </a:r>
            <a:r>
              <a:rPr lang="en-US" sz="4800" dirty="0" smtClean="0">
                <a:latin typeface="TH SarabunPSK"/>
                <a:cs typeface="TH SarabunPSK"/>
              </a:rPr>
              <a:t>4 </a:t>
            </a:r>
            <a:r>
              <a:rPr lang="th-TH" sz="4800" dirty="0" smtClean="0">
                <a:latin typeface="TH SarabunPSK"/>
                <a:cs typeface="TH SarabunPSK"/>
              </a:rPr>
              <a:t>ออกจากต้นไม้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2513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1943" y="1951867"/>
            <a:ext cx="76553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PSK"/>
                <a:cs typeface="TH SarabunPSK"/>
              </a:rPr>
              <a:t>มันเป็นเรื่องง่าย ถ้าโหนดที่ถูกลบมีลูกแค่อันเดียว</a:t>
            </a:r>
            <a:endParaRPr lang="en-US" sz="3200" b="1" dirty="0" smtClean="0">
              <a:latin typeface="TH SarabunPSK"/>
              <a:cs typeface="TH SarabunPSK"/>
            </a:endParaRPr>
          </a:p>
          <a:p>
            <a:pPr>
              <a:buFont typeface="Wingdings"/>
              <a:buChar char="è"/>
            </a:pPr>
            <a:r>
              <a:rPr lang="th-TH" sz="3200" b="1" dirty="0" smtClean="0">
                <a:latin typeface="TH SarabunPSK"/>
                <a:cs typeface="TH SarabunPSK"/>
                <a:sym typeface="Wingdings" pitchFamily="2" charset="2"/>
              </a:rPr>
              <a:t>    โยงลิงค์ใหม่ได้เลย</a:t>
            </a:r>
            <a:endParaRPr lang="en-US" sz="3200" b="1" dirty="0" smtClean="0">
              <a:latin typeface="TH SarabunPSK"/>
              <a:cs typeface="TH SarabunPSK"/>
              <a:sym typeface="Wingdings" pitchFamily="2" charset="2"/>
            </a:endParaRPr>
          </a:p>
          <a:p>
            <a:r>
              <a:rPr lang="th-TH" sz="3200" b="1" dirty="0" smtClean="0">
                <a:latin typeface="TH SarabunPSK"/>
                <a:cs typeface="TH SarabunPSK"/>
                <a:sym typeface="Wingdings" pitchFamily="2" charset="2"/>
              </a:rPr>
              <a:t>โหนดทางต้นไม้ย่อยทางขวา ยังไงก็มีค่ามากกว่าโหนดทางซ้าย</a:t>
            </a:r>
          </a:p>
          <a:p>
            <a:pPr>
              <a:buFont typeface="Wingdings"/>
              <a:buChar char="è"/>
            </a:pPr>
            <a:r>
              <a:rPr lang="th-TH" sz="3200" b="1" dirty="0" smtClean="0">
                <a:latin typeface="TH SarabunPSK"/>
                <a:cs typeface="TH SarabunPSK"/>
                <a:sym typeface="Wingdings" pitchFamily="2" charset="2"/>
              </a:rPr>
              <a:t>    ลบโหนดที่ไม่ต้องการทิ้งไปได้เลย</a:t>
            </a:r>
            <a:endParaRPr lang="en-US" sz="3200" b="1" dirty="0">
              <a:latin typeface="TH SarabunPSK"/>
              <a:cs typeface="TH SarabunPSK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3443" y="253681"/>
            <a:ext cx="1583133" cy="1666783"/>
            <a:chOff x="626667" y="3352800"/>
            <a:chExt cx="1583133" cy="1666783"/>
          </a:xfrm>
        </p:grpSpPr>
        <p:cxnSp>
          <p:nvCxnSpPr>
            <p:cNvPr id="7" name="Straight Connector 6"/>
            <p:cNvCxnSpPr>
              <a:stCxn id="15" idx="6"/>
              <a:endCxn id="19" idx="0"/>
            </p:cNvCxnSpPr>
            <p:nvPr/>
          </p:nvCxnSpPr>
          <p:spPr>
            <a:xfrm>
              <a:off x="1860741" y="39672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7" idx="3"/>
              <a:endCxn id="18" idx="0"/>
            </p:cNvCxnSpPr>
            <p:nvPr/>
          </p:nvCxnSpPr>
          <p:spPr>
            <a:xfrm rot="5400000">
              <a:off x="1028440" y="4545958"/>
              <a:ext cx="209366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4" idx="5"/>
              <a:endCxn id="17" idx="0"/>
            </p:cNvCxnSpPr>
            <p:nvPr/>
          </p:nvCxnSpPr>
          <p:spPr>
            <a:xfrm rot="16200000" flipH="1">
              <a:off x="1145581" y="4088757"/>
              <a:ext cx="201126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4" idx="3"/>
              <a:endCxn id="16" idx="0"/>
            </p:cNvCxnSpPr>
            <p:nvPr/>
          </p:nvCxnSpPr>
          <p:spPr>
            <a:xfrm rot="5400000">
              <a:off x="758992" y="4089467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3" idx="5"/>
              <a:endCxn id="15" idx="0"/>
            </p:cNvCxnSpPr>
            <p:nvPr/>
          </p:nvCxnSpPr>
          <p:spPr>
            <a:xfrm rot="16200000" flipH="1">
              <a:off x="1481613" y="36003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3" idx="3"/>
              <a:endCxn id="14" idx="0"/>
            </p:cNvCxnSpPr>
            <p:nvPr/>
          </p:nvCxnSpPr>
          <p:spPr>
            <a:xfrm rot="5400000">
              <a:off x="1052629" y="36114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204326" y="3352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99526" y="3810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541067" y="3819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26667" y="42768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160067" y="426308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99526" y="47244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890126" y="4267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11818" y="4216701"/>
            <a:ext cx="1615074" cy="1819183"/>
            <a:chOff x="3377034" y="3397984"/>
            <a:chExt cx="1615074" cy="1819183"/>
          </a:xfrm>
        </p:grpSpPr>
        <p:cxnSp>
          <p:nvCxnSpPr>
            <p:cNvPr id="21" name="Straight Connector 20"/>
            <p:cNvCxnSpPr>
              <a:stCxn id="29" idx="6"/>
              <a:endCxn id="33" idx="0"/>
            </p:cNvCxnSpPr>
            <p:nvPr/>
          </p:nvCxnSpPr>
          <p:spPr>
            <a:xfrm>
              <a:off x="4611108" y="4012393"/>
              <a:ext cx="221163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8" idx="5"/>
              <a:endCxn id="32" idx="0"/>
            </p:cNvCxnSpPr>
            <p:nvPr/>
          </p:nvCxnSpPr>
          <p:spPr>
            <a:xfrm rot="16200000" flipH="1">
              <a:off x="3589088" y="4440801"/>
              <a:ext cx="814846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1" idx="3"/>
              <a:endCxn id="32" idx="0"/>
            </p:cNvCxnSpPr>
            <p:nvPr/>
          </p:nvCxnSpPr>
          <p:spPr>
            <a:xfrm rot="5400000">
              <a:off x="3987337" y="4723472"/>
              <a:ext cx="281446" cy="1155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8" idx="3"/>
              <a:endCxn id="30" idx="0"/>
            </p:cNvCxnSpPr>
            <p:nvPr/>
          </p:nvCxnSpPr>
          <p:spPr>
            <a:xfrm rot="5400000">
              <a:off x="3509359" y="4134651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7" idx="5"/>
              <a:endCxn id="29" idx="0"/>
            </p:cNvCxnSpPr>
            <p:nvPr/>
          </p:nvCxnSpPr>
          <p:spPr>
            <a:xfrm rot="16200000" flipH="1">
              <a:off x="4231980" y="3645509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7" idx="3"/>
              <a:endCxn id="28" idx="0"/>
            </p:cNvCxnSpPr>
            <p:nvPr/>
          </p:nvCxnSpPr>
          <p:spPr>
            <a:xfrm rot="5400000">
              <a:off x="3802996" y="3656672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954693" y="33979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3649893" y="38551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291434" y="3864801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377034" y="4322001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139034" y="43885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910434" y="49219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4672434" y="43123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45851" y="4231126"/>
            <a:ext cx="1615074" cy="1819183"/>
            <a:chOff x="6039285" y="3397984"/>
            <a:chExt cx="1615074" cy="1819183"/>
          </a:xfrm>
        </p:grpSpPr>
        <p:cxnSp>
          <p:nvCxnSpPr>
            <p:cNvPr id="35" name="Straight Connector 34"/>
            <p:cNvCxnSpPr>
              <a:stCxn id="43" idx="6"/>
              <a:endCxn id="47" idx="0"/>
            </p:cNvCxnSpPr>
            <p:nvPr/>
          </p:nvCxnSpPr>
          <p:spPr>
            <a:xfrm>
              <a:off x="7273359" y="4012393"/>
              <a:ext cx="221163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2" idx="5"/>
              <a:endCxn id="46" idx="0"/>
            </p:cNvCxnSpPr>
            <p:nvPr/>
          </p:nvCxnSpPr>
          <p:spPr>
            <a:xfrm rot="16200000" flipH="1">
              <a:off x="6251339" y="4440801"/>
              <a:ext cx="814846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5" idx="3"/>
              <a:endCxn id="46" idx="0"/>
            </p:cNvCxnSpPr>
            <p:nvPr/>
          </p:nvCxnSpPr>
          <p:spPr>
            <a:xfrm rot="5400000">
              <a:off x="6649588" y="4723472"/>
              <a:ext cx="281446" cy="115578"/>
            </a:xfrm>
            <a:prstGeom prst="line">
              <a:avLst/>
            </a:prstGeom>
            <a:ln w="38100"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2" idx="3"/>
              <a:endCxn id="44" idx="0"/>
            </p:cNvCxnSpPr>
            <p:nvPr/>
          </p:nvCxnSpPr>
          <p:spPr>
            <a:xfrm rot="5400000">
              <a:off x="6171610" y="4134651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1" idx="5"/>
              <a:endCxn id="43" idx="0"/>
            </p:cNvCxnSpPr>
            <p:nvPr/>
          </p:nvCxnSpPr>
          <p:spPr>
            <a:xfrm rot="16200000" flipH="1">
              <a:off x="6894231" y="3645509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1" idx="3"/>
              <a:endCxn id="42" idx="0"/>
            </p:cNvCxnSpPr>
            <p:nvPr/>
          </p:nvCxnSpPr>
          <p:spPr>
            <a:xfrm rot="5400000">
              <a:off x="6465247" y="3656672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616944" y="33979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312144" y="38551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953685" y="3864801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039285" y="4322001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6801285" y="4388584"/>
              <a:ext cx="319674" cy="295183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6572685" y="49219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7334685" y="43123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096576" y="6126163"/>
            <a:ext cx="18608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TH Kodchasal"/>
                <a:cs typeface="TH Kodchasal"/>
              </a:rPr>
              <a:t>โยงลิงค์ใหม่</a:t>
            </a:r>
            <a:endParaRPr lang="en-US" sz="3200" b="1" dirty="0">
              <a:latin typeface="TH Kodchasal"/>
              <a:cs typeface="TH Kodchas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01213" y="6163313"/>
            <a:ext cx="18216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TH Kodchasal"/>
                <a:cs typeface="TH Kodchasal"/>
              </a:rPr>
              <a:t>ลบโหนดทิ้ง</a:t>
            </a:r>
            <a:endParaRPr lang="en-US" sz="3200" b="1" dirty="0">
              <a:latin typeface="TH Kodchasal"/>
              <a:cs typeface="TH Kodchas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2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9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การลบโหนด (</a:t>
            </a:r>
            <a:r>
              <a:rPr lang="en-US" sz="4800" dirty="0" smtClean="0">
                <a:latin typeface="TH SarabunPSK"/>
                <a:cs typeface="TH SarabunPSK"/>
              </a:rPr>
              <a:t>Remove Node)</a:t>
            </a:r>
            <a:r>
              <a:rPr lang="th-TH" sz="4800" dirty="0" smtClean="0">
                <a:latin typeface="TH SarabunPSK"/>
                <a:cs typeface="TH SarabunPSK"/>
              </a:rPr>
              <a:t> </a:t>
            </a:r>
            <a:r>
              <a:rPr lang="en-US" sz="4800" dirty="0" smtClean="0">
                <a:latin typeface="TH SarabunPSK"/>
                <a:cs typeface="TH SarabunPSK"/>
              </a:rPr>
              <a:t>(2)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609600"/>
          </a:xfrm>
        </p:spPr>
        <p:txBody>
          <a:bodyPr>
            <a:normAutofit/>
          </a:bodyPr>
          <a:lstStyle/>
          <a:p>
            <a:r>
              <a:rPr lang="th-TH" sz="2800" dirty="0" smtClean="0">
                <a:latin typeface="TH SarabunPSK"/>
                <a:cs typeface="TH SarabunPSK"/>
              </a:rPr>
              <a:t>ถ้าโหนดที่โดนลบมีลูกแค่โหนดเดียวถึงแม้จะมีทั้งลูกและหลาน</a:t>
            </a:r>
            <a:r>
              <a:rPr lang="en-US" sz="2800" dirty="0" smtClean="0">
                <a:latin typeface="TH SarabunPSK"/>
                <a:cs typeface="TH SarabunPSK"/>
              </a:rPr>
              <a:t> </a:t>
            </a:r>
            <a:r>
              <a:rPr lang="th-TH" sz="2800" dirty="0" smtClean="0">
                <a:latin typeface="TH SarabunPSK"/>
                <a:cs typeface="TH SarabunPSK"/>
              </a:rPr>
              <a:t>ยังไงก็ง่าย</a:t>
            </a:r>
          </a:p>
          <a:p>
            <a:endParaRPr lang="th-TH" sz="2800" dirty="0" smtClean="0">
              <a:latin typeface="TH SarabunPSK"/>
              <a:cs typeface="TH SarabunPS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60183" y="3110053"/>
            <a:ext cx="1746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ต้องการจะลบ </a:t>
            </a:r>
            <a:r>
              <a:rPr lang="en-US" sz="2800" b="1" dirty="0" smtClean="0">
                <a:latin typeface="TH SarabunPSK"/>
                <a:cs typeface="TH SarabunPSK"/>
              </a:rPr>
              <a:t>3</a:t>
            </a:r>
          </a:p>
          <a:p>
            <a:r>
              <a:rPr lang="th-TH" sz="2800" b="1" dirty="0" smtClean="0">
                <a:latin typeface="TH SarabunPSK"/>
                <a:cs typeface="TH SarabunPSK"/>
              </a:rPr>
              <a:t>ออกจากต้นไม้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56944" y="3057617"/>
            <a:ext cx="3757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  <a:sym typeface="Wingdings" pitchFamily="2" charset="2"/>
              </a:rPr>
              <a:t>เปลี่ยนลิงค์ และลบออกได้เหมือนเดิม</a:t>
            </a:r>
            <a:endParaRPr lang="en-US" sz="2800" b="1" dirty="0" smtClean="0">
              <a:latin typeface="TH SarabunPSK"/>
              <a:cs typeface="TH SarabunPSK"/>
              <a:sym typeface="Wingdings" pitchFamily="2" charset="2"/>
            </a:endParaRPr>
          </a:p>
          <a:p>
            <a:r>
              <a:rPr lang="th-TH" sz="2800" b="1" dirty="0" smtClean="0">
                <a:latin typeface="TH SarabunPSK"/>
                <a:cs typeface="TH SarabunPSK"/>
                <a:sym typeface="Wingdings" pitchFamily="2" charset="2"/>
              </a:rPr>
              <a:t>แทบไม่มีอะไรต่างกันเลย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343130" y="1433653"/>
            <a:ext cx="2072274" cy="1666783"/>
            <a:chOff x="1751997" y="1371600"/>
            <a:chExt cx="2072274" cy="1666783"/>
          </a:xfrm>
        </p:grpSpPr>
        <p:cxnSp>
          <p:nvCxnSpPr>
            <p:cNvPr id="81" name="Straight Connector 80"/>
            <p:cNvCxnSpPr>
              <a:stCxn id="14" idx="3"/>
              <a:endCxn id="82" idx="0"/>
            </p:cNvCxnSpPr>
            <p:nvPr/>
          </p:nvCxnSpPr>
          <p:spPr>
            <a:xfrm rot="5400000">
              <a:off x="1918708" y="2531080"/>
              <a:ext cx="205246" cy="21899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3" idx="6"/>
              <a:endCxn id="40" idx="0"/>
            </p:cNvCxnSpPr>
            <p:nvPr/>
          </p:nvCxnSpPr>
          <p:spPr>
            <a:xfrm>
              <a:off x="3475212" y="19860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5"/>
              <a:endCxn id="17" idx="0"/>
            </p:cNvCxnSpPr>
            <p:nvPr/>
          </p:nvCxnSpPr>
          <p:spPr>
            <a:xfrm rot="16200000" flipH="1">
              <a:off x="2350138" y="25446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2" idx="2"/>
              <a:endCxn id="14" idx="0"/>
            </p:cNvCxnSpPr>
            <p:nvPr/>
          </p:nvCxnSpPr>
          <p:spPr>
            <a:xfrm rot="10800000" flipV="1">
              <a:off x="2243851" y="1976392"/>
              <a:ext cx="270147" cy="30960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1" idx="5"/>
              <a:endCxn id="13" idx="0"/>
            </p:cNvCxnSpPr>
            <p:nvPr/>
          </p:nvCxnSpPr>
          <p:spPr>
            <a:xfrm rot="16200000" flipH="1">
              <a:off x="3096084" y="16191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1" idx="3"/>
              <a:endCxn id="12" idx="0"/>
            </p:cNvCxnSpPr>
            <p:nvPr/>
          </p:nvCxnSpPr>
          <p:spPr>
            <a:xfrm rot="5400000">
              <a:off x="2667100" y="16302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818797" y="1371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513997" y="1828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155538" y="18384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084013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388813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504597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1751997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960193" y="1381217"/>
            <a:ext cx="2072274" cy="1666783"/>
            <a:chOff x="4418997" y="1371600"/>
            <a:chExt cx="2072274" cy="1666783"/>
          </a:xfrm>
        </p:grpSpPr>
        <p:cxnSp>
          <p:nvCxnSpPr>
            <p:cNvPr id="84" name="Straight Connector 83"/>
            <p:cNvCxnSpPr>
              <a:stCxn id="77" idx="3"/>
              <a:endCxn id="85" idx="0"/>
            </p:cNvCxnSpPr>
            <p:nvPr/>
          </p:nvCxnSpPr>
          <p:spPr>
            <a:xfrm rot="5400000">
              <a:off x="4585708" y="2531080"/>
              <a:ext cx="205246" cy="21899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6" idx="6"/>
              <a:endCxn id="80" idx="0"/>
            </p:cNvCxnSpPr>
            <p:nvPr/>
          </p:nvCxnSpPr>
          <p:spPr>
            <a:xfrm>
              <a:off x="6142212" y="19860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7" idx="5"/>
              <a:endCxn id="78" idx="0"/>
            </p:cNvCxnSpPr>
            <p:nvPr/>
          </p:nvCxnSpPr>
          <p:spPr>
            <a:xfrm rot="16200000" flipH="1">
              <a:off x="5017138" y="25446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75" idx="2"/>
              <a:endCxn id="77" idx="0"/>
            </p:cNvCxnSpPr>
            <p:nvPr/>
          </p:nvCxnSpPr>
          <p:spPr>
            <a:xfrm rot="10800000" flipV="1">
              <a:off x="4910851" y="2204992"/>
              <a:ext cx="346347" cy="81008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74" idx="5"/>
              <a:endCxn id="76" idx="0"/>
            </p:cNvCxnSpPr>
            <p:nvPr/>
          </p:nvCxnSpPr>
          <p:spPr>
            <a:xfrm rot="16200000" flipH="1">
              <a:off x="5763084" y="16191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4" idx="2"/>
              <a:endCxn id="77" idx="0"/>
            </p:cNvCxnSpPr>
            <p:nvPr/>
          </p:nvCxnSpPr>
          <p:spPr>
            <a:xfrm rot="10800000" flipV="1">
              <a:off x="4910851" y="1519192"/>
              <a:ext cx="574947" cy="76680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5485797" y="1371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257197" y="2057400"/>
              <a:ext cx="319674" cy="295183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5822538" y="18384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751013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5055813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6171597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4418997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</p:grpSp>
      <p:sp>
        <p:nvSpPr>
          <p:cNvPr id="91" name="Content Placeholder 2"/>
          <p:cNvSpPr txBox="1">
            <a:spLocks/>
          </p:cNvSpPr>
          <p:nvPr/>
        </p:nvSpPr>
        <p:spPr>
          <a:xfrm>
            <a:off x="381000" y="3886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sz="2800" b="1" dirty="0" smtClean="0">
                <a:latin typeface="TH SarabunPSK"/>
                <a:cs typeface="TH SarabunPSK"/>
              </a:rPr>
              <a:t>ยิ่งง่ายเข้าไปอีก ถ้าโหนดที่ถูกลบเป็นใบ </a:t>
            </a:r>
            <a:r>
              <a:rPr lang="en-US" sz="2800" b="1" dirty="0" smtClean="0">
                <a:latin typeface="TH SarabunPSK"/>
                <a:cs typeface="TH SarabunPSK"/>
              </a:rPr>
              <a:t>(leaf)</a:t>
            </a:r>
            <a:r>
              <a:rPr lang="th-TH" sz="2800" b="1" dirty="0" smtClean="0">
                <a:latin typeface="TH SarabunPSK"/>
                <a:cs typeface="TH SarabunPSK"/>
              </a:rPr>
              <a:t> คือไม่มีโหนดลูก</a:t>
            </a:r>
            <a:endParaRPr kumimoji="0" lang="th-TH" sz="28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01541" y="5856293"/>
            <a:ext cx="1746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ต้องการจะลบ </a:t>
            </a:r>
            <a:r>
              <a:rPr lang="en-US" sz="2800" b="1" dirty="0" smtClean="0">
                <a:latin typeface="TH SarabunPSK"/>
                <a:cs typeface="TH SarabunPSK"/>
              </a:rPr>
              <a:t>7</a:t>
            </a:r>
          </a:p>
          <a:p>
            <a:r>
              <a:rPr lang="th-TH" sz="2800" b="1" dirty="0" smtClean="0">
                <a:latin typeface="TH SarabunPSK"/>
                <a:cs typeface="TH SarabunPSK"/>
              </a:rPr>
              <a:t>ออกจากต้นไม้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662804" y="4484693"/>
            <a:ext cx="1740258" cy="1209583"/>
            <a:chOff x="1627416" y="4495800"/>
            <a:chExt cx="1740258" cy="1209583"/>
          </a:xfrm>
        </p:grpSpPr>
        <p:cxnSp>
          <p:nvCxnSpPr>
            <p:cNvPr id="106" name="Straight Connector 105"/>
            <p:cNvCxnSpPr>
              <a:stCxn id="100" idx="3"/>
              <a:endCxn id="107" idx="0"/>
            </p:cNvCxnSpPr>
            <p:nvPr/>
          </p:nvCxnSpPr>
          <p:spPr>
            <a:xfrm rot="5400000">
              <a:off x="2574183" y="5238626"/>
              <a:ext cx="195629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0" idx="6"/>
              <a:endCxn id="104" idx="0"/>
            </p:cNvCxnSpPr>
            <p:nvPr/>
          </p:nvCxnSpPr>
          <p:spPr>
            <a:xfrm>
              <a:off x="3018615" y="51102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9" idx="2"/>
              <a:endCxn id="101" idx="0"/>
            </p:cNvCxnSpPr>
            <p:nvPr/>
          </p:nvCxnSpPr>
          <p:spPr>
            <a:xfrm rot="10800000" flipV="1">
              <a:off x="1787254" y="5100592"/>
              <a:ext cx="270147" cy="30960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8" idx="5"/>
              <a:endCxn id="100" idx="0"/>
            </p:cNvCxnSpPr>
            <p:nvPr/>
          </p:nvCxnSpPr>
          <p:spPr>
            <a:xfrm rot="16200000" flipH="1">
              <a:off x="2639487" y="47433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8" idx="3"/>
              <a:endCxn id="99" idx="0"/>
            </p:cNvCxnSpPr>
            <p:nvPr/>
          </p:nvCxnSpPr>
          <p:spPr>
            <a:xfrm rot="5400000">
              <a:off x="2210503" y="47544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2362200" y="4495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057400" y="4953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2698941" y="4962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1627416" y="5410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3048000" y="5410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2438400" y="5410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395818" y="5868441"/>
            <a:ext cx="3795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อย่าลืมอัพเดตลิงค์ของโหนด </a:t>
            </a:r>
            <a:r>
              <a:rPr lang="en-US" sz="2800" b="1" dirty="0" smtClean="0">
                <a:latin typeface="TH SarabunPSK"/>
                <a:cs typeface="TH SarabunPSK"/>
              </a:rPr>
              <a:t>8 </a:t>
            </a:r>
            <a:r>
              <a:rPr lang="th-TH" sz="2800" b="1" dirty="0" smtClean="0">
                <a:latin typeface="TH SarabunPSK"/>
                <a:cs typeface="TH SarabunPSK"/>
              </a:rPr>
              <a:t>ให้กลายเป็น </a:t>
            </a:r>
            <a:r>
              <a:rPr lang="en-US" sz="2800" b="1" dirty="0" smtClean="0">
                <a:latin typeface="TH SarabunPSK"/>
                <a:cs typeface="TH SarabunPSK"/>
              </a:rPr>
              <a:t>NULL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385434" y="4496841"/>
            <a:ext cx="1740258" cy="1234075"/>
            <a:chOff x="4827816" y="4419600"/>
            <a:chExt cx="1740258" cy="1234075"/>
          </a:xfrm>
        </p:grpSpPr>
        <p:cxnSp>
          <p:nvCxnSpPr>
            <p:cNvPr id="109" name="Straight Connector 108"/>
            <p:cNvCxnSpPr>
              <a:stCxn id="116" idx="3"/>
              <a:endCxn id="120" idx="0"/>
            </p:cNvCxnSpPr>
            <p:nvPr/>
          </p:nvCxnSpPr>
          <p:spPr>
            <a:xfrm rot="5400000">
              <a:off x="5758255" y="5170590"/>
              <a:ext cx="220121" cy="155683"/>
            </a:xfrm>
            <a:prstGeom prst="line">
              <a:avLst/>
            </a:prstGeom>
            <a:ln w="38100">
              <a:solidFill>
                <a:srgbClr val="FFC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16" idx="6"/>
              <a:endCxn id="119" idx="0"/>
            </p:cNvCxnSpPr>
            <p:nvPr/>
          </p:nvCxnSpPr>
          <p:spPr>
            <a:xfrm>
              <a:off x="6219015" y="50340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15" idx="2"/>
              <a:endCxn id="117" idx="0"/>
            </p:cNvCxnSpPr>
            <p:nvPr/>
          </p:nvCxnSpPr>
          <p:spPr>
            <a:xfrm rot="10800000" flipV="1">
              <a:off x="4987654" y="5024392"/>
              <a:ext cx="270147" cy="30960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14" idx="5"/>
              <a:endCxn id="116" idx="0"/>
            </p:cNvCxnSpPr>
            <p:nvPr/>
          </p:nvCxnSpPr>
          <p:spPr>
            <a:xfrm rot="16200000" flipH="1">
              <a:off x="5839887" y="46671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14" idx="3"/>
              <a:endCxn id="115" idx="0"/>
            </p:cNvCxnSpPr>
            <p:nvPr/>
          </p:nvCxnSpPr>
          <p:spPr>
            <a:xfrm rot="5400000">
              <a:off x="5410903" y="46782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5562600" y="4419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257800" y="4876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899341" y="48864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27816" y="5334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6248400" y="5334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0636" y="5358492"/>
              <a:ext cx="319674" cy="295183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5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9" grpId="0"/>
      <p:bldP spid="103" grpId="0"/>
      <p:bldP spid="1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การลบโหนด (</a:t>
            </a:r>
            <a:r>
              <a:rPr lang="en-US" sz="4800" dirty="0" smtClean="0">
                <a:latin typeface="TH SarabunPSK"/>
                <a:cs typeface="TH SarabunPSK"/>
              </a:rPr>
              <a:t>Remove Node)</a:t>
            </a:r>
            <a:r>
              <a:rPr lang="th-TH" sz="4800" dirty="0" smtClean="0">
                <a:latin typeface="TH SarabunPSK"/>
                <a:cs typeface="TH SarabunPSK"/>
              </a:rPr>
              <a:t> </a:t>
            </a:r>
            <a:r>
              <a:rPr lang="en-US" sz="4800" dirty="0" smtClean="0">
                <a:latin typeface="TH SarabunPSK"/>
                <a:cs typeface="TH SarabunPSK"/>
              </a:rPr>
              <a:t>(3)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8624"/>
            <a:ext cx="8229600" cy="533400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ถ้าโหนดที่จะลบมีลูกอยู่สองโหนด การดำเนินงานจะกลายเป็นเรื่องซับซ้อนขึ้นมาทันที</a:t>
            </a:r>
          </a:p>
          <a:p>
            <a:pPr lvl="1"/>
            <a:endParaRPr lang="th-TH" sz="2400" dirty="0" smtClean="0">
              <a:latin typeface="TH SarabunPSK"/>
              <a:cs typeface="TH SarabunPSK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02565" y="2252402"/>
            <a:ext cx="372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ต้องการจะลบ </a:t>
            </a:r>
            <a:r>
              <a:rPr lang="en-US" sz="2800" b="1" dirty="0" smtClean="0">
                <a:latin typeface="TH SarabunPSK"/>
                <a:cs typeface="TH SarabunPSK"/>
              </a:rPr>
              <a:t>3</a:t>
            </a:r>
            <a:r>
              <a:rPr lang="th-TH" sz="2800" b="1" dirty="0" smtClean="0">
                <a:latin typeface="TH SarabunPSK"/>
                <a:cs typeface="TH SarabunPSK"/>
              </a:rPr>
              <a:t> ออกจากต้นไม้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10713" y="2511825"/>
            <a:ext cx="2072274" cy="2123983"/>
            <a:chOff x="533400" y="1371600"/>
            <a:chExt cx="2072274" cy="2123983"/>
          </a:xfrm>
        </p:grpSpPr>
        <p:cxnSp>
          <p:nvCxnSpPr>
            <p:cNvPr id="94" name="Straight Connector 93"/>
            <p:cNvCxnSpPr>
              <a:stCxn id="67" idx="3"/>
              <a:endCxn id="102" idx="0"/>
            </p:cNvCxnSpPr>
            <p:nvPr/>
          </p:nvCxnSpPr>
          <p:spPr>
            <a:xfrm rot="5400000">
              <a:off x="840633" y="2514476"/>
              <a:ext cx="195629" cy="2618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25" idx="5"/>
              <a:endCxn id="89" idx="0"/>
            </p:cNvCxnSpPr>
            <p:nvPr/>
          </p:nvCxnSpPr>
          <p:spPr>
            <a:xfrm rot="16200000" flipH="1">
              <a:off x="1885469" y="2554214"/>
              <a:ext cx="213410" cy="13190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6" idx="6"/>
              <a:endCxn id="87" idx="0"/>
            </p:cNvCxnSpPr>
            <p:nvPr/>
          </p:nvCxnSpPr>
          <p:spPr>
            <a:xfrm>
              <a:off x="2256615" y="19860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7" idx="5"/>
              <a:endCxn id="26" idx="0"/>
            </p:cNvCxnSpPr>
            <p:nvPr/>
          </p:nvCxnSpPr>
          <p:spPr>
            <a:xfrm rot="16200000" flipH="1">
              <a:off x="1315604" y="2527366"/>
              <a:ext cx="195629" cy="2360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5" idx="5"/>
              <a:endCxn id="25" idx="1"/>
            </p:cNvCxnSpPr>
            <p:nvPr/>
          </p:nvCxnSpPr>
          <p:spPr>
            <a:xfrm rot="16200000" flipH="1">
              <a:off x="1522227" y="2126786"/>
              <a:ext cx="223983" cy="13191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5" idx="3"/>
              <a:endCxn id="67" idx="0"/>
            </p:cNvCxnSpPr>
            <p:nvPr/>
          </p:nvCxnSpPr>
          <p:spPr>
            <a:xfrm rot="5400000">
              <a:off x="1154866" y="2108267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5"/>
              <a:endCxn id="66" idx="0"/>
            </p:cNvCxnSpPr>
            <p:nvPr/>
          </p:nvCxnSpPr>
          <p:spPr>
            <a:xfrm rot="16200000" flipH="1">
              <a:off x="1877487" y="16191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4" idx="3"/>
              <a:endCxn id="65" idx="0"/>
            </p:cNvCxnSpPr>
            <p:nvPr/>
          </p:nvCxnSpPr>
          <p:spPr>
            <a:xfrm rot="5400000">
              <a:off x="1448503" y="16302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600200" y="1371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295400" y="1828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936941" y="18384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022541" y="2295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2286000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1898290" y="2726872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533400" y="2743200"/>
              <a:ext cx="5482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-1</a:t>
              </a:r>
              <a:endParaRPr lang="en-US" sz="2000" b="1" dirty="0"/>
            </a:p>
          </p:txBody>
        </p:sp>
        <p:cxnSp>
          <p:nvCxnSpPr>
            <p:cNvPr id="142" name="Straight Connector 141"/>
            <p:cNvCxnSpPr>
              <a:stCxn id="26" idx="3"/>
              <a:endCxn id="143" idx="0"/>
            </p:cNvCxnSpPr>
            <p:nvPr/>
          </p:nvCxnSpPr>
          <p:spPr>
            <a:xfrm rot="5400000">
              <a:off x="1212466" y="2994451"/>
              <a:ext cx="205246" cy="20665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1051926" y="32004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653362" y="2261508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371600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808832" y="2665868"/>
            <a:ext cx="2819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ถ้าเราแทนค่าโหนด </a:t>
            </a:r>
            <a:r>
              <a:rPr lang="en-US" sz="2800" b="1" dirty="0" smtClean="0">
                <a:latin typeface="TH SarabunPSK"/>
                <a:cs typeface="TH SarabunPSK"/>
              </a:rPr>
              <a:t>3 </a:t>
            </a:r>
            <a:r>
              <a:rPr lang="th-TH" sz="2800" b="1" dirty="0" smtClean="0">
                <a:latin typeface="TH SarabunPSK"/>
                <a:cs typeface="TH SarabunPSK"/>
              </a:rPr>
              <a:t>ด้วยค่าในโหนด </a:t>
            </a:r>
            <a:r>
              <a:rPr lang="en-US" sz="2800" b="1" dirty="0" smtClean="0">
                <a:latin typeface="TH SarabunPSK"/>
                <a:cs typeface="TH SarabunPSK"/>
              </a:rPr>
              <a:t>2</a:t>
            </a:r>
          </a:p>
          <a:p>
            <a:r>
              <a:rPr lang="th-TH" sz="2800" b="1" dirty="0" smtClean="0">
                <a:latin typeface="TH SarabunPSK"/>
                <a:cs typeface="TH SarabunPSK"/>
              </a:rPr>
              <a:t>จะเปรียบได้ว่าโหนด </a:t>
            </a:r>
            <a:r>
              <a:rPr lang="en-US" sz="2800" b="1" dirty="0" smtClean="0">
                <a:latin typeface="TH SarabunPSK"/>
                <a:cs typeface="TH SarabunPSK"/>
              </a:rPr>
              <a:t>3 </a:t>
            </a:r>
            <a:r>
              <a:rPr lang="th-TH" sz="2800" b="1" dirty="0" smtClean="0">
                <a:latin typeface="TH SarabunPSK"/>
                <a:cs typeface="TH SarabunPSK"/>
              </a:rPr>
              <a:t>ถูกลบออก</a:t>
            </a:r>
            <a:br>
              <a:rPr lang="th-TH" sz="2800" b="1" dirty="0" smtClean="0">
                <a:latin typeface="TH SarabunPSK"/>
                <a:cs typeface="TH SarabunPSK"/>
              </a:rPr>
            </a:br>
            <a:r>
              <a:rPr lang="th-TH" sz="1000" b="1" dirty="0" smtClean="0">
                <a:latin typeface="TH SarabunPSK"/>
                <a:cs typeface="TH SarabunPSK"/>
              </a:rPr>
              <a:t/>
            </a:r>
            <a:br>
              <a:rPr lang="th-TH" sz="1000" b="1" dirty="0" smtClean="0">
                <a:latin typeface="TH SarabunPSK"/>
                <a:cs typeface="TH SarabunPSK"/>
              </a:rPr>
            </a:br>
            <a:r>
              <a:rPr lang="th-TH" sz="2800" b="1" dirty="0" smtClean="0">
                <a:latin typeface="TH SarabunPSK"/>
                <a:cs typeface="TH SarabunPSK"/>
              </a:rPr>
              <a:t>(</a:t>
            </a:r>
            <a:r>
              <a:rPr lang="en-US" sz="2800" b="1" dirty="0" smtClean="0">
                <a:latin typeface="TH SarabunPSK"/>
                <a:cs typeface="TH SarabunPSK"/>
              </a:rPr>
              <a:t>copy key </a:t>
            </a:r>
            <a:r>
              <a:rPr lang="th-TH" sz="2800" b="1" dirty="0" smtClean="0">
                <a:latin typeface="TH SarabunPSK"/>
                <a:cs typeface="TH SarabunPSK"/>
              </a:rPr>
              <a:t>ของโหนด </a:t>
            </a:r>
            <a:r>
              <a:rPr lang="en-US" sz="2800" b="1" dirty="0" smtClean="0">
                <a:latin typeface="TH SarabunPSK"/>
                <a:cs typeface="TH SarabunPSK"/>
              </a:rPr>
              <a:t>2 </a:t>
            </a:r>
            <a:r>
              <a:rPr lang="th-TH" sz="2800" b="1" dirty="0" smtClean="0">
                <a:latin typeface="TH SarabunPSK"/>
                <a:cs typeface="TH SarabunPSK"/>
              </a:rPr>
              <a:t>ไปทับโหนด </a:t>
            </a:r>
            <a:r>
              <a:rPr lang="en-US" sz="2800" b="1" dirty="0" smtClean="0">
                <a:latin typeface="TH SarabunPSK"/>
                <a:cs typeface="TH SarabunPSK"/>
              </a:rPr>
              <a:t>3</a:t>
            </a:r>
            <a:r>
              <a:rPr lang="th-TH" sz="2800" b="1" dirty="0" smtClean="0">
                <a:latin typeface="TH SarabunPSK"/>
                <a:cs typeface="TH SarabunPSK"/>
              </a:rPr>
              <a:t>)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65121" y="4543305"/>
            <a:ext cx="2108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800" b="1" dirty="0" smtClean="0">
                <a:latin typeface="TH SarabunPSK"/>
                <a:cs typeface="TH SarabunPSK"/>
              </a:rPr>
              <a:t>มีโหนดลูกอันเดียว</a:t>
            </a:r>
          </a:p>
          <a:p>
            <a:pPr algn="ctr"/>
            <a:r>
              <a:rPr lang="th-TH" sz="2800" b="1" dirty="0" smtClean="0">
                <a:latin typeface="TH SarabunPSK"/>
                <a:cs typeface="TH SarabunPSK"/>
              </a:rPr>
              <a:t>ลบด้วยวิธีเดิม ๆ ได้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180106" y="2382970"/>
            <a:ext cx="2072274" cy="2123983"/>
            <a:chOff x="6248400" y="1371600"/>
            <a:chExt cx="2072274" cy="2123983"/>
          </a:xfrm>
        </p:grpSpPr>
        <p:cxnSp>
          <p:nvCxnSpPr>
            <p:cNvPr id="34" name="Straight Connector 33"/>
            <p:cNvCxnSpPr>
              <a:stCxn id="45" idx="3"/>
              <a:endCxn id="49" idx="0"/>
            </p:cNvCxnSpPr>
            <p:nvPr/>
          </p:nvCxnSpPr>
          <p:spPr>
            <a:xfrm rot="5400000">
              <a:off x="6555633" y="2514476"/>
              <a:ext cx="195629" cy="2618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2" idx="5"/>
              <a:endCxn id="48" idx="0"/>
            </p:cNvCxnSpPr>
            <p:nvPr/>
          </p:nvCxnSpPr>
          <p:spPr>
            <a:xfrm rot="16200000" flipH="1">
              <a:off x="7600469" y="2554214"/>
              <a:ext cx="213410" cy="13190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4" idx="6"/>
              <a:endCxn id="47" idx="0"/>
            </p:cNvCxnSpPr>
            <p:nvPr/>
          </p:nvCxnSpPr>
          <p:spPr>
            <a:xfrm>
              <a:off x="7971615" y="19860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5" idx="5"/>
              <a:endCxn id="53" idx="0"/>
            </p:cNvCxnSpPr>
            <p:nvPr/>
          </p:nvCxnSpPr>
          <p:spPr>
            <a:xfrm rot="16200000" flipH="1">
              <a:off x="7030604" y="2527366"/>
              <a:ext cx="195629" cy="2360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3" idx="5"/>
              <a:endCxn id="52" idx="1"/>
            </p:cNvCxnSpPr>
            <p:nvPr/>
          </p:nvCxnSpPr>
          <p:spPr>
            <a:xfrm rot="16200000" flipH="1">
              <a:off x="7237227" y="2126786"/>
              <a:ext cx="223983" cy="13191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3" idx="3"/>
              <a:endCxn id="45" idx="0"/>
            </p:cNvCxnSpPr>
            <p:nvPr/>
          </p:nvCxnSpPr>
          <p:spPr>
            <a:xfrm rot="5400000">
              <a:off x="6869866" y="2108267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2" idx="5"/>
              <a:endCxn id="44" idx="0"/>
            </p:cNvCxnSpPr>
            <p:nvPr/>
          </p:nvCxnSpPr>
          <p:spPr>
            <a:xfrm rot="16200000" flipH="1">
              <a:off x="7592487" y="16191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2" idx="3"/>
              <a:endCxn id="43" idx="0"/>
            </p:cNvCxnSpPr>
            <p:nvPr/>
          </p:nvCxnSpPr>
          <p:spPr>
            <a:xfrm rot="5400000">
              <a:off x="7163503" y="16302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315200" y="1371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010400" y="1828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2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651941" y="18384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6737541" y="2295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8001000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613290" y="2726872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248400" y="2743200"/>
              <a:ext cx="5482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-1</a:t>
              </a:r>
              <a:endParaRPr lang="en-US" sz="2000" b="1" dirty="0"/>
            </a:p>
          </p:txBody>
        </p:sp>
        <p:cxnSp>
          <p:nvCxnSpPr>
            <p:cNvPr id="50" name="Straight Connector 49"/>
            <p:cNvCxnSpPr>
              <a:stCxn id="53" idx="3"/>
              <a:endCxn id="51" idx="0"/>
            </p:cNvCxnSpPr>
            <p:nvPr/>
          </p:nvCxnSpPr>
          <p:spPr>
            <a:xfrm rot="5400000">
              <a:off x="6927466" y="2994451"/>
              <a:ext cx="205246" cy="20665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766926" y="32004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7368362" y="2261508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7086600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rot="10800000">
            <a:off x="7194327" y="4112025"/>
            <a:ext cx="533400" cy="45720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33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องค์ประกอบของต้นไม้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TH SarabunPSK"/>
                <a:cs typeface="TH SarabunPSK"/>
              </a:rPr>
              <a:t>ต้นไม้ในคอมพิวเตอร์มีองค์ประกอบอยู่สองแบบ </a:t>
            </a:r>
          </a:p>
          <a:p>
            <a:pPr lvl="1">
              <a:buFont typeface="Courier New"/>
              <a:buChar char="o"/>
            </a:pPr>
            <a:r>
              <a:rPr lang="th-TH" sz="3600" dirty="0" smtClean="0">
                <a:latin typeface="TH SarabunPSK"/>
                <a:cs typeface="TH SarabunPSK"/>
              </a:rPr>
              <a:t> </a:t>
            </a:r>
            <a:r>
              <a:rPr lang="th-TH" dirty="0" smtClean="0">
                <a:latin typeface="TH SarabunPSK"/>
                <a:cs typeface="TH SarabunPSK"/>
              </a:rPr>
              <a:t>โหนด </a:t>
            </a:r>
            <a:r>
              <a:rPr lang="en-US" dirty="0" smtClean="0">
                <a:latin typeface="TH SarabunPSK"/>
                <a:cs typeface="TH SarabunPSK"/>
              </a:rPr>
              <a:t>(node)</a:t>
            </a:r>
            <a:endParaRPr lang="th-TH" dirty="0" smtClean="0">
              <a:latin typeface="TH SarabunPSK"/>
              <a:cs typeface="TH SarabunPSK"/>
            </a:endParaRPr>
          </a:p>
          <a:p>
            <a:pPr lvl="1">
              <a:buFont typeface="Courier New"/>
              <a:buChar char="o"/>
            </a:pPr>
            <a:r>
              <a:rPr lang="th-TH" dirty="0" smtClean="0">
                <a:latin typeface="TH SarabunPSK"/>
                <a:cs typeface="TH SarabunPSK"/>
              </a:rPr>
              <a:t> เส้น (</a:t>
            </a:r>
            <a:r>
              <a:rPr lang="en-US" dirty="0" smtClean="0">
                <a:latin typeface="TH SarabunPSK"/>
                <a:cs typeface="TH SarabunPSK"/>
              </a:rPr>
              <a:t>edge) </a:t>
            </a:r>
            <a:r>
              <a:rPr lang="th-TH" dirty="0" smtClean="0">
                <a:latin typeface="TH SarabunPSK"/>
                <a:cs typeface="TH SarabunPSK"/>
              </a:rPr>
              <a:t>เส้นแสดงความสัมพันธ์ระหว่างโหนด</a:t>
            </a:r>
            <a:r>
              <a:rPr lang="en-US" dirty="0" smtClean="0">
                <a:latin typeface="TH SarabunPSK"/>
                <a:cs typeface="TH SarabunPSK"/>
              </a:rPr>
              <a:t> 2 </a:t>
            </a:r>
            <a:r>
              <a:rPr lang="th-TH" dirty="0" smtClean="0">
                <a:latin typeface="TH SarabunPSK"/>
                <a:cs typeface="TH SarabunPSK"/>
              </a:rPr>
              <a:t>โหนด</a:t>
            </a:r>
          </a:p>
          <a:p>
            <a:pPr lvl="1"/>
            <a:endParaRPr lang="en-US" sz="3600" dirty="0">
              <a:latin typeface="TH SarabunPSK"/>
              <a:cs typeface="TH SarabunPSK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254084" y="3758210"/>
            <a:ext cx="3837751" cy="2924840"/>
            <a:chOff x="4254084" y="3758210"/>
            <a:chExt cx="3837751" cy="2924840"/>
          </a:xfrm>
        </p:grpSpPr>
        <p:sp>
          <p:nvSpPr>
            <p:cNvPr id="4" name="Oval 3"/>
            <p:cNvSpPr/>
            <p:nvPr/>
          </p:nvSpPr>
          <p:spPr>
            <a:xfrm>
              <a:off x="5743916" y="3758210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R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999547" y="4766566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P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573299" y="4766566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S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745010" y="5940590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L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254084" y="5965152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L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cxnSp>
          <p:nvCxnSpPr>
            <p:cNvPr id="10" name="Straight Connector 9"/>
            <p:cNvCxnSpPr>
              <a:stCxn id="4" idx="4"/>
              <a:endCxn id="5" idx="7"/>
            </p:cNvCxnSpPr>
            <p:nvPr/>
          </p:nvCxnSpPr>
          <p:spPr>
            <a:xfrm flipH="1">
              <a:off x="5635839" y="4476108"/>
              <a:ext cx="480809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4"/>
              <a:endCxn id="6" idx="1"/>
            </p:cNvCxnSpPr>
            <p:nvPr/>
          </p:nvCxnSpPr>
          <p:spPr>
            <a:xfrm>
              <a:off x="6116648" y="4476108"/>
              <a:ext cx="565822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4"/>
              <a:endCxn id="7" idx="1"/>
            </p:cNvCxnSpPr>
            <p:nvPr/>
          </p:nvCxnSpPr>
          <p:spPr>
            <a:xfrm>
              <a:off x="5372279" y="5484464"/>
              <a:ext cx="481902" cy="5612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4"/>
              <a:endCxn id="8" idx="7"/>
            </p:cNvCxnSpPr>
            <p:nvPr/>
          </p:nvCxnSpPr>
          <p:spPr>
            <a:xfrm flipH="1">
              <a:off x="4890376" y="5484464"/>
              <a:ext cx="481903" cy="5858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346372" y="5947107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L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cxnSp>
          <p:nvCxnSpPr>
            <p:cNvPr id="24" name="Straight Connector 23"/>
            <p:cNvCxnSpPr>
              <a:stCxn id="6" idx="4"/>
              <a:endCxn id="23" idx="1"/>
            </p:cNvCxnSpPr>
            <p:nvPr/>
          </p:nvCxnSpPr>
          <p:spPr>
            <a:xfrm>
              <a:off x="6946031" y="5484464"/>
              <a:ext cx="509512" cy="5677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57200" y="3691278"/>
            <a:ext cx="34098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i="1" u="sng" dirty="0" smtClean="0">
                <a:latin typeface="TH SarabunPSK"/>
                <a:cs typeface="TH SarabunPSK"/>
              </a:rPr>
              <a:t>หมายเหตุ</a:t>
            </a:r>
          </a:p>
          <a:p>
            <a:r>
              <a:rPr lang="th-TH" sz="3200" dirty="0" smtClean="0">
                <a:latin typeface="TH SarabunPSK"/>
                <a:cs typeface="TH SarabunPSK"/>
              </a:rPr>
              <a:t>เพื่อความง่ายต่อการวาดต้นไม้ จึงนิยมวาดต้นไม้คว่ำ เริ่มจากให้รากอยู่บนสุด</a:t>
            </a:r>
            <a:r>
              <a:rPr lang="en-US" sz="3200" dirty="0" smtClean="0">
                <a:latin typeface="TH SarabunPSK"/>
                <a:cs typeface="TH SarabunPSK"/>
              </a:rPr>
              <a:t> </a:t>
            </a:r>
            <a:r>
              <a:rPr lang="th-TH" sz="3200" dirty="0" smtClean="0">
                <a:latin typeface="TH SarabunPSK"/>
                <a:cs typeface="TH SarabunPSK"/>
              </a:rPr>
              <a:t>และวาดเส้นแทนกิ่งก้านแตกแขนงเป็นลำดับลงมาเรื่อยๆ</a:t>
            </a:r>
            <a:endParaRPr lang="en-US" sz="3200" dirty="0">
              <a:latin typeface="TH SarabunPSK"/>
              <a:cs typeface="TH SarabunPSK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ผลลัพธ์จากการลบโหนด </a:t>
            </a:r>
            <a:r>
              <a:rPr lang="en-US" sz="4800" dirty="0" smtClean="0">
                <a:latin typeface="TH SarabunPSK"/>
                <a:cs typeface="TH SarabunPSK"/>
              </a:rPr>
              <a:t>2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9437" y="2548116"/>
            <a:ext cx="2072274" cy="2123983"/>
            <a:chOff x="1066800" y="4267200"/>
            <a:chExt cx="2072274" cy="2123983"/>
          </a:xfrm>
        </p:grpSpPr>
        <p:cxnSp>
          <p:nvCxnSpPr>
            <p:cNvPr id="5" name="Straight Connector 4"/>
            <p:cNvCxnSpPr>
              <a:stCxn id="16" idx="3"/>
              <a:endCxn id="19" idx="0"/>
            </p:cNvCxnSpPr>
            <p:nvPr/>
          </p:nvCxnSpPr>
          <p:spPr>
            <a:xfrm rot="5400000">
              <a:off x="1374033" y="5410076"/>
              <a:ext cx="195629" cy="2618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22" idx="5"/>
              <a:endCxn id="18" idx="0"/>
            </p:cNvCxnSpPr>
            <p:nvPr/>
          </p:nvCxnSpPr>
          <p:spPr>
            <a:xfrm rot="16200000" flipH="1">
              <a:off x="2490987" y="5377696"/>
              <a:ext cx="213410" cy="27614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6"/>
              <a:endCxn id="17" idx="0"/>
            </p:cNvCxnSpPr>
            <p:nvPr/>
          </p:nvCxnSpPr>
          <p:spPr>
            <a:xfrm>
              <a:off x="2790015" y="48816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6" idx="5"/>
              <a:endCxn id="21" idx="0"/>
            </p:cNvCxnSpPr>
            <p:nvPr/>
          </p:nvCxnSpPr>
          <p:spPr>
            <a:xfrm rot="16200000" flipH="1">
              <a:off x="1536767" y="5735203"/>
              <a:ext cx="652829" cy="6876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4" idx="5"/>
              <a:endCxn id="22" idx="1"/>
            </p:cNvCxnSpPr>
            <p:nvPr/>
          </p:nvCxnSpPr>
          <p:spPr>
            <a:xfrm rot="16200000" flipH="1">
              <a:off x="2055627" y="5022386"/>
              <a:ext cx="223983" cy="13191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4" idx="3"/>
              <a:endCxn id="16" idx="0"/>
            </p:cNvCxnSpPr>
            <p:nvPr/>
          </p:nvCxnSpPr>
          <p:spPr>
            <a:xfrm rot="5400000">
              <a:off x="1688266" y="5003867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3" idx="5"/>
              <a:endCxn id="15" idx="0"/>
            </p:cNvCxnSpPr>
            <p:nvPr/>
          </p:nvCxnSpPr>
          <p:spPr>
            <a:xfrm rot="16200000" flipH="1">
              <a:off x="2410887" y="45147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3" idx="3"/>
              <a:endCxn id="14" idx="0"/>
            </p:cNvCxnSpPr>
            <p:nvPr/>
          </p:nvCxnSpPr>
          <p:spPr>
            <a:xfrm rot="5400000">
              <a:off x="1981903" y="45258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133600" y="4267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828800" y="47244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2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70341" y="47340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555941" y="51912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19400" y="5181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575926" y="5622472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5638800"/>
              <a:ext cx="5482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-1</a:t>
              </a:r>
              <a:endParaRPr lang="en-US" sz="2000" b="1" dirty="0"/>
            </a:p>
          </p:txBody>
        </p:sp>
        <p:cxnSp>
          <p:nvCxnSpPr>
            <p:cNvPr id="20" name="Straight Connector 19"/>
            <p:cNvCxnSpPr>
              <a:stCxn id="23" idx="3"/>
              <a:endCxn id="21" idx="0"/>
            </p:cNvCxnSpPr>
            <p:nvPr/>
          </p:nvCxnSpPr>
          <p:spPr>
            <a:xfrm rot="5400000">
              <a:off x="1890829" y="5897488"/>
              <a:ext cx="205246" cy="191778"/>
            </a:xfrm>
            <a:prstGeom prst="line">
              <a:avLst/>
            </a:prstGeom>
            <a:ln w="38100">
              <a:solidFill>
                <a:schemeClr val="accent3">
                  <a:lumMod val="75000"/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737726" y="609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186762" y="5157108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42526" y="5638800"/>
              <a:ext cx="319674" cy="295183"/>
            </a:xfrm>
            <a:prstGeom prst="ellipse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3">
                  <a:lumMod val="75000"/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411842" y="2342919"/>
            <a:ext cx="533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PSK"/>
                <a:cs typeface="TH SarabunPSK"/>
              </a:rPr>
              <a:t>ผลลัพธ์ที่ได้รักษาคุณสมบัติของ </a:t>
            </a:r>
            <a:r>
              <a:rPr lang="en-US" sz="3200" b="1" dirty="0" smtClean="0">
                <a:latin typeface="TH SarabunPSK"/>
                <a:cs typeface="TH SarabunPSK"/>
              </a:rPr>
              <a:t>binary search tree </a:t>
            </a:r>
            <a:r>
              <a:rPr lang="th-TH" sz="3200" b="1" dirty="0" smtClean="0">
                <a:latin typeface="TH SarabunPSK"/>
                <a:cs typeface="TH SarabunPSK"/>
              </a:rPr>
              <a:t>ไว้ได้ทุกประการ</a:t>
            </a:r>
          </a:p>
          <a:p>
            <a:endParaRPr lang="th-TH" sz="3200" b="1" dirty="0" smtClean="0">
              <a:latin typeface="TH SarabunPSK"/>
              <a:cs typeface="TH SarabunPSK"/>
            </a:endParaRPr>
          </a:p>
          <a:p>
            <a:r>
              <a:rPr lang="en-US" sz="3200" b="1" dirty="0" smtClean="0">
                <a:latin typeface="TH SarabunPSK"/>
                <a:cs typeface="TH SarabunPSK"/>
              </a:rPr>
              <a:t>“</a:t>
            </a:r>
            <a:r>
              <a:rPr lang="th-TH" sz="3200" b="1" dirty="0" smtClean="0">
                <a:latin typeface="TH SarabunPSK"/>
                <a:cs typeface="TH SarabunPSK"/>
              </a:rPr>
              <a:t>แล้วรู้ได้ไงว่าต้องเลือกโหนด </a:t>
            </a:r>
            <a:r>
              <a:rPr lang="en-US" sz="3200" b="1" dirty="0" smtClean="0">
                <a:latin typeface="TH SarabunPSK"/>
                <a:cs typeface="TH SarabunPSK"/>
              </a:rPr>
              <a:t>2 </a:t>
            </a:r>
            <a:r>
              <a:rPr lang="th-TH" sz="3200" b="1" dirty="0" smtClean="0">
                <a:latin typeface="TH SarabunPSK"/>
                <a:cs typeface="TH SarabunPSK"/>
              </a:rPr>
              <a:t>มีหลักการเลือกหรือเปล่า </a:t>
            </a:r>
            <a:r>
              <a:rPr lang="en-US" sz="3200" b="1" dirty="0" smtClean="0">
                <a:latin typeface="TH SarabunPSK"/>
                <a:cs typeface="TH SarabunPSK"/>
              </a:rPr>
              <a:t>?”</a:t>
            </a:r>
            <a:endParaRPr lang="en-US" sz="3200" b="1" dirty="0">
              <a:latin typeface="TH SarabunPSK"/>
              <a:cs typeface="TH SarabunPSK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การลบโหนด (</a:t>
            </a:r>
            <a:r>
              <a:rPr lang="en-US" sz="4800" dirty="0" smtClean="0">
                <a:latin typeface="TH SarabunPSK"/>
                <a:cs typeface="TH SarabunPSK"/>
              </a:rPr>
              <a:t>Remove Node)</a:t>
            </a:r>
            <a:r>
              <a:rPr lang="th-TH" sz="4800" dirty="0" smtClean="0">
                <a:latin typeface="TH SarabunPSK"/>
                <a:cs typeface="TH SarabunPSK"/>
              </a:rPr>
              <a:t> </a:t>
            </a:r>
            <a:r>
              <a:rPr lang="en-US" sz="4800" dirty="0" smtClean="0">
                <a:latin typeface="TH SarabunPSK"/>
                <a:cs typeface="TH SarabunPSK"/>
              </a:rPr>
              <a:t>(4)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44069"/>
            <a:ext cx="8229600" cy="3667217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ถ้าเลือกโหนดที่มีค่ามากสุดในต้นไม้ย่อยด้านซ้าย หรือ เลือกโหนดที่มีค่าน้อยสุดในต้นไม้ย่อยทางขวา</a:t>
            </a:r>
            <a:br>
              <a:rPr lang="th-TH" dirty="0" smtClean="0">
                <a:latin typeface="TH SarabunPSK"/>
                <a:cs typeface="TH SarabunPSK"/>
              </a:rPr>
            </a:br>
            <a:r>
              <a:rPr lang="en-US" dirty="0" smtClean="0">
                <a:latin typeface="TH SarabunPSK"/>
                <a:cs typeface="TH SarabunPSK"/>
              </a:rPr>
              <a:t>  </a:t>
            </a:r>
            <a:r>
              <a:rPr lang="th-TH" dirty="0" smtClean="0">
                <a:latin typeface="TH SarabunPSK"/>
                <a:cs typeface="TH SarabunPSK"/>
              </a:rPr>
              <a:t>จะรับประกันได้ว่า</a:t>
            </a:r>
          </a:p>
          <a:p>
            <a:pPr marL="914400" lvl="1" indent="-457200">
              <a:buFont typeface="+mj-lt"/>
              <a:buAutoNum type="arabicPeriod"/>
            </a:pPr>
            <a:r>
              <a:rPr lang="th-TH" dirty="0" smtClean="0">
                <a:latin typeface="TH SarabunPSK"/>
                <a:cs typeface="TH SarabunPSK"/>
              </a:rPr>
              <a:t>การแทนค่าเข้าไปในโหนดที่ถูกสั่งลบจะไม่ผิดกฎ</a:t>
            </a:r>
          </a:p>
          <a:p>
            <a:pPr marL="914400" lvl="1" indent="-457200">
              <a:buFont typeface="+mj-lt"/>
              <a:buAutoNum type="arabicPeriod"/>
            </a:pPr>
            <a:r>
              <a:rPr lang="th-TH" dirty="0" smtClean="0">
                <a:latin typeface="TH SarabunPSK"/>
                <a:cs typeface="TH SarabunPSK"/>
              </a:rPr>
              <a:t>โหนดที่ถูกเลือกมาแทนที่จะมีลูกแค่โหนดเดียวเป็นอย่างมากเสมอ</a:t>
            </a:r>
          </a:p>
          <a:p>
            <a:pPr lvl="1"/>
            <a:endParaRPr lang="th-TH" dirty="0" smtClean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ลองเลือกทั้งสองวิธี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43582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latin typeface="TH SarabunPSK"/>
                <a:cs typeface="TH SarabunPSK"/>
              </a:rPr>
              <a:t>ต้องการจะลบ </a:t>
            </a:r>
            <a:r>
              <a:rPr lang="en-US" sz="3200" b="1" dirty="0" smtClean="0">
                <a:latin typeface="TH SarabunPSK"/>
                <a:cs typeface="TH SarabunPSK"/>
              </a:rPr>
              <a:t>3 </a:t>
            </a:r>
            <a:r>
              <a:rPr lang="th-TH" sz="3200" b="1" dirty="0" smtClean="0">
                <a:latin typeface="TH SarabunPSK"/>
                <a:cs typeface="TH SarabunPSK"/>
              </a:rPr>
              <a:t>ออกจากต้นไม้</a:t>
            </a:r>
            <a:endParaRPr lang="en-US" sz="3200" b="1" dirty="0">
              <a:latin typeface="TH SarabunPSK"/>
              <a:cs typeface="TH SarabunPSK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2204" y="2598911"/>
            <a:ext cx="2072274" cy="2123983"/>
            <a:chOff x="1219200" y="3591017"/>
            <a:chExt cx="2072274" cy="2123983"/>
          </a:xfrm>
        </p:grpSpPr>
        <p:cxnSp>
          <p:nvCxnSpPr>
            <p:cNvPr id="6" name="Straight Connector 5"/>
            <p:cNvCxnSpPr>
              <a:stCxn id="17" idx="3"/>
              <a:endCxn id="22" idx="0"/>
            </p:cNvCxnSpPr>
            <p:nvPr/>
          </p:nvCxnSpPr>
          <p:spPr>
            <a:xfrm rot="5400000">
              <a:off x="1526433" y="4733893"/>
              <a:ext cx="195629" cy="2618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8" idx="5"/>
              <a:endCxn id="21" idx="0"/>
            </p:cNvCxnSpPr>
            <p:nvPr/>
          </p:nvCxnSpPr>
          <p:spPr>
            <a:xfrm rot="16200000" flipH="1">
              <a:off x="2489835" y="4778015"/>
              <a:ext cx="209366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6" idx="6"/>
              <a:endCxn id="20" idx="0"/>
            </p:cNvCxnSpPr>
            <p:nvPr/>
          </p:nvCxnSpPr>
          <p:spPr>
            <a:xfrm>
              <a:off x="2942415" y="4205426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7" idx="5"/>
              <a:endCxn id="19" idx="0"/>
            </p:cNvCxnSpPr>
            <p:nvPr/>
          </p:nvCxnSpPr>
          <p:spPr>
            <a:xfrm rot="16200000" flipH="1">
              <a:off x="1963304" y="4784883"/>
              <a:ext cx="195629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5" idx="5"/>
              <a:endCxn id="18" idx="0"/>
            </p:cNvCxnSpPr>
            <p:nvPr/>
          </p:nvCxnSpPr>
          <p:spPr>
            <a:xfrm rot="16200000" flipH="1">
              <a:off x="2227255" y="4326974"/>
              <a:ext cx="201126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5" idx="3"/>
              <a:endCxn id="17" idx="0"/>
            </p:cNvCxnSpPr>
            <p:nvPr/>
          </p:nvCxnSpPr>
          <p:spPr>
            <a:xfrm rot="5400000">
              <a:off x="1840666" y="4327684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4" idx="5"/>
              <a:endCxn id="16" idx="0"/>
            </p:cNvCxnSpPr>
            <p:nvPr/>
          </p:nvCxnSpPr>
          <p:spPr>
            <a:xfrm rot="16200000" flipH="1">
              <a:off x="2563287" y="3838542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  <a:endCxn id="15" idx="0"/>
            </p:cNvCxnSpPr>
            <p:nvPr/>
          </p:nvCxnSpPr>
          <p:spPr>
            <a:xfrm rot="5400000">
              <a:off x="2134303" y="3849705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286000" y="35910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40482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622741" y="405783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708341" y="451503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241741" y="4501297"/>
              <a:ext cx="319674" cy="29518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2">
                      <a:lumMod val="10000"/>
                    </a:schemeClr>
                  </a:solidFill>
                </a:rPr>
                <a:t>4</a:t>
              </a:r>
              <a:endParaRPr lang="en-US" sz="28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981200" y="4962617"/>
              <a:ext cx="319674" cy="29518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en-US" sz="28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971800" y="45054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4962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219200" y="4962617"/>
              <a:ext cx="5482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-1</a:t>
              </a:r>
              <a:endParaRPr lang="en-US" sz="2000" b="1" dirty="0"/>
            </a:p>
          </p:txBody>
        </p:sp>
        <p:cxnSp>
          <p:nvCxnSpPr>
            <p:cNvPr id="23" name="Straight Connector 22"/>
            <p:cNvCxnSpPr>
              <a:stCxn id="19" idx="3"/>
              <a:endCxn id="24" idx="0"/>
            </p:cNvCxnSpPr>
            <p:nvPr/>
          </p:nvCxnSpPr>
          <p:spPr>
            <a:xfrm rot="5400000">
              <a:off x="1860166" y="5251968"/>
              <a:ext cx="205246" cy="13045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737726" y="54198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08741" y="1825239"/>
            <a:ext cx="2072274" cy="1885766"/>
            <a:chOff x="5987859" y="1819183"/>
            <a:chExt cx="2072274" cy="2123983"/>
          </a:xfrm>
        </p:grpSpPr>
        <p:cxnSp>
          <p:nvCxnSpPr>
            <p:cNvPr id="26" name="Straight Connector 25"/>
            <p:cNvCxnSpPr>
              <a:stCxn id="37" idx="3"/>
              <a:endCxn id="40" idx="0"/>
            </p:cNvCxnSpPr>
            <p:nvPr/>
          </p:nvCxnSpPr>
          <p:spPr>
            <a:xfrm rot="5400000">
              <a:off x="6295092" y="2962059"/>
              <a:ext cx="195629" cy="2618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3" idx="5"/>
              <a:endCxn id="39" idx="0"/>
            </p:cNvCxnSpPr>
            <p:nvPr/>
          </p:nvCxnSpPr>
          <p:spPr>
            <a:xfrm rot="16200000" flipH="1">
              <a:off x="7412046" y="2929679"/>
              <a:ext cx="213410" cy="27614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6" idx="6"/>
              <a:endCxn id="38" idx="0"/>
            </p:cNvCxnSpPr>
            <p:nvPr/>
          </p:nvCxnSpPr>
          <p:spPr>
            <a:xfrm>
              <a:off x="7711074" y="2433592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7" idx="5"/>
              <a:endCxn id="42" idx="0"/>
            </p:cNvCxnSpPr>
            <p:nvPr/>
          </p:nvCxnSpPr>
          <p:spPr>
            <a:xfrm rot="16200000" flipH="1">
              <a:off x="6457826" y="3287186"/>
              <a:ext cx="652829" cy="6876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5" idx="5"/>
              <a:endCxn id="43" idx="1"/>
            </p:cNvCxnSpPr>
            <p:nvPr/>
          </p:nvCxnSpPr>
          <p:spPr>
            <a:xfrm rot="16200000" flipH="1">
              <a:off x="6976686" y="2574369"/>
              <a:ext cx="223983" cy="13191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5" idx="3"/>
              <a:endCxn id="37" idx="0"/>
            </p:cNvCxnSpPr>
            <p:nvPr/>
          </p:nvCxnSpPr>
          <p:spPr>
            <a:xfrm rot="5400000">
              <a:off x="6609325" y="2555850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4" idx="5"/>
              <a:endCxn id="36" idx="0"/>
            </p:cNvCxnSpPr>
            <p:nvPr/>
          </p:nvCxnSpPr>
          <p:spPr>
            <a:xfrm rot="16200000" flipH="1">
              <a:off x="7331946" y="2066708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4" idx="3"/>
              <a:endCxn id="35" idx="0"/>
            </p:cNvCxnSpPr>
            <p:nvPr/>
          </p:nvCxnSpPr>
          <p:spPr>
            <a:xfrm rot="5400000">
              <a:off x="6902962" y="2077871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054659" y="18191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6749859" y="22763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2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391400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6477000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740459" y="27335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7496985" y="3174455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5987859" y="3190783"/>
              <a:ext cx="5482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-1</a:t>
              </a:r>
              <a:endParaRPr lang="en-US" sz="2000" b="1" dirty="0"/>
            </a:p>
          </p:txBody>
        </p:sp>
        <p:cxnSp>
          <p:nvCxnSpPr>
            <p:cNvPr id="41" name="Straight Connector 40"/>
            <p:cNvCxnSpPr>
              <a:stCxn id="44" idx="3"/>
              <a:endCxn id="42" idx="0"/>
            </p:cNvCxnSpPr>
            <p:nvPr/>
          </p:nvCxnSpPr>
          <p:spPr>
            <a:xfrm rot="5400000">
              <a:off x="6811888" y="3449471"/>
              <a:ext cx="205246" cy="191778"/>
            </a:xfrm>
            <a:prstGeom prst="line">
              <a:avLst/>
            </a:prstGeom>
            <a:ln w="38100">
              <a:solidFill>
                <a:schemeClr val="accent3">
                  <a:lumMod val="75000"/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6658785" y="36479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107821" y="2709091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963585" y="3190783"/>
              <a:ext cx="319674" cy="295183"/>
            </a:xfrm>
            <a:prstGeom prst="ellipse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3">
                  <a:lumMod val="75000"/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39404" y="3834745"/>
            <a:ext cx="2529474" cy="2123983"/>
            <a:chOff x="4419600" y="4581617"/>
            <a:chExt cx="2529474" cy="2123983"/>
          </a:xfrm>
        </p:grpSpPr>
        <p:cxnSp>
          <p:nvCxnSpPr>
            <p:cNvPr id="46" name="Straight Connector 45"/>
            <p:cNvCxnSpPr>
              <a:stCxn id="57" idx="3"/>
              <a:endCxn id="60" idx="0"/>
            </p:cNvCxnSpPr>
            <p:nvPr/>
          </p:nvCxnSpPr>
          <p:spPr>
            <a:xfrm rot="5400000">
              <a:off x="4726833" y="5724493"/>
              <a:ext cx="195629" cy="2618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3" idx="5"/>
              <a:endCxn id="59" idx="0"/>
            </p:cNvCxnSpPr>
            <p:nvPr/>
          </p:nvCxnSpPr>
          <p:spPr>
            <a:xfrm rot="16200000" flipH="1">
              <a:off x="5867552" y="5715878"/>
              <a:ext cx="341318" cy="100704"/>
            </a:xfrm>
            <a:prstGeom prst="line">
              <a:avLst/>
            </a:prstGeom>
            <a:ln w="38100">
              <a:solidFill>
                <a:schemeClr val="tx2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6" idx="6"/>
              <a:endCxn id="58" idx="0"/>
            </p:cNvCxnSpPr>
            <p:nvPr/>
          </p:nvCxnSpPr>
          <p:spPr>
            <a:xfrm>
              <a:off x="6339474" y="5196026"/>
              <a:ext cx="449763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7" idx="5"/>
              <a:endCxn id="64" idx="1"/>
            </p:cNvCxnSpPr>
            <p:nvPr/>
          </p:nvCxnSpPr>
          <p:spPr>
            <a:xfrm rot="16200000" flipH="1">
              <a:off x="5154341" y="5784846"/>
              <a:ext cx="238858" cy="18434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5" idx="5"/>
              <a:endCxn id="59" idx="2"/>
            </p:cNvCxnSpPr>
            <p:nvPr/>
          </p:nvCxnSpPr>
          <p:spPr>
            <a:xfrm rot="16200000" flipH="1">
              <a:off x="5294737" y="5450492"/>
              <a:ext cx="793710" cy="47426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5" idx="3"/>
              <a:endCxn id="57" idx="0"/>
            </p:cNvCxnSpPr>
            <p:nvPr/>
          </p:nvCxnSpPr>
          <p:spPr>
            <a:xfrm rot="5400000">
              <a:off x="5041066" y="5318284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4" idx="5"/>
              <a:endCxn id="56" idx="0"/>
            </p:cNvCxnSpPr>
            <p:nvPr/>
          </p:nvCxnSpPr>
          <p:spPr>
            <a:xfrm rot="16200000" flipH="1">
              <a:off x="5862017" y="4730813"/>
              <a:ext cx="214863" cy="4203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4" idx="3"/>
              <a:endCxn id="55" idx="0"/>
            </p:cNvCxnSpPr>
            <p:nvPr/>
          </p:nvCxnSpPr>
          <p:spPr>
            <a:xfrm rot="5400000">
              <a:off x="5334703" y="4840305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486400" y="4581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181600" y="50388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4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019800" y="504843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4908741" y="550563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6629400" y="54960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5928726" y="5936889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4419600" y="5953217"/>
              <a:ext cx="5482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-1</a:t>
              </a:r>
              <a:endParaRPr lang="en-US" sz="2000" b="1" dirty="0"/>
            </a:p>
          </p:txBody>
        </p:sp>
        <p:cxnSp>
          <p:nvCxnSpPr>
            <p:cNvPr id="61" name="Straight Connector 60"/>
            <p:cNvCxnSpPr>
              <a:stCxn id="64" idx="3"/>
              <a:endCxn id="62" idx="0"/>
            </p:cNvCxnSpPr>
            <p:nvPr/>
          </p:nvCxnSpPr>
          <p:spPr>
            <a:xfrm rot="5400000">
              <a:off x="5205529" y="6250005"/>
              <a:ext cx="205246" cy="1155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5090526" y="64104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15000" y="5343617"/>
              <a:ext cx="319674" cy="295183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>
              <a:solidFill>
                <a:schemeClr val="tx2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319126" y="5953217"/>
              <a:ext cx="319674" cy="2951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 flipV="1">
            <a:off x="2930546" y="3213320"/>
            <a:ext cx="1884928" cy="23560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930546" y="4302821"/>
            <a:ext cx="1859700" cy="2521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5359" y="5546485"/>
            <a:ext cx="3820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 smtClean="0">
                <a:latin typeface="TH SarabunPSK"/>
                <a:cs typeface="TH SarabunPSK"/>
              </a:rPr>
              <a:t>ทั้งสองวิธีให้ผลลัพธ์ที่ถูกต้องทั้งคู่</a:t>
            </a:r>
            <a:endParaRPr lang="en-US" sz="3200" b="1" dirty="0">
              <a:latin typeface="TH SarabunPSK"/>
              <a:cs typeface="TH SarabunPSK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31012" y="2509912"/>
            <a:ext cx="2059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 smtClean="0">
                <a:latin typeface="TH SarabunPSK"/>
                <a:cs typeface="TH SarabunPSK"/>
              </a:rPr>
              <a:t>แทนด้วยโหนด </a:t>
            </a:r>
            <a:r>
              <a:rPr lang="en-US" sz="3200" b="1" dirty="0" smtClean="0">
                <a:latin typeface="TH SarabunPSK"/>
                <a:cs typeface="TH SarabunPSK"/>
              </a:rPr>
              <a:t>2</a:t>
            </a:r>
            <a:endParaRPr lang="en-US" sz="3200" b="1" dirty="0">
              <a:latin typeface="TH SarabunPSK"/>
              <a:cs typeface="TH SarabunPSK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30546" y="4449154"/>
            <a:ext cx="2059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 smtClean="0">
                <a:latin typeface="TH SarabunPSK"/>
                <a:cs typeface="TH SarabunPSK"/>
              </a:rPr>
              <a:t>แทนด้วยโหนด </a:t>
            </a:r>
            <a:r>
              <a:rPr lang="en-US" sz="3200" b="1" dirty="0" smtClean="0">
                <a:latin typeface="TH SarabunPSK"/>
                <a:cs typeface="TH SarabunPSK"/>
              </a:rPr>
              <a:t>4</a:t>
            </a:r>
            <a:endParaRPr lang="en-US" sz="3200" b="1" dirty="0">
              <a:latin typeface="TH SarabunPSK"/>
              <a:cs typeface="TH SarabunPSK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89439" y="6014556"/>
            <a:ext cx="58731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latin typeface="TH SarabunPSK"/>
                <a:cs typeface="TH SarabunPSK"/>
              </a:rPr>
              <a:t>เพื่อความง่ายในการสอน</a:t>
            </a:r>
            <a:r>
              <a:rPr lang="en-US" sz="3200" b="1" dirty="0" smtClean="0">
                <a:latin typeface="TH SarabunPSK"/>
                <a:cs typeface="TH SarabunPSK"/>
              </a:rPr>
              <a:t> </a:t>
            </a:r>
            <a:r>
              <a:rPr lang="th-TH" sz="3200" b="1" dirty="0" smtClean="0">
                <a:latin typeface="TH SarabunPSK"/>
                <a:cs typeface="TH SarabunPSK"/>
              </a:rPr>
              <a:t>จะเลือกใช้เฉพาะแบบแรก</a:t>
            </a:r>
            <a:endParaRPr lang="en-US" sz="3200" b="1" dirty="0">
              <a:latin typeface="TH SarabunPSK"/>
              <a:cs typeface="TH SarabunPSK"/>
            </a:endParaRPr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7" grpId="0"/>
      <p:bldP spid="68" grpId="0"/>
      <p:bldP spid="69" grpId="0"/>
      <p:bldP spid="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การลบโหนดเกิดขึ้นได้สี่กรณี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33916" cy="4906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dirty="0" smtClean="0">
                <a:latin typeface="TH SarabunPSK"/>
                <a:cs typeface="TH SarabunPSK"/>
              </a:rPr>
              <a:t>โหนดที่ถูกลบเป็นใบ (ไม่มีลูก)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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เปลี่ยนลิงค์ของพ่อให้เป็น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NULL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และลบใบทิ้ง</a:t>
            </a:r>
            <a:endParaRPr lang="th-TH" dirty="0" smtClean="0">
              <a:latin typeface="TH SarabunPSK"/>
              <a:cs typeface="TH SarabunPSK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 smtClean="0">
                <a:latin typeface="TH SarabunPSK"/>
                <a:cs typeface="TH SarabunPSK"/>
              </a:rPr>
              <a:t>โหนดที่ถูกลบมีลูกสองโหนด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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เขียนทับค่าโหนดแล้วลบโหนดที่ถูกเลือกมาแทนที่</a:t>
            </a:r>
            <a:endParaRPr lang="th-TH" dirty="0" smtClean="0">
              <a:latin typeface="TH SarabunPSK"/>
              <a:cs typeface="TH SarabunPSK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 smtClean="0">
                <a:latin typeface="TH SarabunPSK"/>
                <a:cs typeface="TH SarabunPSK"/>
              </a:rPr>
              <a:t>โหนดที่ถูกลบมีเฉพาะโหนดลูกทางด้านซ้าย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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เปลี่ยนลิงค์แล้วลบโหนด</a:t>
            </a:r>
            <a:endParaRPr lang="th-TH" dirty="0" smtClean="0">
              <a:latin typeface="TH SarabunPSK"/>
              <a:cs typeface="TH SarabunPSK"/>
            </a:endParaRPr>
          </a:p>
          <a:p>
            <a:pPr marL="0" indent="0">
              <a:buFont typeface="+mj-lt"/>
              <a:buAutoNum type="arabicPeriod"/>
            </a:pPr>
            <a:r>
              <a:rPr lang="th-TH" dirty="0" smtClean="0">
                <a:latin typeface="TH SarabunPSK"/>
                <a:cs typeface="TH SarabunPSK"/>
              </a:rPr>
              <a:t>  โหนดที่ถูกลบมีเฉพาะโหนดลูกทางด้านขวา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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เปลี่ยนลิงค์แล้วลบโหนด</a:t>
            </a:r>
            <a:r>
              <a:rPr lang="th-TH" sz="3600" dirty="0" smtClean="0">
                <a:latin typeface="TH SarabunPSK"/>
                <a:cs typeface="TH SarabunPSK"/>
                <a:sym typeface="Wingdings" pitchFamily="2" charset="2"/>
              </a:rPr>
              <a:t> </a:t>
            </a:r>
            <a:r>
              <a:rPr lang="th-TH" sz="3600" dirty="0" smtClean="0">
                <a:latin typeface="TH SarabunPSK"/>
                <a:cs typeface="TH SarabunPSK"/>
              </a:rPr>
              <a:t/>
            </a:r>
            <a:br>
              <a:rPr lang="th-TH" sz="3600" dirty="0" smtClean="0">
                <a:latin typeface="TH SarabunPSK"/>
                <a:cs typeface="TH SarabunPSK"/>
              </a:rPr>
            </a:br>
            <a:r>
              <a:rPr lang="th-TH" sz="3600" u="sng" dirty="0" smtClean="0">
                <a:latin typeface="TH SarabunPSK"/>
                <a:cs typeface="TH SarabunPSK"/>
              </a:rPr>
              <a:t>สองกรณีหลังสามารถยุบรวมกันเวลาเขียนโค้ดเพราะทำงานคล้ายกันมาก</a:t>
            </a:r>
          </a:p>
          <a:p>
            <a:pPr marL="914400" lvl="1" indent="-514350">
              <a:buNone/>
            </a:pPr>
            <a:endParaRPr lang="th-TH" sz="3600" u="sng" dirty="0" smtClean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H SarabunPSK"/>
                <a:cs typeface="TH SarabunPSK"/>
              </a:rPr>
              <a:t>C++ Code </a:t>
            </a:r>
            <a:r>
              <a:rPr lang="th-TH" sz="4800" dirty="0" smtClean="0">
                <a:latin typeface="TH SarabunPSK"/>
                <a:cs typeface="TH SarabunPSK"/>
              </a:rPr>
              <a:t>สำหรับการลบโหนด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th-TH" dirty="0" smtClean="0">
                <a:latin typeface="TH SarabunPSK"/>
                <a:cs typeface="TH SarabunPSK"/>
              </a:rPr>
              <a:t>มีการใช้ </a:t>
            </a:r>
            <a:r>
              <a:rPr lang="en-US" dirty="0" smtClean="0">
                <a:latin typeface="TH SarabunPSK"/>
                <a:cs typeface="TH SarabunPSK"/>
              </a:rPr>
              <a:t>pointer </a:t>
            </a:r>
            <a:r>
              <a:rPr lang="th-TH" dirty="0" smtClean="0">
                <a:latin typeface="TH SarabunPSK"/>
                <a:cs typeface="TH SarabunPSK"/>
              </a:rPr>
              <a:t>กับ </a:t>
            </a:r>
            <a:r>
              <a:rPr lang="en-US" dirty="0" smtClean="0">
                <a:latin typeface="TH SarabunPSK"/>
                <a:cs typeface="TH SarabunPSK"/>
              </a:rPr>
              <a:t>pass-by reference </a:t>
            </a:r>
            <a:r>
              <a:rPr lang="th-TH" dirty="0" smtClean="0">
                <a:latin typeface="TH SarabunPSK"/>
                <a:cs typeface="TH SarabunPSK"/>
              </a:rPr>
              <a:t>ที่สวยงามมาก</a:t>
            </a:r>
          </a:p>
          <a:p>
            <a:pPr marL="914400" lvl="1" indent="-514350">
              <a:buNone/>
            </a:pPr>
            <a:endParaRPr lang="th-TH" sz="3600" u="sng" dirty="0" smtClean="0">
              <a:latin typeface="TH SarabunPSK"/>
              <a:cs typeface="TH SarabunPS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8229600" cy="5509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Tree::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removeR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key,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TreeNode*&amp; start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(start == NULL)         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Nothing to remove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return;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if (key &lt; start-&gt;key)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Search for target node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removeR(key, start-&gt;left);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if (key &gt; start-&gt;key)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removeR(key, start-&gt;right);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if (start-&gt;left != NULL &amp;&amp; start-&gt;right != NULL) { 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th-TH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key == start-&gt;key and has two children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TreeNode* leftMax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findMax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(start-&gt;left);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start-&gt;key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leftMax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-&gt;key;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removeR(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leftMax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-&gt;key, start-&gt;left);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th-TH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else {   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no child or exactly one child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TreeNode* temp = start;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if (start-&gt;left !=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start = start-&gt;left;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start = start-&gt;right;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delete temp;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ทำให้ต้นไม้มีประโยชน์กว่าเดิม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95" y="914400"/>
            <a:ext cx="9018405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800" dirty="0" smtClean="0">
                <a:latin typeface="TH SarabunPSK"/>
                <a:cs typeface="TH SarabunPSK"/>
              </a:rPr>
              <a:t>ปรับโครงสร้างข้อมูลด้วยการใส่ </a:t>
            </a:r>
            <a:r>
              <a:rPr lang="en-US" sz="2800" dirty="0" smtClean="0">
                <a:latin typeface="TH SarabunPSK"/>
                <a:cs typeface="TH SarabunPSK"/>
              </a:rPr>
              <a:t>field/operator/rule </a:t>
            </a:r>
            <a:r>
              <a:rPr lang="th-TH" sz="2800" dirty="0" smtClean="0">
                <a:latin typeface="TH SarabunPSK"/>
                <a:cs typeface="TH SarabunPSK"/>
              </a:rPr>
              <a:t>เพิ่มเติม</a:t>
            </a:r>
            <a:r>
              <a:rPr lang="th-TH" sz="3600" dirty="0" smtClean="0">
                <a:latin typeface="TH SarabunPSK"/>
                <a:cs typeface="TH SarabunPSK"/>
              </a:rPr>
              <a:t> </a:t>
            </a:r>
            <a:r>
              <a:rPr lang="en-US" sz="2800" spc="-150" dirty="0" smtClean="0">
                <a:latin typeface="TH SarabunPSK"/>
                <a:cs typeface="TH SarabunPSK"/>
              </a:rPr>
              <a:t>(augment data structure)</a:t>
            </a:r>
          </a:p>
          <a:p>
            <a:r>
              <a:rPr lang="th-TH" sz="2800" dirty="0" smtClean="0">
                <a:latin typeface="TH SarabunPSK"/>
                <a:cs typeface="TH SarabunPSK"/>
              </a:rPr>
              <a:t>ใส่ตัวนับจำนวนข้อมูลซ้ำ </a:t>
            </a:r>
          </a:p>
          <a:p>
            <a:pPr lvl="1"/>
            <a:r>
              <a:rPr lang="th-TH" sz="2800" dirty="0" smtClean="0">
                <a:latin typeface="TH SarabunPSK"/>
                <a:cs typeface="TH SarabunPSK"/>
              </a:rPr>
              <a:t>นับความถี่ของข้อมูล</a:t>
            </a:r>
          </a:p>
          <a:p>
            <a:pPr lvl="1"/>
            <a:r>
              <a:rPr lang="en-US" sz="2800" dirty="0" smtClean="0">
                <a:latin typeface="TH SarabunPSK"/>
                <a:cs typeface="TH SarabunPSK"/>
              </a:rPr>
              <a:t>Frequency dictionary (</a:t>
            </a:r>
            <a:r>
              <a:rPr lang="th-TH" sz="2800" dirty="0" smtClean="0">
                <a:latin typeface="TH SarabunPSK"/>
                <a:cs typeface="TH SarabunPSK"/>
              </a:rPr>
              <a:t>พจนานุกรมที่นับความถี่คำในเอกสาร</a:t>
            </a:r>
            <a:r>
              <a:rPr lang="en-US" sz="2800" dirty="0" smtClean="0">
                <a:latin typeface="TH SarabunPSK"/>
                <a:cs typeface="TH SarabunPSK"/>
              </a:rPr>
              <a:t>--</a:t>
            </a:r>
            <a:r>
              <a:rPr lang="th-TH" sz="2800" dirty="0" smtClean="0">
                <a:latin typeface="TH SarabunPSK"/>
                <a:cs typeface="TH SarabunPSK"/>
              </a:rPr>
              <a:t>มีประโยชน์มาก)</a:t>
            </a:r>
            <a:br>
              <a:rPr lang="th-TH" sz="2800" dirty="0" smtClean="0">
                <a:latin typeface="TH SarabunPSK"/>
                <a:cs typeface="TH SarabunPSK"/>
              </a:rPr>
            </a:br>
            <a:endParaRPr lang="th-TH" sz="900" dirty="0" smtClean="0">
              <a:latin typeface="TH SarabunPSK"/>
              <a:cs typeface="TH SarabunPSK"/>
            </a:endParaRPr>
          </a:p>
          <a:p>
            <a:r>
              <a:rPr lang="th-TH" sz="2800" dirty="0" smtClean="0">
                <a:latin typeface="TH SarabunPSK"/>
                <a:cs typeface="TH SarabunPSK"/>
              </a:rPr>
              <a:t>เพิ่มกฎในการบังคับให้ต้นไม้สมดุล (เช่น </a:t>
            </a:r>
            <a:r>
              <a:rPr lang="en-US" sz="2800" dirty="0" smtClean="0">
                <a:latin typeface="TH SarabunPSK"/>
                <a:cs typeface="TH SarabunPSK"/>
              </a:rPr>
              <a:t>Red-Black Tree) </a:t>
            </a:r>
            <a:r>
              <a:rPr lang="th-TH" sz="2800" dirty="0" smtClean="0">
                <a:latin typeface="TH SarabunPSK"/>
                <a:cs typeface="TH SarabunPSK"/>
              </a:rPr>
              <a:t>เพื่อรับประกันความเร็วในการทำงาน</a:t>
            </a:r>
            <a:br>
              <a:rPr lang="th-TH" sz="2800" dirty="0" smtClean="0">
                <a:latin typeface="TH SarabunPSK"/>
                <a:cs typeface="TH SarabunPSK"/>
              </a:rPr>
            </a:br>
            <a:endParaRPr lang="th-TH" sz="900" dirty="0" smtClean="0">
              <a:latin typeface="TH SarabunPSK"/>
              <a:cs typeface="TH SarabunPSK"/>
            </a:endParaRPr>
          </a:p>
          <a:p>
            <a:r>
              <a:rPr lang="th-TH" sz="2800" dirty="0" smtClean="0">
                <a:latin typeface="TH SarabunPSK"/>
                <a:cs typeface="TH SarabunPSK"/>
              </a:rPr>
              <a:t>เชื่อม </a:t>
            </a:r>
            <a:r>
              <a:rPr lang="en-US" sz="2800" dirty="0" smtClean="0">
                <a:latin typeface="TH SarabunPSK"/>
                <a:cs typeface="TH SarabunPSK"/>
              </a:rPr>
              <a:t>key </a:t>
            </a:r>
            <a:r>
              <a:rPr lang="th-TH" sz="2800" dirty="0" smtClean="0">
                <a:latin typeface="TH SarabunPSK"/>
                <a:cs typeface="TH SarabunPSK"/>
              </a:rPr>
              <a:t>กับข้อมูลที่สนใจที่อยู่บนดิสก์</a:t>
            </a:r>
          </a:p>
          <a:p>
            <a:pPr lvl="1"/>
            <a:r>
              <a:rPr lang="th-TH" sz="2800" dirty="0" smtClean="0">
                <a:latin typeface="TH SarabunPSK"/>
                <a:cs typeface="TH SarabunPSK"/>
              </a:rPr>
              <a:t>เทคนิคนี้ทำให้เราดำเนินการกับ </a:t>
            </a:r>
            <a:r>
              <a:rPr lang="en-US" sz="2800" dirty="0" smtClean="0">
                <a:latin typeface="TH SarabunPSK"/>
                <a:cs typeface="TH SarabunPSK"/>
              </a:rPr>
              <a:t>key </a:t>
            </a:r>
            <a:r>
              <a:rPr lang="th-TH" sz="2800" dirty="0" smtClean="0">
                <a:latin typeface="TH SarabunPSK"/>
                <a:cs typeface="TH SarabunPSK"/>
              </a:rPr>
              <a:t>บนเมมโมรี โดยไม่ต้องเคลื่อนข้อมูลที่อยู่บนดิสก์จนกว่าจะถึงเวลาที่จำเป็นจริง ๆ</a:t>
            </a:r>
          </a:p>
          <a:p>
            <a:pPr lvl="1"/>
            <a:r>
              <a:rPr lang="th-TH" sz="2800" dirty="0" smtClean="0">
                <a:latin typeface="TH SarabunPSK"/>
                <a:cs typeface="TH SarabunPSK"/>
              </a:rPr>
              <a:t>ใช้ได้กับโครงสร้างข้อมูลอื่น ๆ เช่น อาเรย์</a:t>
            </a:r>
            <a:endParaRPr lang="th-TH" sz="1200" dirty="0" smtClean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595" y="6224927"/>
            <a:ext cx="891723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FF"/>
                </a:solidFill>
                <a:latin typeface="TH SarabunPSK"/>
                <a:cs typeface="TH SarabunPSK"/>
              </a:rPr>
              <a:t>!!! </a:t>
            </a:r>
            <a:r>
              <a:rPr lang="th-TH" sz="2800" b="1" dirty="0" smtClean="0">
                <a:solidFill>
                  <a:srgbClr val="0000FF"/>
                </a:solidFill>
                <a:latin typeface="TH SarabunPSK"/>
                <a:cs typeface="TH SarabunPSK"/>
              </a:rPr>
              <a:t>อย่ากลัวที่จะดัดแปลงโครงสร้างข้อมูลเพื่อให้มันทำงานที่เราต้องการได้</a:t>
            </a:r>
            <a:r>
              <a:rPr lang="th-TH" sz="2800" b="1" u="sng" dirty="0" smtClean="0">
                <a:solidFill>
                  <a:srgbClr val="0000FF"/>
                </a:solidFill>
                <a:latin typeface="TH SarabunPSK"/>
                <a:cs typeface="TH SarabunPSK"/>
              </a:rPr>
              <a:t> </a:t>
            </a:r>
            <a:r>
              <a:rPr lang="th-TH" sz="2800" b="1" dirty="0" smtClean="0">
                <a:solidFill>
                  <a:srgbClr val="0000FF"/>
                </a:solidFill>
                <a:latin typeface="TH SarabunPSK"/>
                <a:cs typeface="TH SarabunPSK"/>
                <a:sym typeface="Wingdings" pitchFamily="2" charset="2"/>
              </a:rPr>
              <a:t>มันเป็นเรื่องปรกติ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ตัวอย่าง</a:t>
            </a:r>
            <a:r>
              <a:rPr lang="en-US" sz="4800" dirty="0" smtClean="0">
                <a:latin typeface="TH SarabunPSK"/>
                <a:cs typeface="TH SarabunPSK"/>
              </a:rPr>
              <a:t>: </a:t>
            </a:r>
            <a:r>
              <a:rPr lang="th-TH" sz="4800" dirty="0" smtClean="0">
                <a:latin typeface="TH SarabunPSK"/>
                <a:cs typeface="TH SarabunPSK"/>
              </a:rPr>
              <a:t>การนับความถี่ข้อมูล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33399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เพิ่ม </a:t>
            </a:r>
            <a:r>
              <a:rPr lang="en-US" dirty="0" smtClean="0">
                <a:latin typeface="TH SarabunPSK"/>
                <a:cs typeface="TH SarabunPSK"/>
              </a:rPr>
              <a:t>field</a:t>
            </a:r>
            <a:r>
              <a:rPr lang="th-TH" dirty="0" smtClean="0">
                <a:latin typeface="TH SarabunPSK"/>
                <a:cs typeface="TH SarabunPSK"/>
              </a:rPr>
              <a:t> (</a:t>
            </a:r>
            <a:r>
              <a:rPr lang="en-US" dirty="0" smtClean="0">
                <a:latin typeface="TH SarabunPSK"/>
                <a:cs typeface="TH SarabunPSK"/>
              </a:rPr>
              <a:t>variable) </a:t>
            </a:r>
            <a:r>
              <a:rPr lang="th-TH" dirty="0" smtClean="0">
                <a:latin typeface="TH SarabunPSK"/>
                <a:cs typeface="TH SarabunPSK"/>
              </a:rPr>
              <a:t>ใหม่เข้าไปเพื่อทำการนับ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7422225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TreeNode {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Object key;</a:t>
            </a:r>
            <a:r>
              <a:rPr lang="th-TH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Object is often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string, …</a:t>
            </a:r>
            <a:endParaRPr lang="th-TH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TreeNode* left;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TreeNode* right;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TreeNode* parent; 	  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(Object key);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TreeNode::TreeNode(Object key)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this-&gt;key = key;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left = right = parent = NULL;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4626602"/>
            <a:ext cx="8446077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h-TH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การ 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insert </a:t>
            </a:r>
            <a:r>
              <a:rPr kumimoji="0" lang="th-TH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กับ 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remove </a:t>
            </a:r>
            <a:r>
              <a:rPr kumimoji="0" lang="th-TH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โหนด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ก็ต้องเปลี่ยนไปจากเดิมด้วย</a:t>
            </a:r>
            <a:endParaRPr kumimoji="0" lang="en-US" sz="2400" b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404813" lvl="1" indent="-349250">
              <a:spcBef>
                <a:spcPct val="20000"/>
              </a:spcBef>
              <a:buFont typeface="Wingdings" charset="2"/>
              <a:buChar char="Ø"/>
            </a:pPr>
            <a:r>
              <a:rPr lang="th-TH" sz="2400" b="1" noProof="0" dirty="0" smtClean="0">
                <a:latin typeface="TH SarabunPSK"/>
                <a:cs typeface="TH SarabunPSK"/>
              </a:rPr>
              <a:t>ในตอน </a:t>
            </a:r>
            <a:r>
              <a:rPr lang="en-US" sz="2400" b="1" noProof="0" dirty="0" smtClean="0">
                <a:latin typeface="TH SarabunPSK"/>
                <a:cs typeface="TH SarabunPSK"/>
              </a:rPr>
              <a:t>Insert </a:t>
            </a:r>
            <a:r>
              <a:rPr lang="th-TH" sz="2400" b="1" noProof="0" dirty="0" smtClean="0">
                <a:latin typeface="TH SarabunPSK"/>
                <a:cs typeface="TH SarabunPSK"/>
              </a:rPr>
              <a:t>ถ้ามีโหนดอยู่แล้วก็ให้เพิ่มตัวนับ (</a:t>
            </a:r>
            <a:r>
              <a:rPr lang="en-US" sz="2400" b="1" noProof="0" dirty="0" smtClean="0">
                <a:latin typeface="TH SarabunPSK"/>
                <a:cs typeface="TH SarabunPSK"/>
              </a:rPr>
              <a:t>counter) </a:t>
            </a:r>
            <a:r>
              <a:rPr lang="th-TH" sz="2400" b="1" noProof="0" dirty="0" smtClean="0">
                <a:latin typeface="TH SarabunPSK"/>
                <a:cs typeface="TH SarabunPSK"/>
              </a:rPr>
              <a:t/>
            </a:r>
            <a:br>
              <a:rPr lang="th-TH" sz="2400" b="1" noProof="0" dirty="0" smtClean="0">
                <a:latin typeface="TH SarabunPSK"/>
                <a:cs typeface="TH SarabunPSK"/>
              </a:rPr>
            </a:br>
            <a:r>
              <a:rPr lang="th-TH" sz="2400" b="1" noProof="0" dirty="0" smtClean="0">
                <a:latin typeface="TH SarabunPSK"/>
                <a:cs typeface="TH SarabunPSK"/>
              </a:rPr>
              <a:t>ถ้าไม่มีก็ให้ใส่โหนดใหม่เข้าไปและตั้งตัวนับให้เป็น</a:t>
            </a:r>
            <a:r>
              <a:rPr lang="en-US" sz="2400" b="1" noProof="0" dirty="0" smtClean="0">
                <a:latin typeface="TH SarabunPSK"/>
                <a:cs typeface="TH SarabunPSK"/>
              </a:rPr>
              <a:t> 1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 </a:t>
            </a:r>
            <a:r>
              <a:rPr lang="en-US" sz="2400" b="1" dirty="0" smtClean="0">
                <a:latin typeface="TH SarabunPSK"/>
                <a:cs typeface="TH SarabunPSK"/>
              </a:rPr>
              <a:t>(</a:t>
            </a:r>
            <a:r>
              <a:rPr lang="th-TH" sz="2400" b="1" dirty="0" smtClean="0">
                <a:latin typeface="TH SarabunPSK"/>
                <a:cs typeface="TH SarabunPSK"/>
              </a:rPr>
              <a:t>คล้ายแบบเดิมแต่มี </a:t>
            </a:r>
            <a:r>
              <a:rPr lang="en-US" sz="2400" b="1" dirty="0" smtClean="0">
                <a:latin typeface="TH SarabunPSK"/>
                <a:cs typeface="TH SarabunPSK"/>
              </a:rPr>
              <a:t>counter </a:t>
            </a:r>
            <a:r>
              <a:rPr lang="th-TH" sz="2400" b="1" dirty="0" smtClean="0">
                <a:latin typeface="TH SarabunPSK"/>
                <a:cs typeface="TH SarabunPSK"/>
              </a:rPr>
              <a:t>มาเกี่ยวข้อง)</a:t>
            </a:r>
            <a:endParaRPr kumimoji="0" lang="th-TH" sz="2400" b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404813" lvl="1" indent="-349250">
              <a:spcBef>
                <a:spcPct val="20000"/>
              </a:spcBef>
              <a:buFont typeface="Wingdings" charset="2"/>
              <a:buChar char="Ø"/>
            </a:pP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การ </a:t>
            </a:r>
            <a:r>
              <a:rPr lang="en-US" sz="2400" b="1" dirty="0" smtClean="0">
                <a:latin typeface="TH SarabunPSK"/>
                <a:cs typeface="TH SarabunPSK"/>
              </a:rPr>
              <a:t>R</a:t>
            </a:r>
            <a:r>
              <a:rPr kumimoji="0" lang="en-US" sz="2400" b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emove</a:t>
            </a:r>
            <a:r>
              <a:rPr kumimoji="0" lang="en-US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 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ถ้ามีซ้ำ</a:t>
            </a:r>
            <a:r>
              <a:rPr lang="th-TH" sz="2400" b="1" dirty="0" smtClean="0">
                <a:latin typeface="TH SarabunPSK"/>
                <a:cs typeface="TH SarabunPSK"/>
              </a:rPr>
              <a:t>เกิน </a:t>
            </a:r>
            <a:r>
              <a:rPr lang="en-US" sz="2400" b="1" dirty="0" smtClean="0">
                <a:latin typeface="TH SarabunPSK"/>
                <a:cs typeface="TH SarabunPSK"/>
              </a:rPr>
              <a:t>1 </a:t>
            </a:r>
            <a:r>
              <a:rPr lang="th-TH" sz="2400" b="1" dirty="0" smtClean="0">
                <a:latin typeface="TH SarabunPSK"/>
                <a:cs typeface="TH SarabunPSK"/>
              </a:rPr>
              <a:t>ตัว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ก็ไม่ต้องลบโหนดออก แต่ให้ปรับ </a:t>
            </a:r>
            <a:r>
              <a:rPr kumimoji="0" lang="en-US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counter 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ให้ลดลงแทน</a:t>
            </a:r>
            <a:b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</a:br>
            <a:r>
              <a:rPr lang="th-TH" sz="2400" b="1" dirty="0" smtClean="0">
                <a:latin typeface="TH SarabunPSK"/>
                <a:cs typeface="TH SarabunPSK"/>
              </a:rPr>
              <a:t>ถ้ามีแค่ตัวเดียวก็ให้ลบโหนดออกไปเลย (คล้ายแบบเดิม)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th-TH" sz="5400" dirty="0" smtClean="0">
                <a:latin typeface="TH SarabunPSK"/>
                <a:cs typeface="TH SarabunPSK"/>
              </a:rPr>
              <a:t>การแวะผ่านต้นไม้ </a:t>
            </a:r>
            <a:r>
              <a:rPr lang="en-US" sz="5400" dirty="0" smtClean="0">
                <a:latin typeface="TH SarabunPSK"/>
                <a:cs typeface="TH SarabunPSK"/>
              </a:rPr>
              <a:t>(Tree Traversal)</a:t>
            </a:r>
            <a:endParaRPr lang="en-US" sz="54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6801"/>
            <a:ext cx="8543761" cy="2771306"/>
          </a:xfrm>
        </p:spPr>
        <p:txBody>
          <a:bodyPr>
            <a:normAutofit/>
          </a:bodyPr>
          <a:lstStyle/>
          <a:p>
            <a:r>
              <a:rPr lang="th-TH" sz="2800" dirty="0" smtClean="0">
                <a:latin typeface="TH SarabunPSK"/>
                <a:cs typeface="TH SarabunPSK"/>
              </a:rPr>
              <a:t>เป็นการเดินเยี่ยมโหนดทุกโหนดในต้นไม้ </a:t>
            </a:r>
            <a:r>
              <a:rPr lang="en-US" sz="2800" dirty="0" smtClean="0">
                <a:latin typeface="TH SarabunPSK"/>
                <a:cs typeface="TH SarabunPSK"/>
              </a:rPr>
              <a:t>(visit all nodes in a tree)</a:t>
            </a:r>
            <a:endParaRPr lang="th-TH" sz="900" dirty="0" smtClean="0">
              <a:latin typeface="TH SarabunPSK"/>
              <a:cs typeface="TH SarabunPSK"/>
            </a:endParaRPr>
          </a:p>
          <a:p>
            <a:r>
              <a:rPr lang="th-TH" sz="2800" dirty="0" smtClean="0">
                <a:latin typeface="TH SarabunPSK"/>
                <a:cs typeface="TH SarabunPSK"/>
              </a:rPr>
              <a:t>มีอยู่สามลักษณะคือแบบ </a:t>
            </a:r>
            <a:r>
              <a:rPr lang="en-US" sz="2800" dirty="0" smtClean="0">
                <a:latin typeface="TH SarabunPSK"/>
                <a:cs typeface="TH SarabunPSK"/>
              </a:rPr>
              <a:t>In-order (</a:t>
            </a:r>
            <a:r>
              <a:rPr lang="th-TH" sz="2800" dirty="0" smtClean="0">
                <a:latin typeface="TH SarabunPSK"/>
                <a:cs typeface="TH SarabunPSK"/>
              </a:rPr>
              <a:t>ตามลำดับ)</a:t>
            </a:r>
            <a:r>
              <a:rPr lang="en-US" sz="2800" dirty="0" smtClean="0">
                <a:latin typeface="TH SarabunPSK"/>
                <a:cs typeface="TH SarabunPSK"/>
              </a:rPr>
              <a:t>, pre-order (</a:t>
            </a:r>
            <a:r>
              <a:rPr lang="th-TH" sz="2800" dirty="0" smtClean="0">
                <a:latin typeface="TH SarabunPSK"/>
                <a:cs typeface="TH SarabunPSK"/>
              </a:rPr>
              <a:t>ก่อนลำดับ)</a:t>
            </a:r>
            <a:r>
              <a:rPr lang="en-US" sz="2800" dirty="0" smtClean="0">
                <a:latin typeface="TH SarabunPSK"/>
                <a:cs typeface="TH SarabunPSK"/>
              </a:rPr>
              <a:t>, </a:t>
            </a:r>
            <a:r>
              <a:rPr lang="th-TH" sz="900" dirty="0" smtClean="0">
                <a:latin typeface="TH SarabunPSK"/>
                <a:cs typeface="TH SarabunPSK"/>
              </a:rPr>
              <a:t/>
            </a:r>
            <a:br>
              <a:rPr lang="th-TH" sz="900" dirty="0" smtClean="0">
                <a:latin typeface="TH SarabunPSK"/>
                <a:cs typeface="TH SarabunPSK"/>
              </a:rPr>
            </a:br>
            <a:r>
              <a:rPr lang="th-TH" sz="2800" dirty="0" smtClean="0">
                <a:latin typeface="TH SarabunPSK"/>
                <a:cs typeface="TH SarabunPSK"/>
              </a:rPr>
              <a:t>และ </a:t>
            </a:r>
            <a:r>
              <a:rPr lang="en-US" sz="2800" dirty="0" smtClean="0">
                <a:latin typeface="TH SarabunPSK"/>
                <a:cs typeface="TH SarabunPSK"/>
              </a:rPr>
              <a:t>post-order </a:t>
            </a:r>
            <a:r>
              <a:rPr lang="th-TH" sz="2800" dirty="0" smtClean="0">
                <a:latin typeface="TH SarabunPSK"/>
                <a:cs typeface="TH SarabunPSK"/>
              </a:rPr>
              <a:t>(หลังลำดับ)</a:t>
            </a:r>
          </a:p>
          <a:p>
            <a:r>
              <a:rPr lang="th-TH" sz="2800" dirty="0" smtClean="0">
                <a:latin typeface="TH SarabunPSK"/>
                <a:cs typeface="TH SarabunPSK"/>
              </a:rPr>
              <a:t>มุมมองของการนับลำดับดูที่ </a:t>
            </a:r>
            <a:r>
              <a:rPr lang="en-US" sz="2800" dirty="0" smtClean="0">
                <a:latin typeface="TH SarabunPSK"/>
                <a:cs typeface="TH SarabunPSK"/>
              </a:rPr>
              <a:t>parent node </a:t>
            </a:r>
            <a:r>
              <a:rPr lang="th-TH" sz="2800" dirty="0" smtClean="0">
                <a:latin typeface="TH SarabunPSK"/>
                <a:cs typeface="TH SarabunPSK"/>
              </a:rPr>
              <a:t>เป็นตัวอ้างอิง และมองซ้อนแบบเดิมไปเรื่อย ๆ</a:t>
            </a:r>
            <a:endParaRPr lang="en-US" sz="2800" dirty="0">
              <a:latin typeface="TH SarabunPSK"/>
              <a:cs typeface="TH SarabunPS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8042" y="3971891"/>
            <a:ext cx="9032786" cy="2131154"/>
            <a:chOff x="991201" y="3930021"/>
            <a:chExt cx="9032786" cy="2131154"/>
          </a:xfrm>
        </p:grpSpPr>
        <p:cxnSp>
          <p:nvCxnSpPr>
            <p:cNvPr id="5" name="Straight Connector 4"/>
            <p:cNvCxnSpPr>
              <a:stCxn id="7" idx="3"/>
              <a:endCxn id="9" idx="0"/>
            </p:cNvCxnSpPr>
            <p:nvPr/>
          </p:nvCxnSpPr>
          <p:spPr>
            <a:xfrm rot="5400000">
              <a:off x="1157912" y="4851574"/>
              <a:ext cx="205246" cy="21899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7" idx="5"/>
              <a:endCxn id="8" idx="0"/>
            </p:cNvCxnSpPr>
            <p:nvPr/>
          </p:nvCxnSpPr>
          <p:spPr>
            <a:xfrm rot="16200000" flipH="1">
              <a:off x="1589342" y="4865182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323217" y="460649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 smtClean="0">
                  <a:latin typeface="TH Kodchasal"/>
                  <a:cs typeface="TH Kodchasal"/>
                </a:rPr>
                <a:t>A</a:t>
              </a:r>
              <a:endParaRPr lang="en-US" sz="2400" b="1" dirty="0">
                <a:latin typeface="TH Kodchasal"/>
                <a:cs typeface="TH Kodchasal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28017" y="506369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 smtClean="0">
                  <a:latin typeface="TH Kodchasal"/>
                  <a:cs typeface="TH Kodchasal"/>
                </a:rPr>
                <a:t>C</a:t>
              </a:r>
              <a:endParaRPr lang="en-US" sz="2400" b="1" dirty="0">
                <a:latin typeface="TH Kodchasal"/>
                <a:cs typeface="TH Kodchasal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91201" y="506369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 smtClean="0">
                  <a:latin typeface="TH Kodchasal"/>
                  <a:cs typeface="TH Kodchasal"/>
                </a:rPr>
                <a:t>B</a:t>
              </a:r>
              <a:endParaRPr lang="en-US" sz="2400" b="1" dirty="0">
                <a:latin typeface="TH Kodchasal"/>
                <a:cs typeface="TH Kodchas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2035915" y="4172578"/>
              <a:ext cx="7620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035915" y="5086978"/>
              <a:ext cx="8382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035915" y="5245793"/>
              <a:ext cx="762000" cy="609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51909" y="3930021"/>
              <a:ext cx="6949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TH Kodchasal"/>
                  <a:cs typeface="TH Kodchasal"/>
                </a:rPr>
                <a:t>In-order </a:t>
              </a:r>
              <a:r>
                <a:rPr lang="en-US" sz="2800" b="1" dirty="0" smtClean="0">
                  <a:latin typeface="TH Kodchasal"/>
                  <a:cs typeface="TH Kodchasal"/>
                  <a:sym typeface="Wingdings" pitchFamily="2" charset="2"/>
                </a:rPr>
                <a:t> left child, parent, right child</a:t>
              </a:r>
              <a:r>
                <a:rPr lang="en-US" sz="2800" b="1" dirty="0" smtClean="0">
                  <a:latin typeface="TH Kodchasal"/>
                  <a:cs typeface="TH Kodchasal"/>
                </a:rPr>
                <a:t>: B – </a:t>
              </a:r>
              <a:r>
                <a:rPr lang="en-US" sz="2800" b="1" dirty="0" smtClean="0">
                  <a:solidFill>
                    <a:srgbClr val="FF0000"/>
                  </a:solidFill>
                  <a:latin typeface="TH Kodchasal"/>
                  <a:cs typeface="TH Kodchasal"/>
                </a:rPr>
                <a:t>A</a:t>
              </a:r>
              <a:r>
                <a:rPr lang="en-US" sz="2800" b="1" dirty="0" smtClean="0">
                  <a:latin typeface="TH Kodchasal"/>
                  <a:cs typeface="TH Kodchasal"/>
                </a:rPr>
                <a:t> – C </a:t>
              </a:r>
              <a:endParaRPr lang="en-US" sz="2800" b="1" dirty="0">
                <a:latin typeface="TH Kodchasal"/>
                <a:cs typeface="TH Kodchas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10765" y="4732765"/>
              <a:ext cx="71609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TH Kodchasal"/>
                  <a:cs typeface="TH Kodchasal"/>
                </a:rPr>
                <a:t>pre-order </a:t>
              </a:r>
              <a:r>
                <a:rPr lang="en-US" sz="2800" b="1" dirty="0" smtClean="0">
                  <a:latin typeface="TH Kodchasal"/>
                  <a:cs typeface="TH Kodchasal"/>
                  <a:sym typeface="Wingdings" pitchFamily="2" charset="2"/>
                </a:rPr>
                <a:t> parent, left child, right child</a:t>
              </a:r>
              <a:r>
                <a:rPr lang="en-US" sz="2800" b="1" dirty="0" smtClean="0">
                  <a:latin typeface="TH Kodchasal"/>
                  <a:cs typeface="TH Kodchasal"/>
                </a:rPr>
                <a:t>: </a:t>
              </a:r>
              <a:r>
                <a:rPr lang="en-US" sz="2800" b="1" dirty="0" smtClean="0">
                  <a:solidFill>
                    <a:srgbClr val="FF0000"/>
                  </a:solidFill>
                  <a:latin typeface="TH Kodchasal"/>
                  <a:cs typeface="TH Kodchasal"/>
                </a:rPr>
                <a:t>A</a:t>
              </a:r>
              <a:r>
                <a:rPr lang="en-US" sz="2800" b="1" dirty="0" smtClean="0">
                  <a:latin typeface="TH Kodchasal"/>
                  <a:cs typeface="TH Kodchasal"/>
                </a:rPr>
                <a:t> – B – C </a:t>
              </a:r>
              <a:endParaRPr lang="en-US" sz="2800" b="1" dirty="0">
                <a:latin typeface="TH Kodchasal"/>
                <a:cs typeface="TH Kodchas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40990" y="5537955"/>
              <a:ext cx="72829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TH Kodchasal"/>
                  <a:cs typeface="TH Kodchasal"/>
                </a:rPr>
                <a:t>post-order </a:t>
              </a:r>
              <a:r>
                <a:rPr lang="en-US" sz="2800" b="1" dirty="0" smtClean="0">
                  <a:latin typeface="TH Kodchasal"/>
                  <a:cs typeface="TH Kodchasal"/>
                  <a:sym typeface="Wingdings" pitchFamily="2" charset="2"/>
                </a:rPr>
                <a:t> left child, right child, parent</a:t>
              </a:r>
              <a:r>
                <a:rPr lang="en-US" sz="2800" b="1" dirty="0" smtClean="0">
                  <a:latin typeface="TH Kodchasal"/>
                  <a:cs typeface="TH Kodchasal"/>
                </a:rPr>
                <a:t>: B – C – </a:t>
              </a:r>
              <a:r>
                <a:rPr lang="en-US" sz="2800" b="1" dirty="0" smtClean="0">
                  <a:solidFill>
                    <a:srgbClr val="FF0000"/>
                  </a:solidFill>
                  <a:latin typeface="TH Kodchasal"/>
                  <a:cs typeface="TH Kodchasal"/>
                </a:rPr>
                <a:t>A</a:t>
              </a:r>
              <a:endParaRPr lang="en-US" sz="2800" b="1" dirty="0">
                <a:solidFill>
                  <a:srgbClr val="FF0000"/>
                </a:solidFill>
                <a:latin typeface="TH Kodchasal"/>
                <a:cs typeface="TH Kodchasal"/>
              </a:endParaRPr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3304708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h-TH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/>
                <a:ea typeface="+mn-ea"/>
                <a:cs typeface="TH SarabunPSK"/>
              </a:rPr>
              <a:t>ตัวอย่างแบบง่าย (ยังไม่จำเป็นต้องมองแบบ</a:t>
            </a:r>
            <a:r>
              <a:rPr kumimoji="0" lang="th-TH" sz="3200" b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/>
                <a:ea typeface="+mn-ea"/>
                <a:cs typeface="TH SarabunPSK"/>
              </a:rPr>
              <a:t> 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/>
                <a:ea typeface="+mn-ea"/>
                <a:cs typeface="TH SarabunPSK"/>
              </a:rPr>
              <a:t>recursive)</a:t>
            </a:r>
            <a:endParaRPr kumimoji="0" lang="en-US" sz="32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H SarabunPSK"/>
              <a:ea typeface="+mn-ea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1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การแวะผ่านต้นไม้ (</a:t>
            </a:r>
            <a:r>
              <a:rPr lang="en-US" sz="4800" dirty="0" smtClean="0">
                <a:latin typeface="TH SarabunPSK"/>
                <a:cs typeface="TH SarabunPSK"/>
              </a:rPr>
              <a:t>Tree Traversal) (2)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dirty="0" smtClean="0">
                <a:latin typeface="TH SarabunPSK"/>
                <a:cs typeface="TH SarabunPSK"/>
              </a:rPr>
              <a:t>ถ้าต้นไม้ซับซ้อนขึ้นให้พิจารณาแบบ </a:t>
            </a:r>
            <a:r>
              <a:rPr lang="en-US" dirty="0" smtClean="0">
                <a:latin typeface="TH SarabunPSK"/>
                <a:cs typeface="TH SarabunPSK"/>
              </a:rPr>
              <a:t>recursive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153980" y="1343686"/>
            <a:ext cx="6990020" cy="5514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สมมติว่าจะ</a:t>
            </a:r>
            <a:r>
              <a:rPr lang="th-TH" sz="2400" b="1" dirty="0" smtClean="0">
                <a:latin typeface="TH SarabunPSK"/>
                <a:cs typeface="TH SarabunPSK"/>
              </a:rPr>
              <a:t>แวะผ่านแบบ </a:t>
            </a:r>
            <a:r>
              <a:rPr lang="en-US" sz="2400" b="1" dirty="0" smtClean="0">
                <a:latin typeface="TH SarabunPSK"/>
                <a:cs typeface="TH SarabunPSK"/>
              </a:rPr>
              <a:t>in-order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th-TH" sz="2400" b="1" dirty="0" smtClean="0">
                <a:latin typeface="TH SarabunPSK"/>
                <a:cs typeface="TH SarabunPSK"/>
              </a:rPr>
              <a:t>จาก </a:t>
            </a:r>
            <a:r>
              <a:rPr lang="en-US" sz="2400" b="1" dirty="0" smtClean="0">
                <a:latin typeface="TH SarabunPSK"/>
                <a:cs typeface="TH SarabunPSK"/>
              </a:rPr>
              <a:t>root (</a:t>
            </a:r>
            <a:r>
              <a:rPr lang="th-TH" sz="2400" b="1" dirty="0" smtClean="0">
                <a:latin typeface="TH SarabunPSK"/>
                <a:cs typeface="TH SarabunPSK"/>
              </a:rPr>
              <a:t>โหนด </a:t>
            </a:r>
            <a:r>
              <a:rPr lang="en-US" sz="2400" b="1" dirty="0" smtClean="0">
                <a:latin typeface="TH SarabunPSK"/>
                <a:cs typeface="TH SarabunPSK"/>
              </a:rPr>
              <a:t>C) </a:t>
            </a:r>
            <a:r>
              <a:rPr lang="th-TH" sz="2400" b="1" dirty="0" smtClean="0">
                <a:latin typeface="TH SarabunPSK"/>
                <a:cs typeface="TH SarabunPSK"/>
              </a:rPr>
              <a:t>เราจะต้องแวะไปที่ลูกด้านซ้ายก่อน ซึ่งก็คือโหนด </a:t>
            </a:r>
            <a:r>
              <a:rPr lang="en-US" sz="2400" b="1" dirty="0" smtClean="0">
                <a:latin typeface="TH SarabunPSK"/>
                <a:cs typeface="TH SarabunPSK"/>
              </a:rPr>
              <a:t>B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th-TH" sz="2400" b="1" dirty="0" smtClean="0">
                <a:latin typeface="TH SarabunPSK"/>
                <a:cs typeface="TH SarabunPSK"/>
              </a:rPr>
              <a:t>แต่โหนด </a:t>
            </a:r>
            <a:r>
              <a:rPr lang="en-US" sz="2400" b="1" dirty="0" smtClean="0">
                <a:latin typeface="TH SarabunPSK"/>
                <a:cs typeface="TH SarabunPSK"/>
              </a:rPr>
              <a:t>B </a:t>
            </a:r>
            <a:r>
              <a:rPr lang="th-TH" sz="2400" b="1" dirty="0" smtClean="0">
                <a:latin typeface="TH SarabunPSK"/>
                <a:cs typeface="TH SarabunPSK"/>
              </a:rPr>
              <a:t>ก็ต้องแวะผ่านแบบ </a:t>
            </a:r>
            <a:r>
              <a:rPr lang="en-US" sz="2400" b="1" dirty="0" smtClean="0">
                <a:latin typeface="TH SarabunPSK"/>
                <a:cs typeface="TH SarabunPSK"/>
              </a:rPr>
              <a:t>in-order </a:t>
            </a:r>
            <a:r>
              <a:rPr lang="th-TH" sz="2400" b="1" dirty="0" smtClean="0">
                <a:latin typeface="TH SarabunPSK"/>
                <a:cs typeface="TH SarabunPSK"/>
              </a:rPr>
              <a:t>เหมือนกัน เราจึงต้องแวะไปที่โหนด </a:t>
            </a:r>
            <a:r>
              <a:rPr lang="en-US" sz="2400" b="1" dirty="0" smtClean="0">
                <a:latin typeface="TH SarabunPSK"/>
                <a:cs typeface="TH SarabunPSK"/>
              </a:rPr>
              <a:t>A</a:t>
            </a:r>
            <a:r>
              <a:rPr lang="th-TH" sz="2400" b="1" dirty="0" smtClean="0">
                <a:latin typeface="TH SarabunPSK"/>
                <a:cs typeface="TH SarabunPSK"/>
              </a:rPr>
              <a:t> ซึ่งเป็นลูกด้านซ้ายก่อน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th-TH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โหนด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 </a:t>
            </a:r>
            <a:r>
              <a:rPr kumimoji="0" lang="en-US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A 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ไม่มีลูก </a:t>
            </a:r>
            <a:r>
              <a:rPr kumimoji="0" lang="en-US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  <a:sym typeface="Wingdings" pitchFamily="2" charset="2"/>
              </a:rPr>
              <a:t> 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  <a:sym typeface="Wingdings" pitchFamily="2" charset="2"/>
              </a:rPr>
              <a:t>จัดการแวะได้เลย แล้ววกกลับหาโหนดพ่อ (</a:t>
            </a:r>
            <a:r>
              <a:rPr lang="th-TH" sz="2400" b="1" dirty="0" smtClean="0">
                <a:latin typeface="TH SarabunPSK"/>
                <a:cs typeface="TH SarabunPSK"/>
                <a:sym typeface="Wingdings" pitchFamily="2" charset="2"/>
              </a:rPr>
              <a:t>โหนด</a:t>
            </a:r>
            <a:r>
              <a:rPr kumimoji="0" lang="en-US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  <a:sym typeface="Wingdings" pitchFamily="2" charset="2"/>
              </a:rPr>
              <a:t>B)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th-TH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โหนด 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B </a:t>
            </a:r>
            <a:r>
              <a:rPr kumimoji="0" lang="th-TH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ตอนนี้เยี่ยมลูกทางซ้ายแล้ว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 ก็แวะเยี่ยมตัวเองได้ แล้วไปลูกทางขวา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th-TH" sz="2400" b="1" dirty="0" smtClean="0">
                <a:latin typeface="TH SarabunPSK"/>
                <a:cs typeface="TH SarabunPSK"/>
              </a:rPr>
              <a:t>โหนด </a:t>
            </a:r>
            <a:r>
              <a:rPr lang="en-US" sz="2400" b="1" dirty="0" smtClean="0">
                <a:latin typeface="TH SarabunPSK"/>
                <a:cs typeface="TH SarabunPSK"/>
              </a:rPr>
              <a:t>G </a:t>
            </a:r>
            <a:r>
              <a:rPr lang="th-TH" sz="2400" b="1" dirty="0" smtClean="0">
                <a:latin typeface="TH SarabunPSK"/>
                <a:cs typeface="TH SarabunPSK"/>
              </a:rPr>
              <a:t>ไม่มีลูกทางซ้าย แวะตัวเองได้เลย แล้วไปลูกทางขวา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th-TH" sz="2400" b="1" dirty="0" smtClean="0">
                <a:latin typeface="TH SarabunPSK"/>
                <a:cs typeface="TH SarabunPSK"/>
              </a:rPr>
              <a:t>โหนด </a:t>
            </a:r>
            <a:r>
              <a:rPr lang="en-US" sz="2400" b="1" dirty="0" smtClean="0">
                <a:latin typeface="TH SarabunPSK"/>
                <a:cs typeface="TH SarabunPSK"/>
              </a:rPr>
              <a:t>F </a:t>
            </a:r>
            <a:r>
              <a:rPr lang="th-TH" sz="2400" b="1" dirty="0" smtClean="0">
                <a:latin typeface="TH SarabunPSK"/>
                <a:cs typeface="TH SarabunPSK"/>
              </a:rPr>
              <a:t>ไม่มีลูก แวะโหนด </a:t>
            </a:r>
            <a:r>
              <a:rPr lang="en-US" sz="2400" b="1" dirty="0" smtClean="0">
                <a:latin typeface="TH SarabunPSK"/>
                <a:cs typeface="TH SarabunPSK"/>
              </a:rPr>
              <a:t>F </a:t>
            </a:r>
            <a:r>
              <a:rPr lang="th-TH" sz="2400" b="1" dirty="0" smtClean="0">
                <a:latin typeface="TH SarabunPSK"/>
                <a:cs typeface="TH SarabunPSK"/>
              </a:rPr>
              <a:t>ได้เลย แล้วย้อนกลับไป</a:t>
            </a:r>
            <a:br>
              <a:rPr lang="th-TH" sz="2400" b="1" dirty="0" smtClean="0">
                <a:latin typeface="TH SarabunPSK"/>
                <a:cs typeface="TH SarabunPSK"/>
              </a:rPr>
            </a:br>
            <a:r>
              <a:rPr lang="th-TH" sz="2400" b="1" dirty="0" smtClean="0">
                <a:latin typeface="TH SarabunPSK"/>
                <a:cs typeface="TH SarabunPSK"/>
              </a:rPr>
              <a:t>(ขณะนี้ลำดับการแวะคือ </a:t>
            </a:r>
            <a:r>
              <a:rPr lang="en-US" sz="2400" b="1" dirty="0" smtClean="0">
                <a:latin typeface="TH SarabunPSK"/>
                <a:cs typeface="TH SarabunPSK"/>
              </a:rPr>
              <a:t>A B G F)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th-TH" sz="2400" b="1" noProof="0" dirty="0" smtClean="0">
                <a:latin typeface="TH SarabunPSK"/>
                <a:cs typeface="TH SarabunPSK"/>
              </a:rPr>
              <a:t>โหนด </a:t>
            </a:r>
            <a:r>
              <a:rPr lang="en-US" sz="2400" b="1" noProof="0" dirty="0" smtClean="0">
                <a:latin typeface="TH SarabunPSK"/>
                <a:cs typeface="TH SarabunPSK"/>
              </a:rPr>
              <a:t>G </a:t>
            </a:r>
            <a:r>
              <a:rPr lang="th-TH" sz="2400" b="1" noProof="0" dirty="0" smtClean="0">
                <a:latin typeface="TH SarabunPSK"/>
                <a:cs typeface="TH SarabunPSK"/>
              </a:rPr>
              <a:t>กับ </a:t>
            </a:r>
            <a:r>
              <a:rPr lang="en-US" sz="2400" b="1" noProof="0" dirty="0" smtClean="0">
                <a:latin typeface="TH SarabunPSK"/>
                <a:cs typeface="TH SarabunPSK"/>
              </a:rPr>
              <a:t>B </a:t>
            </a:r>
            <a:r>
              <a:rPr lang="th-TH" sz="2400" b="1" noProof="0" dirty="0" smtClean="0">
                <a:latin typeface="TH SarabunPSK"/>
                <a:cs typeface="TH SarabunPSK"/>
              </a:rPr>
              <a:t>ได้รับการแวะแบบ </a:t>
            </a:r>
            <a:r>
              <a:rPr lang="en-US" sz="2400" b="1" noProof="0" dirty="0" smtClean="0">
                <a:latin typeface="TH SarabunPSK"/>
                <a:cs typeface="TH SarabunPSK"/>
              </a:rPr>
              <a:t>in-order </a:t>
            </a:r>
            <a:r>
              <a:rPr lang="th-TH" sz="2400" b="1" noProof="0" dirty="0" smtClean="0">
                <a:latin typeface="TH SarabunPSK"/>
                <a:cs typeface="TH SarabunPSK"/>
              </a:rPr>
              <a:t>ไปแล้ว จึงย้อนขึ้นไปถึงโหนด </a:t>
            </a:r>
            <a:r>
              <a:rPr lang="en-US" sz="2400" b="1" noProof="0" dirty="0" smtClean="0">
                <a:latin typeface="TH SarabunPSK"/>
                <a:cs typeface="TH SarabunPSK"/>
              </a:rPr>
              <a:t>C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th-TH" sz="2400" b="1" noProof="0" dirty="0" smtClean="0">
                <a:latin typeface="TH SarabunPSK"/>
                <a:cs typeface="TH SarabunPSK"/>
              </a:rPr>
              <a:t>แวะโหนด </a:t>
            </a:r>
            <a:r>
              <a:rPr lang="en-US" sz="2400" b="1" noProof="0" dirty="0" smtClean="0">
                <a:latin typeface="TH SarabunPSK"/>
                <a:cs typeface="TH SarabunPSK"/>
              </a:rPr>
              <a:t>C (</a:t>
            </a:r>
            <a:r>
              <a:rPr lang="th-TH" sz="2400" b="1" noProof="0" dirty="0" smtClean="0">
                <a:latin typeface="TH SarabunPSK"/>
                <a:cs typeface="TH SarabunPSK"/>
              </a:rPr>
              <a:t>สังเกตด้วยว่าลูกทางซ้ายทั้งหมดของ </a:t>
            </a:r>
            <a:r>
              <a:rPr lang="en-US" sz="2400" b="1" noProof="0" dirty="0" smtClean="0">
                <a:latin typeface="TH SarabunPSK"/>
                <a:cs typeface="TH SarabunPSK"/>
              </a:rPr>
              <a:t>C </a:t>
            </a:r>
            <a:r>
              <a:rPr lang="th-TH" sz="2400" b="1" noProof="0" dirty="0" smtClean="0">
                <a:latin typeface="TH SarabunPSK"/>
                <a:cs typeface="TH SarabunPSK"/>
              </a:rPr>
              <a:t>ถูกแวะหมดแล้ว)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th-TH" sz="2400" b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ทำต่อไปในลักษณะเดียวกันที่ต้นไม้ทางขวา</a:t>
            </a:r>
            <a:r>
              <a:rPr kumimoji="0" lang="th-TH" sz="2400" b="1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 จะได้ลำดับการแวะผ่านเป็น</a:t>
            </a:r>
            <a:r>
              <a:rPr kumimoji="0" lang="en-US" sz="2400" b="1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/>
            </a:r>
            <a:br>
              <a:rPr kumimoji="0" lang="en-US" sz="2400" b="1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</a:br>
            <a:r>
              <a:rPr kumimoji="0" lang="en-US" sz="2400" b="1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A B G F C H D E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52400" y="1524000"/>
            <a:ext cx="1855992" cy="1666783"/>
            <a:chOff x="108141" y="1524000"/>
            <a:chExt cx="1855992" cy="1666783"/>
          </a:xfrm>
        </p:grpSpPr>
        <p:cxnSp>
          <p:nvCxnSpPr>
            <p:cNvPr id="24" name="Straight Connector 23"/>
            <p:cNvCxnSpPr>
              <a:stCxn id="14" idx="3"/>
              <a:endCxn id="25" idx="0"/>
            </p:cNvCxnSpPr>
            <p:nvPr/>
          </p:nvCxnSpPr>
          <p:spPr>
            <a:xfrm rot="5400000">
              <a:off x="1186612" y="2282796"/>
              <a:ext cx="195629" cy="1155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4" idx="6"/>
              <a:endCxn id="18" idx="0"/>
            </p:cNvCxnSpPr>
            <p:nvPr/>
          </p:nvCxnSpPr>
          <p:spPr>
            <a:xfrm>
              <a:off x="1615074" y="21384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6" idx="5"/>
              <a:endCxn id="17" idx="0"/>
            </p:cNvCxnSpPr>
            <p:nvPr/>
          </p:nvCxnSpPr>
          <p:spPr>
            <a:xfrm rot="16200000" flipH="1">
              <a:off x="867506" y="2733128"/>
              <a:ext cx="209366" cy="1155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3" idx="5"/>
              <a:endCxn id="16" idx="0"/>
            </p:cNvCxnSpPr>
            <p:nvPr/>
          </p:nvCxnSpPr>
          <p:spPr>
            <a:xfrm rot="16200000" flipH="1">
              <a:off x="627055" y="2259957"/>
              <a:ext cx="201126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3" idx="3"/>
              <a:endCxn id="15" idx="0"/>
            </p:cNvCxnSpPr>
            <p:nvPr/>
          </p:nvCxnSpPr>
          <p:spPr>
            <a:xfrm rot="5400000">
              <a:off x="240466" y="2260667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2" idx="5"/>
              <a:endCxn id="14" idx="0"/>
            </p:cNvCxnSpPr>
            <p:nvPr/>
          </p:nvCxnSpPr>
          <p:spPr>
            <a:xfrm rot="16200000" flipH="1">
              <a:off x="1235946" y="17715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3"/>
              <a:endCxn id="13" idx="0"/>
            </p:cNvCxnSpPr>
            <p:nvPr/>
          </p:nvCxnSpPr>
          <p:spPr>
            <a:xfrm rot="5400000">
              <a:off x="670533" y="1646259"/>
              <a:ext cx="205246" cy="4646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58659" y="1524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</a:t>
              </a:r>
              <a:endParaRPr lang="en-US" sz="20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1000" y="1981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B</a:t>
              </a:r>
              <a:endParaRPr lang="en-US" sz="20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295400" y="19908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</a:t>
              </a:r>
              <a:endParaRPr lang="en-US" sz="20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08141" y="24480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A</a:t>
              </a:r>
              <a:endParaRPr lang="en-US" sz="20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41541" y="243428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G</a:t>
              </a:r>
              <a:endParaRPr lang="en-US" sz="20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70141" y="2895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644459" y="24384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E</a:t>
              </a:r>
              <a:endParaRPr lang="en-US" sz="2000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066800" y="24384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H</a:t>
              </a:r>
              <a:endParaRPr lang="en-US" sz="2000" b="1" dirty="0"/>
            </a:p>
          </p:txBody>
        </p:sp>
      </p:grpSp>
      <p:sp>
        <p:nvSpPr>
          <p:cNvPr id="29" name="Content Placeholder 2"/>
          <p:cNvSpPr txBox="1">
            <a:spLocks/>
          </p:cNvSpPr>
          <p:nvPr/>
        </p:nvSpPr>
        <p:spPr>
          <a:xfrm>
            <a:off x="-62339" y="3174072"/>
            <a:ext cx="2146543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UPC"/>
                <a:cs typeface="AngsanaUPC"/>
              </a:rPr>
              <a:t>pre-order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latin typeface="AngsanaUPC"/>
                <a:cs typeface="AngsanaUPC"/>
              </a:rPr>
              <a:t>C B A G F D H E</a:t>
            </a:r>
            <a:br>
              <a:rPr lang="en-US" sz="2800" b="1" dirty="0" smtClean="0">
                <a:latin typeface="AngsanaUPC"/>
                <a:cs typeface="AngsanaUPC"/>
              </a:rPr>
            </a:br>
            <a:endParaRPr lang="th-TH" sz="2800" b="1" dirty="0" smtClean="0">
              <a:latin typeface="AngsanaUPC"/>
              <a:cs typeface="AngsanaUPC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000" b="1" dirty="0" smtClean="0">
              <a:latin typeface="AngsanaUPC"/>
              <a:cs typeface="AngsanaUPC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UPC"/>
                <a:cs typeface="AngsanaUPC"/>
              </a:rPr>
              <a:t>post-order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latin typeface="AngsanaUPC"/>
                <a:cs typeface="AngsanaUPC"/>
              </a:rPr>
              <a:t>A F G B H E D C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UPC"/>
              <a:cs typeface="AngsanaUP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การแวะผ่านต้นไม้แบบ </a:t>
            </a:r>
            <a:r>
              <a:rPr lang="en-US" sz="4800" dirty="0" smtClean="0">
                <a:latin typeface="TH SarabunPSK"/>
                <a:cs typeface="TH SarabunPSK"/>
              </a:rPr>
              <a:t>In-order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981200"/>
            <a:ext cx="62484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current)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(current ==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return;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(current-&gt;left);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print(current);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(current-&gt;right);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799" y="1219200"/>
            <a:ext cx="8839201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th-TH" sz="3200" b="1" dirty="0" smtClean="0">
                <a:latin typeface="TH SarabunPSK"/>
                <a:cs typeface="TH SarabunPSK"/>
              </a:rPr>
              <a:t>ตอนแรกดูเหมือนจะยาก แต่พอลองเขียนโค้ดแบบ </a:t>
            </a:r>
            <a:r>
              <a:rPr lang="en-US" sz="3200" b="1" dirty="0" smtClean="0">
                <a:latin typeface="TH SarabunPSK"/>
                <a:cs typeface="TH SarabunPSK"/>
              </a:rPr>
              <a:t>recursive </a:t>
            </a:r>
            <a:r>
              <a:rPr lang="th-TH" sz="3200" b="1" dirty="0" smtClean="0">
                <a:latin typeface="TH SarabunPSK"/>
                <a:cs typeface="TH SarabunPSK"/>
              </a:rPr>
              <a:t>ดู จะรู้ว่าง่ายมาก</a:t>
            </a:r>
            <a:endParaRPr kumimoji="0" lang="en-US" sz="3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8768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noProof="0" dirty="0" smtClean="0">
                <a:latin typeface="TH SarabunPSK"/>
                <a:cs typeface="TH SarabunPSK"/>
              </a:rPr>
              <a:t>Tip: </a:t>
            </a:r>
            <a:r>
              <a:rPr lang="th-TH" sz="2800" b="1" noProof="0" dirty="0" smtClean="0">
                <a:latin typeface="TH SarabunPSK"/>
                <a:cs typeface="TH SarabunPSK"/>
              </a:rPr>
              <a:t>การแวะผ่านต้นไม้จะมีการเช็ค </a:t>
            </a:r>
            <a:r>
              <a:rPr lang="en-US" sz="2800" b="1" noProof="0" dirty="0" smtClean="0">
                <a:latin typeface="TH SarabunPSK"/>
                <a:cs typeface="TH SarabunPSK"/>
              </a:rPr>
              <a:t>pointer </a:t>
            </a:r>
            <a:r>
              <a:rPr lang="th-TH" sz="2800" b="1" noProof="0" dirty="0" smtClean="0">
                <a:latin typeface="TH SarabunPSK"/>
                <a:cs typeface="TH SarabunPSK"/>
              </a:rPr>
              <a:t>ของลิงค์ในโหนดทุกโหนดทุกอัน </a:t>
            </a:r>
            <a:br>
              <a:rPr lang="th-TH" sz="2800" b="1" noProof="0" dirty="0" smtClean="0">
                <a:latin typeface="TH SarabunPSK"/>
                <a:cs typeface="TH SarabunPSK"/>
              </a:rPr>
            </a:br>
            <a:r>
              <a:rPr lang="th-TH" sz="2800" b="1" noProof="0" dirty="0" smtClean="0">
                <a:latin typeface="TH SarabunPSK"/>
                <a:cs typeface="TH SarabunPSK"/>
              </a:rPr>
              <a:t>เราสามารถใช้การแวะผ่านตรวจดูได้ว่าต้นไม้ของเรามีลิงค์ที่ใช้ไม่ได้อยู่หรือไม่ </a:t>
            </a:r>
            <a:br>
              <a:rPr lang="th-TH" sz="2800" b="1" noProof="0" dirty="0" smtClean="0">
                <a:latin typeface="TH SarabunPSK"/>
                <a:cs typeface="TH SarabunPSK"/>
              </a:rPr>
            </a:br>
            <a:r>
              <a:rPr lang="th-TH" sz="2800" b="1" noProof="0" dirty="0" smtClean="0">
                <a:latin typeface="TH SarabunPSK"/>
                <a:cs typeface="TH SarabunPSK"/>
              </a:rPr>
              <a:t>(ช่วยในการตรวจความถูกต้องของโปรแกรม)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8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โหนดของต้นไม้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600" dirty="0" smtClean="0">
                <a:latin typeface="TH SarabunPSK"/>
                <a:cs typeface="TH SarabunPSK"/>
              </a:rPr>
              <a:t>โหนดบางตำแหน่งจะมีบทบาทแตกต่างกัน เช่น</a:t>
            </a:r>
          </a:p>
          <a:p>
            <a:pPr lvl="1">
              <a:buFont typeface="Courier New"/>
              <a:buChar char="o"/>
            </a:pPr>
            <a:r>
              <a:rPr lang="en-US" dirty="0" smtClean="0">
                <a:latin typeface="TH SarabunPSK"/>
                <a:cs typeface="TH SarabunPSK"/>
              </a:rPr>
              <a:t> </a:t>
            </a:r>
            <a:r>
              <a:rPr lang="th-TH" dirty="0" smtClean="0">
                <a:latin typeface="TH SarabunPSK"/>
                <a:cs typeface="TH SarabunPSK"/>
              </a:rPr>
              <a:t>ราก </a:t>
            </a:r>
            <a:r>
              <a:rPr lang="en-US" dirty="0" smtClean="0">
                <a:latin typeface="TH SarabunPSK"/>
                <a:cs typeface="TH SarabunPSK"/>
              </a:rPr>
              <a:t>(root) </a:t>
            </a:r>
            <a:r>
              <a:rPr lang="th-TH" dirty="0" smtClean="0">
                <a:latin typeface="TH SarabunPSK"/>
                <a:cs typeface="TH SarabunPSK"/>
              </a:rPr>
              <a:t>คือโหนดที่อยู่บนสุด</a:t>
            </a:r>
          </a:p>
          <a:p>
            <a:pPr lvl="1">
              <a:buFont typeface="Courier New"/>
              <a:buChar char="o"/>
            </a:pPr>
            <a:r>
              <a:rPr lang="th-TH" dirty="0" smtClean="0">
                <a:latin typeface="TH SarabunPSK"/>
                <a:cs typeface="TH SarabunPSK"/>
              </a:rPr>
              <a:t> ลูก </a:t>
            </a:r>
            <a:r>
              <a:rPr lang="en-US" dirty="0" smtClean="0">
                <a:latin typeface="TH SarabunPSK"/>
                <a:cs typeface="TH SarabunPSK"/>
              </a:rPr>
              <a:t>(child) </a:t>
            </a:r>
            <a:r>
              <a:rPr lang="th-TH" dirty="0" smtClean="0">
                <a:latin typeface="TH SarabunPSK"/>
                <a:cs typeface="TH SarabunPSK"/>
              </a:rPr>
              <a:t>คือโหนดที่มีโหนดด้านบน</a:t>
            </a:r>
            <a:r>
              <a:rPr lang="en-US" dirty="0" smtClean="0">
                <a:latin typeface="TH SarabunPSK"/>
                <a:cs typeface="TH SarabunPSK"/>
              </a:rPr>
              <a:t> </a:t>
            </a:r>
            <a:endParaRPr lang="th-TH" dirty="0" smtClean="0">
              <a:latin typeface="TH SarabunPSK"/>
              <a:cs typeface="TH SarabunPSK"/>
            </a:endParaRPr>
          </a:p>
          <a:p>
            <a:pPr lvl="1">
              <a:buFont typeface="Courier New"/>
              <a:buChar char="o"/>
            </a:pPr>
            <a:r>
              <a:rPr lang="th-TH" dirty="0">
                <a:latin typeface="TH SarabunPSK"/>
                <a:cs typeface="TH SarabunPSK"/>
              </a:rPr>
              <a:t> </a:t>
            </a:r>
            <a:r>
              <a:rPr lang="th-TH" dirty="0" smtClean="0">
                <a:latin typeface="TH SarabunPSK"/>
                <a:cs typeface="TH SarabunPSK"/>
              </a:rPr>
              <a:t>พ่อหรือแม่ </a:t>
            </a:r>
            <a:r>
              <a:rPr lang="en-US" dirty="0" smtClean="0">
                <a:latin typeface="TH SarabunPSK"/>
                <a:cs typeface="TH SarabunPSK"/>
              </a:rPr>
              <a:t>(parent) </a:t>
            </a:r>
            <a:r>
              <a:rPr lang="th-TH" dirty="0" smtClean="0">
                <a:latin typeface="TH SarabunPSK"/>
                <a:cs typeface="TH SarabunPSK"/>
              </a:rPr>
              <a:t>คือโหนดที่มีโหนดเชื่อมต่อด้านล่าง </a:t>
            </a:r>
            <a:r>
              <a:rPr lang="en-US" dirty="0" smtClean="0">
                <a:latin typeface="TH SarabunPSK"/>
                <a:cs typeface="TH SarabunPSK"/>
              </a:rPr>
              <a:t>(root </a:t>
            </a:r>
            <a:r>
              <a:rPr lang="th-TH" dirty="0" smtClean="0">
                <a:latin typeface="TH SarabunPSK"/>
                <a:cs typeface="TH SarabunPSK"/>
              </a:rPr>
              <a:t>ไม่ถือเป็น </a:t>
            </a:r>
            <a:r>
              <a:rPr lang="en-US" dirty="0" smtClean="0">
                <a:latin typeface="TH SarabunPSK"/>
                <a:cs typeface="TH SarabunPSK"/>
              </a:rPr>
              <a:t>parent)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TH SarabunPSK"/>
                <a:cs typeface="TH SarabunPSK"/>
              </a:rPr>
              <a:t> </a:t>
            </a:r>
            <a:r>
              <a:rPr lang="th-TH" dirty="0" smtClean="0">
                <a:latin typeface="TH SarabunPSK"/>
                <a:cs typeface="TH SarabunPSK"/>
              </a:rPr>
              <a:t>ใบ </a:t>
            </a:r>
            <a:r>
              <a:rPr lang="en-US" dirty="0" smtClean="0">
                <a:latin typeface="TH SarabunPSK"/>
                <a:cs typeface="TH SarabunPSK"/>
              </a:rPr>
              <a:t>(leaf) </a:t>
            </a:r>
            <a:r>
              <a:rPr lang="th-TH" dirty="0" smtClean="0">
                <a:latin typeface="TH SarabunPSK"/>
                <a:cs typeface="TH SarabunPSK"/>
              </a:rPr>
              <a:t>คือโหนดที่ไม่มี</a:t>
            </a:r>
            <a:r>
              <a:rPr lang="th-TH" smtClean="0">
                <a:latin typeface="TH SarabunPSK"/>
                <a:cs typeface="TH SarabunPSK"/>
              </a:rPr>
              <a:t>โหนดเชื่อ</a:t>
            </a:r>
            <a:r>
              <a:rPr lang="th-TH">
                <a:latin typeface="TH SarabunPSK"/>
                <a:cs typeface="TH SarabunPSK"/>
              </a:rPr>
              <a:t>ม</a:t>
            </a:r>
            <a:r>
              <a:rPr lang="th-TH" smtClean="0">
                <a:latin typeface="TH SarabunPSK"/>
                <a:cs typeface="TH SarabunPSK"/>
              </a:rPr>
              <a:t>ต่อ</a:t>
            </a:r>
            <a:r>
              <a:rPr lang="th-TH" dirty="0" smtClean="0">
                <a:latin typeface="TH SarabunPSK"/>
                <a:cs typeface="TH SarabunPSK"/>
              </a:rPr>
              <a:t>อยู่ด้านล่าง</a:t>
            </a:r>
            <a:endParaRPr lang="th-TH" dirty="0">
              <a:latin typeface="TH SarabunPSK"/>
              <a:cs typeface="TH SarabunPSK"/>
            </a:endParaRPr>
          </a:p>
          <a:p>
            <a:pPr lvl="1">
              <a:buFont typeface="Courier New"/>
              <a:buChar char="o"/>
            </a:pPr>
            <a:r>
              <a:rPr lang="th-TH" dirty="0" smtClean="0">
                <a:latin typeface="TH SarabunPSK"/>
                <a:cs typeface="TH SarabunPSK"/>
              </a:rPr>
              <a:t> พี่น้อง </a:t>
            </a:r>
            <a:r>
              <a:rPr lang="en-US" dirty="0" smtClean="0">
                <a:latin typeface="TH SarabunPSK"/>
                <a:cs typeface="TH SarabunPSK"/>
              </a:rPr>
              <a:t>(sibling, has same parent) </a:t>
            </a:r>
            <a:r>
              <a:rPr lang="th-TH" dirty="0" smtClean="0">
                <a:latin typeface="TH SarabunPSK"/>
                <a:cs typeface="TH SarabunPSK"/>
              </a:rPr>
              <a:t>โหนดที่มีพ่อร่วมกัน</a:t>
            </a:r>
            <a:r>
              <a:rPr lang="en-US" dirty="0" smtClean="0">
                <a:latin typeface="TH SarabunPSK"/>
                <a:cs typeface="TH SarabunPSK"/>
              </a:rPr>
              <a:t> </a:t>
            </a:r>
            <a:endParaRPr lang="th-TH" dirty="0" smtClean="0">
              <a:latin typeface="TH SarabunPSK"/>
              <a:cs typeface="TH SarabunPSK"/>
            </a:endParaRPr>
          </a:p>
          <a:p>
            <a:pPr lvl="1">
              <a:buFont typeface="Courier New"/>
              <a:buChar char="o"/>
            </a:pPr>
            <a:r>
              <a:rPr lang="th-TH" dirty="0" smtClean="0">
                <a:latin typeface="TH SarabunPSK"/>
                <a:cs typeface="TH SarabunPSK"/>
              </a:rPr>
              <a:t> โหนดภายใน </a:t>
            </a:r>
            <a:r>
              <a:rPr lang="en-US" dirty="0" smtClean="0">
                <a:latin typeface="TH SarabunPSK"/>
                <a:cs typeface="TH SarabunPSK"/>
              </a:rPr>
              <a:t>(inner node) </a:t>
            </a:r>
            <a:r>
              <a:rPr lang="th-TH" dirty="0" smtClean="0">
                <a:latin typeface="TH SarabunPSK"/>
                <a:cs typeface="TH SarabunPSK"/>
              </a:rPr>
              <a:t>คือโหนดที่ไม่ใช่ </a:t>
            </a:r>
            <a:r>
              <a:rPr lang="en-US" dirty="0" smtClean="0">
                <a:latin typeface="TH SarabunPSK"/>
                <a:cs typeface="TH SarabunPSK"/>
              </a:rPr>
              <a:t>leaf </a:t>
            </a:r>
            <a:r>
              <a:rPr lang="th-TH" dirty="0" smtClean="0">
                <a:latin typeface="TH SarabunPSK"/>
                <a:cs typeface="TH SarabunPSK"/>
              </a:rPr>
              <a:t>และ </a:t>
            </a:r>
            <a:r>
              <a:rPr lang="en-US" dirty="0" smtClean="0">
                <a:latin typeface="TH SarabunPSK"/>
                <a:cs typeface="TH SarabunPSK"/>
              </a:rPr>
              <a:t>root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การแวะผ่านต้นไม้ไปทำอะไรได้บ้าง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2200" dirty="0" smtClean="0">
                <a:latin typeface="TH SarabunPSK"/>
                <a:cs typeface="TH SarabunPSK"/>
              </a:rPr>
              <a:t>มีการประยุกต์ใช้หลายอย่างที่ต้องการนำเอาข้อมูลทั้งหมดในต้นไม้ออกมาประมวลผล เช่น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200" dirty="0" smtClean="0">
                <a:latin typeface="TH SarabunPSK"/>
                <a:cs typeface="TH SarabunPSK"/>
              </a:rPr>
              <a:t>การค้นหาไฟล์ที่ต้องการในดิสก์ หรือ ในโฟลเดอร์</a:t>
            </a:r>
            <a:br>
              <a:rPr lang="th-TH" sz="2200" dirty="0" smtClean="0">
                <a:latin typeface="TH SarabunPSK"/>
                <a:cs typeface="TH SarabunPSK"/>
              </a:rPr>
            </a:br>
            <a:r>
              <a:rPr lang="th-TH" sz="2200" dirty="0" smtClean="0">
                <a:latin typeface="TH SarabunPSK"/>
                <a:cs typeface="TH SarabunPSK"/>
              </a:rPr>
              <a:t>(หวังว่าจะจำกันได้ว่า โครงสร้างโฟลเดอร์มักถูกจัดเก็บด้วยทรี)</a:t>
            </a:r>
            <a:endParaRPr lang="th-TH" sz="800" dirty="0" smtClean="0">
              <a:latin typeface="TH SarabunPSK"/>
              <a:cs typeface="TH SarabunPSK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200" dirty="0" smtClean="0">
                <a:latin typeface="TH SarabunPSK"/>
                <a:cs typeface="TH SarabunPSK"/>
              </a:rPr>
              <a:t>การจัดเก็บและคำนวณนิพจน์ทางคณิตศาสตร์ (</a:t>
            </a:r>
            <a:r>
              <a:rPr lang="en-US" sz="2200" dirty="0" smtClean="0">
                <a:latin typeface="TH SarabunPSK"/>
                <a:cs typeface="TH SarabunPSK"/>
              </a:rPr>
              <a:t>Math Expression)</a:t>
            </a:r>
            <a:endParaRPr lang="en-US" sz="800" dirty="0" smtClean="0">
              <a:latin typeface="TH SarabunPSK"/>
              <a:cs typeface="TH SarabunPSK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200" dirty="0" smtClean="0">
                <a:latin typeface="TH SarabunPSK"/>
                <a:cs typeface="TH SarabunPSK"/>
              </a:rPr>
              <a:t>งานวิจัยยุคใหม่ ๆ ก็ยังมีการพูดถึงการใช้งานกันอย่างชัดแจ้ง</a:t>
            </a:r>
            <a:br>
              <a:rPr lang="th-TH" sz="2200" dirty="0" smtClean="0">
                <a:latin typeface="TH SarabunPSK"/>
                <a:cs typeface="TH SarabunPSK"/>
              </a:rPr>
            </a:br>
            <a:r>
              <a:rPr lang="en-US" sz="2200" dirty="0" smtClean="0">
                <a:latin typeface="TH SarabunPSK"/>
                <a:cs typeface="TH SarabunPSK"/>
              </a:rPr>
              <a:t>Use of tree traversal algorithms for chain formation in the PEGASIS data gathering protocol for wireless sensor networks. </a:t>
            </a:r>
            <a:r>
              <a:rPr lang="th-TH" sz="2200" dirty="0" smtClean="0">
                <a:latin typeface="TH SarabunPSK"/>
                <a:cs typeface="TH SarabunPSK"/>
              </a:rPr>
              <a:t> โดย </a:t>
            </a:r>
            <a:r>
              <a:rPr lang="en-US" sz="2200" dirty="0" err="1" smtClean="0">
                <a:latin typeface="TH SarabunPSK"/>
                <a:cs typeface="TH SarabunPSK"/>
              </a:rPr>
              <a:t>Meghanathan</a:t>
            </a:r>
            <a:r>
              <a:rPr lang="en-US" sz="2200" dirty="0" smtClean="0">
                <a:latin typeface="TH SarabunPSK"/>
                <a:cs typeface="TH SarabunPSK"/>
              </a:rPr>
              <a:t>, </a:t>
            </a:r>
            <a:r>
              <a:rPr lang="en-US" sz="2200" dirty="0" err="1" smtClean="0">
                <a:latin typeface="TH SarabunPSK"/>
                <a:cs typeface="TH SarabunPSK"/>
              </a:rPr>
              <a:t>Natarajan</a:t>
            </a:r>
            <a:r>
              <a:rPr lang="th-TH" sz="2400" dirty="0" smtClean="0">
                <a:latin typeface="TH SarabunPSK"/>
                <a:cs typeface="TH SarabunPSK"/>
              </a:rPr>
              <a:t/>
            </a:r>
            <a:br>
              <a:rPr lang="th-TH" sz="2400" dirty="0" smtClean="0">
                <a:latin typeface="TH SarabunPSK"/>
                <a:cs typeface="TH SarabunPSK"/>
              </a:rPr>
            </a:br>
            <a:r>
              <a:rPr lang="th-TH" sz="1800" dirty="0" smtClean="0">
                <a:latin typeface="TH SarabunPSK"/>
                <a:cs typeface="TH SarabunPSK"/>
              </a:rPr>
              <a:t>(</a:t>
            </a:r>
            <a:r>
              <a:rPr lang="en-US" sz="1800" dirty="0" smtClean="0">
                <a:latin typeface="TH SarabunPSK"/>
                <a:cs typeface="TH SarabunPSK"/>
              </a:rPr>
              <a:t>http://www.freepatentsonline.com/article/KSII-Transactions-Internet-Information-Systems/226163552.html)</a:t>
            </a:r>
            <a:endParaRPr lang="en-US" sz="800" dirty="0" smtClean="0">
              <a:latin typeface="TH SarabunPSK"/>
              <a:cs typeface="TH SarabunPSK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200" dirty="0" smtClean="0">
                <a:latin typeface="TH SarabunPSK"/>
                <a:cs typeface="TH SarabunPSK"/>
              </a:rPr>
              <a:t>การเก็บข้อมูลแบบลำดับชั้นในฐานข้อมูล (</a:t>
            </a:r>
            <a:r>
              <a:rPr lang="en-US" sz="2200" dirty="0" smtClean="0">
                <a:latin typeface="TH SarabunPSK"/>
                <a:cs typeface="TH SarabunPSK"/>
              </a:rPr>
              <a:t>storing hierarchical data in a database)</a:t>
            </a:r>
            <a:br>
              <a:rPr lang="en-US" sz="2200" dirty="0" smtClean="0">
                <a:latin typeface="TH SarabunPSK"/>
                <a:cs typeface="TH SarabunPSK"/>
              </a:rPr>
            </a:br>
            <a:r>
              <a:rPr lang="en-US" sz="1800" dirty="0" smtClean="0">
                <a:latin typeface="TH SarabunPSK"/>
                <a:cs typeface="TH SarabunPSK"/>
              </a:rPr>
              <a:t>(Image source: http://articles.sitepoint.com/article/hierarchical-data-database/2)</a:t>
            </a:r>
            <a:endParaRPr lang="th-TH" sz="1800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th-TH" sz="2400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en-US" sz="2400" dirty="0">
              <a:latin typeface="TH SarabunPSK"/>
              <a:cs typeface="TH SarabunPS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5105400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latin typeface="TH SarabunPSK"/>
                <a:cs typeface="TH SarabunPSK"/>
              </a:rPr>
              <a:t>ในการประยุกต์ใช้จริง อาจจะไม่ต้องแวะผ่านต้นไม้ทั้งหมด แต่อาจจะต้องแวะผ่านต้นไม้ย่อยแทน เช่น การหาว่ามีผลไม้กี่สีและอะไรบ้าง</a:t>
            </a:r>
            <a:endParaRPr lang="en-US" sz="2000" b="1" dirty="0">
              <a:latin typeface="TH SarabunPSK"/>
              <a:cs typeface="TH SarabunPS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8600" y="4723273"/>
            <a:ext cx="4800600" cy="1893332"/>
            <a:chOff x="228600" y="4876800"/>
            <a:chExt cx="4800600" cy="1893332"/>
          </a:xfrm>
        </p:grpSpPr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2025" y="4876800"/>
              <a:ext cx="3914775" cy="158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Straight Connector 9"/>
            <p:cNvCxnSpPr>
              <a:endCxn id="11" idx="0"/>
            </p:cNvCxnSpPr>
            <p:nvPr/>
          </p:nvCxnSpPr>
          <p:spPr>
            <a:xfrm flipH="1">
              <a:off x="595313" y="6019800"/>
              <a:ext cx="852488" cy="152400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8600" y="6172200"/>
              <a:ext cx="733425" cy="369332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Apple</a:t>
              </a:r>
              <a:endParaRPr lang="en-US" b="1" dirty="0"/>
            </a:p>
          </p:txBody>
        </p:sp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>
              <a:off x="2514600" y="6019800"/>
              <a:ext cx="1485900" cy="381000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71800" y="6400800"/>
              <a:ext cx="2057400" cy="369332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Chinese pear (</a:t>
              </a:r>
              <a:r>
                <a:rPr lang="th-TH" b="1" dirty="0" smtClean="0"/>
                <a:t>สาลี่)</a:t>
              </a:r>
              <a:endParaRPr lang="en-US" b="1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27" y="76200"/>
            <a:ext cx="8793004" cy="685800"/>
          </a:xfrm>
        </p:spPr>
        <p:txBody>
          <a:bodyPr>
            <a:noAutofit/>
          </a:bodyPr>
          <a:lstStyle/>
          <a:p>
            <a:pPr algn="l"/>
            <a:r>
              <a:rPr lang="th-TH" sz="4800" dirty="0" smtClean="0">
                <a:latin typeface="TH SarabunPSK"/>
                <a:cs typeface="TH SarabunPSK"/>
              </a:rPr>
              <a:t>วิเคราะห์การทำงานของ </a:t>
            </a:r>
            <a:r>
              <a:rPr lang="en-US" sz="4800" dirty="0" smtClean="0">
                <a:latin typeface="TH SarabunPSK"/>
                <a:cs typeface="TH SarabunPSK"/>
              </a:rPr>
              <a:t>Binary Search Tree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38200"/>
            <a:ext cx="8478331" cy="5135563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เราต้องการให้การค้นหา การใส่ข้อมูล การลบข้อมูล มีการเปรียบเทียบตัวเลขให้น้อยครั้งที่สุด</a:t>
            </a:r>
            <a:endParaRPr lang="en-US" dirty="0">
              <a:latin typeface="TH SarabunPSK"/>
              <a:cs typeface="TH SarabunPSK"/>
            </a:endParaRPr>
          </a:p>
          <a:p>
            <a:pPr marL="0" indent="0">
              <a:buNone/>
            </a:pPr>
            <a:r>
              <a:rPr lang="th-TH" u="sng" dirty="0" smtClean="0">
                <a:latin typeface="TH SarabunPSK"/>
                <a:cs typeface="TH SarabunPSK"/>
              </a:rPr>
              <a:t>ตัวอย่างที่ไม่ดี</a:t>
            </a:r>
            <a:r>
              <a:rPr lang="en-US" dirty="0" smtClean="0">
                <a:latin typeface="TH SarabunPSK"/>
                <a:cs typeface="TH SarabunPSK"/>
              </a:rPr>
              <a:t>  </a:t>
            </a:r>
            <a:r>
              <a:rPr lang="th-TH" dirty="0" smtClean="0">
                <a:latin typeface="TH SarabunPSK"/>
                <a:cs typeface="TH SarabunPSK"/>
              </a:rPr>
              <a:t>ลำดับของข้อมูลที่ใส่เข้าไปในต้นไม้เปล่า </a:t>
            </a:r>
            <a:r>
              <a:rPr lang="en-US" dirty="0" smtClean="0">
                <a:latin typeface="TH SarabunPSK"/>
                <a:cs typeface="TH SarabunPSK"/>
              </a:rPr>
              <a:t>1, 2, 3 ,4, 5, 6, 7</a:t>
            </a:r>
            <a:endParaRPr lang="th-TH" dirty="0" smtClean="0">
              <a:latin typeface="TH SarabunPSK"/>
              <a:cs typeface="TH SarabunPSK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7111" y="3393240"/>
            <a:ext cx="319674" cy="295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grpSp>
        <p:nvGrpSpPr>
          <p:cNvPr id="65" name="Group 64"/>
          <p:cNvGrpSpPr/>
          <p:nvPr/>
        </p:nvGrpSpPr>
        <p:grpSpPr>
          <a:xfrm>
            <a:off x="1038786" y="3379730"/>
            <a:ext cx="700674" cy="676183"/>
            <a:chOff x="2362200" y="1905000"/>
            <a:chExt cx="700674" cy="676183"/>
          </a:xfrm>
        </p:grpSpPr>
        <p:cxnSp>
          <p:nvCxnSpPr>
            <p:cNvPr id="5" name="Straight Connector 4"/>
            <p:cNvCxnSpPr>
              <a:stCxn id="7" idx="5"/>
              <a:endCxn id="8" idx="1"/>
            </p:cNvCxnSpPr>
            <p:nvPr/>
          </p:nvCxnSpPr>
          <p:spPr>
            <a:xfrm rot="16200000" flipH="1">
              <a:off x="2626400" y="21656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362200" y="1905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70322" y="3399212"/>
            <a:ext cx="1081674" cy="1057183"/>
            <a:chOff x="3505200" y="1828800"/>
            <a:chExt cx="1081674" cy="1057183"/>
          </a:xfrm>
        </p:grpSpPr>
        <p:cxnSp>
          <p:nvCxnSpPr>
            <p:cNvPr id="14" name="Straight Connector 13"/>
            <p:cNvCxnSpPr>
              <a:stCxn id="13" idx="5"/>
              <a:endCxn id="15" idx="1"/>
            </p:cNvCxnSpPr>
            <p:nvPr/>
          </p:nvCxnSpPr>
          <p:spPr>
            <a:xfrm rot="16200000" flipH="1">
              <a:off x="4150400" y="2470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5"/>
              <a:endCxn id="13" idx="1"/>
            </p:cNvCxnSpPr>
            <p:nvPr/>
          </p:nvCxnSpPr>
          <p:spPr>
            <a:xfrm rot="16200000" flipH="1">
              <a:off x="3769400" y="2089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505200" y="1828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86200" y="2209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267200" y="2590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-18879" y="2764966"/>
            <a:ext cx="3330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 smtClean="0">
                <a:latin typeface="TH SarabunPSK"/>
                <a:cs typeface="TH SarabunPSK"/>
              </a:rPr>
              <a:t>จำนวนการเปรียบเทียบตัวเลข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3189" y="38241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</a:t>
            </a:r>
            <a:r>
              <a:rPr lang="th-TH" dirty="0" smtClean="0"/>
              <a:t>ครั้ง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40559" y="413903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th-TH" dirty="0" smtClean="0"/>
              <a:t>ครั้ง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688" y="443305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r>
              <a:rPr lang="th-TH" dirty="0" smtClean="0"/>
              <a:t>ครั้ง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2992266" y="3391113"/>
            <a:ext cx="1462674" cy="1533525"/>
            <a:chOff x="5037438" y="1828800"/>
            <a:chExt cx="1462674" cy="1533525"/>
          </a:xfrm>
        </p:grpSpPr>
        <p:cxnSp>
          <p:nvCxnSpPr>
            <p:cNvPr id="22" name="Straight Connector 21"/>
            <p:cNvCxnSpPr>
              <a:stCxn id="21" idx="5"/>
              <a:endCxn id="23" idx="1"/>
            </p:cNvCxnSpPr>
            <p:nvPr/>
          </p:nvCxnSpPr>
          <p:spPr>
            <a:xfrm rot="16200000" flipH="1">
              <a:off x="6063638" y="2851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0" idx="5"/>
              <a:endCxn id="21" idx="1"/>
            </p:cNvCxnSpPr>
            <p:nvPr/>
          </p:nvCxnSpPr>
          <p:spPr>
            <a:xfrm rot="16200000" flipH="1">
              <a:off x="5682638" y="2470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9" idx="5"/>
              <a:endCxn id="20" idx="1"/>
            </p:cNvCxnSpPr>
            <p:nvPr/>
          </p:nvCxnSpPr>
          <p:spPr>
            <a:xfrm rot="16200000" flipH="1">
              <a:off x="5301638" y="2089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037438" y="1828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418438" y="2209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799438" y="2590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180438" y="2971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31878" y="299299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159734" y="3384414"/>
            <a:ext cx="1843674" cy="1819183"/>
            <a:chOff x="6690726" y="1752600"/>
            <a:chExt cx="1843674" cy="1819183"/>
          </a:xfrm>
        </p:grpSpPr>
        <p:cxnSp>
          <p:nvCxnSpPr>
            <p:cNvPr id="34" name="Straight Connector 33"/>
            <p:cNvCxnSpPr>
              <a:endCxn id="35" idx="1"/>
            </p:cNvCxnSpPr>
            <p:nvPr/>
          </p:nvCxnSpPr>
          <p:spPr>
            <a:xfrm rot="16200000" flipH="1">
              <a:off x="8097926" y="3156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0" idx="5"/>
              <a:endCxn id="31" idx="1"/>
            </p:cNvCxnSpPr>
            <p:nvPr/>
          </p:nvCxnSpPr>
          <p:spPr>
            <a:xfrm rot="16200000" flipH="1">
              <a:off x="7716926" y="2775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9" idx="5"/>
              <a:endCxn id="30" idx="1"/>
            </p:cNvCxnSpPr>
            <p:nvPr/>
          </p:nvCxnSpPr>
          <p:spPr>
            <a:xfrm rot="16200000" flipH="1">
              <a:off x="7335926" y="2394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8" idx="5"/>
              <a:endCxn id="29" idx="1"/>
            </p:cNvCxnSpPr>
            <p:nvPr/>
          </p:nvCxnSpPr>
          <p:spPr>
            <a:xfrm rot="16200000" flipH="1">
              <a:off x="6954926" y="2013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690726" y="1752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7071726" y="2133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452726" y="2514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7833726" y="2895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8214726" y="3276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74664" y="318213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84645" y="3382035"/>
            <a:ext cx="2239548" cy="2200183"/>
            <a:chOff x="5686251" y="3490435"/>
            <a:chExt cx="2239548" cy="2200183"/>
          </a:xfrm>
        </p:grpSpPr>
        <p:cxnSp>
          <p:nvCxnSpPr>
            <p:cNvPr id="32" name="Straight Connector 31"/>
            <p:cNvCxnSpPr>
              <a:stCxn id="50" idx="5"/>
              <a:endCxn id="33" idx="1"/>
            </p:cNvCxnSpPr>
            <p:nvPr/>
          </p:nvCxnSpPr>
          <p:spPr>
            <a:xfrm rot="16200000" flipH="1">
              <a:off x="7481888" y="5267611"/>
              <a:ext cx="172275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7606125" y="5395435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cxnSp>
          <p:nvCxnSpPr>
            <p:cNvPr id="42" name="Straight Connector 41"/>
            <p:cNvCxnSpPr>
              <a:endCxn id="50" idx="1"/>
            </p:cNvCxnSpPr>
            <p:nvPr/>
          </p:nvCxnSpPr>
          <p:spPr>
            <a:xfrm rot="16200000" flipH="1">
              <a:off x="7093451" y="4894048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8" idx="5"/>
              <a:endCxn id="49" idx="1"/>
            </p:cNvCxnSpPr>
            <p:nvPr/>
          </p:nvCxnSpPr>
          <p:spPr>
            <a:xfrm rot="16200000" flipH="1">
              <a:off x="6712451" y="4513048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7" idx="5"/>
              <a:endCxn id="48" idx="1"/>
            </p:cNvCxnSpPr>
            <p:nvPr/>
          </p:nvCxnSpPr>
          <p:spPr>
            <a:xfrm rot="16200000" flipH="1">
              <a:off x="6331451" y="4132048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6" idx="5"/>
              <a:endCxn id="47" idx="1"/>
            </p:cNvCxnSpPr>
            <p:nvPr/>
          </p:nvCxnSpPr>
          <p:spPr>
            <a:xfrm rot="16200000" flipH="1">
              <a:off x="5950451" y="3751048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686251" y="3490435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6067251" y="3871435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448251" y="4252435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829251" y="4633435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210251" y="5014435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554175" y="528352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09567" y="3377039"/>
            <a:ext cx="2620548" cy="2581183"/>
            <a:chOff x="4847052" y="3657600"/>
            <a:chExt cx="2620548" cy="2581183"/>
          </a:xfrm>
        </p:grpSpPr>
        <p:cxnSp>
          <p:nvCxnSpPr>
            <p:cNvPr id="63" name="Straight Connector 62"/>
            <p:cNvCxnSpPr>
              <a:stCxn id="53" idx="5"/>
              <a:endCxn id="64" idx="1"/>
            </p:cNvCxnSpPr>
            <p:nvPr/>
          </p:nvCxnSpPr>
          <p:spPr>
            <a:xfrm rot="16200000" flipH="1">
              <a:off x="7031126" y="5823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5"/>
              <a:endCxn id="53" idx="1"/>
            </p:cNvCxnSpPr>
            <p:nvPr/>
          </p:nvCxnSpPr>
          <p:spPr>
            <a:xfrm rot="16200000" flipH="1">
              <a:off x="6642689" y="5434776"/>
              <a:ext cx="172275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6766926" y="5562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cxnSp>
          <p:nvCxnSpPr>
            <p:cNvPr id="54" name="Straight Connector 53"/>
            <p:cNvCxnSpPr>
              <a:endCxn id="62" idx="1"/>
            </p:cNvCxnSpPr>
            <p:nvPr/>
          </p:nvCxnSpPr>
          <p:spPr>
            <a:xfrm rot="16200000" flipH="1">
              <a:off x="6254252" y="5061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0" idx="5"/>
              <a:endCxn id="61" idx="1"/>
            </p:cNvCxnSpPr>
            <p:nvPr/>
          </p:nvCxnSpPr>
          <p:spPr>
            <a:xfrm rot="16200000" flipH="1">
              <a:off x="5873252" y="4680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9" idx="5"/>
              <a:endCxn id="60" idx="1"/>
            </p:cNvCxnSpPr>
            <p:nvPr/>
          </p:nvCxnSpPr>
          <p:spPr>
            <a:xfrm rot="16200000" flipH="1">
              <a:off x="5492252" y="4299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8" idx="5"/>
              <a:endCxn id="59" idx="1"/>
            </p:cNvCxnSpPr>
            <p:nvPr/>
          </p:nvCxnSpPr>
          <p:spPr>
            <a:xfrm rot="16200000" flipH="1">
              <a:off x="5111252" y="3918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847052" y="3657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5228052" y="4038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609052" y="4419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990052" y="4800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6371052" y="5181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7147926" y="5943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220860" y="586740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6573" y="6122373"/>
            <a:ext cx="920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ถ้าตัวเลขมันเรียงกันอยู่แล้ว </a:t>
            </a:r>
            <a:r>
              <a:rPr lang="en-US" sz="2800" b="1" dirty="0" smtClean="0">
                <a:latin typeface="TH SarabunPSK"/>
                <a:cs typeface="TH SarabunPSK"/>
              </a:rPr>
              <a:t>Binary Search Tree </a:t>
            </a:r>
            <a:r>
              <a:rPr lang="th-TH" sz="2800" b="1" dirty="0" smtClean="0">
                <a:latin typeface="TH SarabunPSK"/>
                <a:cs typeface="TH SarabunPSK"/>
              </a:rPr>
              <a:t>แบบนี้จะทำงานได้ช้ากว่าที่ควรจะเป็นมาก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5123" y="5282039"/>
            <a:ext cx="485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เปรียบเทียบทั้งหมด </a:t>
            </a:r>
            <a:r>
              <a:rPr lang="en-US" sz="2800" b="1" dirty="0">
                <a:latin typeface="TH SarabunPSK"/>
                <a:cs typeface="TH SarabunPSK"/>
              </a:rPr>
              <a:t> </a:t>
            </a:r>
            <a:r>
              <a:rPr lang="en-US" sz="2800" b="1" dirty="0" smtClean="0">
                <a:latin typeface="TH SarabunPSK"/>
                <a:cs typeface="TH SarabunPSK"/>
              </a:rPr>
              <a:t>1 + 2 + … + 6 = 21 </a:t>
            </a:r>
            <a:r>
              <a:rPr lang="th-TH" sz="2800" b="1" dirty="0" smtClean="0">
                <a:latin typeface="TH SarabunPSK"/>
                <a:cs typeface="TH SarabunPSK"/>
              </a:rPr>
              <a:t>ครั้ง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6" grpId="0"/>
      <p:bldP spid="37" grpId="0"/>
      <p:bldP spid="38" grpId="0"/>
      <p:bldP spid="39" grpId="0"/>
      <p:bldP spid="85" grpId="0"/>
      <p:bldP spid="8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76200"/>
            <a:ext cx="8701770" cy="685800"/>
          </a:xfrm>
        </p:spPr>
        <p:txBody>
          <a:bodyPr>
            <a:noAutofit/>
          </a:bodyPr>
          <a:lstStyle/>
          <a:p>
            <a:pPr algn="l"/>
            <a:r>
              <a:rPr lang="th-TH" sz="4800" dirty="0" smtClean="0">
                <a:latin typeface="TH SarabunPSK"/>
                <a:cs typeface="TH SarabunPSK"/>
              </a:rPr>
              <a:t>วิเคราะห์การทำงานของ </a:t>
            </a:r>
            <a:r>
              <a:rPr lang="en-US" sz="4800" dirty="0" smtClean="0">
                <a:latin typeface="TH SarabunPSK"/>
                <a:cs typeface="TH SarabunPSK"/>
              </a:rPr>
              <a:t>Binary Search Tree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35563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เราต้องการให้การค้นหา การใส่ข้อมูล การลบข้อมูล มีการเปรียบเทียบตัวเลขให้น้อยครั้งที่สุด</a:t>
            </a:r>
            <a:endParaRPr lang="en-US" dirty="0">
              <a:latin typeface="TH SarabunPSK"/>
              <a:cs typeface="TH SarabunPSK"/>
            </a:endParaRPr>
          </a:p>
          <a:p>
            <a:pPr marL="0" indent="0">
              <a:buNone/>
            </a:pPr>
            <a:r>
              <a:rPr lang="th-TH" dirty="0" smtClean="0">
                <a:latin typeface="TH SarabunPSK"/>
                <a:cs typeface="TH SarabunPSK"/>
              </a:rPr>
              <a:t>ตัวอย่างที่ดี ลำดับของข้อมูลที่ใส่เข้าไปในต้นไม้เปล่า </a:t>
            </a:r>
            <a:r>
              <a:rPr lang="en-US" dirty="0" smtClean="0">
                <a:latin typeface="TH SarabunPSK"/>
                <a:cs typeface="TH SarabunPSK"/>
              </a:rPr>
              <a:t>4, 2, 6, 1, 3, 5, 7</a:t>
            </a:r>
            <a:endParaRPr lang="th-TH" dirty="0" smtClean="0">
              <a:latin typeface="TH SarabunPSK"/>
              <a:cs typeface="TH SarabunPSK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669" y="2408634"/>
            <a:ext cx="1366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จำนวนการ</a:t>
            </a:r>
            <a:br>
              <a:rPr lang="th-TH" sz="2800" b="1" dirty="0" smtClean="0">
                <a:latin typeface="TH SarabunPSK"/>
                <a:cs typeface="TH SarabunPSK"/>
              </a:rPr>
            </a:br>
            <a:r>
              <a:rPr lang="th-TH" sz="2800" b="1" dirty="0" smtClean="0">
                <a:latin typeface="TH SarabunPSK"/>
                <a:cs typeface="TH SarabunPSK"/>
              </a:rPr>
              <a:t>เปรียบเทียบ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249992" y="2539970"/>
            <a:ext cx="550151" cy="1578915"/>
            <a:chOff x="1371600" y="1905000"/>
            <a:chExt cx="550151" cy="1578915"/>
          </a:xfrm>
        </p:grpSpPr>
        <p:sp>
          <p:nvSpPr>
            <p:cNvPr id="6" name="Oval 5"/>
            <p:cNvSpPr/>
            <p:nvPr/>
          </p:nvSpPr>
          <p:spPr>
            <a:xfrm>
              <a:off x="1524000" y="1905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71600" y="311458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25718" y="2539970"/>
            <a:ext cx="624474" cy="1600200"/>
            <a:chOff x="2347326" y="1905000"/>
            <a:chExt cx="624474" cy="1600200"/>
          </a:xfrm>
        </p:grpSpPr>
        <p:cxnSp>
          <p:nvCxnSpPr>
            <p:cNvPr id="5" name="Straight Connector 4"/>
            <p:cNvCxnSpPr>
              <a:stCxn id="7" idx="3"/>
              <a:endCxn id="8" idx="0"/>
            </p:cNvCxnSpPr>
            <p:nvPr/>
          </p:nvCxnSpPr>
          <p:spPr>
            <a:xfrm rot="5400000">
              <a:off x="2500429" y="21636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652126" y="1905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347326" y="2362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62200" y="313586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0124" y="6341480"/>
            <a:ext cx="8170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บางทีตัวเลขที่เข้ามาแบบเหมือนสุ่มมาจำทำให้ </a:t>
            </a:r>
            <a:r>
              <a:rPr lang="en-US" sz="2800" b="1" dirty="0" smtClean="0">
                <a:latin typeface="TH SarabunPSK"/>
                <a:cs typeface="TH SarabunPSK"/>
              </a:rPr>
              <a:t>Binary Search Tree </a:t>
            </a:r>
            <a:r>
              <a:rPr lang="th-TH" sz="2800" b="1" dirty="0" smtClean="0">
                <a:latin typeface="TH SarabunPSK"/>
                <a:cs typeface="TH SarabunPSK"/>
              </a:rPr>
              <a:t>ทำงานได้เร็ว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412977" y="2539970"/>
            <a:ext cx="961215" cy="1578915"/>
            <a:chOff x="3534585" y="1905000"/>
            <a:chExt cx="961215" cy="1578915"/>
          </a:xfrm>
        </p:grpSpPr>
        <p:cxnSp>
          <p:nvCxnSpPr>
            <p:cNvPr id="92" name="Straight Connector 91"/>
            <p:cNvCxnSpPr>
              <a:stCxn id="90" idx="5"/>
              <a:endCxn id="93" idx="0"/>
            </p:cNvCxnSpPr>
            <p:nvPr/>
          </p:nvCxnSpPr>
          <p:spPr>
            <a:xfrm rot="16200000" flipH="1">
              <a:off x="4116672" y="21525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63185" y="311458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  <p:cxnSp>
          <p:nvCxnSpPr>
            <p:cNvPr id="89" name="Straight Connector 88"/>
            <p:cNvCxnSpPr>
              <a:stCxn id="90" idx="3"/>
              <a:endCxn id="91" idx="0"/>
            </p:cNvCxnSpPr>
            <p:nvPr/>
          </p:nvCxnSpPr>
          <p:spPr>
            <a:xfrm rot="5400000">
              <a:off x="3687688" y="21636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839385" y="1905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534585" y="2362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176126" y="23718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968918" y="2521703"/>
            <a:ext cx="1234074" cy="1664732"/>
            <a:chOff x="5090526" y="1819183"/>
            <a:chExt cx="1234074" cy="1664732"/>
          </a:xfrm>
        </p:grpSpPr>
        <p:cxnSp>
          <p:nvCxnSpPr>
            <p:cNvPr id="101" name="Straight Connector 100"/>
            <p:cNvCxnSpPr>
              <a:stCxn id="99" idx="3"/>
              <a:endCxn id="102" idx="0"/>
            </p:cNvCxnSpPr>
            <p:nvPr/>
          </p:nvCxnSpPr>
          <p:spPr>
            <a:xfrm rot="5400000">
              <a:off x="5222851" y="2555850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471526" y="311458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  <p:cxnSp>
          <p:nvCxnSpPr>
            <p:cNvPr id="96" name="Straight Connector 95"/>
            <p:cNvCxnSpPr>
              <a:stCxn id="98" idx="5"/>
              <a:endCxn id="100" idx="0"/>
            </p:cNvCxnSpPr>
            <p:nvPr/>
          </p:nvCxnSpPr>
          <p:spPr>
            <a:xfrm rot="16200000" flipH="1">
              <a:off x="5945472" y="2066708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8" idx="3"/>
              <a:endCxn id="99" idx="0"/>
            </p:cNvCxnSpPr>
            <p:nvPr/>
          </p:nvCxnSpPr>
          <p:spPr>
            <a:xfrm rot="5400000">
              <a:off x="5516488" y="2077871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668185" y="18191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5363385" y="22763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6004926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90526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12592" y="2516843"/>
            <a:ext cx="1234074" cy="1674349"/>
            <a:chOff x="6934200" y="1895383"/>
            <a:chExt cx="1234074" cy="1674349"/>
          </a:xfrm>
        </p:grpSpPr>
        <p:cxnSp>
          <p:nvCxnSpPr>
            <p:cNvPr id="111" name="Straight Connector 110"/>
            <p:cNvCxnSpPr>
              <a:stCxn id="108" idx="5"/>
              <a:endCxn id="112" idx="0"/>
            </p:cNvCxnSpPr>
            <p:nvPr/>
          </p:nvCxnSpPr>
          <p:spPr>
            <a:xfrm rot="16200000" flipH="1">
              <a:off x="7453114" y="2631340"/>
              <a:ext cx="201126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08" idx="3"/>
              <a:endCxn id="110" idx="0"/>
            </p:cNvCxnSpPr>
            <p:nvPr/>
          </p:nvCxnSpPr>
          <p:spPr>
            <a:xfrm rot="5400000">
              <a:off x="7066525" y="2632050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07" idx="5"/>
              <a:endCxn id="109" idx="0"/>
            </p:cNvCxnSpPr>
            <p:nvPr/>
          </p:nvCxnSpPr>
          <p:spPr>
            <a:xfrm rot="16200000" flipH="1">
              <a:off x="7789146" y="2142908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7" idx="3"/>
              <a:endCxn id="108" idx="0"/>
            </p:cNvCxnSpPr>
            <p:nvPr/>
          </p:nvCxnSpPr>
          <p:spPr>
            <a:xfrm rot="5400000">
              <a:off x="7360162" y="2154071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7511859" y="18953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7207059" y="23525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7848600" y="2362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6934200" y="28194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7467600" y="280566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391400" y="320040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173792" y="4435353"/>
            <a:ext cx="1996074" cy="2131549"/>
            <a:chOff x="1295400" y="3800383"/>
            <a:chExt cx="1996074" cy="2131549"/>
          </a:xfrm>
        </p:grpSpPr>
        <p:cxnSp>
          <p:nvCxnSpPr>
            <p:cNvPr id="131" name="Straight Connector 130"/>
            <p:cNvCxnSpPr>
              <a:stCxn id="121" idx="3"/>
              <a:endCxn id="132" idx="0"/>
            </p:cNvCxnSpPr>
            <p:nvPr/>
          </p:nvCxnSpPr>
          <p:spPr>
            <a:xfrm rot="5400000">
              <a:off x="2667703" y="4678288"/>
              <a:ext cx="357646" cy="3441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20" idx="5"/>
              <a:endCxn id="123" idx="0"/>
            </p:cNvCxnSpPr>
            <p:nvPr/>
          </p:nvCxnSpPr>
          <p:spPr>
            <a:xfrm rot="16200000" flipH="1">
              <a:off x="1904425" y="4792588"/>
              <a:ext cx="2814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20" idx="3"/>
              <a:endCxn id="122" idx="0"/>
            </p:cNvCxnSpPr>
            <p:nvPr/>
          </p:nvCxnSpPr>
          <p:spPr>
            <a:xfrm rot="5400000">
              <a:off x="1448503" y="4754488"/>
              <a:ext cx="281446" cy="2679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9" idx="5"/>
              <a:endCxn id="121" idx="1"/>
            </p:cNvCxnSpPr>
            <p:nvPr/>
          </p:nvCxnSpPr>
          <p:spPr>
            <a:xfrm rot="16200000" flipH="1">
              <a:off x="2529420" y="3973634"/>
              <a:ext cx="410492" cy="56789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9" idx="3"/>
              <a:endCxn id="120" idx="0"/>
            </p:cNvCxnSpPr>
            <p:nvPr/>
          </p:nvCxnSpPr>
          <p:spPr>
            <a:xfrm rot="5400000">
              <a:off x="1808725" y="4079850"/>
              <a:ext cx="443463" cy="3884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2177859" y="38003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1676400" y="4495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2971800" y="4419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1295400" y="5029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1981200" y="5029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33600" y="556260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514600" y="5029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911016" y="4425736"/>
            <a:ext cx="2438400" cy="2141166"/>
            <a:chOff x="4343400" y="3790766"/>
            <a:chExt cx="2438400" cy="2141166"/>
          </a:xfrm>
        </p:grpSpPr>
        <p:cxnSp>
          <p:nvCxnSpPr>
            <p:cNvPr id="139" name="Straight Connector 138"/>
            <p:cNvCxnSpPr>
              <a:stCxn id="147" idx="5"/>
              <a:endCxn id="151" idx="0"/>
            </p:cNvCxnSpPr>
            <p:nvPr/>
          </p:nvCxnSpPr>
          <p:spPr>
            <a:xfrm rot="16200000" flipH="1">
              <a:off x="6273680" y="4680916"/>
              <a:ext cx="367263" cy="32930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47" idx="3"/>
              <a:endCxn id="150" idx="0"/>
            </p:cNvCxnSpPr>
            <p:nvPr/>
          </p:nvCxnSpPr>
          <p:spPr>
            <a:xfrm rot="5400000">
              <a:off x="5715703" y="4668671"/>
              <a:ext cx="357646" cy="3441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46" idx="5"/>
              <a:endCxn id="149" idx="0"/>
            </p:cNvCxnSpPr>
            <p:nvPr/>
          </p:nvCxnSpPr>
          <p:spPr>
            <a:xfrm rot="16200000" flipH="1">
              <a:off x="4952425" y="4782971"/>
              <a:ext cx="2814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46" idx="3"/>
              <a:endCxn id="148" idx="0"/>
            </p:cNvCxnSpPr>
            <p:nvPr/>
          </p:nvCxnSpPr>
          <p:spPr>
            <a:xfrm rot="5400000">
              <a:off x="4496503" y="4744871"/>
              <a:ext cx="281446" cy="2679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45" idx="5"/>
              <a:endCxn id="147" idx="1"/>
            </p:cNvCxnSpPr>
            <p:nvPr/>
          </p:nvCxnSpPr>
          <p:spPr>
            <a:xfrm rot="16200000" flipH="1">
              <a:off x="5577420" y="3964017"/>
              <a:ext cx="410492" cy="56789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45" idx="3"/>
              <a:endCxn id="146" idx="0"/>
            </p:cNvCxnSpPr>
            <p:nvPr/>
          </p:nvCxnSpPr>
          <p:spPr>
            <a:xfrm rot="5400000">
              <a:off x="4856725" y="4070233"/>
              <a:ext cx="443463" cy="3884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5225859" y="3790766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724400" y="44861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6019800" y="44099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4343400" y="50195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5029200" y="50195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5562600" y="50195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6462126" y="5029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242926" y="556260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6500356" y="4357443"/>
            <a:ext cx="2511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เปรียบเทียบทั้งหมด </a:t>
            </a:r>
            <a:endParaRPr lang="en-US" sz="2000" dirty="0" smtClean="0"/>
          </a:p>
          <a:p>
            <a:r>
              <a:rPr lang="en-US" sz="2000" dirty="0" smtClean="0"/>
              <a:t>1 + 1 + 2 + 2 + 2 + 2 </a:t>
            </a:r>
          </a:p>
          <a:p>
            <a:r>
              <a:rPr lang="en-US" sz="2000" dirty="0" smtClean="0"/>
              <a:t>= 10 </a:t>
            </a:r>
            <a:r>
              <a:rPr lang="th-TH" sz="2000" dirty="0" smtClean="0"/>
              <a:t>ครั้ง</a:t>
            </a:r>
            <a:r>
              <a:rPr lang="en-US" sz="2000" dirty="0" smtClean="0"/>
              <a:t>  &lt; 21 </a:t>
            </a:r>
            <a:r>
              <a:rPr lang="th-TH" sz="2000" dirty="0" smtClean="0"/>
              <a:t>ครั้ง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5" grpId="0"/>
      <p:bldP spid="15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ความลึกของต้นไม้ </a:t>
            </a:r>
            <a:r>
              <a:rPr lang="en-US" sz="4800" dirty="0" smtClean="0">
                <a:latin typeface="TH SarabunPSK"/>
                <a:cs typeface="TH SarabunPSK"/>
              </a:rPr>
              <a:t>(Depth of Tree)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11763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ความลึกของต้นไม้เป็นตัวชี้วัดจำนวนการเปรียบเทียบที่ต้องใช้ในการดำเนินการหลาย ๆ อย่างบนต้นไม้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th-TH" dirty="0" smtClean="0">
                <a:latin typeface="TH SarabunPSK"/>
                <a:cs typeface="TH SarabunPSK"/>
              </a:rPr>
              <a:t>ความลึกของต้นไม้วัดจากลำดับชั้น </a:t>
            </a:r>
            <a:r>
              <a:rPr lang="en-US" dirty="0" smtClean="0">
                <a:latin typeface="TH SarabunPSK"/>
                <a:cs typeface="TH SarabunPSK"/>
              </a:rPr>
              <a:t>(level) </a:t>
            </a:r>
            <a:r>
              <a:rPr lang="th-TH" dirty="0" smtClean="0">
                <a:latin typeface="TH SarabunPSK"/>
                <a:cs typeface="TH SarabunPSK"/>
              </a:rPr>
              <a:t>ของลีฟโหนด (</a:t>
            </a:r>
            <a:r>
              <a:rPr lang="en-US" dirty="0" smtClean="0">
                <a:latin typeface="TH SarabunPSK"/>
                <a:cs typeface="TH SarabunPSK"/>
              </a:rPr>
              <a:t>leaf node) </a:t>
            </a:r>
            <a:r>
              <a:rPr lang="th-TH" dirty="0" smtClean="0">
                <a:latin typeface="TH SarabunPSK"/>
                <a:cs typeface="TH SarabunPSK"/>
              </a:rPr>
              <a:t>ที่มากที่สุด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th-TH" dirty="0" smtClean="0">
                <a:latin typeface="TH SarabunPSK"/>
                <a:cs typeface="TH SarabunPSK"/>
              </a:rPr>
              <a:t>รากอยู่ที่ลำดับชั้นที่ </a:t>
            </a:r>
            <a:r>
              <a:rPr lang="en-US" dirty="0" smtClean="0">
                <a:latin typeface="TH SarabunPSK"/>
                <a:cs typeface="TH SarabunPSK"/>
              </a:rPr>
              <a:t>0 </a:t>
            </a:r>
            <a:r>
              <a:rPr lang="th-TH" dirty="0" smtClean="0">
                <a:latin typeface="TH SarabunPSK"/>
                <a:cs typeface="TH SarabunPSK"/>
              </a:rPr>
              <a:t>ดังนั้น ถ้าต้นไม้มีรากแต่เพียงอย่างเดียว ความลึกของต้นไม้ก็คือ </a:t>
            </a:r>
            <a:r>
              <a:rPr lang="en-US" dirty="0" smtClean="0">
                <a:latin typeface="TH SarabunPSK"/>
                <a:cs typeface="TH SarabunPSK"/>
              </a:rPr>
              <a:t>0</a:t>
            </a:r>
            <a:endParaRPr lang="th-TH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ความลึกและการค้นหา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1600" y="1664732"/>
            <a:ext cx="319674" cy="1998938"/>
            <a:chOff x="1524000" y="2274332"/>
            <a:chExt cx="319674" cy="1998938"/>
          </a:xfrm>
        </p:grpSpPr>
        <p:sp>
          <p:nvSpPr>
            <p:cNvPr id="5" name="Oval 4"/>
            <p:cNvSpPr/>
            <p:nvPr/>
          </p:nvSpPr>
          <p:spPr>
            <a:xfrm>
              <a:off x="1524000" y="2274332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R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873160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43200" y="1674349"/>
            <a:ext cx="1081674" cy="1989321"/>
            <a:chOff x="2895600" y="2283949"/>
            <a:chExt cx="1081674" cy="1989321"/>
          </a:xfrm>
        </p:grpSpPr>
        <p:grpSp>
          <p:nvGrpSpPr>
            <p:cNvPr id="8" name="Group 7"/>
            <p:cNvGrpSpPr/>
            <p:nvPr/>
          </p:nvGrpSpPr>
          <p:grpSpPr>
            <a:xfrm>
              <a:off x="2895600" y="2283949"/>
              <a:ext cx="1081674" cy="1057183"/>
              <a:chOff x="2895600" y="2283949"/>
              <a:chExt cx="1081674" cy="1057183"/>
            </a:xfrm>
          </p:grpSpPr>
          <p:cxnSp>
            <p:nvCxnSpPr>
              <p:cNvPr id="10" name="Straight Connector 9"/>
              <p:cNvCxnSpPr>
                <a:stCxn id="13" idx="5"/>
                <a:endCxn id="14" idx="1"/>
              </p:cNvCxnSpPr>
              <p:nvPr/>
            </p:nvCxnSpPr>
            <p:spPr>
              <a:xfrm rot="16200000" flipH="1">
                <a:off x="3540800" y="2925562"/>
                <a:ext cx="172275" cy="15495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12" idx="5"/>
                <a:endCxn id="13" idx="1"/>
              </p:cNvCxnSpPr>
              <p:nvPr/>
            </p:nvCxnSpPr>
            <p:spPr>
              <a:xfrm rot="16200000" flipH="1">
                <a:off x="3159800" y="2544562"/>
                <a:ext cx="172275" cy="15495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2895600" y="2283949"/>
                <a:ext cx="319674" cy="2951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R</a:t>
                </a:r>
                <a:endParaRPr lang="en-US" sz="2000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276600" y="2664949"/>
                <a:ext cx="319674" cy="2951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N</a:t>
                </a:r>
                <a:endParaRPr lang="en-US" sz="2000" b="1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657600" y="3045949"/>
                <a:ext cx="319674" cy="2951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N</a:t>
                </a:r>
                <a:endParaRPr lang="en-US" sz="2000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60978" y="3873160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19600" y="1664732"/>
            <a:ext cx="1738184" cy="1988642"/>
            <a:chOff x="4572000" y="2274332"/>
            <a:chExt cx="1738184" cy="1988642"/>
          </a:xfrm>
        </p:grpSpPr>
        <p:grpSp>
          <p:nvGrpSpPr>
            <p:cNvPr id="16" name="Group 15"/>
            <p:cNvGrpSpPr/>
            <p:nvPr/>
          </p:nvGrpSpPr>
          <p:grpSpPr>
            <a:xfrm>
              <a:off x="4572000" y="2274332"/>
              <a:ext cx="1738184" cy="1091514"/>
              <a:chOff x="4876800" y="2438400"/>
              <a:chExt cx="3200400" cy="2057400"/>
            </a:xfrm>
          </p:grpSpPr>
          <p:cxnSp>
            <p:nvCxnSpPr>
              <p:cNvPr id="18" name="Straight Connector 17"/>
              <p:cNvCxnSpPr>
                <a:stCxn id="22" idx="2"/>
                <a:endCxn id="23" idx="0"/>
              </p:cNvCxnSpPr>
              <p:nvPr/>
            </p:nvCxnSpPr>
            <p:spPr>
              <a:xfrm rot="10800000" flipV="1">
                <a:off x="5829300" y="2705100"/>
                <a:ext cx="647700" cy="4953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22" idx="6"/>
                <a:endCxn id="25" idx="0"/>
              </p:cNvCxnSpPr>
              <p:nvPr/>
            </p:nvCxnSpPr>
            <p:spPr>
              <a:xfrm>
                <a:off x="7010400" y="2705100"/>
                <a:ext cx="800100" cy="4953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3" idx="2"/>
                <a:endCxn id="26" idx="0"/>
              </p:cNvCxnSpPr>
              <p:nvPr/>
            </p:nvCxnSpPr>
            <p:spPr>
              <a:xfrm rot="10800000" flipV="1">
                <a:off x="5143500" y="3467100"/>
                <a:ext cx="419100" cy="4953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3" idx="6"/>
                <a:endCxn id="24" idx="0"/>
              </p:cNvCxnSpPr>
              <p:nvPr/>
            </p:nvCxnSpPr>
            <p:spPr>
              <a:xfrm>
                <a:off x="6096000" y="3467100"/>
                <a:ext cx="342900" cy="4953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6477000" y="24384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R</a:t>
                </a:r>
                <a:endParaRPr lang="en-US" sz="2000" b="1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562600" y="32004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N</a:t>
                </a:r>
                <a:endParaRPr lang="en-US" sz="2000" b="1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39624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N</a:t>
                </a:r>
                <a:endParaRPr lang="en-US" sz="2000" b="1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543800" y="32004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N</a:t>
                </a:r>
                <a:endParaRPr lang="en-US" sz="2000" b="1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876800" y="39624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N</a:t>
                </a:r>
                <a:endParaRPr lang="en-US" sz="2000" b="1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361160" y="3862864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7200" y="1600200"/>
            <a:ext cx="782587" cy="2038756"/>
            <a:chOff x="609600" y="2209800"/>
            <a:chExt cx="782587" cy="2038756"/>
          </a:xfrm>
        </p:grpSpPr>
        <p:sp>
          <p:nvSpPr>
            <p:cNvPr id="28" name="TextBox 27"/>
            <p:cNvSpPr txBox="1"/>
            <p:nvPr/>
          </p:nvSpPr>
          <p:spPr>
            <a:xfrm>
              <a:off x="609600" y="22098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9600" y="263061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9600" y="303633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600" y="3848446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 smtClean="0"/>
                <a:t>ความลึก</a:t>
              </a:r>
              <a:endParaRPr 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34290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3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29400" y="1664732"/>
            <a:ext cx="2014233" cy="1998938"/>
            <a:chOff x="6781800" y="2274332"/>
            <a:chExt cx="2014233" cy="1998938"/>
          </a:xfrm>
        </p:grpSpPr>
        <p:pic>
          <p:nvPicPr>
            <p:cNvPr id="34" name="Picture 33" descr="1000px-Binary_search_tree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0" y="2274332"/>
              <a:ext cx="2014233" cy="160020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696200" y="3873160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9600" y="3886200"/>
            <a:ext cx="1843674" cy="1969532"/>
            <a:chOff x="762000" y="4495800"/>
            <a:chExt cx="1843674" cy="1969532"/>
          </a:xfrm>
        </p:grpSpPr>
        <p:cxnSp>
          <p:nvCxnSpPr>
            <p:cNvPr id="37" name="Straight Connector 36"/>
            <p:cNvCxnSpPr>
              <a:stCxn id="43" idx="3"/>
              <a:endCxn id="48" idx="7"/>
            </p:cNvCxnSpPr>
            <p:nvPr/>
          </p:nvCxnSpPr>
          <p:spPr>
            <a:xfrm rot="5400000">
              <a:off x="1012814" y="5159037"/>
              <a:ext cx="207285" cy="14671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46" idx="1"/>
            </p:cNvCxnSpPr>
            <p:nvPr/>
          </p:nvCxnSpPr>
          <p:spPr>
            <a:xfrm rot="16200000" flipH="1">
              <a:off x="2169200" y="5899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4" idx="5"/>
              <a:endCxn id="45" idx="1"/>
            </p:cNvCxnSpPr>
            <p:nvPr/>
          </p:nvCxnSpPr>
          <p:spPr>
            <a:xfrm rot="16200000" flipH="1">
              <a:off x="1788200" y="5518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3" idx="5"/>
              <a:endCxn id="44" idx="1"/>
            </p:cNvCxnSpPr>
            <p:nvPr/>
          </p:nvCxnSpPr>
          <p:spPr>
            <a:xfrm rot="16200000" flipH="1">
              <a:off x="1407200" y="5137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2" idx="5"/>
              <a:endCxn id="43" idx="1"/>
            </p:cNvCxnSpPr>
            <p:nvPr/>
          </p:nvCxnSpPr>
          <p:spPr>
            <a:xfrm rot="16200000" flipH="1">
              <a:off x="1026200" y="4756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62000" y="4495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R</a:t>
              </a:r>
              <a:endParaRPr lang="en-US" sz="20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143000" y="4876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N</a:t>
              </a:r>
              <a:endParaRPr lang="en-US" sz="2000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524000" y="5257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N</a:t>
              </a:r>
              <a:endParaRPr lang="en-US" sz="2000" b="1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905000" y="5638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N</a:t>
              </a:r>
              <a:endParaRPr lang="en-US" sz="2000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2286000" y="6019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N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0600" y="609600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 smtClean="0"/>
                <a:t>ความลึก </a:t>
              </a:r>
              <a:r>
                <a:rPr lang="en-US" dirty="0" smtClean="0"/>
                <a:t>4 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70238" y="529281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N</a:t>
              </a:r>
              <a:endParaRPr lang="en-US" sz="2000" b="1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02024" y="3620860"/>
            <a:ext cx="685886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/>
                <a:cs typeface="TH SarabunPSK"/>
              </a:rPr>
              <a:t>ถ้าต้นไม้มีความลึกมาก กรณีที่โชคร้ายเราต้องเสียเวลาทำการเปรียบเทียบข้อมูลบ่อยครั้ง</a:t>
            </a:r>
            <a:r>
              <a:rPr lang="th-TH" sz="2400" b="1" dirty="0">
                <a:latin typeface="TH SarabunPSK"/>
                <a:cs typeface="TH SarabunPSK"/>
              </a:rPr>
              <a:t> </a:t>
            </a:r>
            <a:r>
              <a:rPr lang="th-TH" sz="2400" b="1" dirty="0" smtClean="0">
                <a:latin typeface="TH SarabunPSK"/>
                <a:cs typeface="TH SarabunPSK"/>
              </a:rPr>
              <a:t>เช่น ในกรณีของต้นไม้ความลึก </a:t>
            </a:r>
            <a:r>
              <a:rPr lang="en-US" sz="2400" b="1" dirty="0" smtClean="0">
                <a:latin typeface="TH SarabunPSK"/>
                <a:cs typeface="TH SarabunPSK"/>
              </a:rPr>
              <a:t>4 </a:t>
            </a:r>
            <a:r>
              <a:rPr lang="th-TH" sz="2400" b="1" dirty="0" smtClean="0">
                <a:latin typeface="TH SarabunPSK"/>
                <a:cs typeface="TH SarabunPSK"/>
              </a:rPr>
              <a:t>ถ้าต้อง </a:t>
            </a:r>
            <a:r>
              <a:rPr lang="en-US" sz="2400" b="1" dirty="0" smtClean="0">
                <a:latin typeface="TH SarabunPSK"/>
                <a:cs typeface="TH SarabunPSK"/>
              </a:rPr>
              <a:t>findMax </a:t>
            </a:r>
            <a:r>
              <a:rPr lang="th-TH" sz="2400" b="1" dirty="0" smtClean="0">
                <a:latin typeface="TH SarabunPSK"/>
                <a:cs typeface="TH SarabunPSK"/>
              </a:rPr>
              <a:t>ก็จะเสียเวลามาก ถึงแม้ว่า </a:t>
            </a:r>
            <a:r>
              <a:rPr lang="en-US" sz="2400" b="1" dirty="0" err="1" smtClean="0">
                <a:latin typeface="TH SarabunPSK"/>
                <a:cs typeface="TH SarabunPSK"/>
              </a:rPr>
              <a:t>findMin</a:t>
            </a:r>
            <a:r>
              <a:rPr lang="en-US" sz="2400" b="1" dirty="0" smtClean="0">
                <a:latin typeface="TH SarabunPSK"/>
                <a:cs typeface="TH SarabunPSK"/>
              </a:rPr>
              <a:t> </a:t>
            </a:r>
            <a:r>
              <a:rPr lang="th-TH" sz="2400" b="1" dirty="0" smtClean="0">
                <a:latin typeface="TH SarabunPSK"/>
                <a:cs typeface="TH SarabunPSK"/>
              </a:rPr>
              <a:t>จะทำงานได้อย่างรวดเร็ว </a:t>
            </a:r>
          </a:p>
          <a:p>
            <a:r>
              <a:rPr lang="th-TH" sz="2400" b="1" dirty="0" smtClean="0">
                <a:latin typeface="TH SarabunPSK"/>
                <a:cs typeface="TH SarabunPSK"/>
              </a:rPr>
              <a:t>โดยปรกติแล้วเราสนใจเวลาที่ต้องใช้โดยเฉลี่ย หรือเวลาที่ต้องใช้ในกรณีที่แย่ที่สุด</a:t>
            </a:r>
          </a:p>
          <a:p>
            <a:endParaRPr lang="th-TH" sz="900" b="1" dirty="0" smtClean="0">
              <a:latin typeface="TH SarabunPSK"/>
              <a:cs typeface="TH SarabunPSK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8049674" y="2322497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source: wikipedia.org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07038" y="5956678"/>
            <a:ext cx="8279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/>
                <a:cs typeface="TH SarabunPSK"/>
              </a:rPr>
              <a:t>เราสามารถรับประกันได้ว่า </a:t>
            </a:r>
            <a:r>
              <a:rPr lang="en-US" sz="2400" b="1" dirty="0">
                <a:latin typeface="TH SarabunPSK"/>
                <a:cs typeface="TH SarabunPSK"/>
              </a:rPr>
              <a:t>binary search tree </a:t>
            </a:r>
            <a:r>
              <a:rPr lang="th-TH" sz="2400" b="1" dirty="0">
                <a:latin typeface="TH SarabunPSK"/>
                <a:cs typeface="TH SarabunPSK"/>
              </a:rPr>
              <a:t>จะไม่เกิดกรณีที่แย่มาก ๆ หากเราใช้ </a:t>
            </a:r>
            <a:r>
              <a:rPr lang="en-US" sz="2400" b="1" dirty="0">
                <a:latin typeface="TH SarabunPSK"/>
                <a:cs typeface="TH SarabunPSK"/>
              </a:rPr>
              <a:t>AVL Tree </a:t>
            </a:r>
            <a:r>
              <a:rPr lang="th-TH" sz="2400" b="1" dirty="0">
                <a:latin typeface="TH SarabunPSK"/>
                <a:cs typeface="TH SarabunPSK"/>
              </a:rPr>
              <a:t>หรือ </a:t>
            </a:r>
            <a:r>
              <a:rPr lang="en-US" sz="2400" b="1" dirty="0">
                <a:latin typeface="TH SarabunPSK"/>
                <a:cs typeface="TH SarabunPSK"/>
              </a:rPr>
              <a:t>Red-Black </a:t>
            </a:r>
            <a:r>
              <a:rPr lang="en-US" sz="2400" b="1" dirty="0" smtClean="0">
                <a:latin typeface="TH SarabunPSK"/>
                <a:cs typeface="TH SarabunPSK"/>
              </a:rPr>
              <a:t>Tree</a:t>
            </a:r>
            <a:endParaRPr lang="en-US" sz="2400" b="1" dirty="0">
              <a:latin typeface="TH SarabunPSK"/>
              <a:cs typeface="TH SarabunPSK"/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h-TH" sz="5400" dirty="0" smtClean="0">
                <a:cs typeface="TH Sarabun New"/>
              </a:rPr>
              <a:t>โครงสร้างข้อมูล</a:t>
            </a:r>
            <a:r>
              <a:rPr lang="en-US" sz="5400" dirty="0" smtClean="0">
                <a:cs typeface="TH Sarabun New"/>
              </a:rPr>
              <a:t>:</a:t>
            </a:r>
            <a:r>
              <a:rPr lang="th-TH" sz="5400" dirty="0" smtClean="0">
                <a:cs typeface="TH Sarabun New"/>
              </a:rPr>
              <a:t>  ต้นไม้</a:t>
            </a:r>
            <a:br>
              <a:rPr lang="th-TH" sz="5400" dirty="0" smtClean="0">
                <a:cs typeface="TH Sarabun New"/>
              </a:rPr>
            </a:br>
            <a:endParaRPr lang="en-US" sz="5400" dirty="0">
              <a:cs typeface="TH Sarabun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29" y="166286"/>
            <a:ext cx="7877284" cy="1112489"/>
          </a:xfrm>
        </p:spPr>
        <p:txBody>
          <a:bodyPr>
            <a:noAutofit/>
          </a:bodyPr>
          <a:lstStyle/>
          <a:p>
            <a:r>
              <a:rPr lang="th-TH" sz="4400" dirty="0" smtClean="0">
                <a:cs typeface="TH Sarabun New"/>
              </a:rPr>
              <a:t>ค่ายอบรมโอลิมปิกวิชาการ </a:t>
            </a:r>
            <a:r>
              <a:rPr lang="en-US" sz="4400" dirty="0" smtClean="0">
                <a:cs typeface="TH Sarabun New"/>
              </a:rPr>
              <a:t>2 </a:t>
            </a:r>
            <a:endParaRPr lang="en-US" sz="4400" dirty="0" smtClean="0">
              <a:cs typeface="TH Sarabun New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5314" y="4259273"/>
            <a:ext cx="6400800" cy="1422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1" dirty="0" smtClean="0">
                <a:latin typeface="TH Sarabun New"/>
                <a:cs typeface="TH Sarabun New"/>
              </a:rPr>
              <a:t>รัชดาพร คณาวงษ์</a:t>
            </a:r>
          </a:p>
          <a:p>
            <a:r>
              <a:rPr lang="en-US" b="1" dirty="0" smtClean="0">
                <a:latin typeface="TH Sarabun New"/>
                <a:cs typeface="TH Sarabun New"/>
              </a:rPr>
              <a:t>19 </a:t>
            </a:r>
            <a:r>
              <a:rPr lang="th-TH" b="1" dirty="0" smtClean="0">
                <a:latin typeface="TH Sarabun New"/>
                <a:cs typeface="TH Sarabun New"/>
              </a:rPr>
              <a:t>มีนาคม </a:t>
            </a:r>
            <a:r>
              <a:rPr lang="en-US" b="1" dirty="0" smtClean="0">
                <a:latin typeface="TH Sarabun New"/>
                <a:cs typeface="TH Sarabun New"/>
              </a:rPr>
              <a:t>2562</a:t>
            </a:r>
            <a:endParaRPr lang="th-TH" b="1" dirty="0" smtClean="0">
              <a:latin typeface="TH Sarabun New"/>
              <a:cs typeface="TH Sarabun New"/>
            </a:endParaRPr>
          </a:p>
          <a:p>
            <a:r>
              <a:rPr lang="th-TH" dirty="0" smtClean="0">
                <a:cs typeface="TH Sarabun New"/>
              </a:rPr>
              <a:t>ศูนย์มหาวิทยาลัยศิลปากร</a:t>
            </a:r>
          </a:p>
          <a:p>
            <a:endParaRPr lang="en-US" b="1" dirty="0">
              <a:latin typeface="TH Sarabun New"/>
              <a:cs typeface="TH Sarabun New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4306" y="2458454"/>
            <a:ext cx="481014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 baseline="0">
                <a:solidFill>
                  <a:schemeClr val="tx1"/>
                </a:solidFill>
                <a:latin typeface="TH Sarabun New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cs typeface="TH Sarabun New"/>
              </a:rPr>
              <a:t>Data Structure:  Tree</a:t>
            </a:r>
            <a:endParaRPr lang="en-US" sz="5400" dirty="0">
              <a:cs typeface="TH Sarabun New"/>
            </a:endParaRPr>
          </a:p>
        </p:txBody>
      </p:sp>
    </p:spTree>
    <p:extLst>
      <p:ext uri="{BB962C8B-B14F-4D97-AF65-F5344CB8AC3E}">
        <p14:creationId xmlns:p14="http://schemas.microsoft.com/office/powerpoint/2010/main" val="7750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ทรัย </a:t>
            </a:r>
            <a:r>
              <a:rPr lang="en-US" sz="4800" dirty="0" smtClean="0">
                <a:latin typeface="TH SarabunPSK"/>
                <a:cs typeface="TH SarabunPSK"/>
              </a:rPr>
              <a:t>(</a:t>
            </a:r>
            <a:r>
              <a:rPr lang="en-US" sz="4800" dirty="0" err="1" smtClean="0">
                <a:latin typeface="TH SarabunPSK"/>
                <a:cs typeface="TH SarabunPSK"/>
              </a:rPr>
              <a:t>Trie</a:t>
            </a:r>
            <a:r>
              <a:rPr lang="en-US" sz="4800" dirty="0" smtClean="0">
                <a:latin typeface="TH SarabunPSK"/>
                <a:cs typeface="TH SarabunPSK"/>
              </a:rPr>
              <a:t>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เป็นต้นไม้ที่ออกแบบมาเพื่อเก็บสตริงและค้นหาสตริง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มาจากคำว่า </a:t>
            </a:r>
            <a:r>
              <a:rPr lang="en-US" dirty="0" smtClean="0">
                <a:latin typeface="TH SarabunPSK"/>
                <a:cs typeface="TH SarabunPSK"/>
              </a:rPr>
              <a:t>“re</a:t>
            </a:r>
            <a:r>
              <a:rPr lang="en-US" u="sng" dirty="0" smtClean="0">
                <a:latin typeface="TH SarabunPSK"/>
                <a:cs typeface="TH SarabunPSK"/>
              </a:rPr>
              <a:t>trie</a:t>
            </a:r>
            <a:r>
              <a:rPr lang="en-US" dirty="0" smtClean="0">
                <a:latin typeface="TH SarabunPSK"/>
                <a:cs typeface="TH SarabunPSK"/>
              </a:rPr>
              <a:t>val”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ใช้ในการค้นคืนข่าวสาร เช่นการค้นหาลำดับของ </a:t>
            </a:r>
            <a:r>
              <a:rPr lang="en-US" dirty="0" smtClean="0">
                <a:latin typeface="TH SarabunPSK"/>
                <a:cs typeface="TH SarabunPSK"/>
              </a:rPr>
              <a:t>DNA </a:t>
            </a:r>
            <a:r>
              <a:rPr lang="th-TH" dirty="0" smtClean="0">
                <a:latin typeface="TH SarabunPSK"/>
                <a:cs typeface="TH SarabunPSK"/>
              </a:rPr>
              <a:t>ในฐานข้อมูล </a:t>
            </a:r>
            <a:r>
              <a:rPr lang="en-US" dirty="0" smtClean="0">
                <a:latin typeface="TH SarabunPSK"/>
                <a:cs typeface="TH SarabunPSK"/>
              </a:rPr>
              <a:t>genomic</a:t>
            </a:r>
          </a:p>
          <a:p>
            <a:r>
              <a:rPr lang="th-TH" dirty="0">
                <a:latin typeface="TH SarabunPSK"/>
                <a:cs typeface="TH SarabunPSK"/>
              </a:rPr>
              <a:t>ถ้าส่วนด้านหน้า (</a:t>
            </a:r>
            <a:r>
              <a:rPr lang="en-US" dirty="0">
                <a:latin typeface="TH SarabunPSK"/>
                <a:cs typeface="TH SarabunPSK"/>
              </a:rPr>
              <a:t>prefix) </a:t>
            </a:r>
            <a:r>
              <a:rPr lang="th-TH" dirty="0">
                <a:latin typeface="TH SarabunPSK"/>
                <a:cs typeface="TH SarabunPSK"/>
              </a:rPr>
              <a:t>ของข้อมูลหรือข้อความคือองค์ประกอบหลักในการค้นคืน</a:t>
            </a:r>
            <a:r>
              <a:rPr lang="th-TH" dirty="0" smtClean="0">
                <a:latin typeface="TH SarabunPSK"/>
                <a:cs typeface="TH SarabunPSK"/>
              </a:rPr>
              <a:t>ข้อมูล</a:t>
            </a:r>
            <a:r>
              <a:rPr lang="en-US" dirty="0" smtClean="0">
                <a:latin typeface="TH SarabunPSK"/>
                <a:cs typeface="TH SarabunPSK"/>
              </a:rPr>
              <a:t> </a:t>
            </a:r>
            <a:r>
              <a:rPr lang="th-TH" dirty="0" smtClean="0">
                <a:latin typeface="TH SarabunPSK"/>
                <a:cs typeface="TH SarabunPSK"/>
              </a:rPr>
              <a:t>ทรัย</a:t>
            </a:r>
            <a:r>
              <a:rPr lang="th-TH" dirty="0">
                <a:latin typeface="TH SarabunPSK"/>
                <a:cs typeface="TH SarabunPSK"/>
              </a:rPr>
              <a:t>ถือได้ว่าเป็นโครงสร้างข้อมูลที่มีความเหมาะ</a:t>
            </a:r>
            <a:r>
              <a:rPr lang="th-TH" dirty="0" smtClean="0">
                <a:latin typeface="TH SarabunPSK"/>
                <a:cs typeface="TH SarabunPSK"/>
              </a:rPr>
              <a:t>สมเช่น </a:t>
            </a:r>
            <a:r>
              <a:rPr lang="th-TH" dirty="0">
                <a:latin typeface="TH SarabunPSK"/>
                <a:cs typeface="TH SarabunPSK"/>
              </a:rPr>
              <a:t>ต้องการค้นหาคำทุกคำที่ขึ้นต้นด้วย</a:t>
            </a:r>
            <a:r>
              <a:rPr lang="en-US" dirty="0">
                <a:latin typeface="TH SarabunPSK"/>
                <a:cs typeface="TH SarabunPSK"/>
              </a:rPr>
              <a:t> cat</a:t>
            </a:r>
          </a:p>
          <a:p>
            <a:endParaRPr lang="th-TH" dirty="0" smtClean="0">
              <a:latin typeface="TH SarabunPSK"/>
              <a:cs typeface="TH SarabunPSK"/>
            </a:endParaRPr>
          </a:p>
          <a:p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1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th-TH" dirty="0" smtClean="0">
                <a:latin typeface="TH SarabunPSK"/>
                <a:cs typeface="TH SarabunPSK"/>
              </a:rPr>
              <a:t>คุณสมบัติของทรัย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08" y="838200"/>
            <a:ext cx="8778454" cy="5135563"/>
          </a:xfrm>
        </p:spPr>
        <p:txBody>
          <a:bodyPr/>
          <a:lstStyle/>
          <a:p>
            <a:pPr>
              <a:buNone/>
            </a:pPr>
            <a:r>
              <a:rPr lang="th-TH" sz="2800" dirty="0" smtClean="0">
                <a:latin typeface="TH SarabunPSK"/>
                <a:cs typeface="TH SarabunPSK"/>
              </a:rPr>
              <a:t>คุณสมบัติของทรัยมีดังนี้</a:t>
            </a:r>
            <a:r>
              <a:rPr lang="en-US" sz="2800" dirty="0" smtClean="0">
                <a:latin typeface="TH SarabunPSK"/>
                <a:cs typeface="TH SarabunPSK"/>
              </a:rPr>
              <a:t> </a:t>
            </a:r>
            <a:r>
              <a:rPr lang="en-US" sz="2000" dirty="0" smtClean="0">
                <a:latin typeface="TH SarabunPSK"/>
                <a:cs typeface="TH SarabunPSK"/>
              </a:rPr>
              <a:t>[</a:t>
            </a:r>
            <a:r>
              <a:rPr lang="th-TH" sz="2000" dirty="0" smtClean="0">
                <a:latin typeface="TH SarabunPSK"/>
                <a:cs typeface="TH SarabunPSK"/>
              </a:rPr>
              <a:t>อ้างอิง</a:t>
            </a:r>
            <a:r>
              <a:rPr lang="en-US" sz="2000" dirty="0" smtClean="0">
                <a:latin typeface="TH SarabunPSK"/>
                <a:cs typeface="TH SarabunPSK"/>
              </a:rPr>
              <a:t>: </a:t>
            </a:r>
            <a:r>
              <a:rPr lang="th-TH" sz="2000" dirty="0" smtClean="0">
                <a:latin typeface="TH SarabunPSK"/>
                <a:cs typeface="TH SarabunPSK"/>
              </a:rPr>
              <a:t>ผศ. นันท์นภัส โตอดีเทพย์</a:t>
            </a:r>
            <a:r>
              <a:rPr lang="en-US" sz="2000" dirty="0" smtClean="0">
                <a:latin typeface="TH SarabunPSK"/>
                <a:cs typeface="TH SarabunPSK"/>
              </a:rPr>
              <a:t>]</a:t>
            </a:r>
          </a:p>
          <a:p>
            <a:pPr lvl="1"/>
            <a:r>
              <a:rPr lang="th-TH" sz="2400" dirty="0" smtClean="0">
                <a:latin typeface="TH SarabunPSK"/>
                <a:cs typeface="TH SarabunPSK"/>
              </a:rPr>
              <a:t>ทุกโหนดยกเว้นรากมีเลเบลกำกับเป็นแคแรคเตอร์ในเซตของอักษรทั้งหมด</a:t>
            </a:r>
            <a:endParaRPr lang="en-US" sz="2400" dirty="0" smtClean="0">
              <a:latin typeface="TH SarabunPSK"/>
              <a:cs typeface="TH SarabunPSK"/>
            </a:endParaRPr>
          </a:p>
          <a:p>
            <a:pPr lvl="1"/>
            <a:r>
              <a:rPr lang="th-TH" sz="2400" dirty="0" smtClean="0">
                <a:latin typeface="TH SarabunPSK"/>
                <a:cs typeface="TH SarabunPSK"/>
              </a:rPr>
              <a:t>ลำดับของโหนดกิ่งเป็นลำดับแบบบัญญัติ (</a:t>
            </a:r>
            <a:r>
              <a:rPr lang="en-US" sz="2400" dirty="0" smtClean="0">
                <a:latin typeface="TH SarabunPSK"/>
                <a:cs typeface="TH SarabunPSK"/>
              </a:rPr>
              <a:t>canonical</a:t>
            </a:r>
            <a:r>
              <a:rPr lang="th-TH" sz="2400" dirty="0" smtClean="0">
                <a:latin typeface="TH SarabunPSK"/>
                <a:cs typeface="TH SarabunPSK"/>
              </a:rPr>
              <a:t>)</a:t>
            </a:r>
            <a:r>
              <a:rPr lang="en-US" sz="2400" dirty="0" smtClean="0">
                <a:latin typeface="TH SarabunPSK"/>
                <a:cs typeface="TH SarabunPSK"/>
              </a:rPr>
              <a:t> </a:t>
            </a:r>
            <a:r>
              <a:rPr lang="th-TH" sz="2400" dirty="0" smtClean="0">
                <a:latin typeface="TH SarabunPSK"/>
                <a:cs typeface="TH SarabunPSK"/>
              </a:rPr>
              <a:t>ของอักษร (หรือออกแบบใหม่)</a:t>
            </a:r>
            <a:endParaRPr lang="en-US" sz="2400" dirty="0" smtClean="0">
              <a:latin typeface="TH SarabunPSK"/>
              <a:cs typeface="TH SarabunPSK"/>
            </a:endParaRPr>
          </a:p>
          <a:p>
            <a:pPr lvl="1"/>
            <a:r>
              <a:rPr lang="th-TH" sz="2400" dirty="0" smtClean="0">
                <a:latin typeface="TH SarabunPSK"/>
                <a:cs typeface="TH SarabunPSK"/>
              </a:rPr>
              <a:t>โหนดภายนอก (ใบ) แทนสตริง </a:t>
            </a:r>
            <a:r>
              <a:rPr lang="en-US" sz="2400" dirty="0" smtClean="0">
                <a:latin typeface="TH SarabunPSK"/>
                <a:cs typeface="TH SarabunPSK"/>
              </a:rPr>
              <a:t>S </a:t>
            </a:r>
            <a:r>
              <a:rPr lang="th-TH" sz="2400" dirty="0" smtClean="0">
                <a:latin typeface="TH SarabunPSK"/>
                <a:cs typeface="TH SarabunPSK"/>
              </a:rPr>
              <a:t>ที่ได้จากการเชื่อมแคแรคเตอร์จากโหนดราก</a:t>
            </a:r>
            <a:endParaRPr lang="en-US" sz="2400" dirty="0" smtClean="0">
              <a:latin typeface="TH SarabunPSK"/>
              <a:cs typeface="TH SarabunPSK"/>
            </a:endParaRPr>
          </a:p>
          <a:p>
            <a:pPr lvl="1"/>
            <a:r>
              <a:rPr lang="th-TH" sz="2400" dirty="0" smtClean="0">
                <a:latin typeface="TH SarabunPSK"/>
                <a:cs typeface="TH SarabunPSK"/>
              </a:rPr>
              <a:t>แต่ไม่ใช่โหนดใบก็เก็บสตริงได้เหมือนกัน เช่น กรณีที่มีทั้งคำว่า </a:t>
            </a:r>
            <a:r>
              <a:rPr lang="en-US" sz="2400" dirty="0" smtClean="0">
                <a:latin typeface="TH SarabunPSK"/>
                <a:cs typeface="TH SarabunPSK"/>
              </a:rPr>
              <a:t>do, done </a:t>
            </a:r>
            <a:r>
              <a:rPr lang="th-TH" sz="2400" dirty="0" smtClean="0">
                <a:latin typeface="TH SarabunPSK"/>
                <a:cs typeface="TH SarabunPSK"/>
              </a:rPr>
              <a:t>และ </a:t>
            </a:r>
            <a:r>
              <a:rPr lang="en-US" sz="2400" dirty="0" smtClean="0">
                <a:latin typeface="TH SarabunPSK"/>
                <a:cs typeface="TH SarabunPSK"/>
              </a:rPr>
              <a:t>dog </a:t>
            </a:r>
            <a:r>
              <a:rPr lang="th-TH" sz="2400" dirty="0" smtClean="0">
                <a:latin typeface="TH SarabunPSK"/>
                <a:cs typeface="TH SarabunPSK"/>
              </a:rPr>
              <a:t>อยู่ในทรัย</a:t>
            </a:r>
            <a:endParaRPr lang="en-US" sz="2400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en-US" sz="3600" dirty="0">
              <a:latin typeface="TH SarabunPSK"/>
              <a:cs typeface="TH SarabunPSK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676928"/>
              </p:ext>
            </p:extLst>
          </p:nvPr>
        </p:nvGraphicFramePr>
        <p:xfrm>
          <a:off x="2362317" y="3262490"/>
          <a:ext cx="4419483" cy="325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r:id="rId3" imgW="3861206" imgH="2829154" progId="">
                  <p:embed/>
                </p:oleObj>
              </mc:Choice>
              <mc:Fallback>
                <p:oleObj r:id="rId3" imgW="3861206" imgH="282915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317" y="3262490"/>
                        <a:ext cx="4419483" cy="3251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81800" y="46848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/>
                <a:cs typeface="TH SarabunPSK"/>
              </a:rPr>
              <a:t>ภาพ</a:t>
            </a:r>
            <a:r>
              <a:rPr lang="en-US" b="1" dirty="0" smtClean="0">
                <a:latin typeface="TH SarabunPSK"/>
                <a:cs typeface="TH SarabunPSK"/>
              </a:rPr>
              <a:t>: </a:t>
            </a:r>
            <a:r>
              <a:rPr lang="th-TH" b="1" dirty="0" smtClean="0">
                <a:latin typeface="TH SarabunPSK"/>
                <a:cs typeface="TH SarabunPSK"/>
              </a:rPr>
              <a:t>ผศ. นันท์นภัส โตอดีเทพย์</a:t>
            </a:r>
            <a:endParaRPr lang="en-US" b="1" dirty="0">
              <a:latin typeface="TH SarabunPSK"/>
              <a:cs typeface="TH SarabunPS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6396335"/>
            <a:ext cx="857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จากภาพข้างบน ทรัยนี้เก็บคำว่า </a:t>
            </a:r>
            <a:r>
              <a:rPr lang="en-US" sz="2800" b="1" dirty="0" smtClean="0">
                <a:latin typeface="TH SarabunPSK"/>
                <a:cs typeface="TH SarabunPSK"/>
              </a:rPr>
              <a:t>bear, bell, bid, bull, buy, sell, stock, </a:t>
            </a:r>
            <a:r>
              <a:rPr lang="th-TH" sz="2800" b="1" dirty="0" smtClean="0">
                <a:latin typeface="TH SarabunPSK"/>
                <a:cs typeface="TH SarabunPSK"/>
              </a:rPr>
              <a:t>และ </a:t>
            </a:r>
            <a:r>
              <a:rPr lang="en-US" sz="2800" b="1" dirty="0" smtClean="0">
                <a:latin typeface="TH SarabunPSK"/>
                <a:cs typeface="TH SarabunPSK"/>
              </a:rPr>
              <a:t>stop</a:t>
            </a:r>
            <a:r>
              <a:rPr lang="th-TH" sz="2800" b="1" dirty="0" smtClean="0">
                <a:latin typeface="TH SarabunPSK"/>
                <a:cs typeface="TH SarabunPSK"/>
              </a:rPr>
              <a:t> 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ข้อสังเกตเกี่ยวกับทรัย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09" y="1158889"/>
            <a:ext cx="8811146" cy="5638800"/>
          </a:xfrm>
        </p:spPr>
        <p:txBody>
          <a:bodyPr>
            <a:noAutofit/>
          </a:bodyPr>
          <a:lstStyle/>
          <a:p>
            <a:r>
              <a:rPr lang="th-TH" sz="2800" dirty="0" smtClean="0">
                <a:latin typeface="TH SarabunPSK"/>
                <a:cs typeface="TH SarabunPSK"/>
              </a:rPr>
              <a:t>ทรัยทำหน้าที่คล้าย </a:t>
            </a:r>
            <a:r>
              <a:rPr lang="en-US" sz="2800" dirty="0" smtClean="0">
                <a:latin typeface="TH SarabunPSK"/>
                <a:cs typeface="TH SarabunPSK"/>
              </a:rPr>
              <a:t>search tree </a:t>
            </a:r>
            <a:r>
              <a:rPr lang="th-TH" sz="2800" dirty="0" smtClean="0">
                <a:latin typeface="TH SarabunPSK"/>
                <a:cs typeface="TH SarabunPSK"/>
              </a:rPr>
              <a:t>ได้เหมือนกัน เช่น การจัดเรียงคำตามแบบบัญญัติภาษาอังกฤษเราสามารถเปรียบค่า </a:t>
            </a:r>
            <a:r>
              <a:rPr lang="en-US" sz="2800" dirty="0" smtClean="0">
                <a:latin typeface="TH SarabunPSK"/>
                <a:cs typeface="TH SarabunPSK"/>
              </a:rPr>
              <a:t>a, b, c, …, z </a:t>
            </a:r>
            <a:r>
              <a:rPr lang="th-TH" sz="2800" dirty="0" smtClean="0">
                <a:latin typeface="TH SarabunPSK"/>
                <a:cs typeface="TH SarabunPSK"/>
              </a:rPr>
              <a:t>เป็น </a:t>
            </a:r>
            <a:r>
              <a:rPr lang="en-US" sz="2800" dirty="0" smtClean="0">
                <a:latin typeface="TH SarabunPSK"/>
                <a:cs typeface="TH SarabunPSK"/>
              </a:rPr>
              <a:t>1, 2, 3, …, 26 </a:t>
            </a:r>
            <a:r>
              <a:rPr lang="th-TH" sz="2800" dirty="0" smtClean="0">
                <a:latin typeface="TH SarabunPSK"/>
                <a:cs typeface="TH SarabunPSK"/>
              </a:rPr>
              <a:t>ได้</a:t>
            </a:r>
            <a:br>
              <a:rPr lang="th-TH" sz="2800" dirty="0" smtClean="0">
                <a:latin typeface="TH SarabunPSK"/>
                <a:cs typeface="TH SarabunPSK"/>
              </a:rPr>
            </a:br>
            <a:r>
              <a:rPr lang="th-TH" sz="2800" dirty="0" smtClean="0">
                <a:latin typeface="TH SarabunPSK"/>
                <a:cs typeface="TH SarabunPSK"/>
              </a:rPr>
              <a:t>แล้วกำหนดให้พวกตัวอักษรแรกซ้ายสุด เป็นต้น</a:t>
            </a:r>
          </a:p>
          <a:p>
            <a:r>
              <a:rPr lang="th-TH" sz="2800" dirty="0" smtClean="0">
                <a:latin typeface="TH SarabunPSK"/>
                <a:cs typeface="TH SarabunPSK"/>
              </a:rPr>
              <a:t>การอ่านค่าของตัวอักษรในแต่ละโหนดแบบ </a:t>
            </a:r>
            <a:r>
              <a:rPr lang="en-US" sz="2800" dirty="0" smtClean="0">
                <a:latin typeface="TH SarabunPSK"/>
                <a:cs typeface="TH SarabunPSK"/>
              </a:rPr>
              <a:t>preorder</a:t>
            </a:r>
            <a:r>
              <a:rPr lang="th-TH" sz="2800" dirty="0" smtClean="0">
                <a:latin typeface="TH SarabunPSK"/>
                <a:cs typeface="TH SarabunPSK"/>
              </a:rPr>
              <a:t> จะทำให้ได้คำที่เก็บไว้ในทรัย (ต้องลบตัวอักษรเวลากลับไปหาโหนดพ่อด้วย)</a:t>
            </a:r>
          </a:p>
          <a:p>
            <a:r>
              <a:rPr lang="th-TH" sz="2800" dirty="0" smtClean="0">
                <a:latin typeface="TH SarabunPSK"/>
                <a:cs typeface="TH SarabunPSK"/>
              </a:rPr>
              <a:t>การค้นหาคำในทรัยจะเร็วมาก แต่การลบคำจะช้า เพราะต้องตามลบโหนดด้านบนด้วย</a:t>
            </a:r>
            <a:r>
              <a:rPr lang="th-TH" sz="2800" dirty="0">
                <a:latin typeface="TH SarabunPSK"/>
                <a:cs typeface="TH SarabunPSK"/>
              </a:rPr>
              <a:t> </a:t>
            </a:r>
            <a:r>
              <a:rPr lang="th-TH" sz="2800" dirty="0" smtClean="0">
                <a:latin typeface="TH SarabunPSK"/>
                <a:cs typeface="TH SarabunPSK"/>
              </a:rPr>
              <a:t>เช่น การลบคำว่า </a:t>
            </a:r>
            <a:r>
              <a:rPr lang="en-US" sz="2800" dirty="0" smtClean="0">
                <a:latin typeface="TH SarabunPSK"/>
                <a:cs typeface="TH SarabunPSK"/>
              </a:rPr>
              <a:t>bear </a:t>
            </a:r>
            <a:r>
              <a:rPr lang="th-TH" sz="2800" dirty="0" smtClean="0">
                <a:latin typeface="TH SarabunPSK"/>
                <a:cs typeface="TH SarabunPSK"/>
              </a:rPr>
              <a:t>ออกจากทรัยในตัวอย่าง ทั้งโหนด </a:t>
            </a:r>
            <a:r>
              <a:rPr lang="en-US" sz="2800" dirty="0" smtClean="0">
                <a:latin typeface="TH SarabunPSK"/>
                <a:cs typeface="TH SarabunPSK"/>
              </a:rPr>
              <a:t>a </a:t>
            </a:r>
            <a:r>
              <a:rPr lang="th-TH" sz="2800" dirty="0" smtClean="0">
                <a:latin typeface="TH SarabunPSK"/>
                <a:cs typeface="TH SarabunPSK"/>
              </a:rPr>
              <a:t>และ </a:t>
            </a:r>
            <a:r>
              <a:rPr lang="en-US" sz="2800" dirty="0" smtClean="0">
                <a:latin typeface="TH SarabunPSK"/>
                <a:cs typeface="TH SarabunPSK"/>
              </a:rPr>
              <a:t>r </a:t>
            </a:r>
            <a:r>
              <a:rPr lang="th-TH" sz="2800" dirty="0" smtClean="0">
                <a:latin typeface="TH SarabunPSK"/>
                <a:cs typeface="TH SarabunPSK"/>
              </a:rPr>
              <a:t>จะต้องถูกลบด้วย ทรัยจึงไม่เหมาะกับงานที่ต้องลบข้อมูลออกบ่อย ๆ </a:t>
            </a:r>
            <a:endParaRPr lang="en-US" sz="2800" dirty="0">
              <a:latin typeface="TH SarabunPSK"/>
              <a:cs typeface="TH SarabunPSK"/>
            </a:endParaRPr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954318"/>
              </p:ext>
            </p:extLst>
          </p:nvPr>
        </p:nvGraphicFramePr>
        <p:xfrm>
          <a:off x="5327481" y="4495800"/>
          <a:ext cx="3210709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r:id="rId3" imgW="3861206" imgH="2829154" progId="">
                  <p:embed/>
                </p:oleObj>
              </mc:Choice>
              <mc:Fallback>
                <p:oleObj r:id="rId3" imgW="3861206" imgH="282915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481" y="4495800"/>
                        <a:ext cx="3210709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5400000">
            <a:off x="7859651" y="5631985"/>
            <a:ext cx="199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 smtClean="0">
                <a:latin typeface="TH SarabunPSK"/>
                <a:cs typeface="TH SarabunPSK"/>
              </a:rPr>
              <a:t>ภาพ</a:t>
            </a:r>
            <a:r>
              <a:rPr lang="en-US" sz="1600" b="1" dirty="0" smtClean="0">
                <a:latin typeface="TH SarabunPSK"/>
                <a:cs typeface="TH SarabunPSK"/>
              </a:rPr>
              <a:t>: </a:t>
            </a:r>
            <a:r>
              <a:rPr lang="th-TH" sz="1600" b="1" dirty="0" smtClean="0">
                <a:latin typeface="TH SarabunPSK"/>
                <a:cs typeface="TH SarabunPSK"/>
              </a:rPr>
              <a:t>ผศ. นันท์นภัส โตอดีเทพย์</a:t>
            </a:r>
            <a:endParaRPr lang="en-US" sz="1600" b="1" dirty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03" y="5505943"/>
            <a:ext cx="4747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u="sng" dirty="0">
                <a:latin typeface="TH SarabunPSK"/>
                <a:cs typeface="TH SarabunPSK"/>
              </a:rPr>
              <a:t>ทรัยไม่ใช่ </a:t>
            </a:r>
            <a:r>
              <a:rPr lang="en-US" sz="2800" b="1" u="sng" dirty="0">
                <a:latin typeface="TH SarabunPSK"/>
                <a:cs typeface="TH SarabunPSK"/>
              </a:rPr>
              <a:t>binary search tree </a:t>
            </a:r>
            <a:r>
              <a:rPr lang="th-TH" sz="2800" b="1" u="sng" dirty="0">
                <a:latin typeface="TH SarabunPSK"/>
                <a:cs typeface="TH SarabunPSK"/>
              </a:rPr>
              <a:t>เพราะสามารถมีโหนดลูกได้มากมายตามจำนวน</a:t>
            </a:r>
            <a:r>
              <a:rPr lang="th-TH" sz="2800" b="1" u="sng" dirty="0" smtClean="0">
                <a:latin typeface="TH SarabunPSK"/>
                <a:cs typeface="TH SarabunPSK"/>
              </a:rPr>
              <a:t>อักษร</a:t>
            </a:r>
            <a:endParaRPr lang="th-TH" sz="2800" b="1" u="sng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2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ทดลองสร้างทรัยสำหรับเก็บคำศัพท์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9" y="1219200"/>
            <a:ext cx="5891627" cy="5355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end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key;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 parent;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* link[26];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(char* word)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this-&gt;key = word[0];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end = false;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parent = 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26; ++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link[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1321" y="3506970"/>
            <a:ext cx="5105400" cy="7694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200" b="1" dirty="0" smtClean="0">
                <a:latin typeface="TH SarabunPSK"/>
                <a:cs typeface="TH SarabunPSK"/>
              </a:rPr>
              <a:t>ลิงค์ไปโหนดลูกทั้งหมด เนื่องจากตัวอักษรภาษาอังกฤษมี </a:t>
            </a:r>
            <a:r>
              <a:rPr lang="en-US" sz="2200" b="1" dirty="0" smtClean="0">
                <a:latin typeface="TH SarabunPSK"/>
                <a:cs typeface="TH SarabunPSK"/>
              </a:rPr>
              <a:t>26 </a:t>
            </a:r>
            <a:r>
              <a:rPr lang="th-TH" sz="2200" b="1" dirty="0" smtClean="0">
                <a:latin typeface="TH SarabunPSK"/>
                <a:cs typeface="TH SarabunPSK"/>
              </a:rPr>
              <a:t>ตัว </a:t>
            </a:r>
            <a:br>
              <a:rPr lang="th-TH" sz="2200" b="1" dirty="0" smtClean="0">
                <a:latin typeface="TH SarabunPSK"/>
                <a:cs typeface="TH SarabunPSK"/>
              </a:rPr>
            </a:br>
            <a:r>
              <a:rPr lang="th-TH" sz="2200" b="1" dirty="0" smtClean="0">
                <a:latin typeface="TH SarabunPSK"/>
                <a:cs typeface="TH SarabunPSK"/>
              </a:rPr>
              <a:t>จึงเตรียมไว้ทั้งหมด </a:t>
            </a:r>
            <a:r>
              <a:rPr lang="en-US" sz="2200" b="1" dirty="0" smtClean="0">
                <a:latin typeface="TH SarabunPSK"/>
                <a:cs typeface="TH SarabunPSK"/>
              </a:rPr>
              <a:t>26 </a:t>
            </a:r>
            <a:r>
              <a:rPr lang="th-TH" sz="2200" b="1" dirty="0" smtClean="0">
                <a:latin typeface="TH SarabunPSK"/>
                <a:cs typeface="TH SarabunPSK"/>
              </a:rPr>
              <a:t>ชุด</a:t>
            </a:r>
            <a:endParaRPr lang="en-US" sz="2200" b="1" dirty="0">
              <a:latin typeface="TH SarabunPSK"/>
              <a:cs typeface="TH SarabunPS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127" y="1982970"/>
            <a:ext cx="381000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/>
                <a:cs typeface="TH SarabunPSK"/>
              </a:rPr>
              <a:t>ตัวระบุว่ามีคำที่สิ้นสุดในโหนดนี้หรือไม่</a:t>
            </a:r>
            <a:endParaRPr lang="en-US" sz="2400" b="1" dirty="0">
              <a:latin typeface="TH SarabunPSK"/>
              <a:cs typeface="TH SarabunPSK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2165727" y="2213802"/>
            <a:ext cx="2057400" cy="83596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521723" y="3891691"/>
            <a:ext cx="609598" cy="7247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5620" y="5870055"/>
            <a:ext cx="434340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/>
                <a:cs typeface="TH SarabunPSK"/>
              </a:rPr>
              <a:t>คล้ายกับการกำหนดค่าเริ่มต้น</a:t>
            </a:r>
            <a:r>
              <a:rPr lang="en-US" sz="2400" b="1" dirty="0" smtClean="0">
                <a:latin typeface="TH SarabunPSK"/>
                <a:cs typeface="TH SarabunPSK"/>
              </a:rPr>
              <a:t>left </a:t>
            </a:r>
            <a:r>
              <a:rPr lang="th-TH" sz="2400" b="1" dirty="0" smtClean="0">
                <a:latin typeface="TH SarabunPSK"/>
                <a:cs typeface="TH SarabunPSK"/>
              </a:rPr>
              <a:t>กับ </a:t>
            </a:r>
            <a:r>
              <a:rPr lang="en-US" sz="2400" b="1" dirty="0" smtClean="0">
                <a:latin typeface="TH SarabunPSK"/>
                <a:cs typeface="TH SarabunPSK"/>
              </a:rPr>
              <a:t>right </a:t>
            </a:r>
            <a:r>
              <a:rPr lang="th-TH" sz="2400" b="1" dirty="0" smtClean="0">
                <a:latin typeface="TH SarabunPSK"/>
                <a:cs typeface="TH SarabunPSK"/>
              </a:rPr>
              <a:t>ซึ่งเป็นลิงค์ไปหาโหนดลูกใน </a:t>
            </a:r>
            <a:r>
              <a:rPr lang="en-US" sz="2400" b="1" dirty="0" smtClean="0">
                <a:latin typeface="TH SarabunPSK"/>
                <a:cs typeface="TH SarabunPSK"/>
              </a:rPr>
              <a:t>binary search tree</a:t>
            </a:r>
            <a:endParaRPr lang="en-US" sz="2400" b="1" dirty="0">
              <a:latin typeface="TH SarabunPSK"/>
              <a:cs typeface="TH SarabunPSK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4008748" y="5870055"/>
            <a:ext cx="716872" cy="41549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8355" y="4726465"/>
            <a:ext cx="266700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/>
                <a:cs typeface="TH SarabunPSK"/>
              </a:rPr>
              <a:t>เก็บตัวอักษรตัวแรกของคำไว้ในฐานะ </a:t>
            </a:r>
            <a:r>
              <a:rPr lang="en-US" sz="2400" b="1" dirty="0" smtClean="0">
                <a:latin typeface="TH SarabunPSK"/>
                <a:cs typeface="TH SarabunPSK"/>
              </a:rPr>
              <a:t>key </a:t>
            </a:r>
            <a:r>
              <a:rPr lang="th-TH" sz="2400" b="1" dirty="0" smtClean="0">
                <a:latin typeface="TH SarabunPSK"/>
                <a:cs typeface="TH SarabunPSK"/>
              </a:rPr>
              <a:t>ของโหนด</a:t>
            </a:r>
            <a:endParaRPr lang="en-US" sz="2400" b="1" dirty="0">
              <a:latin typeface="TH SarabunPSK"/>
              <a:cs typeface="TH SarabunPSK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rot="10800000">
            <a:off x="4149535" y="4704056"/>
            <a:ext cx="1568821" cy="43790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229600" cy="53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dirty="0" smtClean="0">
                <a:latin typeface="TH SarabunPSK"/>
                <a:cs typeface="TH SarabunPSK"/>
              </a:rPr>
              <a:t>เช่นเดิม เราเริ่มจากที่เก็บข้อมูล </a:t>
            </a:r>
            <a:endParaRPr lang="en-US" dirty="0" smtClean="0">
              <a:latin typeface="TH SarabunPSK"/>
              <a:cs typeface="TH SarabunPSK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23127" y="2744970"/>
            <a:ext cx="358140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/>
                <a:cs typeface="TH SarabunPSK"/>
              </a:rPr>
              <a:t>แต่เดิมเก็บตัวเลข ตอนนี้เก็บตัวอักษร</a:t>
            </a:r>
            <a:endParaRPr lang="en-US" sz="2400" b="1" dirty="0">
              <a:latin typeface="TH SarabunPSK"/>
              <a:cs typeface="TH SarabunPSK"/>
            </a:endParaRP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rot="10800000" flipV="1">
            <a:off x="2165727" y="2975802"/>
            <a:ext cx="2057400" cy="37876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ตัวอย่าง โหนดของต้นไม้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3558" y="1600200"/>
            <a:ext cx="3703242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H SarabunPSK"/>
                <a:cs typeface="TH SarabunPSK"/>
              </a:rPr>
              <a:t>root </a:t>
            </a:r>
            <a:r>
              <a:rPr lang="th-TH" dirty="0" smtClean="0">
                <a:latin typeface="TH SarabunPSK"/>
                <a:cs typeface="TH SarabunPSK"/>
              </a:rPr>
              <a:t>คือ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en-US" dirty="0" smtClean="0">
                <a:latin typeface="TH SarabunPSK"/>
                <a:cs typeface="TH SarabunPSK"/>
              </a:rPr>
              <a:t>parent </a:t>
            </a:r>
            <a:r>
              <a:rPr lang="th-TH" dirty="0" smtClean="0">
                <a:latin typeface="TH SarabunPSK"/>
                <a:cs typeface="TH SarabunPSK"/>
              </a:rPr>
              <a:t>ของ </a:t>
            </a:r>
            <a:r>
              <a:rPr lang="en-US" dirty="0" smtClean="0">
                <a:latin typeface="TH SarabunPSK"/>
                <a:cs typeface="TH SarabunPSK"/>
              </a:rPr>
              <a:t>E </a:t>
            </a:r>
            <a:r>
              <a:rPr lang="th-TH" dirty="0" smtClean="0">
                <a:latin typeface="TH SarabunPSK"/>
                <a:cs typeface="TH SarabunPSK"/>
              </a:rPr>
              <a:t>คือ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en-US" dirty="0" smtClean="0">
                <a:latin typeface="TH SarabunPSK"/>
                <a:cs typeface="TH SarabunPSK"/>
              </a:rPr>
              <a:t>parent </a:t>
            </a:r>
            <a:r>
              <a:rPr lang="th-TH" dirty="0" smtClean="0">
                <a:latin typeface="TH SarabunPSK"/>
                <a:cs typeface="TH SarabunPSK"/>
              </a:rPr>
              <a:t>ของ </a:t>
            </a:r>
            <a:r>
              <a:rPr lang="en-US" dirty="0">
                <a:latin typeface="TH SarabunPSK"/>
                <a:cs typeface="TH SarabunPSK"/>
              </a:rPr>
              <a:t>F</a:t>
            </a:r>
            <a:r>
              <a:rPr lang="en-US" dirty="0" smtClean="0">
                <a:latin typeface="TH SarabunPSK"/>
                <a:cs typeface="TH SarabunPSK"/>
              </a:rPr>
              <a:t> </a:t>
            </a:r>
            <a:r>
              <a:rPr lang="th-TH" dirty="0" smtClean="0">
                <a:latin typeface="TH SarabunPSK"/>
                <a:cs typeface="TH SarabunPSK"/>
              </a:rPr>
              <a:t>คือ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en-US" dirty="0">
                <a:latin typeface="TH SarabunPSK"/>
                <a:cs typeface="TH SarabunPSK"/>
              </a:rPr>
              <a:t>c</a:t>
            </a:r>
            <a:r>
              <a:rPr lang="en-US" dirty="0" smtClean="0">
                <a:latin typeface="TH SarabunPSK"/>
                <a:cs typeface="TH SarabunPSK"/>
              </a:rPr>
              <a:t>hild node </a:t>
            </a:r>
            <a:r>
              <a:rPr lang="th-TH" dirty="0" smtClean="0">
                <a:latin typeface="TH SarabunPSK"/>
                <a:cs typeface="TH SarabunPSK"/>
              </a:rPr>
              <a:t>ของ </a:t>
            </a:r>
            <a:r>
              <a:rPr lang="en-US" dirty="0" smtClean="0">
                <a:latin typeface="TH SarabunPSK"/>
                <a:cs typeface="TH SarabunPSK"/>
              </a:rPr>
              <a:t>B </a:t>
            </a:r>
            <a:r>
              <a:rPr lang="th-TH" dirty="0" smtClean="0">
                <a:latin typeface="TH SarabunPSK"/>
                <a:cs typeface="TH SarabunPSK"/>
              </a:rPr>
              <a:t>คือ</a:t>
            </a:r>
          </a:p>
          <a:p>
            <a:r>
              <a:rPr lang="en-US" dirty="0">
                <a:latin typeface="TH SarabunPSK"/>
                <a:cs typeface="TH SarabunPSK"/>
              </a:rPr>
              <a:t>c</a:t>
            </a:r>
            <a:r>
              <a:rPr lang="en-US" dirty="0" smtClean="0">
                <a:latin typeface="TH SarabunPSK"/>
                <a:cs typeface="TH SarabunPSK"/>
              </a:rPr>
              <a:t>hild node </a:t>
            </a:r>
            <a:r>
              <a:rPr lang="th-TH" dirty="0" smtClean="0">
                <a:latin typeface="TH SarabunPSK"/>
                <a:cs typeface="TH SarabunPSK"/>
              </a:rPr>
              <a:t>ของ </a:t>
            </a:r>
            <a:r>
              <a:rPr lang="en-US" dirty="0" smtClean="0">
                <a:latin typeface="TH SarabunPSK"/>
                <a:cs typeface="TH SarabunPSK"/>
              </a:rPr>
              <a:t>C </a:t>
            </a:r>
            <a:r>
              <a:rPr lang="th-TH" dirty="0" smtClean="0">
                <a:latin typeface="TH SarabunPSK"/>
                <a:cs typeface="TH SarabunPSK"/>
              </a:rPr>
              <a:t>คือ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en-US" dirty="0" smtClean="0">
                <a:latin typeface="TH SarabunPSK"/>
                <a:cs typeface="TH SarabunPSK"/>
              </a:rPr>
              <a:t>inner node </a:t>
            </a:r>
            <a:r>
              <a:rPr lang="th-TH" dirty="0" smtClean="0">
                <a:latin typeface="TH SarabunPSK"/>
                <a:cs typeface="TH SarabunPSK"/>
              </a:rPr>
              <a:t>คือ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en-US" dirty="0" smtClean="0">
                <a:latin typeface="TH SarabunPSK"/>
                <a:cs typeface="TH SarabunPSK"/>
              </a:rPr>
              <a:t>leaf node </a:t>
            </a:r>
            <a:r>
              <a:rPr lang="th-TH" dirty="0" smtClean="0">
                <a:latin typeface="TH SarabunPSK"/>
                <a:cs typeface="TH SarabunPSK"/>
              </a:rPr>
              <a:t>คือ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en-US" dirty="0" smtClean="0">
                <a:latin typeface="TH SarabunPSK"/>
                <a:cs typeface="TH SarabunPSK"/>
              </a:rPr>
              <a:t>Sibling </a:t>
            </a:r>
            <a:r>
              <a:rPr lang="th-TH" dirty="0" smtClean="0">
                <a:latin typeface="TH SarabunPSK"/>
                <a:cs typeface="TH SarabunPSK"/>
              </a:rPr>
              <a:t>ของ </a:t>
            </a:r>
            <a:r>
              <a:rPr lang="en-US" dirty="0" smtClean="0">
                <a:latin typeface="TH SarabunPSK"/>
                <a:cs typeface="TH SarabunPSK"/>
              </a:rPr>
              <a:t>E </a:t>
            </a:r>
            <a:r>
              <a:rPr lang="th-TH" dirty="0" smtClean="0">
                <a:latin typeface="TH SarabunPSK"/>
                <a:cs typeface="TH SarabunPSK"/>
              </a:rPr>
              <a:t>คือ </a:t>
            </a:r>
            <a:endParaRPr lang="en-US" dirty="0" smtClean="0">
              <a:latin typeface="TH SarabunPSK"/>
              <a:cs typeface="TH SarabunPSK"/>
            </a:endParaRPr>
          </a:p>
          <a:p>
            <a:endParaRPr lang="en-US" dirty="0">
              <a:latin typeface="TH SarabunPSK"/>
              <a:cs typeface="TH SarabunPSK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91885" y="1756625"/>
            <a:ext cx="3837751" cy="4113105"/>
            <a:chOff x="3468310" y="1977521"/>
            <a:chExt cx="3837751" cy="4113105"/>
          </a:xfrm>
        </p:grpSpPr>
        <p:sp>
          <p:nvSpPr>
            <p:cNvPr id="4" name="Oval 3"/>
            <p:cNvSpPr/>
            <p:nvPr/>
          </p:nvSpPr>
          <p:spPr>
            <a:xfrm>
              <a:off x="4958142" y="1977521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A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213773" y="2985877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B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87525" y="2985877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959236" y="4159901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468310" y="4184463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4" idx="4"/>
              <a:endCxn id="5" idx="7"/>
            </p:cNvCxnSpPr>
            <p:nvPr/>
          </p:nvCxnSpPr>
          <p:spPr>
            <a:xfrm flipH="1">
              <a:off x="4850065" y="2695419"/>
              <a:ext cx="480809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4"/>
              <a:endCxn id="6" idx="1"/>
            </p:cNvCxnSpPr>
            <p:nvPr/>
          </p:nvCxnSpPr>
          <p:spPr>
            <a:xfrm>
              <a:off x="5330874" y="2695419"/>
              <a:ext cx="565822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4"/>
              <a:endCxn id="7" idx="1"/>
            </p:cNvCxnSpPr>
            <p:nvPr/>
          </p:nvCxnSpPr>
          <p:spPr>
            <a:xfrm>
              <a:off x="4586505" y="3703775"/>
              <a:ext cx="481902" cy="5612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7"/>
            </p:cNvCxnSpPr>
            <p:nvPr/>
          </p:nvCxnSpPr>
          <p:spPr>
            <a:xfrm flipH="1">
              <a:off x="4104602" y="3703775"/>
              <a:ext cx="481903" cy="5858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560598" y="4166418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F</a:t>
              </a:r>
            </a:p>
          </p:txBody>
        </p:sp>
        <p:cxnSp>
          <p:nvCxnSpPr>
            <p:cNvPr id="14" name="Straight Connector 13"/>
            <p:cNvCxnSpPr>
              <a:stCxn id="6" idx="4"/>
              <a:endCxn id="13" idx="1"/>
            </p:cNvCxnSpPr>
            <p:nvPr/>
          </p:nvCxnSpPr>
          <p:spPr>
            <a:xfrm>
              <a:off x="6160257" y="3703775"/>
              <a:ext cx="509512" cy="5677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284804" y="5372728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G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cxnSp>
          <p:nvCxnSpPr>
            <p:cNvPr id="16" name="Straight Connector 15"/>
            <p:cNvCxnSpPr>
              <a:stCxn id="7" idx="4"/>
              <a:endCxn id="15" idx="7"/>
            </p:cNvCxnSpPr>
            <p:nvPr/>
          </p:nvCxnSpPr>
          <p:spPr>
            <a:xfrm flipH="1">
              <a:off x="4921096" y="4877799"/>
              <a:ext cx="410872" cy="6000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8117263" y="1614540"/>
            <a:ext cx="91112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i="0" kern="1200" baseline="0">
                <a:solidFill>
                  <a:schemeClr val="tx1"/>
                </a:solidFill>
                <a:latin typeface="TH Sarabun New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3200" b="1" i="0" kern="1200" baseline="0">
                <a:solidFill>
                  <a:schemeClr val="tx1"/>
                </a:solidFill>
                <a:latin typeface="TH Sarabun New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i="0" kern="1200" baseline="0">
                <a:solidFill>
                  <a:schemeClr val="tx1"/>
                </a:solidFill>
                <a:latin typeface="TH Sarabun New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3200" b="1" i="0" kern="1200" baseline="0">
                <a:solidFill>
                  <a:schemeClr val="tx1"/>
                </a:solidFill>
                <a:latin typeface="TH Sarabun New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3200" b="1" i="0" kern="1200" baseline="0">
                <a:solidFill>
                  <a:schemeClr val="tx1"/>
                </a:solidFill>
                <a:latin typeface="TH Sarabun New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A</a:t>
            </a:r>
          </a:p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B</a:t>
            </a:r>
          </a:p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C</a:t>
            </a:r>
          </a:p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D,E</a:t>
            </a:r>
          </a:p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F</a:t>
            </a:r>
          </a:p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B,C,E</a:t>
            </a:r>
          </a:p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D,G,F</a:t>
            </a:r>
            <a:endParaRPr lang="th-TH" dirty="0" smtClean="0">
              <a:latin typeface="TH SarabunPSK"/>
              <a:cs typeface="TH SarabunPSK"/>
            </a:endParaRPr>
          </a:p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D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แล้วตัวอักษรสัมพันธ์กับตัวเลขยังไง</a:t>
            </a:r>
            <a:endParaRPr lang="en-US" dirty="0">
              <a:latin typeface="TH SarabunPSK"/>
              <a:cs typeface="TH SarabunPSK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7390"/>
            <a:ext cx="8485058" cy="57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86" y="655792"/>
            <a:ext cx="83820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2400" dirty="0" smtClean="0">
                <a:latin typeface="TH SarabunPSK"/>
                <a:cs typeface="TH SarabunPSK"/>
              </a:rPr>
              <a:t>วิธีเก็บตัวอักษรมีอยู่หลายมาตรฐาน เช่น </a:t>
            </a:r>
            <a:r>
              <a:rPr lang="en-US" sz="2400" dirty="0" smtClean="0">
                <a:latin typeface="TH SarabunPSK"/>
                <a:cs typeface="TH SarabunPSK"/>
              </a:rPr>
              <a:t>ASCII, ISO 8859-11, </a:t>
            </a:r>
            <a:r>
              <a:rPr lang="th-TH" sz="2400" dirty="0" smtClean="0">
                <a:latin typeface="TH SarabunPSK"/>
                <a:cs typeface="TH SarabunPSK"/>
              </a:rPr>
              <a:t>และ </a:t>
            </a:r>
            <a:r>
              <a:rPr lang="en-US" sz="2400" dirty="0" smtClean="0">
                <a:latin typeface="TH SarabunPSK"/>
                <a:cs typeface="TH SarabunPSK"/>
              </a:rPr>
              <a:t>Unicode</a:t>
            </a:r>
            <a:endParaRPr lang="en-US" sz="2400" dirty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5588" y="1227184"/>
            <a:ext cx="553998" cy="51749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th-TH" sz="2400" b="1" dirty="0" smtClean="0">
                <a:latin typeface="TH SarabunPSK"/>
                <a:cs typeface="TH SarabunPSK"/>
              </a:rPr>
              <a:t>เรา</a:t>
            </a:r>
            <a:r>
              <a:rPr lang="th-TH" sz="2400" b="1" dirty="0">
                <a:latin typeface="TH SarabunPSK"/>
                <a:cs typeface="TH SarabunPSK"/>
              </a:rPr>
              <a:t>จะเลือกแบบ </a:t>
            </a:r>
            <a:r>
              <a:rPr lang="en-US" sz="2400" b="1" dirty="0" smtClean="0">
                <a:latin typeface="TH SarabunPSK"/>
                <a:cs typeface="TH SarabunPSK"/>
              </a:rPr>
              <a:t>ASCII</a:t>
            </a:r>
            <a:r>
              <a:rPr lang="th-TH" sz="2400" b="1" dirty="0" smtClean="0">
                <a:latin typeface="TH SarabunPSK"/>
                <a:cs typeface="TH SarabunPSK"/>
              </a:rPr>
              <a:t> เพราะง่ายและเข้ากันได้กับหลายระบบ</a:t>
            </a:r>
            <a:endParaRPr lang="en-US" sz="2400" b="1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60" y="342900"/>
            <a:ext cx="8229600" cy="6858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แค่จะหาลิงค์ไปโหนดลูกก็เป็นเรื่องที่ต้องคิด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51673"/>
            <a:ext cx="82296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getSlot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(char key)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(key &gt;= 97) // </a:t>
            </a:r>
            <a:r>
              <a:rPr lang="th-TH" sz="2800" b="1" dirty="0" smtClean="0">
                <a:latin typeface="Courier New" pitchFamily="49" charset="0"/>
                <a:cs typeface="Courier New" pitchFamily="49" charset="0"/>
              </a:rPr>
              <a:t>อักษรตัวเล็กเริ่มจากค่า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97</a:t>
            </a:r>
            <a:r>
              <a:rPr lang="th-TH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800" b="1" dirty="0" smtClean="0">
                <a:latin typeface="Courier New" pitchFamily="49" charset="0"/>
                <a:cs typeface="Courier New" pitchFamily="49" charset="0"/>
              </a:rPr>
              <a:t>ขึ้นไป</a:t>
            </a:r>
          </a:p>
          <a:p>
            <a:r>
              <a:rPr lang="th-TH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 convert to uppercase.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key -= 32;  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(key &lt; 65 || key &gt; 90)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return -1;  // invalid slot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return (key - 65);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6085" y="4624856"/>
            <a:ext cx="3020715" cy="461665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/>
                <a:cs typeface="TH SarabunPSK"/>
              </a:rPr>
              <a:t>แปลงค่าให้กลายเป็น </a:t>
            </a:r>
            <a:r>
              <a:rPr lang="en-US" sz="2400" b="1" dirty="0" smtClean="0">
                <a:latin typeface="TH SarabunPSK"/>
                <a:cs typeface="TH SarabunPSK"/>
              </a:rPr>
              <a:t>0</a:t>
            </a:r>
            <a:r>
              <a:rPr lang="th-TH" sz="2400" b="1" dirty="0" smtClean="0">
                <a:latin typeface="TH SarabunPSK"/>
                <a:cs typeface="TH SarabunPSK"/>
              </a:rPr>
              <a:t> </a:t>
            </a:r>
            <a:r>
              <a:rPr lang="en-US" sz="2400" b="1" dirty="0" smtClean="0">
                <a:latin typeface="TH SarabunPSK"/>
                <a:cs typeface="TH SarabunPSK"/>
              </a:rPr>
              <a:t>-</a:t>
            </a:r>
            <a:r>
              <a:rPr lang="th-TH" sz="2400" b="1" dirty="0" smtClean="0">
                <a:latin typeface="TH SarabunPSK"/>
                <a:cs typeface="TH SarabunPSK"/>
              </a:rPr>
              <a:t> </a:t>
            </a:r>
            <a:r>
              <a:rPr lang="en-US" sz="2400" b="1" dirty="0" smtClean="0">
                <a:latin typeface="TH SarabunPSK"/>
                <a:cs typeface="TH SarabunPSK"/>
              </a:rPr>
              <a:t>25</a:t>
            </a:r>
            <a:endParaRPr lang="en-US" sz="2400" b="1" dirty="0">
              <a:latin typeface="TH SarabunPSK"/>
              <a:cs typeface="TH SarabunPSK"/>
            </a:endParaRPr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4553421" y="4855689"/>
            <a:ext cx="1112664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79903" y="3120505"/>
            <a:ext cx="3678032" cy="461665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/>
                <a:cs typeface="TH SarabunPSK"/>
              </a:rPr>
              <a:t>อักษรตัวใหญ่จะมีค่าน้อยกว่าตัวเล็กอยู่</a:t>
            </a:r>
            <a:r>
              <a:rPr lang="en-US" sz="2400" b="1" dirty="0" smtClean="0">
                <a:latin typeface="TH SarabunPSK"/>
                <a:cs typeface="TH SarabunPSK"/>
              </a:rPr>
              <a:t> 32</a:t>
            </a:r>
            <a:endParaRPr lang="en-US" sz="2400" b="1" dirty="0">
              <a:latin typeface="TH SarabunPSK"/>
              <a:cs typeface="TH SarabunPSK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28420" y="3335949"/>
            <a:ext cx="2151483" cy="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49574" y="3670551"/>
            <a:ext cx="3494426" cy="461665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/>
                <a:cs typeface="TH SarabunPSK"/>
              </a:rPr>
              <a:t>อักษรตัวใหญ่จะมีค่าตั้งแต่ </a:t>
            </a:r>
            <a:r>
              <a:rPr lang="en-US" sz="2400" b="1" dirty="0" smtClean="0">
                <a:latin typeface="TH SarabunPSK"/>
                <a:cs typeface="TH SarabunPSK"/>
              </a:rPr>
              <a:t>65 </a:t>
            </a:r>
            <a:r>
              <a:rPr lang="th-TH" sz="2400" b="1" dirty="0" smtClean="0">
                <a:latin typeface="TH SarabunPSK"/>
                <a:cs typeface="TH SarabunPSK"/>
              </a:rPr>
              <a:t>ถึง </a:t>
            </a:r>
            <a:r>
              <a:rPr lang="en-US" sz="2400" b="1" dirty="0" smtClean="0">
                <a:latin typeface="TH SarabunPSK"/>
                <a:cs typeface="TH SarabunPSK"/>
              </a:rPr>
              <a:t>90 </a:t>
            </a:r>
            <a:endParaRPr lang="en-US" sz="2400" b="1" dirty="0">
              <a:latin typeface="TH SarabunPSK"/>
              <a:cs typeface="TH SarabunPSK"/>
            </a:endParaRP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>
          <a:xfrm>
            <a:off x="5049186" y="3901384"/>
            <a:ext cx="600388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71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ถึงคราวต้อง </a:t>
            </a:r>
            <a:r>
              <a:rPr lang="en-US" dirty="0" smtClean="0">
                <a:latin typeface="TH SarabunPSK"/>
                <a:cs typeface="TH SarabunPSK"/>
              </a:rPr>
              <a:t>insert </a:t>
            </a:r>
            <a:r>
              <a:rPr lang="th-TH" dirty="0" smtClean="0">
                <a:latin typeface="TH SarabunPSK"/>
                <a:cs typeface="TH SarabunPSK"/>
              </a:rPr>
              <a:t>ข้อมูลกันแล้ว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4772"/>
            <a:ext cx="80772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PSK"/>
                <a:cs typeface="TH SarabunPSK"/>
              </a:rPr>
              <a:t>แบ่งออกเป็นสองฟังก์ชันเพราะโหนดรากของทรัยไม่ได้เก็บตัวอักษรอะไรไว้และทำหน้าที่พิเศษ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407" y="2880928"/>
            <a:ext cx="4211859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insert(char* word,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*&amp; root)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(root ==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root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("*");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slot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(word[0]);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(slot == -1)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return;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insert2(word, root-&gt;link[slot], root);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76406" y="2357708"/>
            <a:ext cx="4211859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Courier New" pitchFamily="49" charset="0"/>
                <a:cs typeface="Courier New" pitchFamily="49" charset="0"/>
              </a:rPr>
              <a:t>ตัวจัดการโหนด</a:t>
            </a:r>
            <a:r>
              <a:rPr lang="th-TH" sz="2800" b="1" dirty="0" smtClean="0">
                <a:latin typeface="Courier New" pitchFamily="49" charset="0"/>
                <a:cs typeface="Courier New" pitchFamily="49" charset="0"/>
              </a:rPr>
              <a:t>ราก</a:t>
            </a:r>
            <a:endParaRPr lang="th-TH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954338" cy="6494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insert2(char* word,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*&amp;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th-TH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parent) </a:t>
            </a:r>
            <a:endParaRPr lang="th-TH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char key = word[0];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(key == '\0')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parent-&gt;end = true;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slot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(word[0]);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(slot == -1)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return;     // invalid character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{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th-TH" sz="1600" b="1" dirty="0" smtClean="0">
                <a:latin typeface="Courier New" pitchFamily="49" charset="0"/>
                <a:cs typeface="Courier New" pitchFamily="49" charset="0"/>
              </a:rPr>
            </a:br>
            <a:endParaRPr lang="th-TH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need new node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NULL) {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(word);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-&gt;parent = parent;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th-T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if (word[1] == '\0')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-&gt;end = true;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} else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nextSlot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(word[1]);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insert2(word+1,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-&gt;link[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nextSlot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],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9834" y="5478733"/>
            <a:ext cx="3303201" cy="1323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เทคนิคการบวกลบ </a:t>
            </a:r>
            <a:r>
              <a:rPr lang="en-US" sz="2000" dirty="0" smtClean="0"/>
              <a:t>pointer </a:t>
            </a:r>
            <a:r>
              <a:rPr lang="th-TH" sz="2000" dirty="0" smtClean="0"/>
              <a:t>ไม่ค่อยมีในภาษายุคใหม่เพราะทำให้โปรแกรมมีช่องโหว่ด้านความปลอดภัยได้ง่าย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2442121" y="5478733"/>
            <a:ext cx="3077713" cy="66172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การประยุกต์ต้นไม้กับนิพจน์การคำนวณ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PSK"/>
                <a:cs typeface="TH SarabunPSK"/>
              </a:rPr>
              <a:t>ให้เครื่องหมายการคำนวณ </a:t>
            </a:r>
            <a:r>
              <a:rPr lang="en-US" dirty="0" smtClean="0">
                <a:latin typeface="TH SarabunPSK"/>
                <a:cs typeface="TH SarabunPSK"/>
              </a:rPr>
              <a:t>(Operator) </a:t>
            </a:r>
            <a:r>
              <a:rPr lang="th-TH" dirty="0" smtClean="0">
                <a:latin typeface="TH SarabunPSK"/>
                <a:cs typeface="TH SarabunPSK"/>
              </a:rPr>
              <a:t>เป็นโหนดพ่อของโอเปอร์แรนด์ทั้งสองที่เป็นลูกทางซ้ายและลูกทางขวา</a:t>
            </a:r>
            <a:r>
              <a:rPr lang="en-US" dirty="0" smtClean="0">
                <a:latin typeface="TH SarabunPSK"/>
                <a:cs typeface="TH SarabunPSK"/>
              </a:rPr>
              <a:t> </a:t>
            </a:r>
            <a:r>
              <a:rPr lang="en-US" dirty="0">
                <a:latin typeface="TH SarabunPSK"/>
                <a:cs typeface="TH SarabunPSK"/>
              </a:rPr>
              <a:t>[</a:t>
            </a:r>
            <a:r>
              <a:rPr lang="th-TH" dirty="0">
                <a:latin typeface="TH SarabunPSK"/>
                <a:cs typeface="TH SarabunPSK"/>
              </a:rPr>
              <a:t>อ้างอิง</a:t>
            </a:r>
            <a:r>
              <a:rPr lang="en-US" dirty="0">
                <a:latin typeface="TH SarabunPSK"/>
                <a:cs typeface="TH SarabunPSK"/>
              </a:rPr>
              <a:t>: </a:t>
            </a:r>
            <a:r>
              <a:rPr lang="th-TH" dirty="0">
                <a:latin typeface="TH SarabunPSK"/>
                <a:cs typeface="TH SarabunPSK"/>
              </a:rPr>
              <a:t>ผศ. นันท์นภัส โตอดีเทพย์</a:t>
            </a:r>
            <a:r>
              <a:rPr lang="en-US" dirty="0" smtClean="0">
                <a:latin typeface="TH SarabunPSK"/>
                <a:cs typeface="TH SarabunPSK"/>
              </a:rPr>
              <a:t>]</a:t>
            </a:r>
            <a:r>
              <a:rPr lang="th-TH" dirty="0" smtClean="0">
                <a:latin typeface="TH SarabunPSK"/>
                <a:cs typeface="TH SarabunPSK"/>
              </a:rPr>
              <a:t> จากรูป แทนนิพจน์ </a:t>
            </a:r>
            <a:r>
              <a:rPr lang="en-US" dirty="0" smtClean="0">
                <a:latin typeface="TH SarabunPSK"/>
                <a:cs typeface="TH SarabunPSK"/>
              </a:rPr>
              <a:t>A+(B-C)*D</a:t>
            </a:r>
            <a:r>
              <a:rPr lang="th-TH" dirty="0" smtClean="0">
                <a:latin typeface="TH SarabunPSK"/>
                <a:cs typeface="TH SarabunPSK"/>
              </a:rPr>
              <a:t> ด้วยต้นไม้</a:t>
            </a:r>
            <a:endParaRPr lang="en-US" dirty="0">
              <a:latin typeface="TH SarabunPSK"/>
              <a:cs typeface="TH SarabunPSK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956984" y="3423465"/>
            <a:ext cx="2769885" cy="2898714"/>
            <a:chOff x="3200056" y="3215374"/>
            <a:chExt cx="2769885" cy="2898714"/>
          </a:xfrm>
        </p:grpSpPr>
        <p:sp>
          <p:nvSpPr>
            <p:cNvPr id="5" name="Oval 4"/>
            <p:cNvSpPr/>
            <p:nvPr/>
          </p:nvSpPr>
          <p:spPr>
            <a:xfrm>
              <a:off x="4031021" y="3215374"/>
              <a:ext cx="553977" cy="486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200056" y="4010323"/>
              <a:ext cx="553977" cy="486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A</a:t>
              </a:r>
              <a:endParaRPr lang="en-US" sz="3200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415964" y="4818783"/>
              <a:ext cx="553977" cy="486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D</a:t>
              </a:r>
              <a:endParaRPr lang="en-US" sz="3200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08010" y="4807412"/>
              <a:ext cx="553977" cy="486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-</a:t>
              </a:r>
              <a:endParaRPr lang="en-US" sz="3200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861987" y="4010323"/>
              <a:ext cx="553977" cy="486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754033" y="5627729"/>
              <a:ext cx="553977" cy="486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B</a:t>
              </a:r>
              <a:endParaRPr lang="en-US" sz="3200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861987" y="5627729"/>
              <a:ext cx="553977" cy="486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endParaRPr lang="en-US" sz="3200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13" name="Straight Connector 12"/>
            <p:cNvCxnSpPr>
              <a:stCxn id="5" idx="5"/>
              <a:endCxn id="9" idx="1"/>
            </p:cNvCxnSpPr>
            <p:nvPr/>
          </p:nvCxnSpPr>
          <p:spPr>
            <a:xfrm>
              <a:off x="4503870" y="3630507"/>
              <a:ext cx="439245" cy="451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3"/>
              <a:endCxn id="6" idx="7"/>
            </p:cNvCxnSpPr>
            <p:nvPr/>
          </p:nvCxnSpPr>
          <p:spPr>
            <a:xfrm flipH="1">
              <a:off x="3672905" y="3630507"/>
              <a:ext cx="439244" cy="451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3"/>
              <a:endCxn id="8" idx="0"/>
            </p:cNvCxnSpPr>
            <p:nvPr/>
          </p:nvCxnSpPr>
          <p:spPr>
            <a:xfrm flipH="1">
              <a:off x="4584999" y="4425456"/>
              <a:ext cx="358116" cy="381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5"/>
              <a:endCxn id="7" idx="0"/>
            </p:cNvCxnSpPr>
            <p:nvPr/>
          </p:nvCxnSpPr>
          <p:spPr>
            <a:xfrm>
              <a:off x="5334836" y="4425456"/>
              <a:ext cx="358117" cy="3933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4"/>
              <a:endCxn id="10" idx="7"/>
            </p:cNvCxnSpPr>
            <p:nvPr/>
          </p:nvCxnSpPr>
          <p:spPr>
            <a:xfrm flipH="1">
              <a:off x="4226882" y="5293771"/>
              <a:ext cx="358117" cy="4051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4"/>
              <a:endCxn id="11" idx="1"/>
            </p:cNvCxnSpPr>
            <p:nvPr/>
          </p:nvCxnSpPr>
          <p:spPr>
            <a:xfrm>
              <a:off x="4584999" y="5293771"/>
              <a:ext cx="358116" cy="4051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147935" y="3903723"/>
            <a:ext cx="3701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/>
              <a:t>ซึ่งเราสามารถแปลงนิพจน์ </a:t>
            </a:r>
            <a:r>
              <a:rPr lang="en-US" sz="2400" dirty="0" smtClean="0"/>
              <a:t>infix notation </a:t>
            </a:r>
            <a:r>
              <a:rPr lang="th-TH" sz="2400" dirty="0" smtClean="0"/>
              <a:t>เป็น </a:t>
            </a:r>
            <a:r>
              <a:rPr lang="en-US" sz="2400" dirty="0" smtClean="0"/>
              <a:t>postfix notation </a:t>
            </a:r>
            <a:r>
              <a:rPr lang="th-TH" sz="2400" dirty="0" smtClean="0"/>
              <a:t>โดยการแวะผ่านต้นไม้แบบ </a:t>
            </a:r>
            <a:r>
              <a:rPr lang="en-US" sz="2400" dirty="0" err="1" smtClean="0"/>
              <a:t>inorder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การสร้างต้นไม้เก็บนิพจน์จากนิพจน์ </a:t>
            </a:r>
            <a:r>
              <a:rPr lang="en-US" dirty="0" smtClean="0">
                <a:latin typeface="TH SarabunPSK"/>
                <a:cs typeface="TH SarabunPSK"/>
              </a:rPr>
              <a:t>postfix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PSK"/>
                <a:cs typeface="TH SarabunPSK"/>
              </a:rPr>
              <a:t>อ่านนิพจน์ </a:t>
            </a:r>
            <a:r>
              <a:rPr lang="en-US" dirty="0" smtClean="0">
                <a:latin typeface="TH SarabunPSK"/>
                <a:cs typeface="TH SarabunPSK"/>
              </a:rPr>
              <a:t>postfix </a:t>
            </a:r>
            <a:r>
              <a:rPr lang="th-TH" dirty="0" smtClean="0">
                <a:latin typeface="TH SarabunPSK"/>
                <a:cs typeface="TH SarabunPSK"/>
              </a:rPr>
              <a:t>ครั้งละ </a:t>
            </a:r>
            <a:r>
              <a:rPr lang="en-US" dirty="0" smtClean="0">
                <a:latin typeface="TH SarabunPSK"/>
                <a:cs typeface="TH SarabunPSK"/>
              </a:rPr>
              <a:t>1 </a:t>
            </a:r>
            <a:r>
              <a:rPr lang="th-TH" dirty="0" smtClean="0">
                <a:latin typeface="TH SarabunPSK"/>
                <a:cs typeface="TH SarabunPSK"/>
              </a:rPr>
              <a:t>สัญญลักษณ์จนหมด</a:t>
            </a: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ถ้าเป็นโอเปอร์แรนด์ สร้างโหนด และพุชค่าพอยเตอร์ของโหนดนั้นลงสแตค</a:t>
            </a: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ถ้าเป็นโอเปอร์เรเตอร์ ให้สร้างต้นไม้โดยมีโอเปอร์เรเตอร์เป็นโหนดแรกและต้นไม้ย่อยขวาและซ้ายได้จากพอยเตอร์ที่ป๊อปจากแสตค และพุชพอยเตอร์ของต้นไม้ใหม่ลงสแตค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expression: A B + C D E - / *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085883"/>
              </p:ext>
            </p:extLst>
          </p:nvPr>
        </p:nvGraphicFramePr>
        <p:xfrm>
          <a:off x="457200" y="1492120"/>
          <a:ext cx="365033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551314" y="3488607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</a:p>
        </p:txBody>
      </p:sp>
      <p:sp>
        <p:nvSpPr>
          <p:cNvPr id="20" name="Oval 19"/>
          <p:cNvSpPr/>
          <p:nvPr/>
        </p:nvSpPr>
        <p:spPr>
          <a:xfrm>
            <a:off x="99139" y="4283556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45613" y="4283556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2" name="Straight Connector 21"/>
          <p:cNvCxnSpPr>
            <a:stCxn id="19" idx="4"/>
            <a:endCxn id="21" idx="1"/>
          </p:cNvCxnSpPr>
          <p:nvPr/>
        </p:nvCxnSpPr>
        <p:spPr>
          <a:xfrm>
            <a:off x="828303" y="3974966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4"/>
            <a:endCxn id="20" idx="7"/>
          </p:cNvCxnSpPr>
          <p:nvPr/>
        </p:nvCxnSpPr>
        <p:spPr>
          <a:xfrm flipH="1">
            <a:off x="571988" y="3974966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64834" y="2094493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07971" y="2067921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>
            <a:off x="814791" y="1675236"/>
            <a:ext cx="27032" cy="419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1548201" y="1675236"/>
            <a:ext cx="36759" cy="392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691090"/>
              </p:ext>
            </p:extLst>
          </p:nvPr>
        </p:nvGraphicFramePr>
        <p:xfrm>
          <a:off x="4769089" y="1489816"/>
          <a:ext cx="365033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128970"/>
              </p:ext>
            </p:extLst>
          </p:nvPr>
        </p:nvGraphicFramePr>
        <p:xfrm>
          <a:off x="457200" y="2883351"/>
          <a:ext cx="365033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8303" y="3147823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45428" y="5552170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</a:p>
        </p:txBody>
      </p:sp>
      <p:sp>
        <p:nvSpPr>
          <p:cNvPr id="42" name="Oval 41"/>
          <p:cNvSpPr/>
          <p:nvPr/>
        </p:nvSpPr>
        <p:spPr>
          <a:xfrm>
            <a:off x="193253" y="6347119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139727" y="6347119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44" name="Straight Connector 43"/>
          <p:cNvCxnSpPr>
            <a:stCxn id="41" idx="4"/>
            <a:endCxn id="43" idx="1"/>
          </p:cNvCxnSpPr>
          <p:nvPr/>
        </p:nvCxnSpPr>
        <p:spPr>
          <a:xfrm>
            <a:off x="922417" y="6038529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4"/>
            <a:endCxn id="42" idx="7"/>
          </p:cNvCxnSpPr>
          <p:nvPr/>
        </p:nvCxnSpPr>
        <p:spPr>
          <a:xfrm flipH="1">
            <a:off x="666102" y="6038529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681502"/>
              </p:ext>
            </p:extLst>
          </p:nvPr>
        </p:nvGraphicFramePr>
        <p:xfrm>
          <a:off x="551314" y="4946914"/>
          <a:ext cx="365033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922417" y="5211386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416715" y="5552170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115678" y="5553392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858817" y="5538660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693704" y="5226118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98957" y="5211386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15074" y="5200149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824303" y="2057445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</a:p>
        </p:txBody>
      </p:sp>
      <p:sp>
        <p:nvSpPr>
          <p:cNvPr id="55" name="Oval 54"/>
          <p:cNvSpPr/>
          <p:nvPr/>
        </p:nvSpPr>
        <p:spPr>
          <a:xfrm>
            <a:off x="4372128" y="2852394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318602" y="2852394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57" name="Straight Connector 56"/>
          <p:cNvCxnSpPr>
            <a:stCxn id="54" idx="4"/>
            <a:endCxn id="56" idx="1"/>
          </p:cNvCxnSpPr>
          <p:nvPr/>
        </p:nvCxnSpPr>
        <p:spPr>
          <a:xfrm>
            <a:off x="5101292" y="2543804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4"/>
            <a:endCxn id="55" idx="7"/>
          </p:cNvCxnSpPr>
          <p:nvPr/>
        </p:nvCxnSpPr>
        <p:spPr>
          <a:xfrm flipH="1">
            <a:off x="4844977" y="2543804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101292" y="1716661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974" y="2058340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-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902799" y="2853289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849273" y="2853289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63" name="Straight Connector 62"/>
          <p:cNvCxnSpPr>
            <a:stCxn id="60" idx="4"/>
            <a:endCxn id="62" idx="1"/>
          </p:cNvCxnSpPr>
          <p:nvPr/>
        </p:nvCxnSpPr>
        <p:spPr>
          <a:xfrm>
            <a:off x="6631963" y="2544699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4"/>
            <a:endCxn id="61" idx="7"/>
          </p:cNvCxnSpPr>
          <p:nvPr/>
        </p:nvCxnSpPr>
        <p:spPr>
          <a:xfrm flipH="1">
            <a:off x="6375648" y="2544699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631963" y="1717556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625810" y="2098869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872579" y="1767219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655452"/>
              </p:ext>
            </p:extLst>
          </p:nvPr>
        </p:nvGraphicFramePr>
        <p:xfrm>
          <a:off x="4806795" y="3912716"/>
          <a:ext cx="365033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Oval 69"/>
          <p:cNvSpPr/>
          <p:nvPr/>
        </p:nvSpPr>
        <p:spPr>
          <a:xfrm>
            <a:off x="4862009" y="4480345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</a:p>
        </p:txBody>
      </p:sp>
      <p:sp>
        <p:nvSpPr>
          <p:cNvPr id="71" name="Oval 70"/>
          <p:cNvSpPr/>
          <p:nvPr/>
        </p:nvSpPr>
        <p:spPr>
          <a:xfrm>
            <a:off x="4409834" y="5275294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5356308" y="5275294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73" name="Straight Connector 72"/>
          <p:cNvCxnSpPr>
            <a:stCxn id="70" idx="4"/>
            <a:endCxn id="72" idx="1"/>
          </p:cNvCxnSpPr>
          <p:nvPr/>
        </p:nvCxnSpPr>
        <p:spPr>
          <a:xfrm>
            <a:off x="5138998" y="4966704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0" idx="4"/>
            <a:endCxn id="71" idx="7"/>
          </p:cNvCxnSpPr>
          <p:nvPr/>
        </p:nvCxnSpPr>
        <p:spPr>
          <a:xfrm flipH="1">
            <a:off x="4882683" y="4966704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138998" y="4139561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846557" y="5276189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-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94382" y="6071138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7340856" y="6071138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79" name="Straight Connector 78"/>
          <p:cNvCxnSpPr>
            <a:stCxn id="76" idx="4"/>
            <a:endCxn id="78" idx="1"/>
          </p:cNvCxnSpPr>
          <p:nvPr/>
        </p:nvCxnSpPr>
        <p:spPr>
          <a:xfrm>
            <a:off x="7123546" y="5762548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6" idx="4"/>
            <a:endCxn id="77" idx="7"/>
          </p:cNvCxnSpPr>
          <p:nvPr/>
        </p:nvCxnSpPr>
        <p:spPr>
          <a:xfrm flipH="1">
            <a:off x="6867231" y="5762548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940504" y="5387944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83" name="Straight Arrow Connector 82"/>
          <p:cNvCxnSpPr>
            <a:endCxn id="84" idx="1"/>
          </p:cNvCxnSpPr>
          <p:nvPr/>
        </p:nvCxnSpPr>
        <p:spPr>
          <a:xfrm>
            <a:off x="5910285" y="4190119"/>
            <a:ext cx="388336" cy="40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217493" y="4521769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</a:p>
        </p:txBody>
      </p:sp>
      <p:cxnSp>
        <p:nvCxnSpPr>
          <p:cNvPr id="85" name="Straight Connector 84"/>
          <p:cNvCxnSpPr>
            <a:stCxn id="84" idx="4"/>
          </p:cNvCxnSpPr>
          <p:nvPr/>
        </p:nvCxnSpPr>
        <p:spPr>
          <a:xfrm flipH="1">
            <a:off x="6238167" y="5008128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4" idx="4"/>
            <a:endCxn id="76" idx="1"/>
          </p:cNvCxnSpPr>
          <p:nvPr/>
        </p:nvCxnSpPr>
        <p:spPr>
          <a:xfrm>
            <a:off x="6494482" y="5008128"/>
            <a:ext cx="433203" cy="339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postfix expression: A B + C D E - / *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48709" y="2806638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*</a:t>
            </a:r>
          </a:p>
        </p:txBody>
      </p:sp>
      <p:cxnSp>
        <p:nvCxnSpPr>
          <p:cNvPr id="13" name="Straight Connector 12"/>
          <p:cNvCxnSpPr>
            <a:stCxn id="8" idx="4"/>
            <a:endCxn id="18" idx="7"/>
          </p:cNvCxnSpPr>
          <p:nvPr/>
        </p:nvCxnSpPr>
        <p:spPr>
          <a:xfrm flipH="1">
            <a:off x="3450271" y="3292997"/>
            <a:ext cx="575427" cy="494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31" idx="1"/>
          </p:cNvCxnSpPr>
          <p:nvPr/>
        </p:nvCxnSpPr>
        <p:spPr>
          <a:xfrm>
            <a:off x="4025698" y="3292997"/>
            <a:ext cx="855920" cy="251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896469"/>
              </p:ext>
            </p:extLst>
          </p:nvPr>
        </p:nvGraphicFramePr>
        <p:xfrm>
          <a:off x="3748709" y="2110709"/>
          <a:ext cx="365033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977422" y="3716466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</a:p>
        </p:txBody>
      </p:sp>
      <p:sp>
        <p:nvSpPr>
          <p:cNvPr id="19" name="Oval 18"/>
          <p:cNvSpPr/>
          <p:nvPr/>
        </p:nvSpPr>
        <p:spPr>
          <a:xfrm>
            <a:off x="2525247" y="4511415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71721" y="4511415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21" name="Straight Connector 20"/>
          <p:cNvCxnSpPr>
            <a:stCxn id="18" idx="4"/>
            <a:endCxn id="20" idx="1"/>
          </p:cNvCxnSpPr>
          <p:nvPr/>
        </p:nvCxnSpPr>
        <p:spPr>
          <a:xfrm>
            <a:off x="3254411" y="4202825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4"/>
            <a:endCxn id="19" idx="7"/>
          </p:cNvCxnSpPr>
          <p:nvPr/>
        </p:nvCxnSpPr>
        <p:spPr>
          <a:xfrm flipH="1">
            <a:off x="2998096" y="4202825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25698" y="2317912"/>
            <a:ext cx="0" cy="488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29554" y="4227707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-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977379" y="5022656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923853" y="5022656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27" name="Straight Connector 26"/>
          <p:cNvCxnSpPr>
            <a:stCxn id="24" idx="4"/>
            <a:endCxn id="26" idx="1"/>
          </p:cNvCxnSpPr>
          <p:nvPr/>
        </p:nvCxnSpPr>
        <p:spPr>
          <a:xfrm>
            <a:off x="5706543" y="4714066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4"/>
            <a:endCxn id="25" idx="7"/>
          </p:cNvCxnSpPr>
          <p:nvPr/>
        </p:nvCxnSpPr>
        <p:spPr>
          <a:xfrm flipH="1">
            <a:off x="5450228" y="4714066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523501" y="4339462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800490" y="3473287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</a:p>
        </p:txBody>
      </p:sp>
      <p:cxnSp>
        <p:nvCxnSpPr>
          <p:cNvPr id="32" name="Straight Connector 31"/>
          <p:cNvCxnSpPr>
            <a:stCxn id="31" idx="4"/>
          </p:cNvCxnSpPr>
          <p:nvPr/>
        </p:nvCxnSpPr>
        <p:spPr>
          <a:xfrm flipH="1">
            <a:off x="4821164" y="3959646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4"/>
            <a:endCxn id="24" idx="1"/>
          </p:cNvCxnSpPr>
          <p:nvPr/>
        </p:nvCxnSpPr>
        <p:spPr>
          <a:xfrm>
            <a:off x="5077479" y="3959646"/>
            <a:ext cx="433203" cy="339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เรื่องน่ารู้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41550" cy="5135563"/>
          </a:xfrm>
        </p:spPr>
        <p:txBody>
          <a:bodyPr>
            <a:noAutofit/>
          </a:bodyPr>
          <a:lstStyle/>
          <a:p>
            <a:r>
              <a:rPr lang="th-TH" sz="2800" dirty="0" smtClean="0">
                <a:latin typeface="TH SarabunPSK"/>
                <a:cs typeface="TH SarabunPSK"/>
              </a:rPr>
              <a:t>ในหลาย ๆ ปัญหาทรีของเรามักจะไม่ต้องยุ่งกับการลบโหนด แต่เราก็ใช้การลบโหนดเพื่อช่วยในการอัพเดตคีย์ได้</a:t>
            </a:r>
          </a:p>
          <a:p>
            <a:r>
              <a:rPr lang="th-TH" sz="2800" dirty="0" smtClean="0">
                <a:latin typeface="TH SarabunPSK"/>
                <a:cs typeface="TH SarabunPSK"/>
              </a:rPr>
              <a:t>ต้นไม้ที่สมดุลอย่าง </a:t>
            </a:r>
            <a:r>
              <a:rPr lang="en-US" sz="2800" dirty="0" smtClean="0">
                <a:latin typeface="TH SarabunPSK"/>
                <a:cs typeface="TH SarabunPSK"/>
              </a:rPr>
              <a:t>AVL </a:t>
            </a:r>
            <a:r>
              <a:rPr lang="th-TH" sz="2800" dirty="0" smtClean="0">
                <a:latin typeface="TH SarabunPSK"/>
                <a:cs typeface="TH SarabunPSK"/>
              </a:rPr>
              <a:t>กับ </a:t>
            </a:r>
            <a:r>
              <a:rPr lang="en-US" sz="2800" dirty="0" smtClean="0">
                <a:latin typeface="TH SarabunPSK"/>
                <a:cs typeface="TH SarabunPSK"/>
              </a:rPr>
              <a:t>Red-Black Tree </a:t>
            </a:r>
            <a:r>
              <a:rPr lang="th-TH" sz="2800" dirty="0" smtClean="0">
                <a:latin typeface="TH SarabunPSK"/>
                <a:cs typeface="TH SarabunPSK"/>
              </a:rPr>
              <a:t>รับประกันความเร็วในการทำงาน</a:t>
            </a:r>
            <a:br>
              <a:rPr lang="th-TH" sz="2800" dirty="0" smtClean="0">
                <a:latin typeface="TH SarabunPSK"/>
                <a:cs typeface="TH SarabunPSK"/>
              </a:rPr>
            </a:br>
            <a:r>
              <a:rPr lang="th-TH" sz="900" dirty="0" smtClean="0">
                <a:latin typeface="TH SarabunPSK"/>
                <a:cs typeface="TH SarabunPSK"/>
              </a:rPr>
              <a:t/>
            </a:r>
            <a:br>
              <a:rPr lang="th-TH" sz="900" dirty="0" smtClean="0">
                <a:latin typeface="TH SarabunPSK"/>
                <a:cs typeface="TH SarabunPSK"/>
              </a:rPr>
            </a:br>
            <a:r>
              <a:rPr lang="th-TH" sz="900" dirty="0" smtClean="0">
                <a:latin typeface="TH SarabunPSK"/>
                <a:cs typeface="TH SarabunPSK"/>
              </a:rPr>
              <a:t>        </a:t>
            </a:r>
            <a:r>
              <a:rPr lang="th-TH" sz="2800" dirty="0" smtClean="0">
                <a:latin typeface="TH SarabunPSK"/>
                <a:cs typeface="TH SarabunPSK"/>
              </a:rPr>
              <a:t>แต่ก็ไม่เหมาะที่จะเอาไปใช้ในการแข่ง เพราะใช้เวลาสร้างนาน</a:t>
            </a:r>
            <a:br>
              <a:rPr lang="th-TH" sz="2800" dirty="0" smtClean="0">
                <a:latin typeface="TH SarabunPSK"/>
                <a:cs typeface="TH SarabunPSK"/>
              </a:rPr>
            </a:br>
            <a:r>
              <a:rPr lang="th-TH" sz="900" dirty="0" smtClean="0">
                <a:latin typeface="TH SarabunPSK"/>
                <a:cs typeface="TH SarabunPSK"/>
              </a:rPr>
              <a:t>  </a:t>
            </a:r>
            <a:br>
              <a:rPr lang="th-TH" sz="900" dirty="0" smtClean="0">
                <a:latin typeface="TH SarabunPSK"/>
                <a:cs typeface="TH SarabunPSK"/>
              </a:rPr>
            </a:br>
            <a:r>
              <a:rPr lang="th-TH" sz="900" dirty="0" smtClean="0">
                <a:latin typeface="TH SarabunPSK"/>
                <a:cs typeface="TH SarabunPSK"/>
              </a:rPr>
              <a:t>        </a:t>
            </a:r>
            <a:r>
              <a:rPr lang="th-TH" sz="2800" dirty="0" smtClean="0">
                <a:latin typeface="TH SarabunPSK"/>
                <a:cs typeface="TH SarabunPSK"/>
              </a:rPr>
              <a:t>อย่างไรก็ตามต้นไม้สองแบบนี้อาจจะเหมาะในการใช้งานจริง </a:t>
            </a:r>
          </a:p>
          <a:p>
            <a:r>
              <a:rPr lang="th-TH" sz="2800" dirty="0" smtClean="0">
                <a:latin typeface="TH SarabunPSK"/>
                <a:cs typeface="TH SarabunPSK"/>
              </a:rPr>
              <a:t>การรู้ข้อกำหนดของโจทย์ เช่น </a:t>
            </a:r>
            <a:r>
              <a:rPr lang="en-US" sz="2800" dirty="0" smtClean="0">
                <a:latin typeface="TH SarabunPSK"/>
                <a:cs typeface="TH SarabunPSK"/>
              </a:rPr>
              <a:t>“</a:t>
            </a:r>
            <a:r>
              <a:rPr lang="th-TH" sz="2800" dirty="0" smtClean="0">
                <a:latin typeface="TH SarabunPSK"/>
                <a:cs typeface="TH SarabunPSK"/>
              </a:rPr>
              <a:t>จะมีข้อมูลเข้าไม่เกิน </a:t>
            </a:r>
            <a:r>
              <a:rPr lang="en-US" sz="2800" dirty="0" smtClean="0">
                <a:latin typeface="TH SarabunPSK"/>
                <a:cs typeface="TH SarabunPSK"/>
              </a:rPr>
              <a:t>1000 </a:t>
            </a:r>
            <a:r>
              <a:rPr lang="th-TH" sz="2800" dirty="0" smtClean="0">
                <a:latin typeface="TH SarabunPSK"/>
                <a:cs typeface="TH SarabunPSK"/>
              </a:rPr>
              <a:t>บรรทัด</a:t>
            </a:r>
            <a:r>
              <a:rPr lang="en-US" sz="2800" dirty="0" smtClean="0">
                <a:latin typeface="TH SarabunPSK"/>
                <a:cs typeface="TH SarabunPSK"/>
              </a:rPr>
              <a:t>” </a:t>
            </a:r>
            <a:br>
              <a:rPr lang="en-US" sz="2800" dirty="0" smtClean="0">
                <a:latin typeface="TH SarabunPSK"/>
                <a:cs typeface="TH SarabunPSK"/>
              </a:rPr>
            </a:br>
            <a:r>
              <a:rPr lang="th-TH" sz="2800" dirty="0" smtClean="0">
                <a:latin typeface="TH SarabunPSK"/>
                <a:cs typeface="TH SarabunPSK"/>
              </a:rPr>
              <a:t>จะทำให้เราสามารถสร้างที่เก็บข้อมูลแบบตายตัว เช่น </a:t>
            </a:r>
            <a:r>
              <a:rPr lang="en-US" sz="2800" dirty="0" err="1" smtClean="0">
                <a:latin typeface="TH SarabunPSK"/>
                <a:cs typeface="TH SarabunPSK"/>
              </a:rPr>
              <a:t>Titem</a:t>
            </a:r>
            <a:r>
              <a:rPr lang="en-US" sz="2800" dirty="0" smtClean="0">
                <a:latin typeface="TH SarabunPSK"/>
                <a:cs typeface="TH SarabunPSK"/>
              </a:rPr>
              <a:t> item[1000]; </a:t>
            </a:r>
            <a:r>
              <a:rPr lang="th-TH" sz="2800" dirty="0" smtClean="0">
                <a:latin typeface="TH SarabunPSK"/>
                <a:cs typeface="TH SarabunPSK"/>
              </a:rPr>
              <a:t>ขึ้นมาได้ โดยไม่ต้องกังวลว่าจะต้องไปหาขนาดของจำนวนข้อมูลก่อน</a:t>
            </a:r>
            <a:br>
              <a:rPr lang="th-TH" sz="2800" dirty="0" smtClean="0">
                <a:latin typeface="TH SarabunPSK"/>
                <a:cs typeface="TH SarabunPSK"/>
              </a:rPr>
            </a:br>
            <a:r>
              <a:rPr lang="th-TH" sz="900" dirty="0" smtClean="0">
                <a:latin typeface="TH SarabunPSK"/>
                <a:cs typeface="TH SarabunPSK"/>
              </a:rPr>
              <a:t/>
            </a:r>
            <a:br>
              <a:rPr lang="th-TH" sz="900" dirty="0" smtClean="0">
                <a:latin typeface="TH SarabunPSK"/>
                <a:cs typeface="TH SarabunPSK"/>
              </a:rPr>
            </a:br>
            <a:r>
              <a:rPr lang="th-TH" sz="2800" dirty="0" smtClean="0">
                <a:latin typeface="TH SarabunPSK"/>
                <a:cs typeface="TH SarabunPSK"/>
              </a:rPr>
              <a:t>    </a:t>
            </a:r>
            <a:r>
              <a:rPr lang="en-US" sz="2800" dirty="0" smtClean="0">
                <a:latin typeface="TH SarabunPSK"/>
                <a:cs typeface="TH SarabunPSK"/>
                <a:sym typeface="Wingdings" pitchFamily="2" charset="2"/>
              </a:rPr>
              <a:t> </a:t>
            </a:r>
            <a:r>
              <a:rPr lang="th-TH" sz="2800" dirty="0" smtClean="0">
                <a:latin typeface="TH SarabunPSK"/>
                <a:cs typeface="TH SarabunPSK"/>
                <a:sym typeface="Wingdings" pitchFamily="2" charset="2"/>
              </a:rPr>
              <a:t>โปรแกรมจะเขียนง่าย เหมาะกับการแข่งที่มีเวลาน้อยอย่างโอลิมปิกวิชาการ</a:t>
            </a:r>
            <a:endParaRPr lang="en-US" sz="2800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3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Self-balancing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โครงสร้างที่การันตีความสูงของต้นไม้จะเป็น </a:t>
            </a:r>
            <a:r>
              <a:rPr lang="en-US" dirty="0" smtClean="0">
                <a:cs typeface="TH Sarabun New"/>
              </a:rPr>
              <a:t>O(log2 </a:t>
            </a:r>
            <a:r>
              <a:rPr lang="en-US" i="1" dirty="0" smtClean="0">
                <a:cs typeface="TH Sarabun New"/>
              </a:rPr>
              <a:t>n</a:t>
            </a:r>
            <a:r>
              <a:rPr lang="en-US" dirty="0" smtClean="0">
                <a:cs typeface="TH Sarabun New"/>
              </a:rPr>
              <a:t>) </a:t>
            </a:r>
            <a:r>
              <a:rPr lang="th-TH" dirty="0" smtClean="0">
                <a:cs typeface="TH Sarabun New"/>
              </a:rPr>
              <a:t>แม้จะมีการปรับเปลี่ยนข้อมูลในโครงสร้างแบบไดนามิก</a:t>
            </a:r>
          </a:p>
          <a:p>
            <a:r>
              <a:rPr lang="th-TH" dirty="0" smtClean="0">
                <a:cs typeface="TH Sarabun New"/>
              </a:rPr>
              <a:t>ตัวอย่างของโครงสร้างแบบนี้เช่น</a:t>
            </a:r>
          </a:p>
          <a:p>
            <a:pPr lvl="1"/>
            <a:r>
              <a:rPr lang="en-US" dirty="0" smtClean="0">
                <a:cs typeface="TH Sarabun New"/>
              </a:rPr>
              <a:t>AVL Trees</a:t>
            </a:r>
          </a:p>
          <a:p>
            <a:pPr lvl="1"/>
            <a:r>
              <a:rPr lang="en-US" dirty="0" smtClean="0">
                <a:cs typeface="TH Sarabun New"/>
              </a:rPr>
              <a:t>B-trees</a:t>
            </a:r>
          </a:p>
          <a:p>
            <a:pPr lvl="1"/>
            <a:r>
              <a:rPr lang="en-US" dirty="0" smtClean="0">
                <a:cs typeface="TH Sarabun New"/>
              </a:rPr>
              <a:t>Red-black Trees</a:t>
            </a:r>
          </a:p>
          <a:p>
            <a:pPr marL="457200" lvl="1" indent="0">
              <a:buNone/>
            </a:pPr>
            <a:r>
              <a:rPr lang="th-TH" dirty="0" smtClean="0">
                <a:cs typeface="TH Sarabun New"/>
              </a:rPr>
              <a:t>เป็นต้น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ลักษณะของต้นไม้ </a:t>
            </a:r>
            <a:r>
              <a:rPr lang="en-US" sz="4800" dirty="0" smtClean="0">
                <a:latin typeface="TH SarabunPSK"/>
                <a:cs typeface="TH SarabunPSK"/>
              </a:rPr>
              <a:t>(Tree)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PSK"/>
                <a:cs typeface="TH SarabunPSK"/>
              </a:rPr>
              <a:t>ใช้สัญลักษณ์วงกลมแทนโหนด </a:t>
            </a:r>
            <a:r>
              <a:rPr lang="en-US" dirty="0" smtClean="0">
                <a:latin typeface="TH SarabunPSK"/>
                <a:cs typeface="TH SarabunPSK"/>
              </a:rPr>
              <a:t>(node)</a:t>
            </a:r>
            <a:endParaRPr lang="th-TH" dirty="0" smtClean="0">
              <a:latin typeface="TH SarabunPSK"/>
              <a:cs typeface="TH SarabunPSK"/>
            </a:endParaRPr>
          </a:p>
          <a:p>
            <a:r>
              <a:rPr lang="th-TH" dirty="0" smtClean="0">
                <a:latin typeface="TH SarabunPSK"/>
                <a:cs typeface="TH SarabunPSK"/>
              </a:rPr>
              <a:t>เชื่อมวงกลมแต่ละวงด้วยเส้นตรง</a:t>
            </a:r>
            <a:r>
              <a:rPr lang="en-US" dirty="0" smtClean="0">
                <a:latin typeface="TH SarabunPSK"/>
                <a:cs typeface="TH SarabunPSK"/>
              </a:rPr>
              <a:t> (edge)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ต้นไม้จะมีรูทโหนดอยู่ด้านบนเพียงโหนดเดียวเท่านั้น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โหนดแต่ละโหนดสามารถมีลูกได้ตั้งแต่ </a:t>
            </a:r>
            <a:r>
              <a:rPr lang="en-US" dirty="0" smtClean="0">
                <a:latin typeface="TH SarabunPSK"/>
                <a:cs typeface="TH SarabunPSK"/>
              </a:rPr>
              <a:t>0</a:t>
            </a:r>
            <a:r>
              <a:rPr lang="th-TH" dirty="0" smtClean="0">
                <a:latin typeface="TH SarabunPSK"/>
                <a:cs typeface="TH SarabunPSK"/>
              </a:rPr>
              <a:t> </a:t>
            </a:r>
            <a:r>
              <a:rPr lang="en-US" dirty="0" smtClean="0">
                <a:latin typeface="TH SarabunPSK"/>
                <a:cs typeface="TH SarabunPSK"/>
              </a:rPr>
              <a:t>-</a:t>
            </a:r>
            <a:r>
              <a:rPr lang="th-TH" dirty="0" smtClean="0">
                <a:latin typeface="TH SarabunPSK"/>
                <a:cs typeface="TH SarabunPSK"/>
              </a:rPr>
              <a:t> </a:t>
            </a:r>
            <a:r>
              <a:rPr lang="en-US" dirty="0" smtClean="0">
                <a:latin typeface="TH SarabunPSK"/>
                <a:cs typeface="TH SarabunPSK"/>
              </a:rPr>
              <a:t>n </a:t>
            </a:r>
            <a:r>
              <a:rPr lang="th-TH" dirty="0" smtClean="0">
                <a:latin typeface="TH SarabunPSK"/>
                <a:cs typeface="TH SarabunPSK"/>
              </a:rPr>
              <a:t>โหนด ขึ้นกับประเภทต้นไม้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โหนดลูกสามารถมีโหนดพ่อได้เพียงโหนดเดียวเท่านั้น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ต้นไม้ว่าง </a:t>
            </a:r>
            <a:r>
              <a:rPr lang="en-US" dirty="0" smtClean="0">
                <a:latin typeface="TH SarabunPSK"/>
                <a:cs typeface="TH SarabunPSK"/>
              </a:rPr>
              <a:t>(empty tree) </a:t>
            </a:r>
            <a:r>
              <a:rPr lang="th-TH" dirty="0" smtClean="0">
                <a:latin typeface="TH SarabunPSK"/>
                <a:cs typeface="TH SarabunPSK"/>
              </a:rPr>
              <a:t>ถือเป็นต้นไม้ แต่เป็นต้นไม้ที่ไม่มีโหนด</a:t>
            </a:r>
          </a:p>
          <a:p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>
                <a:cs typeface="TH Sarabun New"/>
              </a:rPr>
              <a:t>ถึง </a:t>
            </a:r>
            <a:r>
              <a:rPr lang="en-US" dirty="0" smtClean="0">
                <a:cs typeface="TH Sarabun New"/>
              </a:rPr>
              <a:t>AVL Trees </a:t>
            </a:r>
            <a:r>
              <a:rPr lang="th-TH" dirty="0" smtClean="0">
                <a:cs typeface="TH Sarabun New"/>
              </a:rPr>
              <a:t>ไม่เหมาะกับการแข่งแต่เหมาะสำหรับทำแอปริเคชัน</a:t>
            </a:r>
          </a:p>
          <a:p>
            <a:r>
              <a:rPr lang="th-TH" dirty="0" smtClean="0">
                <a:cs typeface="TH Sarabun New"/>
              </a:rPr>
              <a:t>เพื่อให้การค้นหาใช้เวลาน้อยที่สุด เราจำเป็นต้องทำให้โครงสร้างต้นไม้มีความสมดุลด้านความสูงให้มากที่สุด ซึ่งมีนักคณิตศาสตร์ชาวรัสเซียสองคนคือ </a:t>
            </a:r>
            <a:r>
              <a:rPr lang="en-US" dirty="0" smtClean="0">
                <a:cs typeface="TH Sarabun New"/>
              </a:rPr>
              <a:t>G.M. ADEL’SON-VEL’SKII </a:t>
            </a:r>
            <a:r>
              <a:rPr lang="th-TH" dirty="0" smtClean="0">
                <a:cs typeface="TH Sarabun New"/>
              </a:rPr>
              <a:t>และ </a:t>
            </a:r>
            <a:r>
              <a:rPr lang="en-US" dirty="0" smtClean="0">
                <a:cs typeface="TH Sarabun New"/>
              </a:rPr>
              <a:t>E.M. LANDIS </a:t>
            </a:r>
            <a:r>
              <a:rPr lang="th-TH" dirty="0" smtClean="0">
                <a:cs typeface="TH Sarabun New"/>
              </a:rPr>
              <a:t>ได้คิดค้นรูปแบบไว้แล้ว</a:t>
            </a:r>
            <a:r>
              <a:rPr lang="en-US" dirty="0" smtClean="0">
                <a:cs typeface="TH Sarabun New"/>
              </a:rPr>
              <a:t> </a:t>
            </a:r>
            <a:r>
              <a:rPr lang="th-TH" dirty="0" smtClean="0">
                <a:cs typeface="TH Sarabun New"/>
              </a:rPr>
              <a:t>ซึ่งวิธีการก็ได้ให้ชื่อเพื่อเป็นเกียรติกับพวกเขาคือ </a:t>
            </a:r>
            <a:r>
              <a:rPr lang="en-US" dirty="0" smtClean="0">
                <a:cs typeface="TH Sarabun New"/>
              </a:rPr>
              <a:t>AVL Trees</a:t>
            </a:r>
          </a:p>
          <a:p>
            <a:r>
              <a:rPr lang="en-US" dirty="0">
                <a:cs typeface="TH Sarabun New"/>
              </a:rPr>
              <a:t>AVL Trees </a:t>
            </a:r>
            <a:r>
              <a:rPr lang="th-TH" dirty="0" smtClean="0">
                <a:cs typeface="TH Sarabun New"/>
              </a:rPr>
              <a:t>จะใช้เวลาในการค้นหา แทรกข้อมูล และลบข้อมูลในต้นไม้ขนาด </a:t>
            </a:r>
            <a:r>
              <a:rPr lang="en-US" dirty="0" smtClean="0">
                <a:cs typeface="TH Sarabun New"/>
              </a:rPr>
              <a:t>n </a:t>
            </a:r>
            <a:r>
              <a:rPr lang="th-TH" dirty="0" smtClean="0">
                <a:cs typeface="TH Sarabun New"/>
              </a:rPr>
              <a:t>โหนด เสร็จในเวลา </a:t>
            </a:r>
            <a:r>
              <a:rPr lang="en-US" dirty="0" smtClean="0">
                <a:cs typeface="TH Sarabun New"/>
              </a:rPr>
              <a:t>O(log n) </a:t>
            </a:r>
            <a:r>
              <a:rPr lang="th-TH" dirty="0" smtClean="0">
                <a:cs typeface="TH Sarabun New"/>
              </a:rPr>
              <a:t>เท่านั้น แม้แต่ในกรณีที่แย่ที่สุดก็ตาม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766068"/>
            <a:ext cx="793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https://www.cs.usfca.edu/~galles/visualization/AVL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tree.html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846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H Sarabun New"/>
              </a:rPr>
              <a:t>AVL Trees (</a:t>
            </a:r>
            <a:r>
              <a:rPr lang="th-TH" dirty="0" smtClean="0">
                <a:cs typeface="TH Sarabun New"/>
              </a:rPr>
              <a:t>ต่อ</a:t>
            </a:r>
            <a:r>
              <a:rPr lang="en-US" dirty="0" smtClean="0">
                <a:cs typeface="TH Sarabun New"/>
              </a:rPr>
              <a:t>)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H Sarabun New"/>
              </a:rPr>
              <a:t>AVL Trees </a:t>
            </a:r>
            <a:r>
              <a:rPr lang="th-TH" dirty="0" smtClean="0">
                <a:cs typeface="TH Sarabun New"/>
              </a:rPr>
              <a:t>คือ </a:t>
            </a:r>
            <a:r>
              <a:rPr lang="en-US" dirty="0" smtClean="0">
                <a:cs typeface="TH Sarabun New"/>
              </a:rPr>
              <a:t>binary search tree </a:t>
            </a:r>
            <a:r>
              <a:rPr lang="th-TH" dirty="0" smtClean="0">
                <a:cs typeface="TH Sarabun New"/>
              </a:rPr>
              <a:t>ที่มีความสูงของต้นไม้ย่อยทางขวาและต้นไม้ย่อยทางซ้ายมีความแตกต่างไม่เกิน </a:t>
            </a:r>
            <a:r>
              <a:rPr lang="en-US" dirty="0" smtClean="0">
                <a:cs typeface="TH Sarabun New"/>
              </a:rPr>
              <a:t>1 </a:t>
            </a:r>
            <a:r>
              <a:rPr lang="th-TH" dirty="0" smtClean="0">
                <a:cs typeface="TH Sarabun New"/>
              </a:rPr>
              <a:t>และต้นไม้ย่อยทั้งซ้ายและขวาต้องเป็นโครงสร้าง </a:t>
            </a:r>
            <a:r>
              <a:rPr lang="en-US" dirty="0" smtClean="0">
                <a:cs typeface="TH Sarabun New"/>
              </a:rPr>
              <a:t>AVL Trees </a:t>
            </a:r>
            <a:r>
              <a:rPr lang="th-TH" dirty="0" smtClean="0">
                <a:cs typeface="TH Sarabun New"/>
              </a:rPr>
              <a:t>เช่นกัน</a:t>
            </a:r>
          </a:p>
          <a:p>
            <a:r>
              <a:rPr lang="th-TH" dirty="0" smtClean="0">
                <a:cs typeface="TH Sarabun New"/>
              </a:rPr>
              <a:t>การดำเนินการกับโครงสร้าง </a:t>
            </a:r>
            <a:r>
              <a:rPr lang="en-US" dirty="0" smtClean="0">
                <a:cs typeface="TH Sarabun New"/>
              </a:rPr>
              <a:t>AVL Trees </a:t>
            </a:r>
            <a:r>
              <a:rPr lang="th-TH" dirty="0" smtClean="0">
                <a:cs typeface="TH Sarabun New"/>
              </a:rPr>
              <a:t>จะต้องทำให้คงไว้ซึ่งโครงสร้าง </a:t>
            </a:r>
            <a:r>
              <a:rPr lang="en-US" dirty="0" smtClean="0">
                <a:cs typeface="TH Sarabun New"/>
              </a:rPr>
              <a:t>AVL Trees </a:t>
            </a:r>
            <a:r>
              <a:rPr lang="th-TH" dirty="0" smtClean="0">
                <a:cs typeface="TH Sarabun New"/>
              </a:rPr>
              <a:t>เช่นเดิม ดังนั้นเราต้องมาพิจารณาว่าทำสิ่งต่อไปนี้อย่างไร</a:t>
            </a:r>
          </a:p>
          <a:p>
            <a:pPr lvl="1"/>
            <a:r>
              <a:rPr lang="en-US" dirty="0" smtClean="0">
                <a:cs typeface="TH Sarabun New"/>
              </a:rPr>
              <a:t>Insertion of a node</a:t>
            </a:r>
          </a:p>
          <a:p>
            <a:pPr lvl="1"/>
            <a:r>
              <a:rPr lang="en-US" dirty="0" smtClean="0">
                <a:cs typeface="TH Sarabun New"/>
              </a:rPr>
              <a:t>Deletion of a node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/>
          <p:nvPr/>
        </p:nvSpPr>
        <p:spPr>
          <a:xfrm>
            <a:off x="648941" y="1378382"/>
            <a:ext cx="2075934" cy="11832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6374592" y="1394417"/>
            <a:ext cx="2075934" cy="11832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3386866" y="2596944"/>
            <a:ext cx="2392798" cy="16694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137509" y="4266407"/>
            <a:ext cx="2985060" cy="1977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6019800" y="4266407"/>
            <a:ext cx="2985060" cy="1977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of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62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40294" y="1600200"/>
            <a:ext cx="289697" cy="282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k</a:t>
            </a:r>
            <a:endParaRPr lang="en-US" sz="20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4206805" y="1600200"/>
            <a:ext cx="819597" cy="762867"/>
            <a:chOff x="3124200" y="1837888"/>
            <a:chExt cx="819597" cy="762867"/>
          </a:xfrm>
        </p:grpSpPr>
        <p:sp>
          <p:nvSpPr>
            <p:cNvPr id="19" name="Oval 18"/>
            <p:cNvSpPr/>
            <p:nvPr/>
          </p:nvSpPr>
          <p:spPr>
            <a:xfrm>
              <a:off x="3124200" y="1837888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k</a:t>
              </a:r>
              <a:endParaRPr lang="en-US" sz="2000" b="1" dirty="0"/>
            </a:p>
          </p:txBody>
        </p:sp>
        <p:cxnSp>
          <p:nvCxnSpPr>
            <p:cNvPr id="20" name="Straight Connector 19"/>
            <p:cNvCxnSpPr>
              <a:stCxn id="19" idx="6"/>
              <a:endCxn id="21" idx="0"/>
            </p:cNvCxnSpPr>
            <p:nvPr/>
          </p:nvCxnSpPr>
          <p:spPr>
            <a:xfrm>
              <a:off x="3413897" y="1979381"/>
              <a:ext cx="385052" cy="3383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654100" y="2317770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64017" y="1600200"/>
            <a:ext cx="1316221" cy="762867"/>
            <a:chOff x="4703579" y="1792226"/>
            <a:chExt cx="1316221" cy="762867"/>
          </a:xfrm>
        </p:grpSpPr>
        <p:grpSp>
          <p:nvGrpSpPr>
            <p:cNvPr id="25" name="Group 24"/>
            <p:cNvGrpSpPr/>
            <p:nvPr/>
          </p:nvGrpSpPr>
          <p:grpSpPr>
            <a:xfrm>
              <a:off x="5200203" y="1792226"/>
              <a:ext cx="819597" cy="762867"/>
              <a:chOff x="3124200" y="1837888"/>
              <a:chExt cx="819597" cy="76286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124200" y="1837888"/>
                <a:ext cx="289697" cy="2829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 smtClean="0"/>
                  <a:t>k</a:t>
                </a:r>
                <a:endParaRPr lang="en-US" sz="2000" b="1" dirty="0"/>
              </a:p>
            </p:txBody>
          </p:sp>
          <p:cxnSp>
            <p:nvCxnSpPr>
              <p:cNvPr id="27" name="Straight Connector 26"/>
              <p:cNvCxnSpPr>
                <a:stCxn id="26" idx="6"/>
                <a:endCxn id="28" idx="0"/>
              </p:cNvCxnSpPr>
              <p:nvPr/>
            </p:nvCxnSpPr>
            <p:spPr>
              <a:xfrm>
                <a:off x="3413897" y="1979381"/>
                <a:ext cx="385052" cy="338389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3654100" y="2317770"/>
                <a:ext cx="289697" cy="2829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/>
                  <a:t>t</a:t>
                </a:r>
              </a:p>
            </p:txBody>
          </p:sp>
        </p:grpSp>
        <p:cxnSp>
          <p:nvCxnSpPr>
            <p:cNvPr id="29" name="Straight Connector 28"/>
            <p:cNvCxnSpPr>
              <a:stCxn id="26" idx="2"/>
              <a:endCxn id="30" idx="0"/>
            </p:cNvCxnSpPr>
            <p:nvPr/>
          </p:nvCxnSpPr>
          <p:spPr>
            <a:xfrm flipH="1">
              <a:off x="4848428" y="1933719"/>
              <a:ext cx="351775" cy="27287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703579" y="2206596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14630" y="2799440"/>
            <a:ext cx="1858277" cy="1272399"/>
            <a:chOff x="917245" y="2799440"/>
            <a:chExt cx="1858277" cy="1272399"/>
          </a:xfrm>
        </p:grpSpPr>
        <p:grpSp>
          <p:nvGrpSpPr>
            <p:cNvPr id="33" name="Group 32"/>
            <p:cNvGrpSpPr/>
            <p:nvPr/>
          </p:nvGrpSpPr>
          <p:grpSpPr>
            <a:xfrm>
              <a:off x="917245" y="2799440"/>
              <a:ext cx="1316221" cy="762867"/>
              <a:chOff x="4703579" y="1792226"/>
              <a:chExt cx="1316221" cy="76286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200203" y="1792226"/>
                <a:ext cx="819597" cy="762867"/>
                <a:chOff x="3124200" y="1837888"/>
                <a:chExt cx="819597" cy="762867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124200" y="1837888"/>
                  <a:ext cx="289697" cy="2829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 smtClean="0"/>
                    <a:t>k</a:t>
                  </a:r>
                  <a:endParaRPr lang="en-US" sz="2000" b="1" dirty="0"/>
                </a:p>
              </p:txBody>
            </p:sp>
            <p:cxnSp>
              <p:nvCxnSpPr>
                <p:cNvPr id="38" name="Straight Connector 37"/>
                <p:cNvCxnSpPr>
                  <a:stCxn id="37" idx="6"/>
                  <a:endCxn id="39" idx="0"/>
                </p:cNvCxnSpPr>
                <p:nvPr/>
              </p:nvCxnSpPr>
              <p:spPr>
                <a:xfrm>
                  <a:off x="3413897" y="1979381"/>
                  <a:ext cx="385052" cy="338389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/>
                <p:cNvSpPr/>
                <p:nvPr/>
              </p:nvSpPr>
              <p:spPr>
                <a:xfrm>
                  <a:off x="3654100" y="2317770"/>
                  <a:ext cx="289697" cy="2829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/>
                    <a:t>t</a:t>
                  </a:r>
                </a:p>
              </p:txBody>
            </p:sp>
          </p:grpSp>
          <p:cxnSp>
            <p:nvCxnSpPr>
              <p:cNvPr id="35" name="Straight Connector 34"/>
              <p:cNvCxnSpPr>
                <a:stCxn id="37" idx="2"/>
                <a:endCxn id="36" idx="0"/>
              </p:cNvCxnSpPr>
              <p:nvPr/>
            </p:nvCxnSpPr>
            <p:spPr>
              <a:xfrm flipH="1">
                <a:off x="4848428" y="1933719"/>
                <a:ext cx="351775" cy="272877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703579" y="2206596"/>
                <a:ext cx="289697" cy="2829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/>
                  <a:t>e</a:t>
                </a:r>
              </a:p>
            </p:txBody>
          </p:sp>
        </p:grpSp>
        <p:cxnSp>
          <p:nvCxnSpPr>
            <p:cNvPr id="40" name="Straight Connector 39"/>
            <p:cNvCxnSpPr>
              <a:stCxn id="39" idx="6"/>
              <a:endCxn id="41" idx="0"/>
            </p:cNvCxnSpPr>
            <p:nvPr/>
          </p:nvCxnSpPr>
          <p:spPr>
            <a:xfrm>
              <a:off x="2233466" y="3420815"/>
              <a:ext cx="397208" cy="36803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485825" y="3788854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v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709138" y="2784615"/>
            <a:ext cx="1858277" cy="1287224"/>
            <a:chOff x="3694867" y="2784615"/>
            <a:chExt cx="1858277" cy="1287224"/>
          </a:xfrm>
        </p:grpSpPr>
        <p:grpSp>
          <p:nvGrpSpPr>
            <p:cNvPr id="45" name="Group 44"/>
            <p:cNvGrpSpPr/>
            <p:nvPr/>
          </p:nvGrpSpPr>
          <p:grpSpPr>
            <a:xfrm>
              <a:off x="3694867" y="2784615"/>
              <a:ext cx="1858277" cy="1272399"/>
              <a:chOff x="917245" y="2799440"/>
              <a:chExt cx="1858277" cy="127239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17245" y="2799440"/>
                <a:ext cx="1316221" cy="762867"/>
                <a:chOff x="4703579" y="1792226"/>
                <a:chExt cx="1316221" cy="762867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5200203" y="1792226"/>
                  <a:ext cx="819597" cy="762867"/>
                  <a:chOff x="3124200" y="1837888"/>
                  <a:chExt cx="819597" cy="762867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3124200" y="1837888"/>
                    <a:ext cx="289697" cy="28298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000" b="1" dirty="0" smtClean="0"/>
                      <a:t>k</a:t>
                    </a:r>
                    <a:endParaRPr lang="en-US" sz="2000" b="1" dirty="0"/>
                  </a:p>
                </p:txBody>
              </p:sp>
              <p:cxnSp>
                <p:nvCxnSpPr>
                  <p:cNvPr id="53" name="Straight Connector 52"/>
                  <p:cNvCxnSpPr>
                    <a:stCxn id="52" idx="6"/>
                    <a:endCxn id="54" idx="0"/>
                  </p:cNvCxnSpPr>
                  <p:nvPr/>
                </p:nvCxnSpPr>
                <p:spPr>
                  <a:xfrm>
                    <a:off x="3413897" y="1979381"/>
                    <a:ext cx="385052" cy="338389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Oval 53"/>
                  <p:cNvSpPr/>
                  <p:nvPr/>
                </p:nvSpPr>
                <p:spPr>
                  <a:xfrm>
                    <a:off x="3654100" y="2317770"/>
                    <a:ext cx="289697" cy="28298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000" b="1" dirty="0"/>
                      <a:t>t</a:t>
                    </a:r>
                  </a:p>
                </p:txBody>
              </p:sp>
            </p:grpSp>
            <p:cxnSp>
              <p:nvCxnSpPr>
                <p:cNvPr id="50" name="Straight Connector 49"/>
                <p:cNvCxnSpPr>
                  <a:stCxn id="52" idx="2"/>
                  <a:endCxn id="51" idx="0"/>
                </p:cNvCxnSpPr>
                <p:nvPr/>
              </p:nvCxnSpPr>
              <p:spPr>
                <a:xfrm flipH="1">
                  <a:off x="4848428" y="1933719"/>
                  <a:ext cx="351775" cy="272877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4703579" y="2206596"/>
                  <a:ext cx="289697" cy="2829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/>
                    <a:t>e</a:t>
                  </a:r>
                </a:p>
              </p:txBody>
            </p:sp>
          </p:grpSp>
          <p:cxnSp>
            <p:nvCxnSpPr>
              <p:cNvPr id="47" name="Straight Connector 46"/>
              <p:cNvCxnSpPr>
                <a:stCxn id="54" idx="6"/>
                <a:endCxn id="48" idx="0"/>
              </p:cNvCxnSpPr>
              <p:nvPr/>
            </p:nvCxnSpPr>
            <p:spPr>
              <a:xfrm>
                <a:off x="2233466" y="3420815"/>
                <a:ext cx="397208" cy="368039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2485825" y="3788854"/>
                <a:ext cx="289697" cy="2829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/>
                  <a:t>v</a:t>
                </a:r>
              </a:p>
            </p:txBody>
          </p:sp>
        </p:grpSp>
        <p:cxnSp>
          <p:nvCxnSpPr>
            <p:cNvPr id="57" name="Straight Connector 56"/>
            <p:cNvCxnSpPr>
              <a:stCxn id="54" idx="2"/>
              <a:endCxn id="58" idx="0"/>
            </p:cNvCxnSpPr>
            <p:nvPr/>
          </p:nvCxnSpPr>
          <p:spPr>
            <a:xfrm flipH="1">
              <a:off x="4443349" y="3405990"/>
              <a:ext cx="278042" cy="38286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98500" y="3788854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p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321916" y="2762378"/>
            <a:ext cx="2337717" cy="1309461"/>
            <a:chOff x="6321916" y="2762378"/>
            <a:chExt cx="2337717" cy="1309461"/>
          </a:xfrm>
        </p:grpSpPr>
        <p:grpSp>
          <p:nvGrpSpPr>
            <p:cNvPr id="65" name="Group 64"/>
            <p:cNvGrpSpPr/>
            <p:nvPr/>
          </p:nvGrpSpPr>
          <p:grpSpPr>
            <a:xfrm>
              <a:off x="6801356" y="2762378"/>
              <a:ext cx="1858277" cy="1287224"/>
              <a:chOff x="3694867" y="2784615"/>
              <a:chExt cx="1858277" cy="1287224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3694867" y="2784615"/>
                <a:ext cx="1858277" cy="1272399"/>
                <a:chOff x="917245" y="2799440"/>
                <a:chExt cx="1858277" cy="1272399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917245" y="2799440"/>
                  <a:ext cx="1316221" cy="762867"/>
                  <a:chOff x="4703579" y="1792226"/>
                  <a:chExt cx="1316221" cy="762867"/>
                </a:xfrm>
              </p:grpSpPr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5200203" y="1792226"/>
                    <a:ext cx="819597" cy="762867"/>
                    <a:chOff x="3124200" y="1837888"/>
                    <a:chExt cx="819597" cy="762867"/>
                  </a:xfrm>
                </p:grpSpPr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3124200" y="1837888"/>
                      <a:ext cx="289697" cy="28298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2000" b="1" dirty="0" smtClean="0"/>
                        <a:t>k</a:t>
                      </a:r>
                      <a:endParaRPr lang="en-US" sz="2000" b="1" dirty="0"/>
                    </a:p>
                  </p:txBody>
                </p:sp>
                <p:cxnSp>
                  <p:nvCxnSpPr>
                    <p:cNvPr id="76" name="Straight Connector 75"/>
                    <p:cNvCxnSpPr>
                      <a:stCxn id="75" idx="6"/>
                      <a:endCxn id="77" idx="0"/>
                    </p:cNvCxnSpPr>
                    <p:nvPr/>
                  </p:nvCxnSpPr>
                  <p:spPr>
                    <a:xfrm>
                      <a:off x="3413897" y="1979381"/>
                      <a:ext cx="385052" cy="338389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3654100" y="2317770"/>
                      <a:ext cx="289697" cy="28298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2000" b="1" dirty="0"/>
                        <a:t>t</a:t>
                      </a:r>
                    </a:p>
                  </p:txBody>
                </p:sp>
              </p:grpSp>
              <p:cxnSp>
                <p:nvCxnSpPr>
                  <p:cNvPr id="73" name="Straight Connector 72"/>
                  <p:cNvCxnSpPr>
                    <a:stCxn id="75" idx="2"/>
                    <a:endCxn id="74" idx="0"/>
                  </p:cNvCxnSpPr>
                  <p:nvPr/>
                </p:nvCxnSpPr>
                <p:spPr>
                  <a:xfrm flipH="1">
                    <a:off x="4848428" y="1933719"/>
                    <a:ext cx="351775" cy="272877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Oval 73"/>
                  <p:cNvSpPr/>
                  <p:nvPr/>
                </p:nvSpPr>
                <p:spPr>
                  <a:xfrm>
                    <a:off x="4703579" y="2206596"/>
                    <a:ext cx="289697" cy="28298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000" b="1" dirty="0"/>
                      <a:t>e</a:t>
                    </a:r>
                  </a:p>
                </p:txBody>
              </p:sp>
            </p:grpSp>
            <p:cxnSp>
              <p:nvCxnSpPr>
                <p:cNvPr id="70" name="Straight Connector 69"/>
                <p:cNvCxnSpPr>
                  <a:stCxn id="77" idx="6"/>
                  <a:endCxn id="71" idx="0"/>
                </p:cNvCxnSpPr>
                <p:nvPr/>
              </p:nvCxnSpPr>
              <p:spPr>
                <a:xfrm>
                  <a:off x="2233466" y="3420815"/>
                  <a:ext cx="397208" cy="368039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2485825" y="3788854"/>
                  <a:ext cx="289697" cy="2829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/>
                    <a:t>v</a:t>
                  </a:r>
                </a:p>
              </p:txBody>
            </p:sp>
          </p:grpSp>
          <p:cxnSp>
            <p:nvCxnSpPr>
              <p:cNvPr id="67" name="Straight Connector 66"/>
              <p:cNvCxnSpPr>
                <a:stCxn id="77" idx="2"/>
                <a:endCxn id="68" idx="0"/>
              </p:cNvCxnSpPr>
              <p:nvPr/>
            </p:nvCxnSpPr>
            <p:spPr>
              <a:xfrm flipH="1">
                <a:off x="4443349" y="3405990"/>
                <a:ext cx="278042" cy="38286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298500" y="3788854"/>
                <a:ext cx="289697" cy="2829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/>
                  <a:t>p</a:t>
                </a:r>
              </a:p>
            </p:txBody>
          </p:sp>
        </p:grpSp>
        <p:cxnSp>
          <p:nvCxnSpPr>
            <p:cNvPr id="78" name="Straight Connector 77"/>
            <p:cNvCxnSpPr>
              <a:stCxn id="74" idx="2"/>
              <a:endCxn id="79" idx="0"/>
            </p:cNvCxnSpPr>
            <p:nvPr/>
          </p:nvCxnSpPr>
          <p:spPr>
            <a:xfrm flipH="1">
              <a:off x="6466765" y="3318241"/>
              <a:ext cx="334591" cy="47061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6321916" y="3788854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a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46966" y="4388517"/>
            <a:ext cx="2337717" cy="1855216"/>
            <a:chOff x="546966" y="4388517"/>
            <a:chExt cx="2337717" cy="1855216"/>
          </a:xfrm>
        </p:grpSpPr>
        <p:grpSp>
          <p:nvGrpSpPr>
            <p:cNvPr id="84" name="Group 83"/>
            <p:cNvGrpSpPr/>
            <p:nvPr/>
          </p:nvGrpSpPr>
          <p:grpSpPr>
            <a:xfrm>
              <a:off x="546966" y="4388517"/>
              <a:ext cx="2337717" cy="1309461"/>
              <a:chOff x="6321916" y="2762378"/>
              <a:chExt cx="2337717" cy="1309461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801356" y="2762378"/>
                <a:ext cx="1858277" cy="1287224"/>
                <a:chOff x="3694867" y="2784615"/>
                <a:chExt cx="1858277" cy="1287224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3694867" y="2784615"/>
                  <a:ext cx="1858277" cy="1272399"/>
                  <a:chOff x="917245" y="2799440"/>
                  <a:chExt cx="1858277" cy="1272399"/>
                </a:xfrm>
              </p:grpSpPr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917245" y="2799440"/>
                    <a:ext cx="1316221" cy="762867"/>
                    <a:chOff x="4703579" y="1792226"/>
                    <a:chExt cx="1316221" cy="762867"/>
                  </a:xfrm>
                </p:grpSpPr>
                <p:grpSp>
                  <p:nvGrpSpPr>
                    <p:cNvPr id="94" name="Group 93"/>
                    <p:cNvGrpSpPr/>
                    <p:nvPr/>
                  </p:nvGrpSpPr>
                  <p:grpSpPr>
                    <a:xfrm>
                      <a:off x="5200203" y="1792226"/>
                      <a:ext cx="819597" cy="762867"/>
                      <a:chOff x="3124200" y="1837888"/>
                      <a:chExt cx="819597" cy="762867"/>
                    </a:xfrm>
                  </p:grpSpPr>
                  <p:sp>
                    <p:nvSpPr>
                      <p:cNvPr id="97" name="Oval 96"/>
                      <p:cNvSpPr/>
                      <p:nvPr/>
                    </p:nvSpPr>
                    <p:spPr>
                      <a:xfrm>
                        <a:off x="3124200" y="1837888"/>
                        <a:ext cx="289697" cy="2829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n-US" sz="2000" b="1" dirty="0" smtClean="0"/>
                          <a:t>k</a:t>
                        </a:r>
                        <a:endParaRPr lang="en-US" sz="2000" b="1" dirty="0"/>
                      </a:p>
                    </p:txBody>
                  </p:sp>
                  <p:cxnSp>
                    <p:nvCxnSpPr>
                      <p:cNvPr id="98" name="Straight Connector 97"/>
                      <p:cNvCxnSpPr>
                        <a:stCxn id="97" idx="6"/>
                        <a:endCxn id="99" idx="0"/>
                      </p:cNvCxnSpPr>
                      <p:nvPr/>
                    </p:nvCxnSpPr>
                    <p:spPr>
                      <a:xfrm>
                        <a:off x="3413897" y="1979381"/>
                        <a:ext cx="385052" cy="338389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9" name="Oval 98"/>
                      <p:cNvSpPr/>
                      <p:nvPr/>
                    </p:nvSpPr>
                    <p:spPr>
                      <a:xfrm>
                        <a:off x="3654100" y="2317770"/>
                        <a:ext cx="289697" cy="2829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n-US" sz="2000" b="1" dirty="0"/>
                          <a:t>t</a:t>
                        </a:r>
                      </a:p>
                    </p:txBody>
                  </p:sp>
                </p:grpSp>
                <p:cxnSp>
                  <p:nvCxnSpPr>
                    <p:cNvPr id="95" name="Straight Connector 94"/>
                    <p:cNvCxnSpPr>
                      <a:stCxn id="97" idx="2"/>
                      <a:endCxn id="96" idx="0"/>
                    </p:cNvCxnSpPr>
                    <p:nvPr/>
                  </p:nvCxnSpPr>
                  <p:spPr>
                    <a:xfrm flipH="1">
                      <a:off x="4848428" y="1933719"/>
                      <a:ext cx="351775" cy="272877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4703579" y="2206596"/>
                      <a:ext cx="289697" cy="28298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2000" b="1" dirty="0"/>
                        <a:t>e</a:t>
                      </a:r>
                    </a:p>
                  </p:txBody>
                </p:sp>
              </p:grpSp>
              <p:cxnSp>
                <p:nvCxnSpPr>
                  <p:cNvPr id="92" name="Straight Connector 91"/>
                  <p:cNvCxnSpPr>
                    <a:stCxn id="99" idx="6"/>
                    <a:endCxn id="93" idx="0"/>
                  </p:cNvCxnSpPr>
                  <p:nvPr/>
                </p:nvCxnSpPr>
                <p:spPr>
                  <a:xfrm>
                    <a:off x="2233466" y="3420815"/>
                    <a:ext cx="397208" cy="368039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Oval 92"/>
                  <p:cNvSpPr/>
                  <p:nvPr/>
                </p:nvSpPr>
                <p:spPr>
                  <a:xfrm>
                    <a:off x="2485825" y="3788854"/>
                    <a:ext cx="289697" cy="28298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000" b="1" dirty="0"/>
                      <a:t>v</a:t>
                    </a:r>
                  </a:p>
                </p:txBody>
              </p:sp>
            </p:grpSp>
            <p:cxnSp>
              <p:nvCxnSpPr>
                <p:cNvPr id="89" name="Straight Connector 88"/>
                <p:cNvCxnSpPr>
                  <a:stCxn id="99" idx="2"/>
                  <a:endCxn id="90" idx="0"/>
                </p:cNvCxnSpPr>
                <p:nvPr/>
              </p:nvCxnSpPr>
              <p:spPr>
                <a:xfrm flipH="1">
                  <a:off x="4443349" y="3405990"/>
                  <a:ext cx="278042" cy="382864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/>
                <p:cNvSpPr/>
                <p:nvPr/>
              </p:nvSpPr>
              <p:spPr>
                <a:xfrm>
                  <a:off x="4298500" y="3788854"/>
                  <a:ext cx="289697" cy="2829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/>
                    <a:t>p</a:t>
                  </a:r>
                </a:p>
              </p:txBody>
            </p:sp>
          </p:grpSp>
          <p:cxnSp>
            <p:nvCxnSpPr>
              <p:cNvPr id="86" name="Straight Connector 85"/>
              <p:cNvCxnSpPr>
                <a:stCxn id="96" idx="2"/>
                <a:endCxn id="87" idx="0"/>
              </p:cNvCxnSpPr>
              <p:nvPr/>
            </p:nvCxnSpPr>
            <p:spPr>
              <a:xfrm flipH="1">
                <a:off x="6466765" y="3318241"/>
                <a:ext cx="334591" cy="470613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6321916" y="3788854"/>
                <a:ext cx="289697" cy="2829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/>
                  <a:t>a</a:t>
                </a:r>
              </a:p>
            </p:txBody>
          </p:sp>
        </p:grpSp>
        <p:cxnSp>
          <p:nvCxnSpPr>
            <p:cNvPr id="100" name="Straight Connector 99"/>
            <p:cNvCxnSpPr>
              <a:stCxn id="90" idx="2"/>
              <a:endCxn id="101" idx="0"/>
            </p:cNvCxnSpPr>
            <p:nvPr/>
          </p:nvCxnSpPr>
          <p:spPr>
            <a:xfrm flipH="1">
              <a:off x="1395446" y="5534249"/>
              <a:ext cx="234593" cy="42649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1250597" y="5960748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m</a:t>
              </a:r>
              <a:endParaRPr lang="en-US" sz="2000" b="1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242017" y="4388517"/>
            <a:ext cx="2337717" cy="1855216"/>
            <a:chOff x="3242017" y="4388517"/>
            <a:chExt cx="2337717" cy="1855216"/>
          </a:xfrm>
        </p:grpSpPr>
        <p:grpSp>
          <p:nvGrpSpPr>
            <p:cNvPr id="105" name="Group 104"/>
            <p:cNvGrpSpPr/>
            <p:nvPr/>
          </p:nvGrpSpPr>
          <p:grpSpPr>
            <a:xfrm>
              <a:off x="3242017" y="4388517"/>
              <a:ext cx="2337717" cy="1855216"/>
              <a:chOff x="546966" y="4388517"/>
              <a:chExt cx="2337717" cy="1855216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546966" y="4388517"/>
                <a:ext cx="2337717" cy="1309461"/>
                <a:chOff x="6321916" y="2762378"/>
                <a:chExt cx="2337717" cy="130946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801356" y="2762378"/>
                  <a:ext cx="1858277" cy="1287224"/>
                  <a:chOff x="3694867" y="2784615"/>
                  <a:chExt cx="1858277" cy="1287224"/>
                </a:xfrm>
              </p:grpSpPr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3694867" y="2784615"/>
                    <a:ext cx="1858277" cy="1272399"/>
                    <a:chOff x="917245" y="2799440"/>
                    <a:chExt cx="1858277" cy="1272399"/>
                  </a:xfrm>
                </p:grpSpPr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917245" y="2799440"/>
                      <a:ext cx="1316221" cy="762867"/>
                      <a:chOff x="4703579" y="1792226"/>
                      <a:chExt cx="1316221" cy="762867"/>
                    </a:xfrm>
                  </p:grpSpPr>
                  <p:grpSp>
                    <p:nvGrpSpPr>
                      <p:cNvPr id="118" name="Group 117"/>
                      <p:cNvGrpSpPr/>
                      <p:nvPr/>
                    </p:nvGrpSpPr>
                    <p:grpSpPr>
                      <a:xfrm>
                        <a:off x="5200203" y="1792226"/>
                        <a:ext cx="819597" cy="762867"/>
                        <a:chOff x="3124200" y="1837888"/>
                        <a:chExt cx="819597" cy="762867"/>
                      </a:xfrm>
                    </p:grpSpPr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3124200" y="1837888"/>
                          <a:ext cx="289697" cy="28298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/>
                          <a:r>
                            <a:rPr lang="en-US" sz="2000" b="1" dirty="0" smtClean="0"/>
                            <a:t>k</a:t>
                          </a:r>
                          <a:endParaRPr lang="en-US" sz="2000" b="1" dirty="0"/>
                        </a:p>
                      </p:txBody>
                    </p:sp>
                    <p:cxnSp>
                      <p:nvCxnSpPr>
                        <p:cNvPr id="122" name="Straight Connector 121"/>
                        <p:cNvCxnSpPr>
                          <a:stCxn id="121" idx="6"/>
                          <a:endCxn id="123" idx="0"/>
                        </p:cNvCxnSpPr>
                        <p:nvPr/>
                      </p:nvCxnSpPr>
                      <p:spPr>
                        <a:xfrm>
                          <a:off x="3413897" y="1979381"/>
                          <a:ext cx="385052" cy="338389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3" name="Oval 122"/>
                        <p:cNvSpPr/>
                        <p:nvPr/>
                      </p:nvSpPr>
                      <p:spPr>
                        <a:xfrm>
                          <a:off x="3654100" y="2317770"/>
                          <a:ext cx="289697" cy="28298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/>
                          <a:r>
                            <a:rPr lang="en-US" sz="2000" b="1" dirty="0"/>
                            <a:t>t</a:t>
                          </a:r>
                        </a:p>
                      </p:txBody>
                    </p:sp>
                  </p:grpSp>
                  <p:cxnSp>
                    <p:nvCxnSpPr>
                      <p:cNvPr id="119" name="Straight Connector 118"/>
                      <p:cNvCxnSpPr>
                        <a:stCxn id="121" idx="2"/>
                        <a:endCxn id="120" idx="0"/>
                      </p:cNvCxnSpPr>
                      <p:nvPr/>
                    </p:nvCxnSpPr>
                    <p:spPr>
                      <a:xfrm flipH="1">
                        <a:off x="4848428" y="1933719"/>
                        <a:ext cx="351775" cy="272877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0" name="Oval 119"/>
                      <p:cNvSpPr/>
                      <p:nvPr/>
                    </p:nvSpPr>
                    <p:spPr>
                      <a:xfrm>
                        <a:off x="4703579" y="2206596"/>
                        <a:ext cx="289697" cy="2829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n-US" sz="2000" b="1" dirty="0"/>
                          <a:t>e</a:t>
                        </a:r>
                      </a:p>
                    </p:txBody>
                  </p:sp>
                </p:grpSp>
                <p:cxnSp>
                  <p:nvCxnSpPr>
                    <p:cNvPr id="116" name="Straight Connector 115"/>
                    <p:cNvCxnSpPr>
                      <a:stCxn id="123" idx="6"/>
                      <a:endCxn id="117" idx="0"/>
                    </p:cNvCxnSpPr>
                    <p:nvPr/>
                  </p:nvCxnSpPr>
                  <p:spPr>
                    <a:xfrm>
                      <a:off x="2233466" y="3420815"/>
                      <a:ext cx="397208" cy="368039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485825" y="3788854"/>
                      <a:ext cx="289697" cy="28298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2000" b="1" dirty="0"/>
                        <a:t>v</a:t>
                      </a:r>
                    </a:p>
                  </p:txBody>
                </p:sp>
              </p:grpSp>
              <p:cxnSp>
                <p:nvCxnSpPr>
                  <p:cNvPr id="113" name="Straight Connector 112"/>
                  <p:cNvCxnSpPr>
                    <a:stCxn id="123" idx="2"/>
                    <a:endCxn id="114" idx="0"/>
                  </p:cNvCxnSpPr>
                  <p:nvPr/>
                </p:nvCxnSpPr>
                <p:spPr>
                  <a:xfrm flipH="1">
                    <a:off x="4443349" y="3405990"/>
                    <a:ext cx="278042" cy="382864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/>
                  <p:cNvSpPr/>
                  <p:nvPr/>
                </p:nvSpPr>
                <p:spPr>
                  <a:xfrm>
                    <a:off x="4298500" y="3788854"/>
                    <a:ext cx="289697" cy="28298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000" b="1" dirty="0"/>
                      <a:t>p</a:t>
                    </a:r>
                  </a:p>
                </p:txBody>
              </p:sp>
            </p:grpSp>
            <p:cxnSp>
              <p:nvCxnSpPr>
                <p:cNvPr id="110" name="Straight Connector 109"/>
                <p:cNvCxnSpPr>
                  <a:stCxn id="120" idx="2"/>
                  <a:endCxn id="111" idx="0"/>
                </p:cNvCxnSpPr>
                <p:nvPr/>
              </p:nvCxnSpPr>
              <p:spPr>
                <a:xfrm flipH="1">
                  <a:off x="6466765" y="3318241"/>
                  <a:ext cx="334591" cy="470613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6321916" y="3788854"/>
                  <a:ext cx="289697" cy="2829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/>
                    <a:t>a</a:t>
                  </a:r>
                </a:p>
              </p:txBody>
            </p:sp>
          </p:grpSp>
          <p:cxnSp>
            <p:nvCxnSpPr>
              <p:cNvPr id="107" name="Straight Connector 106"/>
              <p:cNvCxnSpPr>
                <a:stCxn id="114" idx="2"/>
                <a:endCxn id="108" idx="0"/>
              </p:cNvCxnSpPr>
              <p:nvPr/>
            </p:nvCxnSpPr>
            <p:spPr>
              <a:xfrm flipH="1">
                <a:off x="1395446" y="5534249"/>
                <a:ext cx="234593" cy="426499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/>
              <p:nvPr/>
            </p:nvSpPr>
            <p:spPr>
              <a:xfrm>
                <a:off x="1250597" y="5960748"/>
                <a:ext cx="289697" cy="2829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 smtClean="0"/>
                  <a:t>m</a:t>
                </a:r>
                <a:endParaRPr lang="en-US" sz="2000" b="1" dirty="0"/>
              </a:p>
            </p:txBody>
          </p:sp>
        </p:grpSp>
        <p:cxnSp>
          <p:nvCxnSpPr>
            <p:cNvPr id="126" name="Straight Connector 125"/>
            <p:cNvCxnSpPr>
              <a:stCxn id="117" idx="2"/>
              <a:endCxn id="127" idx="0"/>
            </p:cNvCxnSpPr>
            <p:nvPr/>
          </p:nvCxnSpPr>
          <p:spPr>
            <a:xfrm flipH="1">
              <a:off x="5037678" y="5519424"/>
              <a:ext cx="252359" cy="44132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4892829" y="5960748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u</a:t>
              </a:r>
              <a:endParaRPr lang="en-US" sz="2000" b="1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113850" y="4393247"/>
            <a:ext cx="2773959" cy="1812409"/>
            <a:chOff x="6113850" y="4393247"/>
            <a:chExt cx="2773959" cy="1812409"/>
          </a:xfrm>
        </p:grpSpPr>
        <p:cxnSp>
          <p:nvCxnSpPr>
            <p:cNvPr id="10" name="Straight Connector 9"/>
            <p:cNvCxnSpPr>
              <a:stCxn id="149" idx="6"/>
              <a:endCxn id="16" idx="0"/>
            </p:cNvCxnSpPr>
            <p:nvPr/>
          </p:nvCxnSpPr>
          <p:spPr>
            <a:xfrm>
              <a:off x="6762660" y="4949110"/>
              <a:ext cx="175747" cy="44837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93558" y="5397486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h</a:t>
              </a:r>
            </a:p>
          </p:txBody>
        </p:sp>
        <p:sp>
          <p:nvSpPr>
            <p:cNvPr id="150" name="Oval 149"/>
            <p:cNvSpPr/>
            <p:nvPr/>
          </p:nvSpPr>
          <p:spPr>
            <a:xfrm>
              <a:off x="7283549" y="4393247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k</a:t>
              </a:r>
              <a:endParaRPr lang="en-US" sz="2000" b="1" dirty="0"/>
            </a:p>
          </p:txBody>
        </p:sp>
        <p:cxnSp>
          <p:nvCxnSpPr>
            <p:cNvPr id="151" name="Straight Connector 150"/>
            <p:cNvCxnSpPr>
              <a:stCxn id="150" idx="6"/>
              <a:endCxn id="152" idx="0"/>
            </p:cNvCxnSpPr>
            <p:nvPr/>
          </p:nvCxnSpPr>
          <p:spPr>
            <a:xfrm>
              <a:off x="7573246" y="4534740"/>
              <a:ext cx="627659" cy="29558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8056056" y="4830322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t</a:t>
              </a:r>
            </a:p>
          </p:txBody>
        </p:sp>
        <p:cxnSp>
          <p:nvCxnSpPr>
            <p:cNvPr id="148" name="Straight Connector 147"/>
            <p:cNvCxnSpPr>
              <a:stCxn id="150" idx="2"/>
              <a:endCxn id="149" idx="0"/>
            </p:cNvCxnSpPr>
            <p:nvPr/>
          </p:nvCxnSpPr>
          <p:spPr>
            <a:xfrm flipH="1">
              <a:off x="6617812" y="4534740"/>
              <a:ext cx="665737" cy="27287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6472963" y="4807617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e</a:t>
              </a:r>
            </a:p>
          </p:txBody>
        </p:sp>
        <p:cxnSp>
          <p:nvCxnSpPr>
            <p:cNvPr id="145" name="Straight Connector 144"/>
            <p:cNvCxnSpPr>
              <a:stCxn id="152" idx="6"/>
              <a:endCxn id="146" idx="0"/>
            </p:cNvCxnSpPr>
            <p:nvPr/>
          </p:nvCxnSpPr>
          <p:spPr>
            <a:xfrm>
              <a:off x="8345753" y="4971815"/>
              <a:ext cx="397208" cy="36803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8598112" y="5339854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v</a:t>
              </a:r>
            </a:p>
          </p:txBody>
        </p:sp>
        <p:cxnSp>
          <p:nvCxnSpPr>
            <p:cNvPr id="142" name="Straight Connector 141"/>
            <p:cNvCxnSpPr>
              <a:stCxn id="152" idx="2"/>
              <a:endCxn id="143" idx="0"/>
            </p:cNvCxnSpPr>
            <p:nvPr/>
          </p:nvCxnSpPr>
          <p:spPr>
            <a:xfrm flipH="1">
              <a:off x="7778014" y="4971815"/>
              <a:ext cx="278042" cy="38286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7633165" y="5354679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p</a:t>
              </a:r>
            </a:p>
          </p:txBody>
        </p:sp>
        <p:cxnSp>
          <p:nvCxnSpPr>
            <p:cNvPr id="139" name="Straight Connector 138"/>
            <p:cNvCxnSpPr>
              <a:stCxn id="149" idx="2"/>
              <a:endCxn id="140" idx="0"/>
            </p:cNvCxnSpPr>
            <p:nvPr/>
          </p:nvCxnSpPr>
          <p:spPr>
            <a:xfrm flipH="1">
              <a:off x="6258699" y="4949110"/>
              <a:ext cx="214264" cy="42882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6113850" y="5377931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a</a:t>
              </a:r>
            </a:p>
          </p:txBody>
        </p:sp>
        <p:cxnSp>
          <p:nvCxnSpPr>
            <p:cNvPr id="136" name="Straight Connector 135"/>
            <p:cNvCxnSpPr>
              <a:stCxn id="143" idx="2"/>
              <a:endCxn id="137" idx="0"/>
            </p:cNvCxnSpPr>
            <p:nvPr/>
          </p:nvCxnSpPr>
          <p:spPr>
            <a:xfrm flipH="1">
              <a:off x="7398572" y="5496172"/>
              <a:ext cx="234593" cy="42649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7253723" y="5922671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m</a:t>
              </a:r>
              <a:endParaRPr lang="en-US" sz="2000" b="1" dirty="0"/>
            </a:p>
          </p:txBody>
        </p:sp>
        <p:cxnSp>
          <p:nvCxnSpPr>
            <p:cNvPr id="133" name="Straight Connector 132"/>
            <p:cNvCxnSpPr>
              <a:stCxn id="146" idx="2"/>
              <a:endCxn id="134" idx="0"/>
            </p:cNvCxnSpPr>
            <p:nvPr/>
          </p:nvCxnSpPr>
          <p:spPr>
            <a:xfrm flipH="1">
              <a:off x="8345753" y="5481347"/>
              <a:ext cx="252359" cy="44132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8200904" y="5922671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u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cs typeface="TH Sarabun New"/>
              </a:rPr>
              <a:t>การดำเนินงาน </a:t>
            </a:r>
            <a:r>
              <a:rPr lang="en-US" dirty="0" smtClean="0">
                <a:cs typeface="TH Sarabun New"/>
              </a:rPr>
              <a:t>2 </a:t>
            </a:r>
            <a:r>
              <a:rPr lang="th-TH" dirty="0" smtClean="0">
                <a:cs typeface="TH Sarabun New"/>
              </a:rPr>
              <a:t>อย่างที่ช่วยรักษาสมดุล 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63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การหมุนเวียน </a:t>
            </a:r>
            <a:r>
              <a:rPr lang="en-US" dirty="0" smtClean="0">
                <a:cs typeface="TH Sarabun New"/>
              </a:rPr>
              <a:t>(rotation) </a:t>
            </a:r>
            <a:r>
              <a:rPr lang="th-TH" dirty="0" smtClean="0">
                <a:cs typeface="TH Sarabun New"/>
              </a:rPr>
              <a:t>เป็นการจัดลำดับโหนดใหม่เพื่อให้ความสูงของต้นไม้ของต้นไม้ย่อยเปลี่ยนตำแหน่ง ทำให้รักษาสมดุลได้</a:t>
            </a:r>
          </a:p>
          <a:p>
            <a:r>
              <a:rPr lang="en-US" dirty="0" smtClean="0">
                <a:cs typeface="TH Sarabun New"/>
              </a:rPr>
              <a:t>Rotation </a:t>
            </a:r>
            <a:r>
              <a:rPr lang="th-TH" dirty="0" smtClean="0">
                <a:cs typeface="TH Sarabun New"/>
              </a:rPr>
              <a:t>ต้อนการเปลี่ยนตำแหน่งแค่ </a:t>
            </a:r>
            <a:r>
              <a:rPr lang="en-US" dirty="0" smtClean="0">
                <a:cs typeface="TH Sarabun New"/>
              </a:rPr>
              <a:t>left, right </a:t>
            </a:r>
            <a:r>
              <a:rPr lang="th-TH" dirty="0" smtClean="0">
                <a:cs typeface="TH Sarabun New"/>
              </a:rPr>
              <a:t>และ </a:t>
            </a:r>
            <a:r>
              <a:rPr lang="en-US" dirty="0" smtClean="0">
                <a:cs typeface="TH Sarabun New"/>
              </a:rPr>
              <a:t>parent </a:t>
            </a:r>
            <a:r>
              <a:rPr lang="th-TH" dirty="0" smtClean="0">
                <a:cs typeface="TH Sarabun New"/>
              </a:rPr>
              <a:t>ของบางโหนดเท่านั้น</a:t>
            </a:r>
          </a:p>
          <a:p>
            <a:r>
              <a:rPr lang="th-TH" dirty="0" smtClean="0">
                <a:cs typeface="TH Sarabun New"/>
              </a:rPr>
              <a:t>มี </a:t>
            </a:r>
            <a:r>
              <a:rPr lang="en-US" dirty="0" smtClean="0">
                <a:cs typeface="TH Sarabun New"/>
              </a:rPr>
              <a:t>Rotation </a:t>
            </a:r>
            <a:r>
              <a:rPr lang="th-TH" dirty="0" smtClean="0">
                <a:cs typeface="TH Sarabun New"/>
              </a:rPr>
              <a:t>ที่น่าสนใจ </a:t>
            </a:r>
            <a:r>
              <a:rPr lang="en-US" dirty="0" smtClean="0">
                <a:cs typeface="TH Sarabun New"/>
              </a:rPr>
              <a:t>2 </a:t>
            </a:r>
            <a:r>
              <a:rPr lang="th-TH" dirty="0" smtClean="0">
                <a:cs typeface="TH Sarabun New"/>
              </a:rPr>
              <a:t>คือ</a:t>
            </a:r>
            <a:r>
              <a:rPr lang="th-TH" dirty="0">
                <a:cs typeface="TH Sarabun New"/>
              </a:rPr>
              <a:t> </a:t>
            </a:r>
            <a:r>
              <a:rPr lang="en-US" dirty="0" smtClean="0">
                <a:cs typeface="TH Sarabun New"/>
              </a:rPr>
              <a:t>Left rotation</a:t>
            </a:r>
            <a:r>
              <a:rPr lang="th-TH" dirty="0" smtClean="0">
                <a:cs typeface="TH Sarabun New"/>
              </a:rPr>
              <a:t> และ </a:t>
            </a:r>
            <a:r>
              <a:rPr lang="en-US" dirty="0" smtClean="0">
                <a:cs typeface="TH Sarabun New"/>
              </a:rPr>
              <a:t>Right rotation</a:t>
            </a:r>
            <a:endParaRPr lang="en-US" dirty="0">
              <a:cs typeface="TH Sarabun New"/>
            </a:endParaRPr>
          </a:p>
        </p:txBody>
      </p:sp>
    </p:spTree>
    <p:extLst>
      <p:ext uri="{BB962C8B-B14F-4D97-AF65-F5344CB8AC3E}">
        <p14:creationId xmlns:p14="http://schemas.microsoft.com/office/powerpoint/2010/main" val="35678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H Sarabun New"/>
              </a:rPr>
              <a:t>Rotation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cs typeface="TH Sarabun New"/>
              </a:rPr>
              <a:t>ภาพแสดงการดำเนินงาน </a:t>
            </a:r>
            <a:r>
              <a:rPr lang="en-US" dirty="0" smtClean="0">
                <a:cs typeface="TH Sarabun New"/>
              </a:rPr>
              <a:t>Rotation</a:t>
            </a:r>
            <a:r>
              <a:rPr lang="th-TH" dirty="0" smtClean="0">
                <a:cs typeface="TH Sarabun New"/>
              </a:rPr>
              <a:t> ทั้ง </a:t>
            </a:r>
            <a:r>
              <a:rPr lang="en-US" dirty="0" smtClean="0">
                <a:cs typeface="TH Sarabun New"/>
              </a:rPr>
              <a:t>2 </a:t>
            </a:r>
            <a:r>
              <a:rPr lang="th-TH" dirty="0" smtClean="0">
                <a:cs typeface="TH Sarabun New"/>
              </a:rPr>
              <a:t>แบบ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 descr="Screenshot 2014-03-16 21.54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29" y="2360707"/>
            <a:ext cx="7002930" cy="2432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556" y="48341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H Sarabun New"/>
                <a:cs typeface="TH Sarabun New"/>
              </a:rPr>
              <a:t>ที่มาภาพ </a:t>
            </a:r>
            <a:r>
              <a:rPr lang="en-US" sz="2400" dirty="0">
                <a:latin typeface="TH Sarabun New"/>
                <a:cs typeface="TH Sarabun New"/>
              </a:rPr>
              <a:t>: http://</a:t>
            </a:r>
            <a:r>
              <a:rPr lang="en-US" sz="2400" dirty="0" err="1">
                <a:latin typeface="TH Sarabun New"/>
                <a:cs typeface="TH Sarabun New"/>
              </a:rPr>
              <a:t>courses.csail.mit.edu</a:t>
            </a:r>
            <a:r>
              <a:rPr lang="en-US" sz="2400" dirty="0">
                <a:latin typeface="TH Sarabun New"/>
                <a:cs typeface="TH Sarabun New"/>
              </a:rPr>
              <a:t>/6.006/spring11</a:t>
            </a:r>
            <a:r>
              <a:rPr lang="en-US" sz="2400" dirty="0" smtClean="0">
                <a:latin typeface="TH Sarabun New"/>
                <a:cs typeface="TH Sarabun New"/>
              </a:rPr>
              <a:t>/</a:t>
            </a:r>
            <a:endParaRPr lang="en-US" sz="2400" dirty="0">
              <a:latin typeface="TH Sarabun New"/>
              <a:cs typeface="TH Sarabun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292281"/>
            <a:ext cx="72836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H Sarabun New"/>
                <a:cs typeface="TH Sarabun New"/>
              </a:rPr>
              <a:t>Right_Rotate</a:t>
            </a:r>
            <a:r>
              <a:rPr lang="en-US" sz="3200" dirty="0" smtClean="0">
                <a:latin typeface="TH Sarabun New"/>
                <a:cs typeface="TH Sarabun New"/>
              </a:rPr>
              <a:t> (</a:t>
            </a:r>
            <a:r>
              <a:rPr lang="th-TH" sz="3200" dirty="0" smtClean="0">
                <a:latin typeface="TH Sarabun New"/>
                <a:cs typeface="TH Sarabun New"/>
              </a:rPr>
              <a:t>ฺ</a:t>
            </a:r>
            <a:r>
              <a:rPr lang="en-US" sz="3200" dirty="0" smtClean="0">
                <a:latin typeface="TH Sarabun New"/>
                <a:cs typeface="TH Sarabun New"/>
              </a:rPr>
              <a:t>B) </a:t>
            </a:r>
            <a:r>
              <a:rPr lang="th-TH" sz="3200" dirty="0" smtClean="0">
                <a:latin typeface="TH Sarabun New"/>
                <a:cs typeface="TH Sarabun New"/>
              </a:rPr>
              <a:t>กลับไปเป็นลูกทางขวา </a:t>
            </a:r>
            <a:r>
              <a:rPr lang="en-US" sz="3200" dirty="0">
                <a:latin typeface="TH Sarabun New"/>
                <a:cs typeface="TH Sarabun New"/>
              </a:rPr>
              <a:t>(</a:t>
            </a:r>
            <a:r>
              <a:rPr lang="th-TH" sz="3200" dirty="0">
                <a:latin typeface="TH Sarabun New"/>
                <a:cs typeface="TH Sarabun New"/>
              </a:rPr>
              <a:t>ต้องไปอยู่ใต้ลูก</a:t>
            </a:r>
            <a:r>
              <a:rPr lang="th-TH" sz="3200" dirty="0" smtClean="0">
                <a:latin typeface="TH Sarabun New"/>
                <a:cs typeface="TH Sarabun New"/>
              </a:rPr>
              <a:t>ทางซ้าย</a:t>
            </a:r>
            <a:r>
              <a:rPr lang="en-US" sz="3200" dirty="0" smtClean="0">
                <a:latin typeface="TH Sarabun New"/>
                <a:cs typeface="TH Sarabun New"/>
              </a:rPr>
              <a:t>)</a:t>
            </a:r>
            <a:endParaRPr lang="th-TH" sz="3200" dirty="0" smtClean="0">
              <a:latin typeface="TH Sarabun New"/>
              <a:cs typeface="TH Sarabun New"/>
            </a:endParaRPr>
          </a:p>
          <a:p>
            <a:r>
              <a:rPr lang="en-US" sz="3200" dirty="0" err="1" smtClean="0">
                <a:latin typeface="TH Sarabun New"/>
                <a:cs typeface="TH Sarabun New"/>
              </a:rPr>
              <a:t>Left_Rotate</a:t>
            </a:r>
            <a:r>
              <a:rPr lang="en-US" sz="3200" dirty="0" smtClean="0">
                <a:latin typeface="TH Sarabun New"/>
                <a:cs typeface="TH Sarabun New"/>
              </a:rPr>
              <a:t>(A) </a:t>
            </a:r>
            <a:r>
              <a:rPr lang="th-TH" sz="3200" dirty="0" smtClean="0">
                <a:latin typeface="TH Sarabun New"/>
                <a:cs typeface="TH Sarabun New"/>
              </a:rPr>
              <a:t>กลับไปเป็นลูกทางซ้าย </a:t>
            </a:r>
            <a:r>
              <a:rPr lang="en-US" sz="3200" dirty="0" smtClean="0">
                <a:latin typeface="TH Sarabun New"/>
                <a:cs typeface="TH Sarabun New"/>
              </a:rPr>
              <a:t>(</a:t>
            </a:r>
            <a:r>
              <a:rPr lang="th-TH" sz="3200" dirty="0" smtClean="0">
                <a:latin typeface="TH Sarabun New"/>
                <a:cs typeface="TH Sarabun New"/>
              </a:rPr>
              <a:t>ต้องไปอยู่ใต้ลูกทางขวา</a:t>
            </a:r>
            <a:r>
              <a:rPr lang="en-US" sz="3200" dirty="0" smtClean="0">
                <a:latin typeface="TH Sarabun New"/>
                <a:cs typeface="TH Sarabun New"/>
              </a:rPr>
              <a:t>)</a:t>
            </a:r>
            <a:r>
              <a:rPr lang="th-TH" sz="3200" dirty="0" smtClean="0">
                <a:latin typeface="TH Sarabun New"/>
                <a:cs typeface="TH Sarabun New"/>
              </a:rPr>
              <a:t> </a:t>
            </a:r>
            <a:endParaRPr lang="en-US" sz="3200" dirty="0">
              <a:latin typeface="TH Sarabun New"/>
              <a:cs typeface="TH Sarabun New"/>
            </a:endParaRPr>
          </a:p>
        </p:txBody>
      </p:sp>
    </p:spTree>
    <p:extLst>
      <p:ext uri="{BB962C8B-B14F-4D97-AF65-F5344CB8AC3E}">
        <p14:creationId xmlns:p14="http://schemas.microsoft.com/office/powerpoint/2010/main" val="10122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H Sarabun New"/>
              </a:rPr>
              <a:t>AVL Tree </a:t>
            </a:r>
            <a:r>
              <a:rPr lang="th-TH" dirty="0" smtClean="0">
                <a:cs typeface="TH Sarabun New"/>
              </a:rPr>
              <a:t>ก่อน </a:t>
            </a:r>
            <a:r>
              <a:rPr lang="en-US" dirty="0" smtClean="0">
                <a:cs typeface="TH Sarabun New"/>
              </a:rPr>
              <a:t>insert </a:t>
            </a:r>
            <a:r>
              <a:rPr lang="th-TH" dirty="0" smtClean="0">
                <a:cs typeface="TH Sarabun New"/>
              </a:rPr>
              <a:t>ในสถานการณ์ต่างๆ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65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326467" y="1733724"/>
            <a:ext cx="2138082" cy="2373359"/>
            <a:chOff x="790389" y="2796287"/>
            <a:chExt cx="2138082" cy="2373359"/>
          </a:xfrm>
        </p:grpSpPr>
        <p:sp>
          <p:nvSpPr>
            <p:cNvPr id="13" name="Isosceles Triangle 12"/>
            <p:cNvSpPr/>
            <p:nvPr/>
          </p:nvSpPr>
          <p:spPr>
            <a:xfrm>
              <a:off x="790389" y="2796287"/>
              <a:ext cx="2138082" cy="2373359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28588" y="3145912"/>
              <a:ext cx="448235" cy="41835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34" y="1630081"/>
            <a:ext cx="2851397" cy="2154965"/>
            <a:chOff x="1007908" y="1630081"/>
            <a:chExt cx="2851397" cy="2154965"/>
          </a:xfrm>
        </p:grpSpPr>
        <p:sp>
          <p:nvSpPr>
            <p:cNvPr id="6" name="Oval 5"/>
            <p:cNvSpPr/>
            <p:nvPr/>
          </p:nvSpPr>
          <p:spPr>
            <a:xfrm>
              <a:off x="2124636" y="1630081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R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07908" y="2506780"/>
              <a:ext cx="1286434" cy="1278266"/>
              <a:chOff x="790389" y="2796287"/>
              <a:chExt cx="2138082" cy="2373359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k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572871" y="2506780"/>
              <a:ext cx="1286434" cy="1278266"/>
              <a:chOff x="790389" y="2796287"/>
              <a:chExt cx="2138082" cy="2373359"/>
            </a:xfrm>
          </p:grpSpPr>
          <p:sp>
            <p:nvSpPr>
              <p:cNvPr id="16" name="Isosceles Triangle 15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k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19" name="Straight Connector 18"/>
            <p:cNvCxnSpPr>
              <a:stCxn id="6" idx="4"/>
              <a:endCxn id="7" idx="0"/>
            </p:cNvCxnSpPr>
            <p:nvPr/>
          </p:nvCxnSpPr>
          <p:spPr>
            <a:xfrm flipH="1">
              <a:off x="1647080" y="2048434"/>
              <a:ext cx="701674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17" idx="0"/>
            </p:cNvCxnSpPr>
            <p:nvPr/>
          </p:nvCxnSpPr>
          <p:spPr>
            <a:xfrm>
              <a:off x="2348754" y="2048434"/>
              <a:ext cx="863289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124200" y="1630081"/>
            <a:ext cx="2851397" cy="2154965"/>
            <a:chOff x="1007908" y="1630081"/>
            <a:chExt cx="2851397" cy="2154965"/>
          </a:xfrm>
        </p:grpSpPr>
        <p:sp>
          <p:nvSpPr>
            <p:cNvPr id="25" name="Oval 24"/>
            <p:cNvSpPr/>
            <p:nvPr/>
          </p:nvSpPr>
          <p:spPr>
            <a:xfrm>
              <a:off x="2124636" y="1630081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R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007908" y="2506780"/>
              <a:ext cx="1286434" cy="1278266"/>
              <a:chOff x="790389" y="2796287"/>
              <a:chExt cx="2138082" cy="2373359"/>
            </a:xfrm>
          </p:grpSpPr>
          <p:sp>
            <p:nvSpPr>
              <p:cNvPr id="32" name="Isosceles Triangle 31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k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572871" y="2506780"/>
              <a:ext cx="1286434" cy="1278266"/>
              <a:chOff x="790389" y="2796287"/>
              <a:chExt cx="2138082" cy="2373359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k-1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28" name="Straight Connector 27"/>
            <p:cNvCxnSpPr>
              <a:stCxn id="25" idx="4"/>
              <a:endCxn id="33" idx="0"/>
            </p:cNvCxnSpPr>
            <p:nvPr/>
          </p:nvCxnSpPr>
          <p:spPr>
            <a:xfrm flipH="1">
              <a:off x="1647080" y="2048434"/>
              <a:ext cx="701674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4"/>
              <a:endCxn id="31" idx="0"/>
            </p:cNvCxnSpPr>
            <p:nvPr/>
          </p:nvCxnSpPr>
          <p:spPr>
            <a:xfrm>
              <a:off x="2348754" y="2048434"/>
              <a:ext cx="863289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235267" y="1630081"/>
            <a:ext cx="2851397" cy="2154965"/>
            <a:chOff x="1007908" y="1630081"/>
            <a:chExt cx="2851397" cy="2154965"/>
          </a:xfrm>
        </p:grpSpPr>
        <p:sp>
          <p:nvSpPr>
            <p:cNvPr id="35" name="Oval 34"/>
            <p:cNvSpPr/>
            <p:nvPr/>
          </p:nvSpPr>
          <p:spPr>
            <a:xfrm>
              <a:off x="2124636" y="1630081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R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007908" y="2506780"/>
              <a:ext cx="1286434" cy="1278266"/>
              <a:chOff x="790389" y="2796287"/>
              <a:chExt cx="2138082" cy="2373359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k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-1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572871" y="2506780"/>
              <a:ext cx="1286434" cy="1278266"/>
              <a:chOff x="790389" y="2796287"/>
              <a:chExt cx="2138082" cy="2373359"/>
            </a:xfrm>
          </p:grpSpPr>
          <p:sp>
            <p:nvSpPr>
              <p:cNvPr id="40" name="Isosceles Triangle 39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k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38" name="Straight Connector 37"/>
            <p:cNvCxnSpPr>
              <a:stCxn id="35" idx="4"/>
              <a:endCxn id="43" idx="0"/>
            </p:cNvCxnSpPr>
            <p:nvPr/>
          </p:nvCxnSpPr>
          <p:spPr>
            <a:xfrm flipH="1">
              <a:off x="1647080" y="2048434"/>
              <a:ext cx="701674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4"/>
              <a:endCxn id="41" idx="0"/>
            </p:cNvCxnSpPr>
            <p:nvPr/>
          </p:nvCxnSpPr>
          <p:spPr>
            <a:xfrm>
              <a:off x="2348754" y="2048434"/>
              <a:ext cx="863289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/>
          <p:nvPr/>
        </p:nvCxnSpPr>
        <p:spPr>
          <a:xfrm flipV="1">
            <a:off x="29885" y="3785046"/>
            <a:ext cx="452347" cy="652483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8508" y="4086273"/>
            <a:ext cx="767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H Sarabun New"/>
                <a:cs typeface="TH Sarabun New"/>
              </a:rPr>
              <a:t>(k+1)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555145" y="3805856"/>
            <a:ext cx="452347" cy="652483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23768" y="4107083"/>
            <a:ext cx="767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H Sarabun New"/>
                <a:cs typeface="TH Sarabun New"/>
              </a:rPr>
              <a:t>(k+1)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055577" y="3785046"/>
            <a:ext cx="452347" cy="652483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4200" y="4086273"/>
            <a:ext cx="767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H Sarabun New"/>
                <a:cs typeface="TH Sarabun New"/>
              </a:rPr>
              <a:t>(k+1)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627111" y="3785046"/>
            <a:ext cx="452347" cy="652483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95734" y="4086273"/>
            <a:ext cx="48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H Sarabun New"/>
                <a:cs typeface="TH Sarabun New"/>
              </a:rPr>
              <a:t>(k)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173215" y="3786292"/>
            <a:ext cx="452347" cy="652483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41838" y="4087519"/>
            <a:ext cx="48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H Sarabun New"/>
                <a:cs typeface="TH Sarabun New"/>
              </a:rPr>
              <a:t>(k)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723488" y="3822045"/>
            <a:ext cx="452347" cy="652483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92111" y="4123272"/>
            <a:ext cx="767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H Sarabun New"/>
                <a:cs typeface="TH Sarabun New"/>
              </a:rPr>
              <a:t>(k+1)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4687240"/>
            <a:ext cx="15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ΔH=(k+1,k)≤1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78139" y="4657358"/>
            <a:ext cx="15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ΔH=(k+1,k)≤1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939786" y="4630303"/>
            <a:ext cx="15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ΔH=(k+1,k-1)</a:t>
            </a:r>
            <a:endParaRPr lang="en-US" dirty="0"/>
          </a:p>
        </p:txBody>
      </p:sp>
      <p:sp>
        <p:nvSpPr>
          <p:cNvPr id="62" name="Explosion 2 61"/>
          <p:cNvSpPr/>
          <p:nvPr/>
        </p:nvSpPr>
        <p:spPr>
          <a:xfrm>
            <a:off x="2967864" y="1703095"/>
            <a:ext cx="1273064" cy="760507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No!</a:t>
            </a:r>
            <a:endParaRPr lang="en-US" b="1" dirty="0"/>
          </a:p>
        </p:txBody>
      </p:sp>
      <p:sp>
        <p:nvSpPr>
          <p:cNvPr id="63" name="Explosion 2 62"/>
          <p:cNvSpPr/>
          <p:nvPr/>
        </p:nvSpPr>
        <p:spPr>
          <a:xfrm>
            <a:off x="8053403" y="1703095"/>
            <a:ext cx="1273064" cy="760507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No!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316828" y="4610739"/>
            <a:ext cx="15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ΔH=(</a:t>
            </a:r>
            <a:r>
              <a:rPr lang="en-US" dirty="0" err="1" smtClean="0"/>
              <a:t>k,k</a:t>
            </a:r>
            <a:r>
              <a:rPr lang="en-US" dirty="0" smtClean="0"/>
              <a:t>)≤1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071235" y="4630303"/>
            <a:ext cx="15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ΔH=(</a:t>
            </a:r>
            <a:r>
              <a:rPr lang="en-US" dirty="0" err="1" smtClean="0"/>
              <a:t>k,k</a:t>
            </a:r>
            <a:r>
              <a:rPr lang="en-US" dirty="0" smtClean="0"/>
              <a:t>)≤1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21701" y="4599121"/>
            <a:ext cx="15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ΔH=(k+1,k-1)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18664" y="5710019"/>
            <a:ext cx="8596629" cy="79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th-TH" sz="2800" dirty="0" smtClean="0">
                <a:latin typeface="TH Sarabun New"/>
                <a:cs typeface="TH Sarabun New"/>
              </a:rPr>
              <a:t>ข้อสังเกตุ ถึงแม้ว่าต้นไม้ย่อยจะมีความสูง </a:t>
            </a:r>
            <a:r>
              <a:rPr lang="en-US" sz="2800" dirty="0" smtClean="0">
                <a:latin typeface="TH Sarabun New"/>
                <a:cs typeface="TH Sarabun New"/>
              </a:rPr>
              <a:t>k </a:t>
            </a:r>
            <a:r>
              <a:rPr lang="th-TH" sz="2800" dirty="0" smtClean="0">
                <a:latin typeface="TH Sarabun New"/>
                <a:cs typeface="TH Sarabun New"/>
              </a:rPr>
              <a:t>แต่เมื่อเราแทรกโหนดใหม่ ไม่จำเป็นว่าความสูงของต้นไม้ย่อยจะต้องเปลี่ยนไปเป็น </a:t>
            </a:r>
            <a:r>
              <a:rPr lang="en-US" sz="2800" dirty="0" smtClean="0">
                <a:latin typeface="TH Sarabun New"/>
                <a:cs typeface="TH Sarabun New"/>
              </a:rPr>
              <a:t>k+1 </a:t>
            </a:r>
            <a:r>
              <a:rPr lang="th-TH" sz="2800" dirty="0" smtClean="0">
                <a:latin typeface="TH Sarabun New"/>
                <a:cs typeface="TH Sarabun New"/>
              </a:rPr>
              <a:t>เสมอไป</a:t>
            </a:r>
            <a:endParaRPr lang="en-US" sz="2800" dirty="0">
              <a:latin typeface="TH Sarabun New"/>
              <a:cs typeface="TH Sarabun New"/>
            </a:endParaRPr>
          </a:p>
        </p:txBody>
      </p:sp>
    </p:spTree>
    <p:extLst>
      <p:ext uri="{BB962C8B-B14F-4D97-AF65-F5344CB8AC3E}">
        <p14:creationId xmlns:p14="http://schemas.microsoft.com/office/powerpoint/2010/main" val="7777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8" grpId="0"/>
      <p:bldP spid="48" grpId="1"/>
      <p:bldP spid="50" grpId="0"/>
      <p:bldP spid="50" grpId="1"/>
      <p:bldP spid="52" grpId="0"/>
      <p:bldP spid="52" grpId="1"/>
      <p:bldP spid="54" grpId="0"/>
      <p:bldP spid="54" grpId="1"/>
      <p:bldP spid="56" grpId="0"/>
      <p:bldP spid="59" grpId="0"/>
      <p:bldP spid="59" grpId="1"/>
      <p:bldP spid="60" grpId="0"/>
      <p:bldP spid="60" grpId="1"/>
      <p:bldP spid="61" grpId="0"/>
      <p:bldP spid="61" grpId="1"/>
      <p:bldP spid="62" grpId="0" animBg="1"/>
      <p:bldP spid="63" grpId="0" animBg="1"/>
      <p:bldP spid="64" grpId="0"/>
      <p:bldP spid="64" grpId="1"/>
      <p:bldP spid="65" grpId="0"/>
      <p:bldP spid="65" grpId="1"/>
      <p:bldP spid="6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มีความเป็นไปได้ </a:t>
            </a:r>
            <a:r>
              <a:rPr lang="en-US" dirty="0" smtClean="0">
                <a:cs typeface="TH Sarabun New"/>
              </a:rPr>
              <a:t>3 </a:t>
            </a:r>
            <a:r>
              <a:rPr lang="th-TH" dirty="0" smtClean="0">
                <a:cs typeface="TH Sarabun New"/>
              </a:rPr>
              <a:t>กรณี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>
                <a:cs typeface="TH Sarabun New"/>
              </a:rPr>
              <a:t>โหนดลูกของ </a:t>
            </a:r>
            <a:r>
              <a:rPr lang="en-US" dirty="0" smtClean="0">
                <a:cs typeface="TH Sarabun New"/>
              </a:rPr>
              <a:t>R </a:t>
            </a:r>
            <a:r>
              <a:rPr lang="th-TH" dirty="0" smtClean="0">
                <a:cs typeface="TH Sarabun New"/>
              </a:rPr>
              <a:t>มีความสูงเท่ากันทั้งสองด้าน ในกรณีนี้ ไม่ว่าโหนดใหม่จะถูกแทรกไว้ที่ด้านใดก็ไม่ทำให้ความสูงของต้นไม้ย่อยทั้งสองต่างกันเกินกว่า </a:t>
            </a:r>
            <a:r>
              <a:rPr lang="en-US" dirty="0" smtClean="0">
                <a:cs typeface="TH Sarabun New"/>
              </a:rPr>
              <a:t>1 </a:t>
            </a:r>
            <a:r>
              <a:rPr lang="th-TH" dirty="0" smtClean="0">
                <a:cs typeface="TH Sarabun New"/>
              </a:rPr>
              <a:t>ไปได้</a:t>
            </a:r>
          </a:p>
          <a:p>
            <a:r>
              <a:rPr lang="th-TH" dirty="0" smtClean="0">
                <a:cs typeface="TH Sarabun New"/>
              </a:rPr>
              <a:t>โหนดลูกของ </a:t>
            </a:r>
            <a:r>
              <a:rPr lang="en-US" dirty="0" smtClean="0">
                <a:cs typeface="TH Sarabun New"/>
              </a:rPr>
              <a:t>R</a:t>
            </a:r>
            <a:r>
              <a:rPr lang="th-TH" dirty="0" smtClean="0">
                <a:cs typeface="TH Sarabun New"/>
              </a:rPr>
              <a:t> ด้านซ้ายมีความสูงมากกว่าโหนดลูกของ </a:t>
            </a:r>
            <a:r>
              <a:rPr lang="en-US" dirty="0" smtClean="0">
                <a:cs typeface="TH Sarabun New"/>
              </a:rPr>
              <a:t>R </a:t>
            </a:r>
            <a:r>
              <a:rPr lang="th-TH" dirty="0" smtClean="0">
                <a:cs typeface="TH Sarabun New"/>
              </a:rPr>
              <a:t>ด้านขวาอยู่ </a:t>
            </a:r>
            <a:r>
              <a:rPr lang="en-US" dirty="0" smtClean="0">
                <a:cs typeface="TH Sarabun New"/>
              </a:rPr>
              <a:t>1 </a:t>
            </a:r>
            <a:r>
              <a:rPr lang="th-TH" dirty="0" smtClean="0">
                <a:cs typeface="TH Sarabun New"/>
              </a:rPr>
              <a:t>ถ้าโหนดใหม่ถูกเพิ่มที่ด้านซ้ายจะทำให้ต้นไม้ไม่สมดูล</a:t>
            </a:r>
          </a:p>
          <a:p>
            <a:r>
              <a:rPr lang="th-TH" dirty="0">
                <a:cs typeface="TH Sarabun New"/>
              </a:rPr>
              <a:t>โหนดลูกของ </a:t>
            </a:r>
            <a:r>
              <a:rPr lang="en-US" dirty="0">
                <a:cs typeface="TH Sarabun New"/>
              </a:rPr>
              <a:t>R</a:t>
            </a:r>
            <a:r>
              <a:rPr lang="th-TH" dirty="0">
                <a:cs typeface="TH Sarabun New"/>
              </a:rPr>
              <a:t> </a:t>
            </a:r>
            <a:r>
              <a:rPr lang="th-TH" dirty="0" smtClean="0">
                <a:cs typeface="TH Sarabun New"/>
              </a:rPr>
              <a:t>ด้านขวามี</a:t>
            </a:r>
            <a:r>
              <a:rPr lang="th-TH" dirty="0">
                <a:cs typeface="TH Sarabun New"/>
              </a:rPr>
              <a:t>ความสูงมากกว่าโหนดลูกของ </a:t>
            </a:r>
            <a:r>
              <a:rPr lang="en-US" dirty="0">
                <a:cs typeface="TH Sarabun New"/>
              </a:rPr>
              <a:t>R </a:t>
            </a:r>
            <a:r>
              <a:rPr lang="th-TH" dirty="0" smtClean="0">
                <a:cs typeface="TH Sarabun New"/>
              </a:rPr>
              <a:t>ด้านซ้ายอยู่ </a:t>
            </a:r>
            <a:r>
              <a:rPr lang="en-US" dirty="0">
                <a:cs typeface="TH Sarabun New"/>
              </a:rPr>
              <a:t>1 </a:t>
            </a:r>
            <a:r>
              <a:rPr lang="th-TH" dirty="0">
                <a:cs typeface="TH Sarabun New"/>
              </a:rPr>
              <a:t>ถ้าโหนดใหม่ถูกเพิ่มที่</a:t>
            </a:r>
            <a:r>
              <a:rPr lang="th-TH" dirty="0" smtClean="0">
                <a:cs typeface="TH Sarabun New"/>
              </a:rPr>
              <a:t>ด้านขวาจะ</a:t>
            </a:r>
            <a:r>
              <a:rPr lang="th-TH" dirty="0">
                <a:cs typeface="TH Sarabun New"/>
              </a:rPr>
              <a:t>ทำให้ต้นไม้ไม่สม</a:t>
            </a:r>
            <a:r>
              <a:rPr lang="th-TH" dirty="0" smtClean="0">
                <a:cs typeface="TH Sarabun New"/>
              </a:rPr>
              <a:t>ดูล</a:t>
            </a:r>
          </a:p>
          <a:p>
            <a:r>
              <a:rPr lang="th-TH" dirty="0" smtClean="0">
                <a:cs typeface="TH Sarabun New"/>
              </a:rPr>
              <a:t>เมื่อใดก็ตามที่ </a:t>
            </a:r>
            <a:r>
              <a:rPr lang="en-US" dirty="0" smtClean="0">
                <a:cs typeface="TH Sarabun New"/>
              </a:rPr>
              <a:t>AVL Tree </a:t>
            </a:r>
            <a:r>
              <a:rPr lang="th-TH" dirty="0" smtClean="0">
                <a:cs typeface="TH Sarabun New"/>
              </a:rPr>
              <a:t>ไม่สมดุล เราจะต้องทำการ </a:t>
            </a:r>
            <a:r>
              <a:rPr lang="en-US" dirty="0" smtClean="0">
                <a:cs typeface="TH Sarabun New"/>
              </a:rPr>
              <a:t>rotation </a:t>
            </a:r>
            <a:r>
              <a:rPr lang="th-TH" dirty="0" smtClean="0">
                <a:cs typeface="TH Sarabun New"/>
              </a:rPr>
              <a:t>เพื่อจัดโหนดให้ต้นไม้เกิดความสมดุล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48037" y="6368291"/>
            <a:ext cx="2133600" cy="365125"/>
          </a:xfrm>
        </p:spPr>
        <p:txBody>
          <a:bodyPr/>
          <a:lstStyle/>
          <a:p>
            <a:fld id="{B66477A1-39EE-FD4A-B62D-610CF8E64BFE}" type="slidenum">
              <a:rPr lang="en-US" smtClean="0"/>
              <a:t>67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30626" y="89550"/>
            <a:ext cx="2851397" cy="2154965"/>
            <a:chOff x="1007908" y="1630081"/>
            <a:chExt cx="2851397" cy="2154965"/>
          </a:xfrm>
        </p:grpSpPr>
        <p:sp>
          <p:nvSpPr>
            <p:cNvPr id="7" name="Oval 6"/>
            <p:cNvSpPr/>
            <p:nvPr/>
          </p:nvSpPr>
          <p:spPr>
            <a:xfrm>
              <a:off x="2124636" y="1630081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07908" y="2506780"/>
              <a:ext cx="1286434" cy="1278266"/>
              <a:chOff x="790389" y="2796287"/>
              <a:chExt cx="2138082" cy="2373359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572871" y="2506780"/>
              <a:ext cx="1286434" cy="1278266"/>
              <a:chOff x="790389" y="2796287"/>
              <a:chExt cx="2138082" cy="2373359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B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10" name="Straight Connector 9"/>
            <p:cNvCxnSpPr>
              <a:stCxn id="7" idx="4"/>
              <a:endCxn id="15" idx="0"/>
            </p:cNvCxnSpPr>
            <p:nvPr/>
          </p:nvCxnSpPr>
          <p:spPr>
            <a:xfrm flipH="1">
              <a:off x="1647080" y="2048434"/>
              <a:ext cx="701674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4"/>
              <a:endCxn id="13" idx="0"/>
            </p:cNvCxnSpPr>
            <p:nvPr/>
          </p:nvCxnSpPr>
          <p:spPr>
            <a:xfrm>
              <a:off x="2348754" y="2048434"/>
              <a:ext cx="863289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20559" y="507903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ＭＳ ゴシック"/>
                <a:ea typeface="ＭＳ ゴシック"/>
                <a:cs typeface="ＭＳ ゴシック"/>
              </a:rPr>
              <a:t>≅</a:t>
            </a:r>
            <a:endParaRPr lang="en-US" sz="72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4266890" y="89550"/>
            <a:ext cx="4466533" cy="3067794"/>
            <a:chOff x="4266890" y="89550"/>
            <a:chExt cx="4466533" cy="3067794"/>
          </a:xfrm>
        </p:grpSpPr>
        <p:sp>
          <p:nvSpPr>
            <p:cNvPr id="18" name="Oval 17"/>
            <p:cNvSpPr/>
            <p:nvPr/>
          </p:nvSpPr>
          <p:spPr>
            <a:xfrm>
              <a:off x="5712320" y="8955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266890" y="966249"/>
              <a:ext cx="1286434" cy="1278266"/>
              <a:chOff x="790389" y="2796287"/>
              <a:chExt cx="2138082" cy="2373359"/>
            </a:xfrm>
          </p:grpSpPr>
          <p:sp>
            <p:nvSpPr>
              <p:cNvPr id="25" name="Isosceles Triangle 24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21" name="Straight Connector 20"/>
            <p:cNvCxnSpPr>
              <a:stCxn id="18" idx="4"/>
              <a:endCxn id="26" idx="0"/>
            </p:cNvCxnSpPr>
            <p:nvPr/>
          </p:nvCxnSpPr>
          <p:spPr>
            <a:xfrm flipH="1">
              <a:off x="4906062" y="507903"/>
              <a:ext cx="1030376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5882026" y="1002379"/>
              <a:ext cx="2851397" cy="2154965"/>
              <a:chOff x="5705165" y="4201385"/>
              <a:chExt cx="2851397" cy="215496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821893" y="4201385"/>
                <a:ext cx="448235" cy="418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rPr>
                  <a:t>Y</a:t>
                </a: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705165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2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(k-1)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270128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32" name="Isosceles Triangle 31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1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(k-1)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cxnSp>
            <p:nvCxnSpPr>
              <p:cNvPr id="34" name="Straight Connector 33"/>
              <p:cNvCxnSpPr>
                <a:stCxn id="27" idx="4"/>
                <a:endCxn id="30" idx="0"/>
              </p:cNvCxnSpPr>
              <p:nvPr/>
            </p:nvCxnSpPr>
            <p:spPr>
              <a:xfrm flipH="1">
                <a:off x="6344337" y="4619738"/>
                <a:ext cx="701674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7" idx="4"/>
                <a:endCxn id="33" idx="0"/>
              </p:cNvCxnSpPr>
              <p:nvPr/>
            </p:nvCxnSpPr>
            <p:spPr>
              <a:xfrm>
                <a:off x="7046011" y="4619738"/>
                <a:ext cx="863289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>
              <a:stCxn id="18" idx="4"/>
              <a:endCxn id="27" idx="1"/>
            </p:cNvCxnSpPr>
            <p:nvPr/>
          </p:nvCxnSpPr>
          <p:spPr>
            <a:xfrm>
              <a:off x="5936438" y="507903"/>
              <a:ext cx="1127958" cy="55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446989" y="906485"/>
              <a:ext cx="434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381" y="3535774"/>
            <a:ext cx="4466533" cy="3067794"/>
            <a:chOff x="4266890" y="89550"/>
            <a:chExt cx="4466533" cy="3067794"/>
          </a:xfrm>
        </p:grpSpPr>
        <p:sp>
          <p:nvSpPr>
            <p:cNvPr id="43" name="Oval 42"/>
            <p:cNvSpPr/>
            <p:nvPr/>
          </p:nvSpPr>
          <p:spPr>
            <a:xfrm>
              <a:off x="5712320" y="8955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266890" y="966249"/>
              <a:ext cx="1286434" cy="1278266"/>
              <a:chOff x="790389" y="2796287"/>
              <a:chExt cx="2138082" cy="2373359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45" name="Straight Connector 44"/>
            <p:cNvCxnSpPr>
              <a:stCxn id="43" idx="4"/>
              <a:endCxn id="59" idx="0"/>
            </p:cNvCxnSpPr>
            <p:nvPr/>
          </p:nvCxnSpPr>
          <p:spPr>
            <a:xfrm flipH="1">
              <a:off x="4906062" y="507903"/>
              <a:ext cx="1030376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5882026" y="1002379"/>
              <a:ext cx="2851397" cy="2154965"/>
              <a:chOff x="5705165" y="4201385"/>
              <a:chExt cx="2851397" cy="215496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821893" y="4201385"/>
                <a:ext cx="448235" cy="418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rPr>
                  <a:t>Y</a:t>
                </a: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5705165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56" name="Isosceles Triangle 55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2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(k-1)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7270128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54" name="Isosceles Triangle 53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1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cxnSp>
            <p:nvCxnSpPr>
              <p:cNvPr id="52" name="Straight Connector 51"/>
              <p:cNvCxnSpPr>
                <a:stCxn id="49" idx="4"/>
                <a:endCxn id="57" idx="0"/>
              </p:cNvCxnSpPr>
              <p:nvPr/>
            </p:nvCxnSpPr>
            <p:spPr>
              <a:xfrm flipH="1">
                <a:off x="6344337" y="4619738"/>
                <a:ext cx="701674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9" idx="4"/>
                <a:endCxn id="55" idx="0"/>
              </p:cNvCxnSpPr>
              <p:nvPr/>
            </p:nvCxnSpPr>
            <p:spPr>
              <a:xfrm>
                <a:off x="7046011" y="4619738"/>
                <a:ext cx="863289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>
              <a:stCxn id="43" idx="4"/>
              <a:endCxn id="49" idx="1"/>
            </p:cNvCxnSpPr>
            <p:nvPr/>
          </p:nvCxnSpPr>
          <p:spPr>
            <a:xfrm>
              <a:off x="5936438" y="507903"/>
              <a:ext cx="1127958" cy="55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446989" y="906485"/>
              <a:ext cx="7121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64353" y="3154501"/>
            <a:ext cx="29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1 : </a:t>
            </a:r>
            <a:r>
              <a:rPr lang="th-TH" dirty="0" smtClean="0"/>
              <a:t>โหนดใหม่แทรกที่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614770" y="3577316"/>
            <a:ext cx="4466533" cy="3067794"/>
            <a:chOff x="4266890" y="89550"/>
            <a:chExt cx="4466533" cy="3067794"/>
          </a:xfrm>
        </p:grpSpPr>
        <p:sp>
          <p:nvSpPr>
            <p:cNvPr id="62" name="Oval 61"/>
            <p:cNvSpPr/>
            <p:nvPr/>
          </p:nvSpPr>
          <p:spPr>
            <a:xfrm>
              <a:off x="5712320" y="8955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266890" y="966249"/>
              <a:ext cx="1286434" cy="1278266"/>
              <a:chOff x="790389" y="2796287"/>
              <a:chExt cx="2138082" cy="2373359"/>
            </a:xfrm>
          </p:grpSpPr>
          <p:sp>
            <p:nvSpPr>
              <p:cNvPr id="77" name="Isosceles Triangle 76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64" name="Straight Connector 63"/>
            <p:cNvCxnSpPr>
              <a:stCxn id="62" idx="4"/>
              <a:endCxn id="78" idx="0"/>
            </p:cNvCxnSpPr>
            <p:nvPr/>
          </p:nvCxnSpPr>
          <p:spPr>
            <a:xfrm flipH="1">
              <a:off x="4906062" y="507903"/>
              <a:ext cx="1030376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5882026" y="1002379"/>
              <a:ext cx="2851397" cy="2154965"/>
              <a:chOff x="5705165" y="4201385"/>
              <a:chExt cx="2851397" cy="2154965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821893" y="4201385"/>
                <a:ext cx="448235" cy="418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rPr>
                  <a:t>Y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705165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75" name="Isosceles Triangle 74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2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7270128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73" name="Isosceles Triangle 72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1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(k-1)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cxnSp>
            <p:nvCxnSpPr>
              <p:cNvPr id="71" name="Straight Connector 70"/>
              <p:cNvCxnSpPr>
                <a:stCxn id="68" idx="4"/>
                <a:endCxn id="76" idx="0"/>
              </p:cNvCxnSpPr>
              <p:nvPr/>
            </p:nvCxnSpPr>
            <p:spPr>
              <a:xfrm flipH="1">
                <a:off x="6344337" y="4619738"/>
                <a:ext cx="701674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8" idx="4"/>
                <a:endCxn id="74" idx="0"/>
              </p:cNvCxnSpPr>
              <p:nvPr/>
            </p:nvCxnSpPr>
            <p:spPr>
              <a:xfrm>
                <a:off x="7046011" y="4619738"/>
                <a:ext cx="863289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>
              <a:stCxn id="62" idx="4"/>
              <a:endCxn id="68" idx="1"/>
            </p:cNvCxnSpPr>
            <p:nvPr/>
          </p:nvCxnSpPr>
          <p:spPr>
            <a:xfrm>
              <a:off x="5936438" y="507903"/>
              <a:ext cx="1127958" cy="55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446989" y="906485"/>
              <a:ext cx="7121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731742" y="3196043"/>
            <a:ext cx="29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2 : </a:t>
            </a:r>
            <a:r>
              <a:rPr lang="th-TH" dirty="0" smtClean="0"/>
              <a:t>โหนดใหม่แทรกที่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360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H Sarabun New"/>
              </a:rPr>
              <a:t>Case 1: </a:t>
            </a:r>
            <a:r>
              <a:rPr lang="th-TH" dirty="0" smtClean="0">
                <a:cs typeface="TH Sarabun New"/>
              </a:rPr>
              <a:t>โหนดใหม่ถูกแทรกที่ต้นไม้ย่อยขวาสุด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สามารถใช้ </a:t>
            </a:r>
            <a:r>
              <a:rPr lang="en-US" dirty="0" smtClean="0">
                <a:cs typeface="TH Sarabun New"/>
              </a:rPr>
              <a:t>left rotation </a:t>
            </a:r>
            <a:r>
              <a:rPr lang="th-TH" dirty="0" smtClean="0">
                <a:cs typeface="TH Sarabun New"/>
              </a:rPr>
              <a:t>เพื่อช่วยจัดลำดับในต้นไม้ใหม่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68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7387" y="2442262"/>
            <a:ext cx="4466533" cy="3067794"/>
            <a:chOff x="4266890" y="89550"/>
            <a:chExt cx="4466533" cy="3067794"/>
          </a:xfrm>
        </p:grpSpPr>
        <p:sp>
          <p:nvSpPr>
            <p:cNvPr id="7" name="Oval 6"/>
            <p:cNvSpPr/>
            <p:nvPr/>
          </p:nvSpPr>
          <p:spPr>
            <a:xfrm>
              <a:off x="5712320" y="8955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266890" y="966249"/>
              <a:ext cx="1286434" cy="1278266"/>
              <a:chOff x="790389" y="2796287"/>
              <a:chExt cx="2138082" cy="2373359"/>
            </a:xfrm>
          </p:grpSpPr>
          <p:sp>
            <p:nvSpPr>
              <p:cNvPr id="22" name="Isosceles Triangle 21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9" name="Straight Connector 8"/>
            <p:cNvCxnSpPr>
              <a:stCxn id="7" idx="4"/>
              <a:endCxn id="23" idx="0"/>
            </p:cNvCxnSpPr>
            <p:nvPr/>
          </p:nvCxnSpPr>
          <p:spPr>
            <a:xfrm flipH="1">
              <a:off x="4906062" y="507903"/>
              <a:ext cx="1030376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882026" y="1002379"/>
              <a:ext cx="2851397" cy="2154965"/>
              <a:chOff x="5705165" y="4201385"/>
              <a:chExt cx="2851397" cy="2154965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821893" y="4201385"/>
                <a:ext cx="448235" cy="418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rPr>
                  <a:t>Y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705165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20" name="Isosceles Triangle 19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2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(k-1)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7270128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18" name="Isosceles Triangle 17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1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cxnSp>
            <p:nvCxnSpPr>
              <p:cNvPr id="16" name="Straight Connector 15"/>
              <p:cNvCxnSpPr>
                <a:stCxn id="13" idx="4"/>
                <a:endCxn id="21" idx="0"/>
              </p:cNvCxnSpPr>
              <p:nvPr/>
            </p:nvCxnSpPr>
            <p:spPr>
              <a:xfrm flipH="1">
                <a:off x="6344337" y="4619738"/>
                <a:ext cx="701674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3" idx="4"/>
                <a:endCxn id="19" idx="0"/>
              </p:cNvCxnSpPr>
              <p:nvPr/>
            </p:nvCxnSpPr>
            <p:spPr>
              <a:xfrm>
                <a:off x="7046011" y="4619738"/>
                <a:ext cx="863289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7" idx="4"/>
              <a:endCxn id="13" idx="1"/>
            </p:cNvCxnSpPr>
            <p:nvPr/>
          </p:nvCxnSpPr>
          <p:spPr>
            <a:xfrm>
              <a:off x="5936438" y="507903"/>
              <a:ext cx="1127958" cy="55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446989" y="906485"/>
              <a:ext cx="7121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7101859" y="2457203"/>
            <a:ext cx="448235" cy="41835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60000"/>
              </a:lnSpc>
            </a:pPr>
            <a:r>
              <a:rPr lang="th-TH" sz="3600" dirty="0">
                <a:solidFill>
                  <a:schemeClr val="tx1"/>
                </a:solidFill>
                <a:latin typeface="TH Sarabun New"/>
                <a:cs typeface="TH Sarabun New"/>
              </a:rPr>
              <a:t>Y</a:t>
            </a:r>
            <a:endParaRPr lang="en-US" sz="3600" dirty="0">
              <a:solidFill>
                <a:schemeClr val="tx1"/>
              </a:solidFill>
              <a:latin typeface="TH Sarabun New"/>
              <a:cs typeface="TH Sarabun New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767483" y="3274138"/>
            <a:ext cx="1286434" cy="1278266"/>
            <a:chOff x="790389" y="2796287"/>
            <a:chExt cx="2138082" cy="2373359"/>
          </a:xfrm>
        </p:grpSpPr>
        <p:sp>
          <p:nvSpPr>
            <p:cNvPr id="41" name="Isosceles Triangle 40"/>
            <p:cNvSpPr/>
            <p:nvPr/>
          </p:nvSpPr>
          <p:spPr>
            <a:xfrm>
              <a:off x="790389" y="2796287"/>
              <a:ext cx="2138082" cy="2373359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th-TH" sz="2800" dirty="0" smtClean="0">
                  <a:solidFill>
                    <a:srgbClr val="000000"/>
                  </a:solidFill>
                  <a:latin typeface="TH Sarabun New"/>
                  <a:cs typeface="TH Sarabun New"/>
                </a:rPr>
                <a:t>B</a:t>
              </a:r>
              <a:r>
                <a:rPr lang="th-TH" sz="2800" baseline="-25000" dirty="0" smtClean="0">
                  <a:solidFill>
                    <a:srgbClr val="000000"/>
                  </a:solidFill>
                  <a:latin typeface="TH Sarabun New"/>
                  <a:cs typeface="TH Sarabun New"/>
                </a:rPr>
                <a:t>1</a:t>
              </a:r>
              <a:endParaRPr lang="en-US" sz="2800" baseline="-25000" dirty="0" smtClean="0">
                <a:solidFill>
                  <a:srgbClr val="000000"/>
                </a:solidFill>
                <a:latin typeface="TH Sarabun New"/>
                <a:cs typeface="TH Sarabun New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dirty="0" smtClean="0">
                  <a:solidFill>
                    <a:srgbClr val="000000"/>
                  </a:solidFill>
                  <a:latin typeface="TH Sarabun New"/>
                  <a:cs typeface="TH Sarabun New"/>
                </a:rPr>
                <a:t>(k)</a:t>
              </a:r>
              <a:endParaRPr lang="en-US" sz="2800" dirty="0">
                <a:solidFill>
                  <a:srgbClr val="000000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628588" y="3145912"/>
              <a:ext cx="448235" cy="41835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</p:grpSp>
      <p:cxnSp>
        <p:nvCxnSpPr>
          <p:cNvPr id="28" name="Straight Connector 27"/>
          <p:cNvCxnSpPr>
            <a:stCxn id="26" idx="4"/>
            <a:endCxn id="42" idx="0"/>
          </p:cNvCxnSpPr>
          <p:nvPr/>
        </p:nvCxnSpPr>
        <p:spPr>
          <a:xfrm>
            <a:off x="7325977" y="2875556"/>
            <a:ext cx="1080678" cy="586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916086" y="3347000"/>
            <a:ext cx="2851397" cy="2154965"/>
            <a:chOff x="5705165" y="4201385"/>
            <a:chExt cx="2851397" cy="2154965"/>
          </a:xfrm>
        </p:grpSpPr>
        <p:sp>
          <p:nvSpPr>
            <p:cNvPr id="32" name="Oval 31"/>
            <p:cNvSpPr/>
            <p:nvPr/>
          </p:nvSpPr>
          <p:spPr>
            <a:xfrm>
              <a:off x="6821893" y="4201385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th-TH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705165" y="5078084"/>
              <a:ext cx="1286434" cy="1278266"/>
              <a:chOff x="790389" y="2796287"/>
              <a:chExt cx="2138082" cy="2373359"/>
            </a:xfrm>
          </p:grpSpPr>
          <p:sp>
            <p:nvSpPr>
              <p:cNvPr id="39" name="Isosceles Triangle 38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th-TH" sz="2800" dirty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A</a:t>
                </a:r>
                <a:endParaRPr lang="en-US" sz="2800" baseline="-25000" dirty="0" smtClean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270128" y="5078084"/>
              <a:ext cx="1286434" cy="1278266"/>
              <a:chOff x="790389" y="2796287"/>
              <a:chExt cx="2138082" cy="2373359"/>
            </a:xfrm>
          </p:grpSpPr>
          <p:sp>
            <p:nvSpPr>
              <p:cNvPr id="37" name="Isosceles Triangle 36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B</a:t>
                </a:r>
                <a:r>
                  <a:rPr lang="th-TH" sz="2800" baseline="-250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2</a:t>
                </a:r>
                <a:endParaRPr lang="en-US" sz="2800" baseline="-25000" dirty="0" smtClean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35" name="Straight Connector 34"/>
            <p:cNvCxnSpPr>
              <a:stCxn id="32" idx="4"/>
              <a:endCxn id="40" idx="0"/>
            </p:cNvCxnSpPr>
            <p:nvPr/>
          </p:nvCxnSpPr>
          <p:spPr>
            <a:xfrm flipH="1">
              <a:off x="6344337" y="4619738"/>
              <a:ext cx="701674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2" idx="4"/>
              <a:endCxn id="38" idx="0"/>
            </p:cNvCxnSpPr>
            <p:nvPr/>
          </p:nvCxnSpPr>
          <p:spPr>
            <a:xfrm>
              <a:off x="7046011" y="4619738"/>
              <a:ext cx="863289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>
            <a:stCxn id="26" idx="4"/>
            <a:endCxn id="32" idx="0"/>
          </p:cNvCxnSpPr>
          <p:nvPr/>
        </p:nvCxnSpPr>
        <p:spPr>
          <a:xfrm flipH="1">
            <a:off x="6256932" y="2875556"/>
            <a:ext cx="1069045" cy="4714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81049" y="3251106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H Sarabun New"/>
                <a:cs typeface="TH Sarabun New"/>
              </a:rPr>
              <a:t>(k)</a:t>
            </a:r>
            <a:endParaRPr lang="en-US" sz="2800" dirty="0">
              <a:latin typeface="TH Sarabun New"/>
              <a:cs typeface="TH Sarabun New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4273176" y="3507265"/>
            <a:ext cx="1030942" cy="1394308"/>
          </a:xfrm>
          <a:prstGeom prst="rightArrow">
            <a:avLst>
              <a:gd name="adj1" fmla="val 50000"/>
              <a:gd name="adj2" fmla="val 3770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</a:pPr>
            <a:endParaRPr lang="en-US" sz="2400" dirty="0">
              <a:solidFill>
                <a:srgbClr val="0000FF"/>
              </a:solidFill>
              <a:latin typeface="TH Sarabun New"/>
              <a:cs typeface="TH Sarabun New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723215" y="2211294"/>
            <a:ext cx="0" cy="351145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618810" y="2209155"/>
            <a:ext cx="2208810" cy="11098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leftRotation(X){</a:t>
            </a:r>
            <a:endParaRPr lang="th-TH" sz="1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th-TH" sz="1400" dirty="0">
                <a:solidFill>
                  <a:srgbClr val="0000FF"/>
                </a:solidFill>
                <a:latin typeface="Courier New"/>
                <a:cs typeface="Courier New"/>
              </a:rPr>
              <a:t> = X.right</a:t>
            </a:r>
          </a:p>
          <a:p>
            <a:r>
              <a:rPr lang="th-TH" sz="1400" dirty="0">
                <a:solidFill>
                  <a:srgbClr val="0000FF"/>
                </a:solidFill>
                <a:latin typeface="Courier New"/>
                <a:cs typeface="Courier New"/>
              </a:rPr>
              <a:t>X.right = Y.left</a:t>
            </a:r>
          </a:p>
          <a:p>
            <a:r>
              <a:rPr lang="th-TH" sz="1400" dirty="0">
                <a:solidFill>
                  <a:srgbClr val="0000FF"/>
                </a:solidFill>
                <a:latin typeface="Courier New"/>
                <a:cs typeface="Courier New"/>
              </a:rPr>
              <a:t>Y.left = </a:t>
            </a:r>
            <a:r>
              <a:rPr lang="th-TH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X }</a:t>
            </a:r>
            <a:endParaRPr lang="th-TH" sz="1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200" y="5722752"/>
            <a:ext cx="5720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latin typeface="TH Sarabun New"/>
                <a:cs typeface="TH Sarabun New"/>
              </a:rPr>
              <a:t>ลำดับของสมาชิกยังคงเหมือนเดิมคือ </a:t>
            </a:r>
            <a:r>
              <a:rPr lang="en-US" sz="2800" dirty="0" smtClean="0">
                <a:latin typeface="TH Sarabun New"/>
                <a:cs typeface="TH Sarabun New"/>
              </a:rPr>
              <a:t>A &lt; X &lt; B</a:t>
            </a:r>
            <a:r>
              <a:rPr lang="en-US" sz="2800" baseline="-25000" dirty="0" smtClean="0">
                <a:latin typeface="TH Sarabun New"/>
                <a:cs typeface="TH Sarabun New"/>
              </a:rPr>
              <a:t>2</a:t>
            </a:r>
            <a:r>
              <a:rPr lang="en-US" sz="2800" dirty="0" smtClean="0">
                <a:latin typeface="TH Sarabun New"/>
                <a:cs typeface="TH Sarabun New"/>
              </a:rPr>
              <a:t> &lt; Y &lt; B</a:t>
            </a:r>
            <a:r>
              <a:rPr lang="en-US" sz="2800" baseline="-25000" dirty="0" smtClean="0">
                <a:latin typeface="TH Sarabun New"/>
                <a:cs typeface="TH Sarabun New"/>
              </a:rPr>
              <a:t>1</a:t>
            </a:r>
            <a:endParaRPr lang="en-US" sz="2800" baseline="-25000" dirty="0">
              <a:latin typeface="TH Sarabun New"/>
              <a:cs typeface="TH Sarabun New"/>
            </a:endParaRPr>
          </a:p>
        </p:txBody>
      </p:sp>
    </p:spTree>
    <p:extLst>
      <p:ext uri="{BB962C8B-B14F-4D97-AF65-F5344CB8AC3E}">
        <p14:creationId xmlns:p14="http://schemas.microsoft.com/office/powerpoint/2010/main" val="34930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CASE 2:</a:t>
            </a:r>
            <a:r>
              <a:rPr lang="th-TH" dirty="0">
                <a:cs typeface="TH Sarabun New"/>
              </a:rPr>
              <a:t>โหนดใหม่ถูกแทรกที่ต้นไม้</a:t>
            </a:r>
            <a:r>
              <a:rPr lang="th-TH" dirty="0" smtClean="0">
                <a:cs typeface="TH Sarabun New"/>
              </a:rPr>
              <a:t>ย่อยซ้ายของ </a:t>
            </a:r>
            <a:r>
              <a:rPr lang="en-US" dirty="0" smtClean="0">
                <a:cs typeface="TH Sarabun New"/>
              </a:rPr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69</a:t>
            </a:fld>
            <a:endParaRPr lang="en-U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2675347" y="48837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6477A1-39EE-FD4A-B62D-610CF8E64BFE}" type="slidenum">
              <a:rPr lang="en-US" smtClean="0"/>
              <a:pPr/>
              <a:t>69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2080" y="2092782"/>
            <a:ext cx="4466533" cy="3067794"/>
            <a:chOff x="4266890" y="89550"/>
            <a:chExt cx="4466533" cy="3067794"/>
          </a:xfrm>
        </p:grpSpPr>
        <p:sp>
          <p:nvSpPr>
            <p:cNvPr id="8" name="Oval 7"/>
            <p:cNvSpPr/>
            <p:nvPr/>
          </p:nvSpPr>
          <p:spPr>
            <a:xfrm>
              <a:off x="5712320" y="8955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90" y="966249"/>
              <a:ext cx="1286434" cy="1278266"/>
              <a:chOff x="790389" y="2796287"/>
              <a:chExt cx="2138082" cy="2373359"/>
            </a:xfrm>
          </p:grpSpPr>
          <p:sp>
            <p:nvSpPr>
              <p:cNvPr id="23" name="Isosceles Triangle 22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10" name="Straight Connector 9"/>
            <p:cNvCxnSpPr>
              <a:stCxn id="8" idx="4"/>
              <a:endCxn id="24" idx="0"/>
            </p:cNvCxnSpPr>
            <p:nvPr/>
          </p:nvCxnSpPr>
          <p:spPr>
            <a:xfrm flipH="1">
              <a:off x="4906062" y="507903"/>
              <a:ext cx="1030376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882026" y="1002379"/>
              <a:ext cx="2851397" cy="2154965"/>
              <a:chOff x="5705165" y="4201385"/>
              <a:chExt cx="2851397" cy="215496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821893" y="4201385"/>
                <a:ext cx="448235" cy="418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rPr>
                  <a:t>Y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5705165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21" name="Isosceles Triangle 20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2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7270128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19" name="Isosceles Triangle 18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1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(k-1)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cxnSp>
            <p:nvCxnSpPr>
              <p:cNvPr id="17" name="Straight Connector 16"/>
              <p:cNvCxnSpPr>
                <a:stCxn id="14" idx="4"/>
                <a:endCxn id="22" idx="0"/>
              </p:cNvCxnSpPr>
              <p:nvPr/>
            </p:nvCxnSpPr>
            <p:spPr>
              <a:xfrm flipH="1">
                <a:off x="6344337" y="4619738"/>
                <a:ext cx="701674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4" idx="4"/>
                <a:endCxn id="20" idx="0"/>
              </p:cNvCxnSpPr>
              <p:nvPr/>
            </p:nvCxnSpPr>
            <p:spPr>
              <a:xfrm>
                <a:off x="7046011" y="4619738"/>
                <a:ext cx="863289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>
              <a:stCxn id="8" idx="4"/>
              <a:endCxn id="14" idx="1"/>
            </p:cNvCxnSpPr>
            <p:nvPr/>
          </p:nvCxnSpPr>
          <p:spPr>
            <a:xfrm>
              <a:off x="5936438" y="507903"/>
              <a:ext cx="1127958" cy="55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446989" y="906485"/>
              <a:ext cx="7121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85447" y="2466712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ＭＳ ゴシック"/>
                <a:ea typeface="ＭＳ ゴシック"/>
                <a:cs typeface="ＭＳ ゴシック"/>
              </a:rPr>
              <a:t>≅</a:t>
            </a:r>
            <a:endParaRPr lang="en-US" sz="7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5363878" y="2168905"/>
            <a:ext cx="3355886" cy="2898646"/>
            <a:chOff x="5005294" y="1562342"/>
            <a:chExt cx="3355886" cy="2898646"/>
          </a:xfrm>
        </p:grpSpPr>
        <p:sp>
          <p:nvSpPr>
            <p:cNvPr id="26" name="Oval 25"/>
            <p:cNvSpPr/>
            <p:nvPr/>
          </p:nvSpPr>
          <p:spPr>
            <a:xfrm>
              <a:off x="6054164" y="1562342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5005294" y="2234408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80517" y="2153741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Y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6329082" y="2873938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Z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5474447" y="3645555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</a:t>
              </a:r>
              <a:endParaRPr lang="en-US" sz="1600" b="1" baseline="-25000" dirty="0" smtClean="0">
                <a:solidFill>
                  <a:schemeClr val="tx1"/>
                </a:solidFill>
                <a:latin typeface="Adobe Caslon Pro"/>
                <a:cs typeface="Adobe Caslon Pro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6629398" y="3641053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B2**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7363110" y="2873938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B1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cxnSp>
          <p:nvCxnSpPr>
            <p:cNvPr id="34" name="Straight Connector 33"/>
            <p:cNvCxnSpPr>
              <a:stCxn id="26" idx="6"/>
              <a:endCxn id="28" idx="0"/>
            </p:cNvCxnSpPr>
            <p:nvPr/>
          </p:nvCxnSpPr>
          <p:spPr>
            <a:xfrm>
              <a:off x="6502399" y="1771519"/>
              <a:ext cx="702236" cy="3822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6" idx="2"/>
              <a:endCxn id="27" idx="0"/>
            </p:cNvCxnSpPr>
            <p:nvPr/>
          </p:nvCxnSpPr>
          <p:spPr>
            <a:xfrm flipH="1">
              <a:off x="5504329" y="1771519"/>
              <a:ext cx="549835" cy="4628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3"/>
              <a:endCxn id="29" idx="0"/>
            </p:cNvCxnSpPr>
            <p:nvPr/>
          </p:nvCxnSpPr>
          <p:spPr>
            <a:xfrm flipH="1">
              <a:off x="6553200" y="2510828"/>
              <a:ext cx="492959" cy="363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5"/>
              <a:endCxn id="32" idx="0"/>
            </p:cNvCxnSpPr>
            <p:nvPr/>
          </p:nvCxnSpPr>
          <p:spPr>
            <a:xfrm>
              <a:off x="7363110" y="2510828"/>
              <a:ext cx="499035" cy="363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9" idx="4"/>
              <a:endCxn id="30" idx="0"/>
            </p:cNvCxnSpPr>
            <p:nvPr/>
          </p:nvCxnSpPr>
          <p:spPr>
            <a:xfrm flipH="1">
              <a:off x="5973482" y="3292291"/>
              <a:ext cx="579718" cy="353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9" idx="4"/>
              <a:endCxn id="31" idx="0"/>
            </p:cNvCxnSpPr>
            <p:nvPr/>
          </p:nvCxnSpPr>
          <p:spPr>
            <a:xfrm>
              <a:off x="6553200" y="3292291"/>
              <a:ext cx="575233" cy="348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748926" y="2717164"/>
              <a:ext cx="434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97683" y="2004909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9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th-TH" sz="5400" dirty="0" smtClean="0">
                <a:latin typeface="TH SarabunPSK"/>
                <a:cs typeface="TH SarabunPSK"/>
              </a:rPr>
              <a:t>อะไรที่ใช่และไม่ใช่ทรี </a:t>
            </a:r>
            <a:r>
              <a:rPr lang="th-TH" sz="3600" dirty="0" smtClean="0">
                <a:latin typeface="TH SarabunPSK"/>
                <a:cs typeface="TH SarabunPSK"/>
              </a:rPr>
              <a:t>(สำคัญมากห้ามสับสน)</a:t>
            </a:r>
            <a:endParaRPr lang="en-US" sz="36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990600"/>
            <a:ext cx="3083331" cy="5135563"/>
          </a:xfrm>
        </p:spPr>
        <p:txBody>
          <a:bodyPr>
            <a:noAutofit/>
          </a:bodyPr>
          <a:lstStyle/>
          <a:p>
            <a:r>
              <a:rPr lang="th-TH" sz="2800" dirty="0" smtClean="0">
                <a:latin typeface="TH SarabunPSK"/>
                <a:cs typeface="TH SarabunPSK"/>
              </a:rPr>
              <a:t>ทรีทุกอันเป็นกราฟ</a:t>
            </a:r>
            <a:br>
              <a:rPr lang="th-TH" sz="2800" dirty="0" smtClean="0">
                <a:latin typeface="TH SarabunPSK"/>
                <a:cs typeface="TH SarabunPSK"/>
              </a:rPr>
            </a:br>
            <a:r>
              <a:rPr lang="th-TH" sz="2800" dirty="0" smtClean="0">
                <a:latin typeface="TH SarabunPSK"/>
                <a:cs typeface="TH SarabunPSK"/>
              </a:rPr>
              <a:t>แต่กราฟอาจไม่ใช่ทรี</a:t>
            </a:r>
            <a:r>
              <a:rPr lang="en-US" sz="2800" dirty="0" smtClean="0">
                <a:latin typeface="TH SarabunPSK"/>
                <a:cs typeface="TH SarabunPSK"/>
              </a:rPr>
              <a:t/>
            </a:r>
            <a:br>
              <a:rPr lang="en-US" sz="2800" dirty="0" smtClean="0">
                <a:latin typeface="TH SarabunPSK"/>
                <a:cs typeface="TH SarabunPSK"/>
              </a:rPr>
            </a:br>
            <a:endParaRPr lang="th-TH" sz="900" dirty="0" smtClean="0">
              <a:latin typeface="TH SarabunPSK"/>
              <a:cs typeface="TH SarabunPSK"/>
            </a:endParaRPr>
          </a:p>
          <a:p>
            <a:r>
              <a:rPr lang="th-TH" sz="2800" dirty="0" smtClean="0">
                <a:latin typeface="TH SarabunPSK"/>
                <a:cs typeface="TH SarabunPSK"/>
              </a:rPr>
              <a:t>ไม่มีอะไรเลยก็เรียกว่าทรี</a:t>
            </a:r>
            <a:br>
              <a:rPr lang="th-TH" sz="2800" dirty="0" smtClean="0">
                <a:latin typeface="TH SarabunPSK"/>
                <a:cs typeface="TH SarabunPSK"/>
              </a:rPr>
            </a:br>
            <a:r>
              <a:rPr lang="en-US" sz="2800" dirty="0" smtClean="0">
                <a:latin typeface="TH SarabunPSK"/>
                <a:cs typeface="TH SarabunPSK"/>
              </a:rPr>
              <a:t>(Empty tree)</a:t>
            </a:r>
          </a:p>
          <a:p>
            <a:endParaRPr lang="en-US" sz="2800" dirty="0">
              <a:latin typeface="TH SarabunPSK"/>
              <a:cs typeface="TH SarabunPSK"/>
            </a:endParaRPr>
          </a:p>
          <a:p>
            <a:pPr marL="0" indent="0">
              <a:buNone/>
            </a:pPr>
            <a:endParaRPr lang="en-US" sz="2800" dirty="0">
              <a:latin typeface="TH SarabunPSK"/>
              <a:cs typeface="TH SarabunPSK"/>
            </a:endParaRPr>
          </a:p>
          <a:p>
            <a:endParaRPr lang="en-US" sz="1400" dirty="0" smtClean="0">
              <a:latin typeface="TH SarabunPSK"/>
              <a:cs typeface="TH SarabunPSK"/>
            </a:endParaRPr>
          </a:p>
          <a:p>
            <a:r>
              <a:rPr lang="th-TH" sz="2800" dirty="0" smtClean="0">
                <a:latin typeface="TH SarabunPSK"/>
                <a:cs typeface="TH SarabunPSK"/>
              </a:rPr>
              <a:t>มีแต่รูทก็เรียกว่าทรี</a:t>
            </a:r>
            <a:r>
              <a:rPr lang="en-US" sz="2800" dirty="0" smtClean="0">
                <a:latin typeface="TH SarabunPSK"/>
                <a:cs typeface="TH SarabunPSK"/>
              </a:rPr>
              <a:t/>
            </a:r>
            <a:br>
              <a:rPr lang="en-US" sz="2800" dirty="0" smtClean="0">
                <a:latin typeface="TH SarabunPSK"/>
                <a:cs typeface="TH SarabunPSK"/>
              </a:rPr>
            </a:br>
            <a:endParaRPr lang="en-US" sz="2800" dirty="0">
              <a:latin typeface="TH SarabunPSK"/>
              <a:cs typeface="TH SarabunPSK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04800" y="3096054"/>
            <a:ext cx="2562225" cy="1143000"/>
            <a:chOff x="304800" y="2971800"/>
            <a:chExt cx="2562225" cy="1143000"/>
          </a:xfrm>
        </p:grpSpPr>
        <p:sp>
          <p:nvSpPr>
            <p:cNvPr id="5" name="Rounded Rectangle 4"/>
            <p:cNvSpPr/>
            <p:nvPr/>
          </p:nvSpPr>
          <p:spPr>
            <a:xfrm>
              <a:off x="304800" y="2971800"/>
              <a:ext cx="2286000" cy="1143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38400" y="3276600"/>
              <a:ext cx="428625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6" name="Group 55"/>
          <p:cNvGrpSpPr/>
          <p:nvPr/>
        </p:nvGrpSpPr>
        <p:grpSpPr>
          <a:xfrm>
            <a:off x="304800" y="4800600"/>
            <a:ext cx="2486025" cy="1143000"/>
            <a:chOff x="304800" y="4800600"/>
            <a:chExt cx="2486025" cy="1143000"/>
          </a:xfrm>
        </p:grpSpPr>
        <p:sp>
          <p:nvSpPr>
            <p:cNvPr id="6" name="Rounded Rectangle 5"/>
            <p:cNvSpPr/>
            <p:nvPr/>
          </p:nvSpPr>
          <p:spPr>
            <a:xfrm>
              <a:off x="304800" y="4800600"/>
              <a:ext cx="2286000" cy="1143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43000" y="5105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</a:t>
              </a:r>
              <a:endParaRPr lang="en-US" sz="2800" b="1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2200" y="5181600"/>
              <a:ext cx="428625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2968045" y="1004406"/>
            <a:ext cx="3043541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sz="2800" b="1" dirty="0" smtClean="0">
                <a:latin typeface="TH SarabunPSK"/>
                <a:cs typeface="TH SarabunPSK"/>
              </a:rPr>
              <a:t>แต่มีสองรูทถือว่าไม่ใช่ทรี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</a:br>
            <a:endParaRPr kumimoji="0" lang="th-TH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h-TH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th-TH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มีโหนดที่มีหลายพ่อก็ไม่ใช่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th-TH" sz="1400" b="1" dirty="0" smtClean="0">
                <a:latin typeface="TH SarabunPSK"/>
                <a:cs typeface="TH SarabunPSK"/>
              </a:rPr>
              <a:t/>
            </a:r>
            <a:br>
              <a:rPr lang="th-TH" sz="1400" b="1" dirty="0" smtClean="0">
                <a:latin typeface="TH SarabunPSK"/>
                <a:cs typeface="TH SarabunPSK"/>
              </a:rPr>
            </a:br>
            <a:r>
              <a:rPr lang="th-TH" sz="1400" b="1" dirty="0" smtClean="0">
                <a:latin typeface="TH SarabunPSK"/>
                <a:cs typeface="TH SarabunPSK"/>
              </a:rPr>
              <a:t/>
            </a:r>
            <a:br>
              <a:rPr lang="th-TH" sz="1400" b="1" dirty="0" smtClean="0">
                <a:latin typeface="TH SarabunPSK"/>
                <a:cs typeface="TH SarabunPSK"/>
              </a:rPr>
            </a:b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</a:b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228555" y="1654890"/>
            <a:ext cx="2514600" cy="1143000"/>
            <a:chOff x="3352800" y="1447800"/>
            <a:chExt cx="2514600" cy="1143000"/>
          </a:xfrm>
        </p:grpSpPr>
        <p:grpSp>
          <p:nvGrpSpPr>
            <p:cNvPr id="15" name="Group 14"/>
            <p:cNvGrpSpPr/>
            <p:nvPr/>
          </p:nvGrpSpPr>
          <p:grpSpPr>
            <a:xfrm>
              <a:off x="3352800" y="1447800"/>
              <a:ext cx="2286000" cy="1143000"/>
              <a:chOff x="4038600" y="1447800"/>
              <a:chExt cx="2286000" cy="11430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4038600" y="1447800"/>
                <a:ext cx="2286000" cy="1143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43400" y="1719944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R1</a:t>
                </a:r>
                <a:endParaRPr lang="en-US" sz="2000" b="1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18364" y="1709056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R2</a:t>
                </a:r>
                <a:endParaRPr lang="en-US" sz="2000" b="1" dirty="0"/>
              </a:p>
            </p:txBody>
          </p:sp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18288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6103719" y="1018746"/>
            <a:ext cx="2924665" cy="513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dirty="0" smtClean="0">
                <a:latin typeface="TH SarabunPSK"/>
                <a:cs typeface="TH SarabunPSK"/>
              </a:rPr>
              <a:t> </a:t>
            </a:r>
            <a:r>
              <a:rPr lang="th-TH" sz="2800" b="1" dirty="0" smtClean="0">
                <a:latin typeface="TH SarabunPSK"/>
                <a:cs typeface="TH SarabunPSK"/>
              </a:rPr>
              <a:t> มีโหนดกำพร้าก็ไม่ได</a:t>
            </a:r>
            <a:r>
              <a:rPr lang="th-TH" sz="2400" b="1" dirty="0" smtClean="0">
                <a:latin typeface="TH SarabunPSK"/>
                <a:cs typeface="TH SarabunPSK"/>
              </a:rPr>
              <a:t>(โหนดกำพร้าที่จริงคือรูทอีกตัว)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</a:br>
            <a:endParaRPr lang="en-US" sz="900" b="1" dirty="0">
              <a:latin typeface="TH SarabunPSK"/>
              <a:cs typeface="TH SarabunPSK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endParaRPr lang="en-US" sz="900" b="1" dirty="0">
              <a:latin typeface="TH SarabunPSK"/>
              <a:cs typeface="TH SarabunPSK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endParaRPr lang="en-US" sz="900" b="1" dirty="0">
              <a:latin typeface="TH SarabunPSK"/>
              <a:cs typeface="TH SarabunPSK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th-TH" sz="900" b="1" dirty="0" smtClean="0">
              <a:latin typeface="TH SarabunPSK"/>
              <a:cs typeface="TH SarabunPSK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   </a:t>
            </a:r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วนกลับก็ไม่ยอม</a:t>
            </a:r>
            <a:b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</a:br>
            <a:r>
              <a:rPr kumimoji="0" lang="th-TH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(การวนกลับทำได้ในกราฟบางประเภท แต่ไม่ใช่ต้นไม้)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</a:b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235730" y="3794592"/>
            <a:ext cx="2438400" cy="1905000"/>
            <a:chOff x="3429000" y="3352800"/>
            <a:chExt cx="2438400" cy="1905000"/>
          </a:xfrm>
        </p:grpSpPr>
        <p:sp>
          <p:nvSpPr>
            <p:cNvPr id="18" name="Rounded Rectangle 17"/>
            <p:cNvSpPr/>
            <p:nvPr/>
          </p:nvSpPr>
          <p:spPr>
            <a:xfrm>
              <a:off x="3429000" y="3352800"/>
              <a:ext cx="2286000" cy="1905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22" idx="2"/>
              <a:endCxn id="24" idx="0"/>
            </p:cNvCxnSpPr>
            <p:nvPr/>
          </p:nvCxnSpPr>
          <p:spPr>
            <a:xfrm rot="10800000" flipV="1">
              <a:off x="3733800" y="4343400"/>
              <a:ext cx="304800" cy="381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2" idx="6"/>
              <a:endCxn id="23" idx="0"/>
            </p:cNvCxnSpPr>
            <p:nvPr/>
          </p:nvCxnSpPr>
          <p:spPr>
            <a:xfrm>
              <a:off x="4343400" y="4343400"/>
              <a:ext cx="533400" cy="381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0" idx="2"/>
              <a:endCxn id="22" idx="0"/>
            </p:cNvCxnSpPr>
            <p:nvPr/>
          </p:nvCxnSpPr>
          <p:spPr>
            <a:xfrm rot="10800000" flipV="1">
              <a:off x="4191000" y="3886200"/>
              <a:ext cx="228600" cy="3048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0" idx="6"/>
              <a:endCxn id="23" idx="7"/>
            </p:cNvCxnSpPr>
            <p:nvPr/>
          </p:nvCxnSpPr>
          <p:spPr>
            <a:xfrm>
              <a:off x="4724400" y="3886200"/>
              <a:ext cx="260163" cy="882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581400" y="3733800"/>
              <a:ext cx="1447800" cy="1295400"/>
              <a:chOff x="3581400" y="3581400"/>
              <a:chExt cx="1447800" cy="12954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419600" y="3581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 smtClean="0"/>
                  <a:t>R</a:t>
                </a:r>
                <a:endParaRPr lang="en-US" b="1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038600" y="4038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724400" y="4572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581400" y="45720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</p:grpSp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41148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2" name="Group 61"/>
          <p:cNvGrpSpPr/>
          <p:nvPr/>
        </p:nvGrpSpPr>
        <p:grpSpPr>
          <a:xfrm>
            <a:off x="6328460" y="1954656"/>
            <a:ext cx="2514600" cy="1447800"/>
            <a:chOff x="6400800" y="1905000"/>
            <a:chExt cx="2514600" cy="1447800"/>
          </a:xfrm>
        </p:grpSpPr>
        <p:sp>
          <p:nvSpPr>
            <p:cNvPr id="46" name="Rounded Rectangle 45"/>
            <p:cNvSpPr/>
            <p:nvPr/>
          </p:nvSpPr>
          <p:spPr>
            <a:xfrm>
              <a:off x="6400800" y="1905000"/>
              <a:ext cx="2286000" cy="14478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48" idx="2"/>
              <a:endCxn id="49" idx="0"/>
            </p:cNvCxnSpPr>
            <p:nvPr/>
          </p:nvCxnSpPr>
          <p:spPr>
            <a:xfrm rot="10800000" flipV="1">
              <a:off x="6953252" y="2133600"/>
              <a:ext cx="438148" cy="24492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9" idx="2"/>
              <a:endCxn id="51" idx="0"/>
            </p:cNvCxnSpPr>
            <p:nvPr/>
          </p:nvCxnSpPr>
          <p:spPr>
            <a:xfrm rot="10800000" flipV="1">
              <a:off x="6629400" y="2530928"/>
              <a:ext cx="171452" cy="28847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9" idx="6"/>
              <a:endCxn id="53" idx="0"/>
            </p:cNvCxnSpPr>
            <p:nvPr/>
          </p:nvCxnSpPr>
          <p:spPr>
            <a:xfrm>
              <a:off x="7105652" y="2530928"/>
              <a:ext cx="209548" cy="28847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8" idx="6"/>
              <a:endCxn id="52" idx="0"/>
            </p:cNvCxnSpPr>
            <p:nvPr/>
          </p:nvCxnSpPr>
          <p:spPr>
            <a:xfrm>
              <a:off x="7696200" y="2133600"/>
              <a:ext cx="457200" cy="2286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2" idx="6"/>
              <a:endCxn id="66" idx="0"/>
            </p:cNvCxnSpPr>
            <p:nvPr/>
          </p:nvCxnSpPr>
          <p:spPr>
            <a:xfrm>
              <a:off x="8305800" y="2514600"/>
              <a:ext cx="168728" cy="3048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7391400" y="1981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800852" y="237852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696200" y="28194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64770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8001000" y="2362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71628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8322128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pic>
          <p:nvPicPr>
            <p:cNvPr id="7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34400" y="22860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5" name="Group 64"/>
          <p:cNvGrpSpPr/>
          <p:nvPr/>
        </p:nvGrpSpPr>
        <p:grpSpPr>
          <a:xfrm>
            <a:off x="6379820" y="4447746"/>
            <a:ext cx="2438400" cy="1905000"/>
            <a:chOff x="6324600" y="4572000"/>
            <a:chExt cx="2438400" cy="1905000"/>
          </a:xfrm>
        </p:grpSpPr>
        <p:sp>
          <p:nvSpPr>
            <p:cNvPr id="71" name="Rounded Rectangle 70"/>
            <p:cNvSpPr/>
            <p:nvPr/>
          </p:nvSpPr>
          <p:spPr>
            <a:xfrm>
              <a:off x="6324600" y="4572000"/>
              <a:ext cx="2286000" cy="1905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10800000" flipV="1">
              <a:off x="6629400" y="5562600"/>
              <a:ext cx="304800" cy="3810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239000" y="5562600"/>
              <a:ext cx="533400" cy="3810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 flipV="1">
              <a:off x="7086600" y="5105400"/>
              <a:ext cx="228600" cy="3048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82"/>
            <p:cNvSpPr/>
            <p:nvPr/>
          </p:nvSpPr>
          <p:spPr>
            <a:xfrm>
              <a:off x="6332765" y="4660446"/>
              <a:ext cx="1145721" cy="1495425"/>
            </a:xfrm>
            <a:custGeom>
              <a:avLst/>
              <a:gdLst>
                <a:gd name="connsiteX0" fmla="*/ 157842 w 1145721"/>
                <a:gd name="connsiteY0" fmla="*/ 1495425 h 1495425"/>
                <a:gd name="connsiteX1" fmla="*/ 84364 w 1145721"/>
                <a:gd name="connsiteY1" fmla="*/ 654504 h 1495425"/>
                <a:gd name="connsiteX2" fmla="*/ 664028 w 1145721"/>
                <a:gd name="connsiteY2" fmla="*/ 58511 h 1495425"/>
                <a:gd name="connsiteX3" fmla="*/ 1145721 w 1145721"/>
                <a:gd name="connsiteY3" fmla="*/ 303440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721" h="1495425">
                  <a:moveTo>
                    <a:pt x="157842" y="1495425"/>
                  </a:moveTo>
                  <a:cubicBezTo>
                    <a:pt x="78921" y="1194707"/>
                    <a:pt x="0" y="893990"/>
                    <a:pt x="84364" y="654504"/>
                  </a:cubicBezTo>
                  <a:cubicBezTo>
                    <a:pt x="168728" y="415018"/>
                    <a:pt x="487135" y="117022"/>
                    <a:pt x="664028" y="58511"/>
                  </a:cubicBezTo>
                  <a:cubicBezTo>
                    <a:pt x="840921" y="0"/>
                    <a:pt x="993321" y="151720"/>
                    <a:pt x="1145721" y="303440"/>
                  </a:cubicBezTo>
                </a:path>
              </a:pathLst>
            </a:cu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0" y="53340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6" name="Group 75"/>
            <p:cNvGrpSpPr/>
            <p:nvPr/>
          </p:nvGrpSpPr>
          <p:grpSpPr>
            <a:xfrm>
              <a:off x="6477000" y="4953000"/>
              <a:ext cx="1447800" cy="1295400"/>
              <a:chOff x="3581400" y="3581400"/>
              <a:chExt cx="1447800" cy="129540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19600" y="3581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 smtClean="0"/>
                  <a:t>R</a:t>
                </a:r>
                <a:endParaRPr lang="en-US" b="1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038600" y="4038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724400" y="45720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581400" y="45720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</p:grpSp>
        <p:sp>
          <p:nvSpPr>
            <p:cNvPr id="84" name="Freeform 83"/>
            <p:cNvSpPr/>
            <p:nvPr/>
          </p:nvSpPr>
          <p:spPr>
            <a:xfrm>
              <a:off x="7086600" y="5264604"/>
              <a:ext cx="955221" cy="825953"/>
            </a:xfrm>
            <a:custGeom>
              <a:avLst/>
              <a:gdLst>
                <a:gd name="connsiteX0" fmla="*/ 849086 w 955221"/>
                <a:gd name="connsiteY0" fmla="*/ 825953 h 825953"/>
                <a:gd name="connsiteX1" fmla="*/ 898071 w 955221"/>
                <a:gd name="connsiteY1" fmla="*/ 393246 h 825953"/>
                <a:gd name="connsiteX2" fmla="*/ 506186 w 955221"/>
                <a:gd name="connsiteY2" fmla="*/ 42182 h 825953"/>
                <a:gd name="connsiteX3" fmla="*/ 0 w 955221"/>
                <a:gd name="connsiteY3" fmla="*/ 140153 h 82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221" h="825953">
                  <a:moveTo>
                    <a:pt x="849086" y="825953"/>
                  </a:moveTo>
                  <a:cubicBezTo>
                    <a:pt x="902153" y="674914"/>
                    <a:pt x="955221" y="523875"/>
                    <a:pt x="898071" y="393246"/>
                  </a:cubicBezTo>
                  <a:cubicBezTo>
                    <a:pt x="840921" y="262618"/>
                    <a:pt x="655864" y="84364"/>
                    <a:pt x="506186" y="42182"/>
                  </a:cubicBezTo>
                  <a:cubicBezTo>
                    <a:pt x="356508" y="0"/>
                    <a:pt x="178254" y="70076"/>
                    <a:pt x="0" y="140153"/>
                  </a:cubicBezTo>
                </a:path>
              </a:pathLst>
            </a:cu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72588" y="5998803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</a:t>
            </a:r>
            <a:r>
              <a:rPr lang="th-TH" sz="2000" i="1" u="sng" dirty="0" smtClean="0"/>
              <a:t>การดำเนินการ (</a:t>
            </a:r>
            <a:r>
              <a:rPr lang="en-US" sz="2000" i="1" u="sng" dirty="0" smtClean="0"/>
              <a:t>operation) </a:t>
            </a:r>
            <a:r>
              <a:rPr lang="th-TH" sz="2000" i="1" u="sng" dirty="0" smtClean="0"/>
              <a:t>ของโครงสร้างข้อมูลแต่ละ</a:t>
            </a:r>
          </a:p>
          <a:p>
            <a:r>
              <a:rPr lang="th-TH" sz="2000" i="1" u="sng" dirty="0" smtClean="0"/>
              <a:t>รูปแบบมีลักษณะเฉพาะของมัน จึงจำเป็นที่ต้องสร้างโครงสร้างข้อมูลที่ถูกต้อง</a:t>
            </a:r>
            <a:endParaRPr lang="en-US" sz="2000" i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H Sarabun New"/>
              </a:rPr>
              <a:t>Case 2: </a:t>
            </a:r>
            <a:r>
              <a:rPr lang="th-TH" dirty="0" smtClean="0">
                <a:cs typeface="TH Sarabun New"/>
              </a:rPr>
              <a:t>ต้องใช้ </a:t>
            </a:r>
            <a:r>
              <a:rPr lang="en-US" dirty="0" smtClean="0">
                <a:cs typeface="TH Sarabun New"/>
              </a:rPr>
              <a:t>double </a:t>
            </a:r>
            <a:r>
              <a:rPr lang="en-US" dirty="0" err="1" smtClean="0">
                <a:cs typeface="TH Sarabun New"/>
              </a:rPr>
              <a:t>ratation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70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8936" y="1365061"/>
            <a:ext cx="3355886" cy="2898646"/>
            <a:chOff x="5005294" y="1562342"/>
            <a:chExt cx="3355886" cy="2898646"/>
          </a:xfrm>
        </p:grpSpPr>
        <p:sp>
          <p:nvSpPr>
            <p:cNvPr id="7" name="Oval 6"/>
            <p:cNvSpPr/>
            <p:nvPr/>
          </p:nvSpPr>
          <p:spPr>
            <a:xfrm>
              <a:off x="6054164" y="1562342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5005294" y="2234408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980517" y="2153741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9082" y="2873938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Z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474447" y="3645555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</a:t>
              </a:r>
              <a:endParaRPr lang="en-US" sz="1600" b="1" baseline="-25000" dirty="0" smtClean="0">
                <a:solidFill>
                  <a:schemeClr val="tx1"/>
                </a:solidFill>
                <a:latin typeface="Adobe Caslon Pro"/>
                <a:cs typeface="Adobe Caslon Pro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29398" y="3641053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B2**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7363110" y="2873938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B1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cxnSp>
          <p:nvCxnSpPr>
            <p:cNvPr id="14" name="Straight Connector 13"/>
            <p:cNvCxnSpPr>
              <a:stCxn id="7" idx="6"/>
              <a:endCxn id="9" idx="0"/>
            </p:cNvCxnSpPr>
            <p:nvPr/>
          </p:nvCxnSpPr>
          <p:spPr>
            <a:xfrm>
              <a:off x="6502399" y="1771519"/>
              <a:ext cx="702236" cy="3822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8" idx="0"/>
            </p:cNvCxnSpPr>
            <p:nvPr/>
          </p:nvCxnSpPr>
          <p:spPr>
            <a:xfrm flipH="1">
              <a:off x="5504329" y="1771519"/>
              <a:ext cx="549835" cy="4628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3"/>
              <a:endCxn id="10" idx="0"/>
            </p:cNvCxnSpPr>
            <p:nvPr/>
          </p:nvCxnSpPr>
          <p:spPr>
            <a:xfrm flipH="1">
              <a:off x="6553200" y="2510828"/>
              <a:ext cx="492959" cy="363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13" idx="0"/>
            </p:cNvCxnSpPr>
            <p:nvPr/>
          </p:nvCxnSpPr>
          <p:spPr>
            <a:xfrm>
              <a:off x="7363110" y="2510828"/>
              <a:ext cx="499035" cy="363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4"/>
              <a:endCxn id="11" idx="0"/>
            </p:cNvCxnSpPr>
            <p:nvPr/>
          </p:nvCxnSpPr>
          <p:spPr>
            <a:xfrm flipH="1">
              <a:off x="5973482" y="3292291"/>
              <a:ext cx="579718" cy="353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4"/>
              <a:endCxn id="12" idx="0"/>
            </p:cNvCxnSpPr>
            <p:nvPr/>
          </p:nvCxnSpPr>
          <p:spPr>
            <a:xfrm>
              <a:off x="6553200" y="3292291"/>
              <a:ext cx="575233" cy="348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48926" y="2717164"/>
              <a:ext cx="434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97683" y="2004909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419403" y="1227334"/>
            <a:ext cx="4267594" cy="2898646"/>
            <a:chOff x="4419206" y="1600200"/>
            <a:chExt cx="4267594" cy="2898646"/>
          </a:xfrm>
        </p:grpSpPr>
        <p:sp>
          <p:nvSpPr>
            <p:cNvPr id="23" name="Oval 22"/>
            <p:cNvSpPr/>
            <p:nvPr/>
          </p:nvSpPr>
          <p:spPr>
            <a:xfrm>
              <a:off x="5468076" y="160020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4419206" y="2272266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306137" y="2963216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Y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308067" y="2173523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Z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5309997" y="3087699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</a:t>
              </a:r>
              <a:endParaRPr lang="en-US" sz="1600" b="1" baseline="-25000" dirty="0" smtClean="0">
                <a:solidFill>
                  <a:schemeClr val="tx1"/>
                </a:solidFill>
                <a:latin typeface="Adobe Caslon Pro"/>
                <a:cs typeface="Adobe Caslon Pro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6308067" y="3678911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B2**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7688730" y="3683413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B1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cxnSp>
          <p:nvCxnSpPr>
            <p:cNvPr id="30" name="Straight Connector 29"/>
            <p:cNvCxnSpPr>
              <a:stCxn id="23" idx="6"/>
              <a:endCxn id="26" idx="0"/>
            </p:cNvCxnSpPr>
            <p:nvPr/>
          </p:nvCxnSpPr>
          <p:spPr>
            <a:xfrm>
              <a:off x="5916311" y="1809377"/>
              <a:ext cx="615874" cy="3641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2"/>
              <a:endCxn id="24" idx="0"/>
            </p:cNvCxnSpPr>
            <p:nvPr/>
          </p:nvCxnSpPr>
          <p:spPr>
            <a:xfrm flipH="1">
              <a:off x="4918241" y="1809377"/>
              <a:ext cx="549835" cy="4628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5" idx="0"/>
              <a:endCxn id="26" idx="4"/>
            </p:cNvCxnSpPr>
            <p:nvPr/>
          </p:nvCxnSpPr>
          <p:spPr>
            <a:xfrm flipH="1" flipV="1">
              <a:off x="6532185" y="2591876"/>
              <a:ext cx="998070" cy="3713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5" idx="5"/>
              <a:endCxn id="29" idx="0"/>
            </p:cNvCxnSpPr>
            <p:nvPr/>
          </p:nvCxnSpPr>
          <p:spPr>
            <a:xfrm>
              <a:off x="7688730" y="3320303"/>
              <a:ext cx="499035" cy="363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4"/>
              <a:endCxn id="27" idx="0"/>
            </p:cNvCxnSpPr>
            <p:nvPr/>
          </p:nvCxnSpPr>
          <p:spPr>
            <a:xfrm flipH="1">
              <a:off x="5809032" y="2591876"/>
              <a:ext cx="723153" cy="4958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3"/>
              <a:endCxn id="28" idx="0"/>
            </p:cNvCxnSpPr>
            <p:nvPr/>
          </p:nvCxnSpPr>
          <p:spPr>
            <a:xfrm flipH="1">
              <a:off x="6807102" y="3320303"/>
              <a:ext cx="564677" cy="3586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727911" y="2108726"/>
              <a:ext cx="7121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23303" y="2814384"/>
              <a:ext cx="434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092270" y="4347731"/>
            <a:ext cx="4435847" cy="2287743"/>
            <a:chOff x="2251622" y="4273006"/>
            <a:chExt cx="4435847" cy="2287743"/>
          </a:xfrm>
        </p:grpSpPr>
        <p:sp>
          <p:nvSpPr>
            <p:cNvPr id="53" name="Oval 52"/>
            <p:cNvSpPr/>
            <p:nvPr/>
          </p:nvSpPr>
          <p:spPr>
            <a:xfrm>
              <a:off x="3079332" y="507325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2251622" y="5745316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427830" y="507325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Y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283043" y="4357923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Z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3303450" y="5736725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</a:t>
              </a:r>
              <a:endParaRPr lang="en-US" sz="1600" b="1" baseline="-25000" dirty="0" smtClean="0">
                <a:solidFill>
                  <a:schemeClr val="tx1"/>
                </a:solidFill>
                <a:latin typeface="Adobe Caslon Pro"/>
                <a:cs typeface="Adobe Caslon Pro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4623996" y="5745316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B2**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5689399" y="5745316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B1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cxnSp>
          <p:nvCxnSpPr>
            <p:cNvPr id="60" name="Straight Connector 59"/>
            <p:cNvCxnSpPr>
              <a:stCxn id="53" idx="0"/>
              <a:endCxn id="56" idx="4"/>
            </p:cNvCxnSpPr>
            <p:nvPr/>
          </p:nvCxnSpPr>
          <p:spPr>
            <a:xfrm flipV="1">
              <a:off x="3303450" y="4776276"/>
              <a:ext cx="1203711" cy="296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3" idx="4"/>
              <a:endCxn id="54" idx="0"/>
            </p:cNvCxnSpPr>
            <p:nvPr/>
          </p:nvCxnSpPr>
          <p:spPr>
            <a:xfrm flipH="1">
              <a:off x="2750657" y="5491603"/>
              <a:ext cx="552793" cy="2537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5" idx="0"/>
              <a:endCxn id="56" idx="4"/>
            </p:cNvCxnSpPr>
            <p:nvPr/>
          </p:nvCxnSpPr>
          <p:spPr>
            <a:xfrm flipH="1" flipV="1">
              <a:off x="4507161" y="4776276"/>
              <a:ext cx="1144787" cy="296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5" idx="4"/>
              <a:endCxn id="59" idx="0"/>
            </p:cNvCxnSpPr>
            <p:nvPr/>
          </p:nvCxnSpPr>
          <p:spPr>
            <a:xfrm>
              <a:off x="5651948" y="5491603"/>
              <a:ext cx="536486" cy="2537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3" idx="4"/>
              <a:endCxn id="57" idx="0"/>
            </p:cNvCxnSpPr>
            <p:nvPr/>
          </p:nvCxnSpPr>
          <p:spPr>
            <a:xfrm>
              <a:off x="3303450" y="5491603"/>
              <a:ext cx="499035" cy="2451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5" idx="4"/>
              <a:endCxn id="58" idx="0"/>
            </p:cNvCxnSpPr>
            <p:nvPr/>
          </p:nvCxnSpPr>
          <p:spPr>
            <a:xfrm flipH="1">
              <a:off x="5123031" y="5491603"/>
              <a:ext cx="528917" cy="2537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659758" y="4273006"/>
              <a:ext cx="7121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61333" y="4968383"/>
              <a:ext cx="434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500575" y="4968383"/>
            <a:ext cx="43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H Sarabun New"/>
                <a:cs typeface="TH Sarabun New"/>
              </a:rPr>
              <a:t>(k)</a:t>
            </a:r>
            <a:endParaRPr lang="en-US" sz="2800" dirty="0">
              <a:latin typeface="TH Sarabun New"/>
              <a:cs typeface="TH Sarabun New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3303450" y="1807628"/>
            <a:ext cx="1312783" cy="411382"/>
          </a:xfrm>
          <a:prstGeom prst="straightConnector1">
            <a:avLst/>
          </a:prstGeom>
          <a:ln w="101600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6715584" y="4405115"/>
            <a:ext cx="1312783" cy="411382"/>
          </a:xfrm>
          <a:prstGeom prst="straightConnector1">
            <a:avLst/>
          </a:prstGeom>
          <a:ln w="10160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20643366">
            <a:off x="3343834" y="2003998"/>
            <a:ext cx="1489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Rotate 1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Right_R</a:t>
            </a:r>
            <a:r>
              <a:rPr lang="en-US" sz="2400" dirty="0" smtClean="0">
                <a:solidFill>
                  <a:srgbClr val="FF0000"/>
                </a:solidFill>
              </a:rPr>
              <a:t>(Y)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20643366">
            <a:off x="6999899" y="4622708"/>
            <a:ext cx="1323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Rotate 2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Left_R</a:t>
            </a:r>
            <a:r>
              <a:rPr lang="en-US" sz="2400" dirty="0" smtClean="0">
                <a:solidFill>
                  <a:srgbClr val="FF0000"/>
                </a:solidFill>
              </a:rPr>
              <a:t>(X)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925847" y="3957628"/>
            <a:ext cx="1330916" cy="919466"/>
          </a:xfrm>
          <a:prstGeom prst="straightConnector1">
            <a:avLst/>
          </a:prstGeom>
          <a:ln w="1016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2075155">
            <a:off x="2758809" y="3992906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Rotation</a:t>
            </a:r>
            <a:endParaRPr lang="en-US" sz="2400" dirty="0"/>
          </a:p>
        </p:txBody>
      </p:sp>
      <p:sp>
        <p:nvSpPr>
          <p:cNvPr id="120" name="Rounded Rectangle 119"/>
          <p:cNvSpPr/>
          <p:nvPr/>
        </p:nvSpPr>
        <p:spPr>
          <a:xfrm>
            <a:off x="241788" y="4571871"/>
            <a:ext cx="2649322" cy="2055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th-TH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Rotation(X){</a:t>
            </a:r>
            <a:endParaRPr lang="th-TH" sz="1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th-TH" sz="1400" dirty="0">
                <a:solidFill>
                  <a:srgbClr val="0000FF"/>
                </a:solidFill>
                <a:latin typeface="Courier New"/>
                <a:cs typeface="Courier New"/>
              </a:rPr>
              <a:t> = X.right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Z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th-TH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= Y.left</a:t>
            </a:r>
            <a:endParaRPr lang="en-US" sz="14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X.right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Z.left</a:t>
            </a:r>
            <a:endParaRPr lang="th-TH" sz="1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Y.left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Z.right</a:t>
            </a:r>
            <a:endParaRPr lang="en-US" sz="1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Z.right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= Y </a:t>
            </a:r>
            <a:r>
              <a:rPr lang="th-TH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th-TH" sz="1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71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การลบโหนดออกจาก </a:t>
            </a:r>
            <a:r>
              <a:rPr lang="en-US" dirty="0" smtClean="0">
                <a:cs typeface="TH Sarabun New"/>
              </a:rPr>
              <a:t>AVL Tree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การลบโหนดใดๆ ออกจาก </a:t>
            </a:r>
            <a:r>
              <a:rPr lang="en-US" dirty="0" smtClean="0">
                <a:cs typeface="TH Sarabun New"/>
              </a:rPr>
              <a:t>AVL Tree </a:t>
            </a:r>
            <a:r>
              <a:rPr lang="th-TH" dirty="0" smtClean="0">
                <a:cs typeface="TH Sarabun New"/>
              </a:rPr>
              <a:t>สามารถใช้วิธีการลบโหนดเหมือน </a:t>
            </a:r>
            <a:r>
              <a:rPr lang="en-US" dirty="0" smtClean="0">
                <a:cs typeface="TH Sarabun New"/>
              </a:rPr>
              <a:t>BST </a:t>
            </a:r>
            <a:r>
              <a:rPr lang="th-TH" dirty="0" smtClean="0">
                <a:cs typeface="TH Sarabun New"/>
              </a:rPr>
              <a:t>แต่ต้องมีการทำสมดุลให้ต้นไม้ โดยใช้วิธีการ </a:t>
            </a:r>
            <a:r>
              <a:rPr lang="en-US" dirty="0" smtClean="0">
                <a:cs typeface="TH Sarabun New"/>
              </a:rPr>
              <a:t>rotation </a:t>
            </a:r>
            <a:r>
              <a:rPr lang="th-TH" dirty="0" smtClean="0">
                <a:cs typeface="TH Sarabun New"/>
              </a:rPr>
              <a:t>ซึ่งสิ่งที่ต้องคำนึงถึงคือเมื่อเราทำสมดุลให้กับโหนดใดแล้วโหนดพ่อของโหนดดังกล่าวอาจเกิดความไม่สมดุลได้ เราจึงต้องตามไปปรับสมดุลด้วย </a:t>
            </a:r>
            <a:r>
              <a:rPr lang="en-US" dirty="0" smtClean="0">
                <a:cs typeface="TH Sarabun New"/>
              </a:rPr>
              <a:t>left rotation </a:t>
            </a:r>
            <a:r>
              <a:rPr lang="th-TH" dirty="0" smtClean="0">
                <a:cs typeface="TH Sarabun New"/>
              </a:rPr>
              <a:t>หรือ </a:t>
            </a:r>
            <a:r>
              <a:rPr lang="en-US" dirty="0" smtClean="0">
                <a:cs typeface="TH Sarabun New"/>
              </a:rPr>
              <a:t>double rotation </a:t>
            </a:r>
            <a:r>
              <a:rPr lang="th-TH" dirty="0" smtClean="0">
                <a:cs typeface="TH Sarabun New"/>
              </a:rPr>
              <a:t>ไปเรื่อยๆ ตามแต่สถานการณ์ว่าต้นไม้ย่อยด้านใดมีความสูงมากกว่ากัน ซึ่งก็ใช้วิธีการเหมือนกับการเพิ่มโหนดนั่นเอง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 descr="singleExamples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7493000" cy="622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706" y="6356350"/>
            <a:ext cx="528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ที่มาภาพ </a:t>
            </a:r>
            <a:r>
              <a:rPr lang="en-US" dirty="0" smtClean="0"/>
              <a:t>: http</a:t>
            </a:r>
            <a:r>
              <a:rPr lang="en-US" dirty="0"/>
              <a:t>://</a:t>
            </a:r>
            <a:r>
              <a:rPr lang="en-US" dirty="0" err="1"/>
              <a:t>www.coe.utah.edu</a:t>
            </a:r>
            <a:r>
              <a:rPr lang="en-US" dirty="0"/>
              <a:t>/~</a:t>
            </a:r>
            <a:r>
              <a:rPr lang="en-US" dirty="0" err="1"/>
              <a:t>clillywh</a:t>
            </a:r>
            <a:r>
              <a:rPr lang="en-US" dirty="0"/>
              <a:t>/</a:t>
            </a:r>
            <a:r>
              <a:rPr lang="en-US" dirty="0" smtClean="0"/>
              <a:t>CS2420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 descr="doubleExamples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7493000" cy="622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706" y="6356350"/>
            <a:ext cx="528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ที่มาภาพ </a:t>
            </a:r>
            <a:r>
              <a:rPr lang="en-US" dirty="0" smtClean="0"/>
              <a:t>: http</a:t>
            </a:r>
            <a:r>
              <a:rPr lang="en-US" dirty="0"/>
              <a:t>://</a:t>
            </a:r>
            <a:r>
              <a:rPr lang="en-US" dirty="0" err="1"/>
              <a:t>www.coe.utah.edu</a:t>
            </a:r>
            <a:r>
              <a:rPr lang="en-US" dirty="0"/>
              <a:t>/~</a:t>
            </a:r>
            <a:r>
              <a:rPr lang="en-US" dirty="0" err="1"/>
              <a:t>clillywh</a:t>
            </a:r>
            <a:r>
              <a:rPr lang="en-US" dirty="0"/>
              <a:t>/</a:t>
            </a:r>
            <a:r>
              <a:rPr lang="en-US" dirty="0" smtClean="0"/>
              <a:t>CS2420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 descr="deleteExamples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7493000" cy="622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706" y="6356350"/>
            <a:ext cx="528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ที่มาภาพ </a:t>
            </a:r>
            <a:r>
              <a:rPr lang="en-US" dirty="0" smtClean="0"/>
              <a:t>: http</a:t>
            </a:r>
            <a:r>
              <a:rPr lang="en-US" dirty="0"/>
              <a:t>://</a:t>
            </a:r>
            <a:r>
              <a:rPr lang="en-US" dirty="0" err="1"/>
              <a:t>www.coe.utah.edu</a:t>
            </a:r>
            <a:r>
              <a:rPr lang="en-US" dirty="0"/>
              <a:t>/~</a:t>
            </a:r>
            <a:r>
              <a:rPr lang="en-US" dirty="0" err="1"/>
              <a:t>clillywh</a:t>
            </a:r>
            <a:r>
              <a:rPr lang="en-US" dirty="0"/>
              <a:t>/</a:t>
            </a:r>
            <a:r>
              <a:rPr lang="en-US" dirty="0" smtClean="0"/>
              <a:t>CS2420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ต้องเพิ่มฟิล์ดพิเศษลงในโหนดนั่นคือสี โดยกำกับให้แต่ละโหนดต้องมีสี ซึ่งจะเป็นได้แค่ </a:t>
            </a:r>
            <a:r>
              <a:rPr lang="en-US" dirty="0" smtClean="0">
                <a:cs typeface="TH Sarabun New"/>
              </a:rPr>
              <a:t>2 </a:t>
            </a:r>
            <a:r>
              <a:rPr lang="th-TH" dirty="0" smtClean="0">
                <a:cs typeface="TH Sarabun New"/>
              </a:rPr>
              <a:t>สีคือสีดำ </a:t>
            </a:r>
            <a:r>
              <a:rPr lang="en-US" dirty="0" smtClean="0">
                <a:cs typeface="TH Sarabun New"/>
              </a:rPr>
              <a:t>(black) </a:t>
            </a:r>
            <a:r>
              <a:rPr lang="th-TH" dirty="0" smtClean="0">
                <a:cs typeface="TH Sarabun New"/>
              </a:rPr>
              <a:t>หรือสีแดง </a:t>
            </a:r>
            <a:r>
              <a:rPr lang="en-US" dirty="0" smtClean="0">
                <a:cs typeface="TH Sarabun New"/>
              </a:rPr>
              <a:t>(red)</a:t>
            </a:r>
          </a:p>
          <a:p>
            <a:r>
              <a:rPr lang="th-TH" dirty="0" smtClean="0">
                <a:cs typeface="TH Sarabun New"/>
              </a:rPr>
              <a:t>ต่อไปนี้คือคุณสมบัติของ </a:t>
            </a:r>
            <a:r>
              <a:rPr lang="en-US" dirty="0" smtClean="0">
                <a:cs typeface="TH Sarabun New"/>
              </a:rPr>
              <a:t>Red-black trees</a:t>
            </a:r>
          </a:p>
          <a:p>
            <a:pPr marL="514350" indent="-514350">
              <a:buAutoNum type="arabicPeriod"/>
            </a:pPr>
            <a:r>
              <a:rPr lang="th-TH" dirty="0" smtClean="0">
                <a:cs typeface="TH Sarabun New"/>
              </a:rPr>
              <a:t>ทุกโหนดจะต้องมีสีแดงหรือสีดำเท่านั้น</a:t>
            </a:r>
          </a:p>
          <a:p>
            <a:pPr marL="514350" indent="-514350">
              <a:buAutoNum type="arabicPeriod"/>
            </a:pPr>
            <a:r>
              <a:rPr lang="th-TH" dirty="0" smtClean="0">
                <a:cs typeface="TH Sarabun New"/>
              </a:rPr>
              <a:t>รากและใบ</a:t>
            </a:r>
            <a:r>
              <a:rPr lang="en-US" dirty="0" smtClean="0">
                <a:cs typeface="TH Sarabun New"/>
              </a:rPr>
              <a:t> (</a:t>
            </a:r>
            <a:r>
              <a:rPr lang="th-TH" dirty="0" smtClean="0">
                <a:cs typeface="TH Sarabun New"/>
              </a:rPr>
              <a:t>คือค่า </a:t>
            </a:r>
            <a:r>
              <a:rPr lang="en-US" dirty="0" smtClean="0">
                <a:cs typeface="TH Sarabun New"/>
              </a:rPr>
              <a:t>NULL</a:t>
            </a:r>
            <a:r>
              <a:rPr lang="th-TH" dirty="0" smtClean="0">
                <a:cs typeface="TH Sarabun New"/>
              </a:rPr>
              <a:t> เพราะถือเป็นโหนดสิ้นสุดจริงๆ</a:t>
            </a:r>
            <a:r>
              <a:rPr lang="en-US" dirty="0" smtClean="0">
                <a:cs typeface="TH Sarabun New"/>
              </a:rPr>
              <a:t>) </a:t>
            </a:r>
            <a:r>
              <a:rPr lang="th-TH" dirty="0" smtClean="0">
                <a:cs typeface="TH Sarabun New"/>
              </a:rPr>
              <a:t>มีสีดำ</a:t>
            </a:r>
          </a:p>
          <a:p>
            <a:pPr marL="514350" indent="-514350">
              <a:buAutoNum type="arabicPeriod"/>
            </a:pPr>
            <a:r>
              <a:rPr lang="th-TH" dirty="0" smtClean="0">
                <a:cs typeface="TH Sarabun New"/>
              </a:rPr>
              <a:t>ถ้าโหนดใดเป็นสีแดง โหนดลูกจะต้องเป็นสีดำทั้งสองโหนด</a:t>
            </a:r>
          </a:p>
          <a:p>
            <a:pPr marL="514350" indent="-514350">
              <a:buAutoNum type="arabicPeriod"/>
            </a:pPr>
            <a:r>
              <a:rPr lang="th-TH" dirty="0" smtClean="0">
                <a:cs typeface="TH Sarabun New"/>
              </a:rPr>
              <a:t>เส้นทางใดๆ </a:t>
            </a:r>
            <a:r>
              <a:rPr lang="en-US" dirty="0" smtClean="0">
                <a:cs typeface="TH Sarabun New"/>
              </a:rPr>
              <a:t>(path) </a:t>
            </a:r>
            <a:r>
              <a:rPr lang="th-TH" dirty="0" smtClean="0">
                <a:cs typeface="TH Sarabun New"/>
              </a:rPr>
              <a:t>จากโหนด </a:t>
            </a:r>
            <a:r>
              <a:rPr lang="en-US" dirty="0" smtClean="0">
                <a:cs typeface="TH Sarabun New"/>
              </a:rPr>
              <a:t>x </a:t>
            </a:r>
            <a:r>
              <a:rPr lang="th-TH" dirty="0" smtClean="0">
                <a:cs typeface="TH Sarabun New"/>
              </a:rPr>
              <a:t>ไปโหนดลูกที่เป็นใบของมันจะมีจำนวนโหนดสีดำเท่ากันเสมอ เรียก </a:t>
            </a:r>
            <a:r>
              <a:rPr lang="en-US" dirty="0" smtClean="0">
                <a:cs typeface="TH Sarabun New"/>
              </a:rPr>
              <a:t>black-height(x)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ตัวอย่าง </a:t>
            </a:r>
            <a:r>
              <a:rPr lang="en-US" dirty="0" smtClean="0">
                <a:cs typeface="TH Sarabun New"/>
              </a:rPr>
              <a:t>Red-black Trees</a:t>
            </a:r>
            <a:endParaRPr lang="en-US" dirty="0">
              <a:cs typeface="TH Sarabun New"/>
            </a:endParaRPr>
          </a:p>
        </p:txBody>
      </p:sp>
      <p:pic>
        <p:nvPicPr>
          <p:cNvPr id="6" name="Content Placeholder 5" descr="Screenshot 2014-03-18 08.32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33" b="-40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in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น่าเสียดาย </a:t>
            </a:r>
            <a:r>
              <a:rPr lang="en-US" dirty="0" smtClean="0">
                <a:cs typeface="TH Sarabun New"/>
              </a:rPr>
              <a:t>The Standard Template Library</a:t>
            </a:r>
            <a:r>
              <a:rPr lang="th-TH" dirty="0" smtClean="0">
                <a:cs typeface="TH Sarabun New"/>
              </a:rPr>
              <a:t> ไม่ได้มีเทมเพลตต้นไม้ในชื่อว่า </a:t>
            </a:r>
            <a:r>
              <a:rPr lang="en-US" dirty="0" smtClean="0">
                <a:cs typeface="TH Sarabun New"/>
              </a:rPr>
              <a:t>tree </a:t>
            </a:r>
            <a:r>
              <a:rPr lang="th-TH" dirty="0" smtClean="0">
                <a:cs typeface="TH Sarabun New"/>
              </a:rPr>
              <a:t>แต่มี </a:t>
            </a:r>
            <a:r>
              <a:rPr lang="en-US" dirty="0" smtClean="0">
                <a:cs typeface="TH Sarabun New"/>
              </a:rPr>
              <a:t>container </a:t>
            </a:r>
            <a:r>
              <a:rPr lang="th-TH" dirty="0" smtClean="0">
                <a:cs typeface="TH Sarabun New"/>
              </a:rPr>
              <a:t>ที่เมื่อใส่ข้อมูลไป ตัวเทมเพลตได้สร้างการเก็บข้อมูลเป็นแบบ </a:t>
            </a:r>
            <a:r>
              <a:rPr lang="en-US" dirty="0" smtClean="0">
                <a:cs typeface="TH Sarabun New"/>
              </a:rPr>
              <a:t>self-balancing binary search tree </a:t>
            </a:r>
            <a:r>
              <a:rPr lang="th-TH" dirty="0" smtClean="0">
                <a:cs typeface="TH Sarabun New"/>
              </a:rPr>
              <a:t>และเนื่องจาก </a:t>
            </a:r>
            <a:r>
              <a:rPr lang="en-US" dirty="0" smtClean="0">
                <a:cs typeface="TH Sarabun New"/>
              </a:rPr>
              <a:t>the self-balancing BST </a:t>
            </a:r>
            <a:r>
              <a:rPr lang="th-TH" dirty="0" smtClean="0">
                <a:cs typeface="TH Sarabun New"/>
              </a:rPr>
              <a:t>จะรักษาสมดุลของต้นไม้ ดังนั้นจึงมั่นใจได้ว่าเวลาในการค้นหาจะมีค่า </a:t>
            </a:r>
            <a:r>
              <a:rPr lang="en-US" dirty="0" smtClean="0">
                <a:cs typeface="TH Sarabun New"/>
              </a:rPr>
              <a:t>O(log</a:t>
            </a:r>
            <a:r>
              <a:rPr lang="en-US" baseline="-25000" dirty="0" smtClean="0">
                <a:cs typeface="TH Sarabun New"/>
              </a:rPr>
              <a:t>2</a:t>
            </a:r>
            <a:r>
              <a:rPr lang="en-US" dirty="0" smtClean="0">
                <a:cs typeface="TH Sarabun New"/>
              </a:rPr>
              <a:t> </a:t>
            </a:r>
            <a:r>
              <a:rPr lang="en-US" i="1" dirty="0" smtClean="0">
                <a:cs typeface="TH Sarabun New"/>
              </a:rPr>
              <a:t>n</a:t>
            </a:r>
            <a:r>
              <a:rPr lang="en-US" dirty="0" smtClean="0">
                <a:cs typeface="TH Sarabun New"/>
              </a:rPr>
              <a:t>) </a:t>
            </a:r>
            <a:r>
              <a:rPr lang="th-TH" dirty="0" smtClean="0">
                <a:cs typeface="TH Sarabun New"/>
              </a:rPr>
              <a:t>เสมอ แม้จะมีการเปลี่ยนโครงสร้างข้อมูลภายในก็ตาม</a:t>
            </a:r>
          </a:p>
          <a:p>
            <a:r>
              <a:rPr lang="th-TH" dirty="0" smtClean="0">
                <a:cs typeface="TH Sarabun New"/>
              </a:rPr>
              <a:t>ตัวคอนเทนเนอร์ที่ว่าคือ </a:t>
            </a:r>
            <a:r>
              <a:rPr lang="en-US" dirty="0" smtClean="0">
                <a:cs typeface="TH Sarabun New"/>
              </a:rPr>
              <a:t>map&lt;T1,T2&gt;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::map&lt;T1,T2&gt;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H Sarabun New"/>
              </a:rPr>
              <a:t>The STL map&lt;T1,T2&gt; </a:t>
            </a:r>
            <a:r>
              <a:rPr lang="th-TH" dirty="0" smtClean="0">
                <a:cs typeface="TH Sarabun New"/>
              </a:rPr>
              <a:t>บางครั้งถูกเรียกว่า </a:t>
            </a:r>
            <a:r>
              <a:rPr lang="en-US" dirty="0" smtClean="0">
                <a:cs typeface="TH Sarabun New"/>
              </a:rPr>
              <a:t>associative array </a:t>
            </a:r>
            <a:r>
              <a:rPr lang="th-TH" dirty="0" smtClean="0">
                <a:cs typeface="TH Sarabun New"/>
              </a:rPr>
              <a:t>เพราะถูกออกแบบมาให้ทำการแมบค่าจะชนิดข้อมูล </a:t>
            </a:r>
            <a:r>
              <a:rPr lang="en-US" dirty="0" smtClean="0">
                <a:cs typeface="TH Sarabun New"/>
              </a:rPr>
              <a:t>T1 </a:t>
            </a:r>
            <a:r>
              <a:rPr lang="th-TH" dirty="0" smtClean="0">
                <a:cs typeface="TH Sarabun New"/>
              </a:rPr>
              <a:t>ไปยังชนิดข้อมูล </a:t>
            </a:r>
            <a:r>
              <a:rPr lang="en-US" dirty="0" smtClean="0">
                <a:cs typeface="TH Sarabun New"/>
              </a:rPr>
              <a:t>T2</a:t>
            </a:r>
            <a:endParaRPr lang="th-TH" dirty="0" smtClean="0">
              <a:cs typeface="TH Sarabun New"/>
            </a:endParaRPr>
          </a:p>
          <a:p>
            <a:r>
              <a:rPr lang="th-TH" dirty="0" smtClean="0">
                <a:cs typeface="TH Sarabun New"/>
              </a:rPr>
              <a:t>เริ่มจากอาร์เรย์ธรรมดา ซึ่งจริงๆ แล้วเป็นการแมปค่าจะจำนวนเต็มไปยังชนิดข้อมูลที่กำหนด ตัวอย่างเช่น</a:t>
            </a:r>
            <a:endParaRPr lang="en-US" dirty="0" smtClean="0">
              <a:cs typeface="TH Sarabun New"/>
            </a:endParaRPr>
          </a:p>
          <a:p>
            <a:endParaRPr lang="en-US" dirty="0">
              <a:cs typeface="TH Sarabun New"/>
            </a:endParaRPr>
          </a:p>
          <a:p>
            <a:pPr marL="0" indent="0">
              <a:buNone/>
            </a:pPr>
            <a:r>
              <a:rPr lang="th-TH" dirty="0" smtClean="0">
                <a:cs typeface="TH Sarabun New"/>
              </a:rPr>
              <a:t>เมื่อเราต้องการอ้างถึงผลไม้ก็ใช้ตัวเลขเป็นตัวชี้ ดังนี้</a:t>
            </a:r>
          </a:p>
          <a:p>
            <a:pPr marL="0" indent="0">
              <a:buNone/>
            </a:pPr>
            <a:r>
              <a:rPr lang="th-TH" dirty="0" smtClean="0">
                <a:cs typeface="TH Sarabun New"/>
              </a:rPr>
              <a:t> </a:t>
            </a:r>
            <a:endParaRPr lang="en-US" dirty="0" smtClean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1648" y="4407647"/>
            <a:ext cx="6218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s</a:t>
            </a:r>
            <a:r>
              <a:rPr lang="en-US" sz="1600" b="1" dirty="0" smtClean="0">
                <a:latin typeface="Courier New"/>
                <a:cs typeface="Courier New"/>
              </a:rPr>
              <a:t>tring fruits[3] = {“Apple”, “Orange”, “Banana”}; 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648" y="5541387"/>
            <a:ext cx="2401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/>
                <a:cs typeface="Courier New"/>
              </a:rPr>
              <a:t>c</a:t>
            </a:r>
            <a:r>
              <a:rPr lang="en-US" sz="1600" b="1" dirty="0" err="1" smtClean="0">
                <a:latin typeface="Courier New"/>
                <a:cs typeface="Courier New"/>
              </a:rPr>
              <a:t>out</a:t>
            </a:r>
            <a:r>
              <a:rPr lang="en-US" sz="1600" b="1" dirty="0" smtClean="0">
                <a:latin typeface="Courier New"/>
                <a:cs typeface="Courier New"/>
              </a:rPr>
              <a:t> &lt;&lt; fruits[</a:t>
            </a:r>
            <a:r>
              <a:rPr lang="en-US" sz="1600" b="1" dirty="0"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];</a:t>
            </a:r>
            <a:endParaRPr lang="th-TH" sz="1600" b="1" dirty="0" smtClean="0">
              <a:latin typeface="Courier New"/>
              <a:cs typeface="Courier New"/>
            </a:endParaRPr>
          </a:p>
          <a:p>
            <a:r>
              <a:rPr lang="en-US" sz="1600" b="1" dirty="0" err="1" smtClean="0">
                <a:latin typeface="Courier New"/>
                <a:cs typeface="Courier New"/>
              </a:rPr>
              <a:t>cout</a:t>
            </a:r>
            <a:r>
              <a:rPr lang="en-US" sz="1600" b="1" dirty="0" smtClean="0">
                <a:latin typeface="Courier New"/>
                <a:cs typeface="Courier New"/>
              </a:rPr>
              <a:t> &lt;&lt; fruits[1];  </a:t>
            </a:r>
            <a:endParaRPr lang="en-US" sz="1600" b="1" dirty="0">
              <a:latin typeface="Courier New"/>
              <a:cs typeface="Courier New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51550"/>
              </p:ext>
            </p:extLst>
          </p:nvPr>
        </p:nvGraphicFramePr>
        <p:xfrm>
          <a:off x="3929527" y="5755323"/>
          <a:ext cx="4495803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9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“Apple”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“Orange”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“Banana”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89597"/>
              </p:ext>
            </p:extLst>
          </p:nvPr>
        </p:nvGraphicFramePr>
        <p:xfrm>
          <a:off x="3929527" y="5355967"/>
          <a:ext cx="449580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9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::map&lt;T1,T2&gt; Container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จากอาร์เรย์ เราสามารถอ้างถึงชื่อผลไม้จากตัวเลข</a:t>
            </a:r>
          </a:p>
          <a:p>
            <a:endParaRPr lang="th-TH" dirty="0">
              <a:cs typeface="TH Sarabun New"/>
            </a:endParaRPr>
          </a:p>
          <a:p>
            <a:endParaRPr lang="th-TH" dirty="0" smtClean="0">
              <a:cs typeface="TH Sarabun New"/>
            </a:endParaRPr>
          </a:p>
          <a:p>
            <a:endParaRPr lang="th-TH" dirty="0">
              <a:cs typeface="TH Sarabun New"/>
            </a:endParaRPr>
          </a:p>
          <a:p>
            <a:r>
              <a:rPr lang="th-TH" dirty="0" smtClean="0">
                <a:cs typeface="TH Sarabun New"/>
              </a:rPr>
              <a:t>แต่ถ้าเราต้องการใช้ชื่อผลไม้อ้างตัวเลขหล่ะ อาร์เรย์ทำไม่ได้ แต่ </a:t>
            </a:r>
            <a:r>
              <a:rPr lang="en-US" dirty="0" smtClean="0">
                <a:cs typeface="TH Sarabun New"/>
              </a:rPr>
              <a:t>map&lt;T1,T2&gt; </a:t>
            </a:r>
            <a:r>
              <a:rPr lang="th-TH" dirty="0" smtClean="0">
                <a:cs typeface="TH Sarabun New"/>
              </a:rPr>
              <a:t>สามารถทำได้ โดย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79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1295" y="2285999"/>
            <a:ext cx="6218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s</a:t>
            </a:r>
            <a:r>
              <a:rPr lang="en-US" sz="1600" b="1" dirty="0" smtClean="0">
                <a:latin typeface="Courier New"/>
                <a:cs typeface="Courier New"/>
              </a:rPr>
              <a:t>tring fruits[3] = {“Apple”, “Orange”, “Banana”}; </a:t>
            </a:r>
            <a:endParaRPr lang="en-US" sz="1600" b="1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8751"/>
              </p:ext>
            </p:extLst>
          </p:nvPr>
        </p:nvGraphicFramePr>
        <p:xfrm>
          <a:off x="2360703" y="3271227"/>
          <a:ext cx="4495803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9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“Apple”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“Orange”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“Banana”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51746"/>
              </p:ext>
            </p:extLst>
          </p:nvPr>
        </p:nvGraphicFramePr>
        <p:xfrm>
          <a:off x="2360703" y="2871871"/>
          <a:ext cx="449580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41295" y="5217458"/>
            <a:ext cx="31398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m</a:t>
            </a:r>
            <a:r>
              <a:rPr lang="en-US" sz="1600" b="1" dirty="0" smtClean="0">
                <a:latin typeface="Courier New"/>
                <a:cs typeface="Courier New"/>
              </a:rPr>
              <a:t>ap&lt;string,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&gt; </a:t>
            </a:r>
            <a:r>
              <a:rPr lang="en-US" sz="1600" b="1" dirty="0" err="1" smtClean="0">
                <a:latin typeface="Courier New"/>
                <a:cs typeface="Courier New"/>
              </a:rPr>
              <a:t>iFruit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  <a:endParaRPr lang="th-TH" sz="1600" b="1" dirty="0" smtClean="0">
              <a:latin typeface="Courier New"/>
              <a:cs typeface="Courier New"/>
            </a:endParaRPr>
          </a:p>
          <a:p>
            <a:r>
              <a:rPr lang="en-US" sz="1600" b="1" dirty="0" err="1" smtClean="0">
                <a:latin typeface="Courier New"/>
                <a:cs typeface="Courier New"/>
              </a:rPr>
              <a:t>iFruit</a:t>
            </a:r>
            <a:r>
              <a:rPr lang="en-US" sz="1600" b="1" dirty="0" smtClean="0">
                <a:latin typeface="Courier New"/>
                <a:cs typeface="Courier New"/>
              </a:rPr>
              <a:t>[“Apple”] = 0;</a:t>
            </a:r>
          </a:p>
          <a:p>
            <a:r>
              <a:rPr lang="en-US" sz="1600" b="1" dirty="0" err="1" smtClean="0">
                <a:latin typeface="Courier New"/>
                <a:cs typeface="Courier New"/>
              </a:rPr>
              <a:t>iFruit</a:t>
            </a:r>
            <a:r>
              <a:rPr lang="en-US" sz="1600" b="1" dirty="0" smtClean="0">
                <a:latin typeface="Courier New"/>
                <a:cs typeface="Courier New"/>
              </a:rPr>
              <a:t>[“Orange”] = 1;</a:t>
            </a:r>
          </a:p>
          <a:p>
            <a:r>
              <a:rPr lang="en-US" sz="1600" b="1" dirty="0" err="1" smtClean="0">
                <a:latin typeface="Courier New"/>
                <a:cs typeface="Courier New"/>
              </a:rPr>
              <a:t>iFruit</a:t>
            </a:r>
            <a:r>
              <a:rPr lang="en-US" sz="1600" b="1" dirty="0" smtClean="0">
                <a:latin typeface="Courier New"/>
                <a:cs typeface="Courier New"/>
              </a:rPr>
              <a:t>[“Banana”] = 2; </a:t>
            </a:r>
            <a:endParaRPr lang="en-US" sz="1600" b="1" dirty="0">
              <a:latin typeface="Courier New"/>
              <a:cs typeface="Courier New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27877"/>
              </p:ext>
            </p:extLst>
          </p:nvPr>
        </p:nvGraphicFramePr>
        <p:xfrm>
          <a:off x="4190997" y="5806300"/>
          <a:ext cx="4495803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9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0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1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2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8479"/>
              </p:ext>
            </p:extLst>
          </p:nvPr>
        </p:nvGraphicFramePr>
        <p:xfrm>
          <a:off x="4190997" y="5406944"/>
          <a:ext cx="449580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[“Apple”]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[“Orange”]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[“Banana”]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8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ตัวอย่างโครงสร้างต้นไม้หรือทรี</a:t>
            </a:r>
            <a:r>
              <a:rPr lang="en-US" sz="4800" dirty="0" smtClean="0">
                <a:latin typeface="TH SarabunPSK"/>
                <a:cs typeface="TH SarabunPSK"/>
              </a:rPr>
              <a:t> (tree)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35563"/>
          </a:xfrm>
        </p:spPr>
        <p:txBody>
          <a:bodyPr>
            <a:normAutofit/>
          </a:bodyPr>
          <a:lstStyle/>
          <a:p>
            <a:r>
              <a:rPr lang="th-TH" sz="2800" dirty="0" smtClean="0">
                <a:latin typeface="TH SarabunPSK"/>
                <a:cs typeface="TH SarabunPSK"/>
              </a:rPr>
              <a:t>โครงสร้างไฟล์และโฟลเดอร์</a:t>
            </a:r>
            <a:endParaRPr lang="en-US" sz="2800" dirty="0">
              <a:latin typeface="TH SarabunPSK"/>
              <a:cs typeface="TH SarabunPSK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09600" y="1752600"/>
            <a:ext cx="7891468" cy="3733800"/>
            <a:chOff x="609600" y="1752600"/>
            <a:chExt cx="7891468" cy="3733800"/>
          </a:xfrm>
        </p:grpSpPr>
        <p:cxnSp>
          <p:nvCxnSpPr>
            <p:cNvPr id="30" name="Straight Connector 29"/>
            <p:cNvCxnSpPr>
              <a:stCxn id="5" idx="3"/>
              <a:endCxn id="7" idx="0"/>
            </p:cNvCxnSpPr>
            <p:nvPr/>
          </p:nvCxnSpPr>
          <p:spPr>
            <a:xfrm>
              <a:off x="5638800" y="1943100"/>
              <a:ext cx="1409700" cy="375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2" idx="2"/>
              <a:endCxn id="21" idx="0"/>
            </p:cNvCxnSpPr>
            <p:nvPr/>
          </p:nvCxnSpPr>
          <p:spPr>
            <a:xfrm rot="16200000" flipH="1">
              <a:off x="4267200" y="3771900"/>
              <a:ext cx="914400" cy="533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1" idx="2"/>
              <a:endCxn id="25" idx="0"/>
            </p:cNvCxnSpPr>
            <p:nvPr/>
          </p:nvCxnSpPr>
          <p:spPr>
            <a:xfrm flipH="1">
              <a:off x="6362700" y="3562348"/>
              <a:ext cx="685800" cy="5524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0" idx="2"/>
              <a:endCxn id="20" idx="0"/>
            </p:cNvCxnSpPr>
            <p:nvPr/>
          </p:nvCxnSpPr>
          <p:spPr>
            <a:xfrm rot="16200000" flipH="1">
              <a:off x="2967718" y="3471182"/>
              <a:ext cx="914400" cy="11348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1" idx="2"/>
              <a:endCxn id="26" idx="0"/>
            </p:cNvCxnSpPr>
            <p:nvPr/>
          </p:nvCxnSpPr>
          <p:spPr>
            <a:xfrm>
              <a:off x="7048500" y="3562348"/>
              <a:ext cx="935834" cy="5524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5" idx="2"/>
              <a:endCxn id="27" idx="0"/>
            </p:cNvCxnSpPr>
            <p:nvPr/>
          </p:nvCxnSpPr>
          <p:spPr>
            <a:xfrm>
              <a:off x="6362700" y="4495800"/>
              <a:ext cx="838200" cy="609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5" idx="1"/>
              <a:endCxn id="9" idx="0"/>
            </p:cNvCxnSpPr>
            <p:nvPr/>
          </p:nvCxnSpPr>
          <p:spPr>
            <a:xfrm rot="10800000" flipV="1">
              <a:off x="2857500" y="1943100"/>
              <a:ext cx="1485900" cy="419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4343400" y="1752600"/>
              <a:ext cx="12954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Computer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00800" y="2318656"/>
              <a:ext cx="12954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Drive D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" y="3200400"/>
              <a:ext cx="12954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Folder 1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09800" y="2362200"/>
              <a:ext cx="12954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Drive C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09800" y="3200400"/>
              <a:ext cx="12954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Folder 2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400800" y="3181348"/>
              <a:ext cx="12954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Folder 4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810000" y="3200400"/>
              <a:ext cx="12954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Folder 3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09600" y="44958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1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71600" y="44958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2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49436" y="44958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5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648200" y="44958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6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895600" y="44958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4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133600" y="44958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3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867400" y="51054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7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867400" y="4114800"/>
              <a:ext cx="9906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Folder 1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467600" y="4114800"/>
              <a:ext cx="1033468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Folder 2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858000" y="51054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8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cxnSp>
          <p:nvCxnSpPr>
            <p:cNvPr id="33" name="Straight Connector 32"/>
            <p:cNvCxnSpPr>
              <a:stCxn id="9" idx="2"/>
              <a:endCxn id="10" idx="0"/>
            </p:cNvCxnSpPr>
            <p:nvPr/>
          </p:nvCxnSpPr>
          <p:spPr>
            <a:xfrm rot="5400000">
              <a:off x="2628900" y="29718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9" idx="1"/>
              <a:endCxn id="8" idx="0"/>
            </p:cNvCxnSpPr>
            <p:nvPr/>
          </p:nvCxnSpPr>
          <p:spPr>
            <a:xfrm rot="10800000" flipV="1">
              <a:off x="1257300" y="2552700"/>
              <a:ext cx="952500" cy="647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2"/>
              <a:endCxn id="18" idx="0"/>
            </p:cNvCxnSpPr>
            <p:nvPr/>
          </p:nvCxnSpPr>
          <p:spPr>
            <a:xfrm rot="5400000">
              <a:off x="647700" y="3886200"/>
              <a:ext cx="9144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8" idx="2"/>
              <a:endCxn id="19" idx="0"/>
            </p:cNvCxnSpPr>
            <p:nvPr/>
          </p:nvCxnSpPr>
          <p:spPr>
            <a:xfrm rot="16200000" flipH="1">
              <a:off x="1028700" y="3810000"/>
              <a:ext cx="91440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0" idx="2"/>
              <a:endCxn id="23" idx="0"/>
            </p:cNvCxnSpPr>
            <p:nvPr/>
          </p:nvCxnSpPr>
          <p:spPr>
            <a:xfrm rot="5400000">
              <a:off x="2209800" y="3848100"/>
              <a:ext cx="9144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" idx="2"/>
              <a:endCxn id="22" idx="0"/>
            </p:cNvCxnSpPr>
            <p:nvPr/>
          </p:nvCxnSpPr>
          <p:spPr>
            <a:xfrm rot="16200000" flipH="1">
              <a:off x="2590800" y="3848100"/>
              <a:ext cx="9144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9" idx="3"/>
              <a:endCxn id="12" idx="0"/>
            </p:cNvCxnSpPr>
            <p:nvPr/>
          </p:nvCxnSpPr>
          <p:spPr>
            <a:xfrm>
              <a:off x="3505200" y="2552700"/>
              <a:ext cx="952500" cy="647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" idx="2"/>
              <a:endCxn id="11" idx="0"/>
            </p:cNvCxnSpPr>
            <p:nvPr/>
          </p:nvCxnSpPr>
          <p:spPr>
            <a:xfrm rot="5400000">
              <a:off x="6807654" y="2940502"/>
              <a:ext cx="4816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25" idx="2"/>
              <a:endCxn id="24" idx="0"/>
            </p:cNvCxnSpPr>
            <p:nvPr/>
          </p:nvCxnSpPr>
          <p:spPr>
            <a:xfrm flipH="1">
              <a:off x="6210300" y="4495800"/>
              <a:ext cx="152400" cy="609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::map&lt;T1,T2&gt;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ซึ่งความจริงแล้วโครงสร้างภายในของ </a:t>
            </a:r>
            <a:r>
              <a:rPr lang="en-US" dirty="0" err="1" smtClean="0">
                <a:cs typeface="TH Sarabun New"/>
              </a:rPr>
              <a:t>iFruit</a:t>
            </a:r>
            <a:r>
              <a:rPr lang="en-US" dirty="0" smtClean="0">
                <a:cs typeface="TH Sarabun New"/>
              </a:rPr>
              <a:t> </a:t>
            </a:r>
            <a:r>
              <a:rPr lang="th-TH" dirty="0" smtClean="0">
                <a:cs typeface="TH Sarabun New"/>
              </a:rPr>
              <a:t>จะเป็น </a:t>
            </a:r>
            <a:r>
              <a:rPr lang="en-US" dirty="0" smtClean="0">
                <a:cs typeface="TH Sarabun New"/>
              </a:rPr>
              <a:t>self-balancing BST </a:t>
            </a:r>
            <a:r>
              <a:rPr lang="th-TH" dirty="0" smtClean="0">
                <a:cs typeface="TH Sarabun New"/>
              </a:rPr>
              <a:t>ดังรูป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02564"/>
              </p:ext>
            </p:extLst>
          </p:nvPr>
        </p:nvGraphicFramePr>
        <p:xfrm>
          <a:off x="3421530" y="3882913"/>
          <a:ext cx="2450354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Banana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2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Left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Right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05208"/>
              </p:ext>
            </p:extLst>
          </p:nvPr>
        </p:nvGraphicFramePr>
        <p:xfrm>
          <a:off x="971176" y="5245548"/>
          <a:ext cx="2450354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Apple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0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Left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Right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02566"/>
              </p:ext>
            </p:extLst>
          </p:nvPr>
        </p:nvGraphicFramePr>
        <p:xfrm>
          <a:off x="5871884" y="5245548"/>
          <a:ext cx="2450354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Orange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1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Left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Right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>
            <a:endCxn id="7" idx="0"/>
          </p:cNvCxnSpPr>
          <p:nvPr/>
        </p:nvCxnSpPr>
        <p:spPr>
          <a:xfrm flipH="1">
            <a:off x="2196353" y="4624593"/>
            <a:ext cx="1822824" cy="620955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5244354" y="4624593"/>
            <a:ext cx="1852707" cy="620955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16066"/>
              </p:ext>
            </p:extLst>
          </p:nvPr>
        </p:nvGraphicFramePr>
        <p:xfrm>
          <a:off x="4108823" y="2572572"/>
          <a:ext cx="10907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3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endCxn id="6" idx="0"/>
          </p:cNvCxnSpPr>
          <p:nvPr/>
        </p:nvCxnSpPr>
        <p:spPr>
          <a:xfrm>
            <a:off x="4646707" y="3137647"/>
            <a:ext cx="0" cy="745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43728" y="2388520"/>
            <a:ext cx="792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H Sarabun New"/>
                <a:cs typeface="TH Sarabun New"/>
              </a:rPr>
              <a:t>iFruit</a:t>
            </a:r>
            <a:endParaRPr lang="en-US" sz="3200" dirty="0">
              <a:latin typeface="TH Sarabun New"/>
              <a:cs typeface="TH Sarabun New"/>
            </a:endParaRPr>
          </a:p>
        </p:txBody>
      </p:sp>
    </p:spTree>
    <p:extLst>
      <p:ext uri="{BB962C8B-B14F-4D97-AF65-F5344CB8AC3E}">
        <p14:creationId xmlns:p14="http://schemas.microsoft.com/office/powerpoint/2010/main" val="40383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::map&lt;T1,T2</a:t>
            </a:r>
            <a:r>
              <a:rPr lang="en-US" dirty="0" smtClean="0"/>
              <a:t>&gt;</a:t>
            </a:r>
            <a:r>
              <a:rPr lang="en-US" dirty="0"/>
              <a:t> </a:t>
            </a:r>
            <a:r>
              <a:rPr lang="en-US" dirty="0" smtClean="0"/>
              <a:t>&amp; Operator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025855"/>
              </p:ext>
            </p:extLst>
          </p:nvPr>
        </p:nvGraphicFramePr>
        <p:xfrm>
          <a:off x="914400" y="1517464"/>
          <a:ext cx="674444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ตัวดำเนินการ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ความหมาย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bool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 empty()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เป็นจริงเมื่อไม่มีค่า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Int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 size()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จำนวนค่าที่มีใน</a:t>
                      </a:r>
                      <a:r>
                        <a:rPr lang="th-TH" sz="2800" baseline="0" dirty="0" smtClean="0">
                          <a:latin typeface="TH Sarabun New"/>
                          <a:cs typeface="TH Sarabun New"/>
                        </a:rPr>
                        <a:t> </a:t>
                      </a:r>
                      <a:r>
                        <a:rPr lang="en-US" sz="2800" baseline="0" dirty="0" smtClean="0">
                          <a:latin typeface="TH Sarabun New"/>
                          <a:cs typeface="TH Sarabun New"/>
                        </a:rPr>
                        <a:t>map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Int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 erase(T1 </a:t>
                      </a:r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aValue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ลบค่า</a:t>
                      </a:r>
                      <a:r>
                        <a:rPr lang="th-TH" sz="2800" baseline="0" dirty="0" smtClean="0">
                          <a:latin typeface="TH Sarabun New"/>
                          <a:cs typeface="TH Sarabun New"/>
                        </a:rPr>
                        <a:t> </a:t>
                      </a:r>
                      <a:r>
                        <a:rPr lang="en-US" sz="2800" baseline="0" dirty="0" err="1" smtClean="0">
                          <a:latin typeface="TH Sarabun New"/>
                          <a:cs typeface="TH Sarabun New"/>
                        </a:rPr>
                        <a:t>aValue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Void clear()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ลบค่าทุกค่าใน</a:t>
                      </a:r>
                      <a:r>
                        <a:rPr lang="th-TH" sz="2800" baseline="0" dirty="0" smtClean="0">
                          <a:latin typeface="TH Sarabun New"/>
                          <a:cs typeface="TH Sarabun New"/>
                        </a:rPr>
                        <a:t> </a:t>
                      </a:r>
                      <a:r>
                        <a:rPr lang="en-US" sz="2800" baseline="0" dirty="0" smtClean="0">
                          <a:latin typeface="TH Sarabun New"/>
                          <a:cs typeface="TH Sarabun New"/>
                        </a:rPr>
                        <a:t>map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Iterator find (T1 </a:t>
                      </a:r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aValue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คือค่าที่คู่กับ</a:t>
                      </a:r>
                      <a:r>
                        <a:rPr lang="th-TH" sz="2800" baseline="0" dirty="0" smtClean="0">
                          <a:latin typeface="TH Sarabun New"/>
                          <a:cs typeface="TH Sarabun New"/>
                        </a:rPr>
                        <a:t> </a:t>
                      </a:r>
                      <a:r>
                        <a:rPr lang="en-US" sz="2800" baseline="0" dirty="0" err="1" smtClean="0">
                          <a:latin typeface="TH Sarabun New"/>
                          <a:cs typeface="TH Sarabun New"/>
                        </a:rPr>
                        <a:t>aValue</a:t>
                      </a:r>
                      <a:r>
                        <a:rPr lang="en-US" sz="2800" baseline="0" dirty="0" smtClean="0">
                          <a:latin typeface="TH Sarabun New"/>
                          <a:cs typeface="TH Sarabun New"/>
                        </a:rPr>
                        <a:t> </a:t>
                      </a:r>
                      <a:r>
                        <a:rPr lang="th-TH" sz="2800" baseline="0" dirty="0" smtClean="0">
                          <a:latin typeface="TH Sarabun New"/>
                          <a:cs typeface="TH Sarabun New"/>
                        </a:rPr>
                        <a:t>ทุกค่า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Int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 count(T1 </a:t>
                      </a:r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aValue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นับค่าชนิดข้อมูล 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T1 </a:t>
                      </a:r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มีค่า </a:t>
                      </a:r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aValue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Iterator begin()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คือค่าแรกของ 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map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Iterator end()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คือพอยเตอร์ของค่าสุดท้ายของ 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map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3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ตัวอย่างโปรแกรม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#include &lt;</a:t>
            </a:r>
            <a:r>
              <a:rPr lang="en-US" sz="1600" dirty="0" err="1" smtClean="0">
                <a:latin typeface="Courier New"/>
                <a:cs typeface="Courier New"/>
              </a:rPr>
              <a:t>iostream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#include &lt;map&gt;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#include &lt;string&gt;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u</a:t>
            </a:r>
            <a:r>
              <a:rPr lang="en-US" sz="1600" dirty="0" smtClean="0">
                <a:latin typeface="Courier New"/>
                <a:cs typeface="Courier New"/>
              </a:rPr>
              <a:t>sing namespace </a:t>
            </a: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 err="1" smtClean="0">
                <a:latin typeface="Courier New"/>
                <a:cs typeface="Courier New"/>
              </a:rPr>
              <a:t>nt</a:t>
            </a:r>
            <a:r>
              <a:rPr lang="en-US" sz="1600" dirty="0" smtClean="0">
                <a:latin typeface="Courier New"/>
                <a:cs typeface="Courier New"/>
              </a:rPr>
              <a:t> main()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    map &lt;string, string&gt; mascots;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mascots[“China”] = “Panda”;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mascots[“Thailand”] = “Elephant”;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mascots[“Malaysia”] = “Tiger”;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cout</a:t>
            </a:r>
            <a:r>
              <a:rPr lang="en-US" sz="1600" dirty="0" smtClean="0">
                <a:latin typeface="Courier New"/>
                <a:cs typeface="Courier New"/>
              </a:rPr>
              <a:t> &lt;&lt; “enter the name of country:”;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string country;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getline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cin</a:t>
            </a:r>
            <a:r>
              <a:rPr lang="en-US" sz="1600" dirty="0" smtClean="0">
                <a:latin typeface="Courier New"/>
                <a:cs typeface="Courier New"/>
              </a:rPr>
              <a:t>, country);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map&lt;string, string&gt;::iterator it = </a:t>
            </a:r>
            <a:r>
              <a:rPr lang="en-US" sz="1600" dirty="0" err="1" smtClean="0">
                <a:latin typeface="Courier New"/>
                <a:cs typeface="Courier New"/>
              </a:rPr>
              <a:t>mascots.find</a:t>
            </a:r>
            <a:r>
              <a:rPr lang="en-US" sz="1600" dirty="0" smtClean="0">
                <a:latin typeface="Courier New"/>
                <a:cs typeface="Courier New"/>
              </a:rPr>
              <a:t>(country);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if (it != </a:t>
            </a:r>
            <a:r>
              <a:rPr lang="en-US" sz="1600" dirty="0" err="1" smtClean="0">
                <a:latin typeface="Courier New"/>
                <a:cs typeface="Courier New"/>
              </a:rPr>
              <a:t>mascots.end</a:t>
            </a:r>
            <a:r>
              <a:rPr lang="en-US" sz="1600" dirty="0" smtClean="0">
                <a:latin typeface="Courier New"/>
                <a:cs typeface="Courier New"/>
              </a:rPr>
              <a:t>())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 err="1" smtClean="0">
                <a:latin typeface="Courier New"/>
                <a:cs typeface="Courier New"/>
              </a:rPr>
              <a:t>cout</a:t>
            </a:r>
            <a:r>
              <a:rPr lang="en-US" sz="1600" dirty="0" smtClean="0">
                <a:latin typeface="Courier New"/>
                <a:cs typeface="Courier New"/>
              </a:rPr>
              <a:t> &lt;&lt; “Answer ” &lt;&lt; mascots[country] &lt;&lt; </a:t>
            </a:r>
            <a:r>
              <a:rPr lang="en-US" sz="1600" dirty="0" err="1" smtClean="0">
                <a:latin typeface="Courier New"/>
                <a:cs typeface="Courier New"/>
              </a:rPr>
              <a:t>endl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else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 err="1" smtClean="0">
                <a:latin typeface="Courier New"/>
                <a:cs typeface="Courier New"/>
              </a:rPr>
              <a:t>cout</a:t>
            </a:r>
            <a:r>
              <a:rPr lang="en-US" sz="1600" dirty="0" smtClean="0">
                <a:latin typeface="Courier New"/>
                <a:cs typeface="Courier New"/>
              </a:rPr>
              <a:t> &lt;&lt; “missing country from database” &lt;&lt; </a:t>
            </a:r>
            <a:r>
              <a:rPr lang="en-US" sz="1600" dirty="0" err="1" smtClean="0">
                <a:latin typeface="Courier New"/>
                <a:cs typeface="Courier New"/>
              </a:rPr>
              <a:t>endl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มุมคำถามและทบทวน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cs typeface="TH Sarabun New"/>
              </a:rPr>
              <a:t>สิ่งที่เรียนไปทั้งหมด</a:t>
            </a:r>
          </a:p>
          <a:p>
            <a:pPr lvl="1"/>
            <a:r>
              <a:rPr lang="th-TH" dirty="0" smtClean="0">
                <a:cs typeface="TH Sarabun New"/>
              </a:rPr>
              <a:t>นิยามต้นไม้ และส่วนประกอบต่างๆ ของต้นไม้</a:t>
            </a:r>
          </a:p>
          <a:p>
            <a:pPr lvl="1"/>
            <a:r>
              <a:rPr lang="en-US" dirty="0" smtClean="0">
                <a:cs typeface="TH Sarabun New"/>
              </a:rPr>
              <a:t>Binary Search Tree</a:t>
            </a:r>
          </a:p>
          <a:p>
            <a:pPr lvl="1"/>
            <a:r>
              <a:rPr lang="en-US" dirty="0" smtClean="0">
                <a:cs typeface="TH Sarabun New"/>
              </a:rPr>
              <a:t>Self-balancing BST</a:t>
            </a:r>
          </a:p>
          <a:p>
            <a:pPr lvl="1"/>
            <a:r>
              <a:rPr lang="en-US" dirty="0" err="1">
                <a:cs typeface="TH Sarabun New"/>
              </a:rPr>
              <a:t>s</a:t>
            </a:r>
            <a:r>
              <a:rPr lang="en-US" dirty="0" err="1" smtClean="0">
                <a:cs typeface="TH Sarabun New"/>
              </a:rPr>
              <a:t>td</a:t>
            </a:r>
            <a:r>
              <a:rPr lang="en-US" dirty="0" smtClean="0">
                <a:cs typeface="TH Sarabun New"/>
              </a:rPr>
              <a:t>::map&lt;T1,T2&gt;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คำถาม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จงสร้าง </a:t>
            </a:r>
            <a:r>
              <a:rPr lang="en-US" dirty="0" smtClean="0">
                <a:cs typeface="TH Sarabun New"/>
              </a:rPr>
              <a:t>self-balancing BST </a:t>
            </a:r>
            <a:r>
              <a:rPr lang="th-TH" dirty="0" smtClean="0">
                <a:cs typeface="TH Sarabun New"/>
              </a:rPr>
              <a:t>จากลำดับต่อไปนี้</a:t>
            </a:r>
          </a:p>
          <a:p>
            <a:pPr marL="0" indent="0">
              <a:buNone/>
            </a:pPr>
            <a:r>
              <a:rPr lang="en-US" dirty="0" smtClean="0">
                <a:cs typeface="TH Sarabun New"/>
              </a:rPr>
              <a:t>23    44    20    2   30   56   60   32   65  48  46      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คำนิยามต่างๆ เกี่ยวกับทรี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H SarabunPSK"/>
                <a:cs typeface="TH SarabunPSK"/>
              </a:rPr>
              <a:t>Path </a:t>
            </a:r>
            <a:r>
              <a:rPr lang="th-TH" dirty="0" smtClean="0">
                <a:latin typeface="TH SarabunPSK"/>
                <a:cs typeface="TH SarabunPSK"/>
              </a:rPr>
              <a:t>คือ เส้นทางจากโหนดใดโหนดหนึ่งไปยังโหนดสุดท้ายที่อยู่ในเส้นทางนั้น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ต้นไม้ย่อย </a:t>
            </a:r>
            <a:r>
              <a:rPr lang="en-US" dirty="0" smtClean="0">
                <a:latin typeface="TH SarabunPSK"/>
                <a:cs typeface="TH SarabunPSK"/>
              </a:rPr>
              <a:t>(sub-tree) </a:t>
            </a:r>
            <a:r>
              <a:rPr lang="th-TH" dirty="0" smtClean="0">
                <a:latin typeface="TH SarabunPSK"/>
                <a:cs typeface="TH SarabunPSK"/>
              </a:rPr>
              <a:t>กลุ่มของโหนดที่เชื่อมต่อกัน โดยมีโหนดที่อยู่บนสุดทำหน้าที่เสมือนเป็นรูท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ระดับชั้น </a:t>
            </a:r>
            <a:r>
              <a:rPr lang="en-US" dirty="0" smtClean="0">
                <a:latin typeface="TH SarabunPSK"/>
                <a:cs typeface="TH SarabunPSK"/>
              </a:rPr>
              <a:t>(level </a:t>
            </a:r>
            <a:r>
              <a:rPr lang="th-TH" dirty="0" smtClean="0">
                <a:latin typeface="TH SarabunPSK"/>
                <a:cs typeface="TH SarabunPSK"/>
              </a:rPr>
              <a:t>หรือ </a:t>
            </a:r>
            <a:r>
              <a:rPr lang="en-US" dirty="0" smtClean="0">
                <a:latin typeface="TH SarabunPSK"/>
                <a:cs typeface="TH SarabunPSK"/>
              </a:rPr>
              <a:t>height) </a:t>
            </a:r>
            <a:r>
              <a:rPr lang="th-TH" dirty="0" smtClean="0">
                <a:latin typeface="TH SarabunPSK"/>
                <a:cs typeface="TH SarabunPSK"/>
              </a:rPr>
              <a:t>คือจำนวนเส้นที่ยาวที่สุดจากโหนดรูท</a:t>
            </a:r>
            <a:r>
              <a:rPr lang="en-US" dirty="0" smtClean="0">
                <a:latin typeface="TH SarabunPSK"/>
                <a:cs typeface="TH SarabunPSK"/>
              </a:rPr>
              <a:t> (root) </a:t>
            </a:r>
            <a:r>
              <a:rPr lang="th-TH" dirty="0" smtClean="0">
                <a:latin typeface="TH SarabunPSK"/>
                <a:cs typeface="TH SarabunPSK"/>
              </a:rPr>
              <a:t>ถึงโหนดใบ </a:t>
            </a:r>
            <a:r>
              <a:rPr lang="en-US" dirty="0" smtClean="0">
                <a:latin typeface="TH SarabunPSK"/>
                <a:cs typeface="TH SarabunPSK"/>
              </a:rPr>
              <a:t>(leaf) 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8430</TotalTime>
  <Words>6852</Words>
  <Application>Microsoft Office PowerPoint</Application>
  <PresentationFormat>On-screen Show (4:3)</PresentationFormat>
  <Paragraphs>1523</Paragraphs>
  <Slides>84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84</vt:i4>
      </vt:variant>
    </vt:vector>
  </HeadingPairs>
  <TitlesOfParts>
    <vt:vector size="98" baseType="lpstr">
      <vt:lpstr>ＭＳ ゴシック</vt:lpstr>
      <vt:lpstr>Adobe Caslon Pro</vt:lpstr>
      <vt:lpstr>Angsana New</vt:lpstr>
      <vt:lpstr>AngsanaUPC</vt:lpstr>
      <vt:lpstr>Arial</vt:lpstr>
      <vt:lpstr>Calibri</vt:lpstr>
      <vt:lpstr>Century Gothic</vt:lpstr>
      <vt:lpstr>Cordia New</vt:lpstr>
      <vt:lpstr>Courier New</vt:lpstr>
      <vt:lpstr>TH Kodchasal</vt:lpstr>
      <vt:lpstr>TH Sarabun New</vt:lpstr>
      <vt:lpstr>TH SarabunPSK</vt:lpstr>
      <vt:lpstr>Wingdings</vt:lpstr>
      <vt:lpstr>Office Theme</vt:lpstr>
      <vt:lpstr>โครงสร้างข้อมูล:  ต้นไม้ </vt:lpstr>
      <vt:lpstr>ต้นไม้ (Tree) สำหรับนักคอมพิวเตอร์</vt:lpstr>
      <vt:lpstr>องค์ประกอบของต้นไม้</vt:lpstr>
      <vt:lpstr>โหนดของต้นไม้</vt:lpstr>
      <vt:lpstr>ตัวอย่าง โหนดของต้นไม้</vt:lpstr>
      <vt:lpstr>ลักษณะของต้นไม้ (Tree)</vt:lpstr>
      <vt:lpstr>อะไรที่ใช่และไม่ใช่ทรี (สำคัญมากห้ามสับสน)</vt:lpstr>
      <vt:lpstr>ตัวอย่างโครงสร้างต้นไม้หรือทรี (tree)</vt:lpstr>
      <vt:lpstr>คำนิยามต่างๆ เกี่ยวกับทรี</vt:lpstr>
      <vt:lpstr>นิยามด้วยภาพ</vt:lpstr>
      <vt:lpstr>ตัวอย่างการประยุกต์ใช้ทรี</vt:lpstr>
      <vt:lpstr>ทรีแบบต่าง ๆ</vt:lpstr>
      <vt:lpstr>ความสมดุล (balance) ของโหนดในทรี</vt:lpstr>
      <vt:lpstr>Balance and Complete Tree</vt:lpstr>
      <vt:lpstr>ไบนารีทรีแทนทรีแบบอื่นได้</vt:lpstr>
      <vt:lpstr>มาปลูกต้นไม้ในคอมพิวเตอร์กัน</vt:lpstr>
      <vt:lpstr>ปลูกต้นไม้ด้วย C++ กัน (1)</vt:lpstr>
      <vt:lpstr>ปลูกต้นไม้ด้วย C++ กัน (2)</vt:lpstr>
      <vt:lpstr>การดำเนินการบนทรี (Operation on Tree)</vt:lpstr>
      <vt:lpstr>หลักการสร้างต้นไม้ไบนารี</vt:lpstr>
      <vt:lpstr>Insert โหนดแบบ Non-Recursive</vt:lpstr>
      <vt:lpstr>PowerPoint Presentation</vt:lpstr>
      <vt:lpstr>Insert โหนดแบบ Recursive</vt:lpstr>
      <vt:lpstr>ค้นหาโหนดที่มีค่า key สูงสุด/ต่ำสุด</vt:lpstr>
      <vt:lpstr>ค้นหาโหนดที่มี key ที่เราสนใจ</vt:lpstr>
      <vt:lpstr>การลบโหนด (Remove Node)</vt:lpstr>
      <vt:lpstr>ต้องการลบ 4 ออกจากต้นไม้</vt:lpstr>
      <vt:lpstr>การลบโหนด (Remove Node) (2)</vt:lpstr>
      <vt:lpstr>การลบโหนด (Remove Node) (3)</vt:lpstr>
      <vt:lpstr>ผลลัพธ์จากการลบโหนด 2</vt:lpstr>
      <vt:lpstr>การลบโหนด (Remove Node) (4)</vt:lpstr>
      <vt:lpstr>ลองเลือกทั้งสองวิธี</vt:lpstr>
      <vt:lpstr>การลบโหนดเกิดขึ้นได้สี่กรณี</vt:lpstr>
      <vt:lpstr>C++ Code สำหรับการลบโหนด</vt:lpstr>
      <vt:lpstr>ทำให้ต้นไม้มีประโยชน์กว่าเดิม</vt:lpstr>
      <vt:lpstr>ตัวอย่าง: การนับความถี่ข้อมูล</vt:lpstr>
      <vt:lpstr>การแวะผ่านต้นไม้ (Tree Traversal)</vt:lpstr>
      <vt:lpstr>การแวะผ่านต้นไม้ (Tree Traversal) (2)</vt:lpstr>
      <vt:lpstr>การแวะผ่านต้นไม้แบบ In-order</vt:lpstr>
      <vt:lpstr>การแวะผ่านต้นไม้ไปทำอะไรได้บ้าง</vt:lpstr>
      <vt:lpstr>วิเคราะห์การทำงานของ Binary Search Tree</vt:lpstr>
      <vt:lpstr>วิเคราะห์การทำงานของ Binary Search Tree</vt:lpstr>
      <vt:lpstr>ความลึกของต้นไม้ (Depth of Tree)</vt:lpstr>
      <vt:lpstr>ความลึกและการค้นหา</vt:lpstr>
      <vt:lpstr>โครงสร้างข้อมูล:  ต้นไม้ </vt:lpstr>
      <vt:lpstr>ทรัย (Trie)</vt:lpstr>
      <vt:lpstr>คุณสมบัติของทรัย</vt:lpstr>
      <vt:lpstr>ข้อสังเกตเกี่ยวกับทรัย</vt:lpstr>
      <vt:lpstr>ทดลองสร้างทรัยสำหรับเก็บคำศัพท์</vt:lpstr>
      <vt:lpstr>แล้วตัวอักษรสัมพันธ์กับตัวเลขยังไง</vt:lpstr>
      <vt:lpstr>แค่จะหาลิงค์ไปโหนดลูกก็เป็นเรื่องที่ต้องคิด</vt:lpstr>
      <vt:lpstr>ถึงคราวต้อง insert ข้อมูลกันแล้ว</vt:lpstr>
      <vt:lpstr>PowerPoint Presentation</vt:lpstr>
      <vt:lpstr>การประยุกต์ต้นไม้กับนิพจน์การคำนวณ</vt:lpstr>
      <vt:lpstr>การสร้างต้นไม้เก็บนิพจน์จากนิพจน์ postfix</vt:lpstr>
      <vt:lpstr>postfix expression: A B + C D E - / *</vt:lpstr>
      <vt:lpstr>postfix expression: A B + C D E - / *</vt:lpstr>
      <vt:lpstr>เรื่องน่ารู้</vt:lpstr>
      <vt:lpstr>Self-balancing Binary Search Tree</vt:lpstr>
      <vt:lpstr>AVL Trees</vt:lpstr>
      <vt:lpstr>AVL Trees (ต่อ)</vt:lpstr>
      <vt:lpstr>Insertion of a node</vt:lpstr>
      <vt:lpstr>การดำเนินงาน 2 อย่างที่ช่วยรักษาสมดุล </vt:lpstr>
      <vt:lpstr>Rotation</vt:lpstr>
      <vt:lpstr>AVL Tree ก่อน insert ในสถานการณ์ต่างๆ</vt:lpstr>
      <vt:lpstr>มีความเป็นไปได้ 3 กรณี</vt:lpstr>
      <vt:lpstr>PowerPoint Presentation</vt:lpstr>
      <vt:lpstr>Case 1: โหนดใหม่ถูกแทรกที่ต้นไม้ย่อยขวาสุด</vt:lpstr>
      <vt:lpstr>CASE 2:โหนดใหม่ถูกแทรกที่ต้นไม้ย่อยซ้ายของ Y</vt:lpstr>
      <vt:lpstr>Case 2: ต้องใช้ double ratation</vt:lpstr>
      <vt:lpstr>การลบโหนดออกจาก AVL Tree</vt:lpstr>
      <vt:lpstr>PowerPoint Presentation</vt:lpstr>
      <vt:lpstr>PowerPoint Presentation</vt:lpstr>
      <vt:lpstr>PowerPoint Presentation</vt:lpstr>
      <vt:lpstr>Red-black trees</vt:lpstr>
      <vt:lpstr>ตัวอย่าง Red-black Trees</vt:lpstr>
      <vt:lpstr>Trees in STL</vt:lpstr>
      <vt:lpstr>std::map&lt;T1,T2&gt; container</vt:lpstr>
      <vt:lpstr>std::map&lt;T1,T2&gt; Container (2)</vt:lpstr>
      <vt:lpstr>std::map&lt;T1,T2&gt; container</vt:lpstr>
      <vt:lpstr>std::map&lt;T1,T2&gt; &amp; Operator</vt:lpstr>
      <vt:lpstr>ตัวอย่างโปรแกรม</vt:lpstr>
      <vt:lpstr>มุมคำถามและทบทวน</vt:lpstr>
      <vt:lpstr>คำถาม</vt:lpstr>
    </vt:vector>
  </TitlesOfParts>
  <Company>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โครงสร้างข้อมูล:  ต้นไม้ Data Structure: Tree</dc:title>
  <dc:creator>ratchadaporn kanawong</dc:creator>
  <cp:lastModifiedBy>Ratchadaporn Kanawong</cp:lastModifiedBy>
  <cp:revision>97</cp:revision>
  <cp:lastPrinted>2018-03-15T10:19:18Z</cp:lastPrinted>
  <dcterms:created xsi:type="dcterms:W3CDTF">2013-03-15T07:57:51Z</dcterms:created>
  <dcterms:modified xsi:type="dcterms:W3CDTF">2019-03-12T04:20:27Z</dcterms:modified>
</cp:coreProperties>
</file>