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2" r:id="rId21"/>
    <p:sldId id="276" r:id="rId22"/>
    <p:sldId id="292" r:id="rId23"/>
    <p:sldId id="277" r:id="rId24"/>
    <p:sldId id="278" r:id="rId25"/>
    <p:sldId id="279" r:id="rId26"/>
    <p:sldId id="280" r:id="rId27"/>
    <p:sldId id="293" r:id="rId28"/>
    <p:sldId id="281" r:id="rId29"/>
    <p:sldId id="282" r:id="rId30"/>
    <p:sldId id="294" r:id="rId31"/>
    <p:sldId id="283" r:id="rId32"/>
    <p:sldId id="295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8" r:id="rId42"/>
    <p:sldId id="299" r:id="rId43"/>
    <p:sldId id="300" r:id="rId44"/>
    <p:sldId id="297" r:id="rId4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17C7-7C14-438C-9E95-9495A6B2A7B0}" type="datetime1">
              <a:rPr lang="th-TH" smtClean="0"/>
              <a:t>12/03/62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5B98-DB23-5545-8288-39ED665C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8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8505-74A2-444E-8E0C-037F4B3CD0B3}" type="datetime1">
              <a:rPr lang="th-TH" smtClean="0"/>
              <a:t>12/03/62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8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DC20-A22D-0C4A-BA42-ED21636F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2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1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E0F3A9E-53D5-4678-8C70-0B608916A25A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37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5018B15-01ED-47B0-BC76-9E0B62E51386}" type="datetime1">
              <a:rPr lang="th-TH" smtClean="0"/>
              <a:t>12/03/62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สอวน. คอมพิวเตอร์​ ค่าย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ilpakorn_university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62" y="73974"/>
            <a:ext cx="1133005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TH Sarabun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5400" dirty="0" smtClean="0">
                <a:cs typeface="TH Sarabun New"/>
              </a:rPr>
              <a:t>โครงสร้างข้อมูล</a:t>
            </a:r>
            <a:r>
              <a:rPr lang="en-US" sz="5400" dirty="0" smtClean="0">
                <a:cs typeface="TH Sarabun New"/>
              </a:rPr>
              <a:t>:</a:t>
            </a:r>
            <a:r>
              <a:rPr lang="th-TH" sz="5400" dirty="0" smtClean="0">
                <a:cs typeface="TH Sarabun New"/>
              </a:rPr>
              <a:t>  ต้นไม้</a:t>
            </a:r>
            <a:br>
              <a:rPr lang="th-TH" sz="5400" dirty="0" smtClean="0">
                <a:cs typeface="TH Sarabun New"/>
              </a:rPr>
            </a:br>
            <a:endParaRPr lang="en-US" sz="54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solidFill>
                  <a:schemeClr val="tx1"/>
                </a:solidFill>
                <a:cs typeface="TH Sarabun New"/>
              </a:rPr>
              <a:t>ค่ายอบรมโอลิมปิกวิชาการ </a:t>
            </a:r>
            <a:r>
              <a:rPr lang="en-US" sz="4400" dirty="0" smtClean="0">
                <a:solidFill>
                  <a:schemeClr val="tx1"/>
                </a:solidFill>
                <a:cs typeface="TH Sarabun New"/>
              </a:rPr>
              <a:t>2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13 </a:t>
            </a:r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2561</a:t>
            </a:r>
            <a:endParaRPr lang="th-TH" b="1" dirty="0" smtClean="0">
              <a:solidFill>
                <a:schemeClr val="tx1"/>
              </a:solidFill>
              <a:latin typeface="TH Sarabun New"/>
              <a:cs typeface="TH Sarabun New"/>
            </a:endParaRPr>
          </a:p>
          <a:p>
            <a:r>
              <a:rPr lang="th-TH" dirty="0" smtClean="0">
                <a:solidFill>
                  <a:schemeClr val="tx1"/>
                </a:solidFill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solidFill>
                <a:schemeClr val="tx1"/>
              </a:solidFill>
              <a:latin typeface="TH Sarabun New"/>
              <a:cs typeface="TH Sarabun New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4306" y="2458454"/>
            <a:ext cx="4810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TH Sarabun New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cs typeface="TH Sarabun New"/>
              </a:rPr>
              <a:t>Data Structure:  Tree</a:t>
            </a:r>
            <a:endParaRPr lang="en-US" sz="5400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8918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นิยามด้วยภาพ</a:t>
            </a:r>
            <a:endParaRPr lang="en-US" sz="4800" dirty="0">
              <a:latin typeface="TH SarabunPSK"/>
              <a:cs typeface="TH SarabunPS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51505" y="1756625"/>
            <a:ext cx="3837751" cy="4113105"/>
            <a:chOff x="3468310" y="1977521"/>
            <a:chExt cx="3837751" cy="4113105"/>
          </a:xfrm>
        </p:grpSpPr>
        <p:sp>
          <p:nvSpPr>
            <p:cNvPr id="4" name="Oval 3"/>
            <p:cNvSpPr/>
            <p:nvPr/>
          </p:nvSpPr>
          <p:spPr>
            <a:xfrm>
              <a:off x="4958142" y="1977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A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13773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87525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59236" y="415990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310" y="4184463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4" idx="4"/>
              <a:endCxn id="5" idx="7"/>
            </p:cNvCxnSpPr>
            <p:nvPr/>
          </p:nvCxnSpPr>
          <p:spPr>
            <a:xfrm flipH="1">
              <a:off x="4850065" y="2695419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1"/>
            </p:cNvCxnSpPr>
            <p:nvPr/>
          </p:nvCxnSpPr>
          <p:spPr>
            <a:xfrm>
              <a:off x="5330874" y="2695419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4586505" y="3703775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7"/>
            </p:cNvCxnSpPr>
            <p:nvPr/>
          </p:nvCxnSpPr>
          <p:spPr>
            <a:xfrm flipH="1">
              <a:off x="4104602" y="3703775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560598" y="416641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F</a:t>
              </a:r>
            </a:p>
          </p:txBody>
        </p:sp>
        <p:cxnSp>
          <p:nvCxnSpPr>
            <p:cNvPr id="14" name="Straight Connector 13"/>
            <p:cNvCxnSpPr>
              <a:stCxn id="6" idx="4"/>
              <a:endCxn id="13" idx="1"/>
            </p:cNvCxnSpPr>
            <p:nvPr/>
          </p:nvCxnSpPr>
          <p:spPr>
            <a:xfrm>
              <a:off x="6160257" y="3703775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84804" y="537272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G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6" name="Straight Connector 15"/>
            <p:cNvCxnSpPr>
              <a:stCxn id="7" idx="4"/>
              <a:endCxn id="15" idx="7"/>
            </p:cNvCxnSpPr>
            <p:nvPr/>
          </p:nvCxnSpPr>
          <p:spPr>
            <a:xfrm flipH="1">
              <a:off x="4921096" y="4877799"/>
              <a:ext cx="410872" cy="600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/>
          <p:cNvSpPr/>
          <p:nvPr/>
        </p:nvSpPr>
        <p:spPr>
          <a:xfrm>
            <a:off x="457200" y="2524636"/>
            <a:ext cx="4973781" cy="3345094"/>
          </a:xfrm>
          <a:prstGeom prst="triangle">
            <a:avLst>
              <a:gd name="adj" fmla="val 50449"/>
            </a:avLst>
          </a:prstGeom>
          <a:solidFill>
            <a:srgbClr val="008000">
              <a:alpha val="20000"/>
            </a:srgbClr>
          </a:solidFill>
          <a:ln w="444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5231" y="2575113"/>
            <a:ext cx="12766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TH SarabunPSK"/>
                <a:cs typeface="TH SarabunPSK"/>
              </a:rPr>
              <a:t>s</a:t>
            </a:r>
            <a:r>
              <a:rPr lang="en-US" sz="3200" b="1" dirty="0" smtClean="0">
                <a:solidFill>
                  <a:srgbClr val="008000"/>
                </a:solidFill>
                <a:latin typeface="TH SarabunPSK"/>
                <a:cs typeface="TH SarabunPSK"/>
              </a:rPr>
              <a:t>ub-tree</a:t>
            </a:r>
            <a:endParaRPr lang="en-US" sz="3200" b="1" dirty="0">
              <a:solidFill>
                <a:srgbClr val="008000"/>
              </a:solidFill>
              <a:latin typeface="TH SarabunPSK"/>
              <a:cs typeface="TH SarabunPS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45179" y="2057055"/>
            <a:ext cx="1767023" cy="27611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33079" y="1784237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52964" y="3120651"/>
            <a:ext cx="1173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7429" y="2847833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811861" y="4285467"/>
            <a:ext cx="429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62325" y="4012649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67860" y="5476531"/>
            <a:ext cx="1173589" cy="0"/>
          </a:xfrm>
          <a:prstGeom prst="straightConnector1">
            <a:avLst/>
          </a:prstGeom>
          <a:ln w="381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2325" y="5203713"/>
            <a:ext cx="107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Level 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ตัวอย่างการประยุกต์ใช้ทรี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PSK"/>
                <a:cs typeface="TH SarabunPSK"/>
              </a:rPr>
              <a:t>Binary Search Tree</a:t>
            </a:r>
          </a:p>
          <a:p>
            <a:pPr lvl="1"/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มีลูกอย่างมากสองโหนด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ค่าของลูกด้านซ้ายน้อยกว่าค่าของ </a:t>
            </a:r>
            <a:r>
              <a:rPr lang="en-US" dirty="0" smtClean="0">
                <a:latin typeface="TH SarabunPSK"/>
                <a:cs typeface="TH SarabunPSK"/>
              </a:rPr>
              <a:t>parent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ค่าของลูกด้านขวามากกว่าค่าของ </a:t>
            </a:r>
            <a:r>
              <a:rPr lang="en-US" dirty="0" smtClean="0">
                <a:latin typeface="TH SarabunPSK"/>
                <a:cs typeface="TH SarabunPSK"/>
              </a:rPr>
              <a:t>parent</a:t>
            </a: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4686" y="1683036"/>
            <a:ext cx="5257800" cy="457200"/>
            <a:chOff x="1600200" y="4343400"/>
            <a:chExt cx="5486400" cy="609600"/>
          </a:xfrm>
          <a:solidFill>
            <a:srgbClr val="FFFF00"/>
          </a:solidFill>
        </p:grpSpPr>
        <p:sp>
          <p:nvSpPr>
            <p:cNvPr id="5" name="Rectangle 4"/>
            <p:cNvSpPr/>
            <p:nvPr/>
          </p:nvSpPr>
          <p:spPr>
            <a:xfrm>
              <a:off x="16002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8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70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13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4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82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14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6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0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10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3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4343400"/>
              <a:ext cx="609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TH SarabunPSK"/>
                  <a:cs typeface="TH SarabunPSK"/>
                </a:rPr>
                <a:t>7</a:t>
              </a:r>
              <a:endParaRPr lang="en-US" sz="3600" b="1" dirty="0">
                <a:solidFill>
                  <a:schemeClr val="tx1"/>
                </a:solidFill>
                <a:latin typeface="TH SarabunPSK"/>
                <a:cs typeface="TH SarabunPSK"/>
              </a:endParaRPr>
            </a:p>
          </p:txBody>
        </p:sp>
      </p:grpSp>
      <p:pic>
        <p:nvPicPr>
          <p:cNvPr id="14" name="Picture 13" descr="1000px-Binary_search_tre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373" y="2433022"/>
            <a:ext cx="3293157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52963" y="5217015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wikipedia.org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55" y="5048003"/>
            <a:ext cx="71984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เราสามารถค้นได้อย่างรวดเร็วว่าค่า </a:t>
            </a:r>
            <a:r>
              <a:rPr lang="en-US" sz="2800" b="1" dirty="0" smtClean="0">
                <a:latin typeface="TH SarabunPSK"/>
                <a:cs typeface="TH SarabunPSK"/>
              </a:rPr>
              <a:t>(value) </a:t>
            </a:r>
            <a:r>
              <a:rPr lang="th-TH" sz="2800" b="1" dirty="0" smtClean="0">
                <a:latin typeface="TH SarabunPSK"/>
                <a:cs typeface="TH SarabunPSK"/>
              </a:rPr>
              <a:t>ที่สนใจมีอยู่ในระบบหรือไม่</a:t>
            </a:r>
            <a:r>
              <a:rPr lang="th-TH" sz="2000" b="1" dirty="0" smtClean="0">
                <a:latin typeface="TH SarabunPSK"/>
                <a:cs typeface="TH SarabunPSK"/>
              </a:rPr>
              <a:t/>
            </a:r>
            <a:br>
              <a:rPr lang="th-TH" sz="2000" b="1" dirty="0" smtClean="0">
                <a:latin typeface="TH SarabunPSK"/>
                <a:cs typeface="TH SarabunPSK"/>
              </a:rPr>
            </a:br>
            <a:endParaRPr lang="th-TH" sz="9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การประยุกต์ขั้นสูงขึ้นจะนำไปสู่โครงสร้างข้อมูลที่เรียกว่า </a:t>
            </a:r>
            <a:r>
              <a:rPr lang="en-US" sz="2800" b="1" dirty="0" err="1" smtClean="0">
                <a:latin typeface="TH SarabunPSK"/>
                <a:cs typeface="TH SarabunPSK"/>
              </a:rPr>
              <a:t>Trie</a:t>
            </a:r>
            <a:r>
              <a:rPr lang="en-US" sz="2800" b="1" dirty="0" smtClean="0"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latin typeface="TH SarabunPSK"/>
                <a:cs typeface="TH SarabunPSK"/>
              </a:rPr>
              <a:t>(ทรัย)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900" b="1" dirty="0" smtClean="0">
                <a:latin typeface="TH SarabunPSK"/>
                <a:cs typeface="TH SarabunPSK"/>
              </a:rPr>
              <a:t/>
            </a:r>
            <a:br>
              <a:rPr lang="th-TH" sz="9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ทรัยมักถูกใช้กับการสร้างพจนานุกรมและการวิเคราะห์เอกสารข้อความ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55" y="4035790"/>
            <a:ext cx="543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u="sng" dirty="0" smtClean="0"/>
              <a:t>หมายเหตุ</a:t>
            </a:r>
            <a:r>
              <a:rPr lang="th-TH" dirty="0" smtClean="0"/>
              <a:t>  เนื่องจากทรีถูกเขียนด้วย </a:t>
            </a:r>
            <a:r>
              <a:rPr lang="en-US" dirty="0" smtClean="0"/>
              <a:t>linked-list </a:t>
            </a:r>
            <a:r>
              <a:rPr lang="th-TH" dirty="0" smtClean="0"/>
              <a:t>จึงมีข้อดีกว่าการค้นหาด้วยการเรียงข้อมูลเก็บไว้ในอาร์เรย์ ในการแทรกค่าใหม่และลบค่าเดิมได้อย่างรวดเร็ว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ทรีแบบต่าง ๆ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แบ่งตามดีกรี</a:t>
            </a:r>
            <a:r>
              <a:rPr lang="en-US" sz="2800" dirty="0" smtClean="0">
                <a:latin typeface="TH SarabunPSK"/>
                <a:cs typeface="TH SarabunPSK"/>
              </a:rPr>
              <a:t> (</a:t>
            </a:r>
            <a:r>
              <a:rPr lang="th-TH" sz="2800" dirty="0" smtClean="0">
                <a:latin typeface="TH SarabunPSK"/>
                <a:cs typeface="TH SarabunPSK"/>
              </a:rPr>
              <a:t>จำนวนโหนดลูกสูงสุดที่ยอมให้มีได้)</a:t>
            </a:r>
            <a:r>
              <a:rPr lang="en-US" sz="2800" dirty="0" smtClean="0">
                <a:latin typeface="TH SarabunPSK"/>
                <a:cs typeface="TH SarabunPSK"/>
              </a:rPr>
              <a:t>: Binary, Ternary, N-</a:t>
            </a:r>
            <a:r>
              <a:rPr lang="en-US" sz="2800" dirty="0" err="1" smtClean="0">
                <a:latin typeface="TH SarabunPSK"/>
                <a:cs typeface="TH SarabunPSK"/>
              </a:rPr>
              <a:t>ary</a:t>
            </a:r>
            <a:endParaRPr lang="en-US" sz="2800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/>
            </a:r>
            <a:br>
              <a:rPr lang="th-TH" dirty="0" smtClean="0">
                <a:latin typeface="TH SarabunPSK"/>
                <a:cs typeface="TH SarabunPSK"/>
              </a:rPr>
            </a:br>
            <a:endParaRPr lang="en-US" sz="1200" dirty="0" smtClean="0">
              <a:latin typeface="TH SarabunPSK"/>
              <a:cs typeface="TH SarabunPSK"/>
            </a:endParaRPr>
          </a:p>
          <a:p>
            <a:endParaRPr lang="en-US" sz="28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sz="2800" dirty="0" smtClean="0">
                <a:latin typeface="TH SarabunPSK"/>
                <a:cs typeface="TH SarabunPSK"/>
              </a:rPr>
              <a:t>*</a:t>
            </a:r>
            <a:r>
              <a:rPr lang="en-US" sz="2800" dirty="0">
                <a:latin typeface="TH SarabunPSK"/>
                <a:cs typeface="TH SarabunPSK"/>
              </a:rPr>
              <a:t>*</a:t>
            </a:r>
            <a:r>
              <a:rPr lang="th-TH" sz="2800" dirty="0" smtClean="0">
                <a:latin typeface="TH SarabunPSK"/>
                <a:cs typeface="TH SarabunPSK"/>
              </a:rPr>
              <a:t> ดีกรี </a:t>
            </a:r>
            <a:r>
              <a:rPr lang="en-US" sz="2800" dirty="0" smtClean="0">
                <a:latin typeface="TH SarabunPSK"/>
                <a:cs typeface="TH SarabunPSK"/>
              </a:rPr>
              <a:t>(degree) </a:t>
            </a:r>
            <a:r>
              <a:rPr lang="th-TH" sz="2800" dirty="0" smtClean="0">
                <a:latin typeface="TH SarabunPSK"/>
                <a:cs typeface="TH SarabunPSK"/>
              </a:rPr>
              <a:t>คือจำนวนโหนดลูกที่มีได้มากที่สุด</a:t>
            </a:r>
            <a:endParaRPr lang="en-US" sz="2800" dirty="0">
              <a:latin typeface="TH SarabunPSK"/>
              <a:cs typeface="TH SarabunPSK"/>
            </a:endParaRPr>
          </a:p>
          <a:p>
            <a:r>
              <a:rPr lang="en-US" sz="2800" dirty="0" smtClean="0">
                <a:latin typeface="TH SarabunPSK"/>
                <a:cs typeface="TH SarabunPSK"/>
              </a:rPr>
              <a:t>Binary tree </a:t>
            </a:r>
            <a:r>
              <a:rPr lang="th-TH" sz="2800" dirty="0" smtClean="0">
                <a:latin typeface="TH SarabunPSK"/>
                <a:cs typeface="TH SarabunPSK"/>
              </a:rPr>
              <a:t>มักใช้งานแทนแบบอื่น ๆ ได้หมด แต่ประสิทธิภาพอาจจะไม่ดีนักในบางกรณี</a:t>
            </a:r>
            <a:endParaRPr lang="en-US" sz="2800" dirty="0" smtClean="0">
              <a:latin typeface="TH SarabunPSK"/>
              <a:cs typeface="TH SarabunPSK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668696"/>
            <a:ext cx="2286000" cy="1447800"/>
            <a:chOff x="4876800" y="2438400"/>
            <a:chExt cx="3200400" cy="2057400"/>
          </a:xfrm>
        </p:grpSpPr>
        <p:cxnSp>
          <p:nvCxnSpPr>
            <p:cNvPr id="5" name="Straight Connector 4"/>
            <p:cNvCxnSpPr>
              <a:stCxn id="9" idx="2"/>
              <a:endCxn id="10" idx="0"/>
            </p:cNvCxnSpPr>
            <p:nvPr/>
          </p:nvCxnSpPr>
          <p:spPr>
            <a:xfrm rot="10800000" flipV="1">
              <a:off x="5829300" y="2705100"/>
              <a:ext cx="6477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" idx="6"/>
              <a:endCxn id="12" idx="0"/>
            </p:cNvCxnSpPr>
            <p:nvPr/>
          </p:nvCxnSpPr>
          <p:spPr>
            <a:xfrm>
              <a:off x="7010400" y="2705100"/>
              <a:ext cx="8001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13" idx="0"/>
            </p:cNvCxnSpPr>
            <p:nvPr/>
          </p:nvCxnSpPr>
          <p:spPr>
            <a:xfrm rot="10800000" flipV="1">
              <a:off x="5143500" y="3467100"/>
              <a:ext cx="4191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0" idx="6"/>
              <a:endCxn id="11" idx="0"/>
            </p:cNvCxnSpPr>
            <p:nvPr/>
          </p:nvCxnSpPr>
          <p:spPr>
            <a:xfrm>
              <a:off x="6096000" y="3467100"/>
              <a:ext cx="342900" cy="4953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77000" y="2438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R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00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72200" y="3962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N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43800" y="3200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3962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latin typeface="TH SarabunPSK"/>
                  <a:cs typeface="TH SarabunPSK"/>
                </a:rPr>
                <a:t>N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54335" y="1696308"/>
            <a:ext cx="2069193" cy="1488621"/>
            <a:chOff x="4800600" y="2438400"/>
            <a:chExt cx="2069193" cy="1488621"/>
          </a:xfrm>
        </p:grpSpPr>
        <p:cxnSp>
          <p:nvCxnSpPr>
            <p:cNvPr id="44" name="Straight Connector 43"/>
            <p:cNvCxnSpPr>
              <a:stCxn id="19" idx="4"/>
              <a:endCxn id="34" idx="0"/>
            </p:cNvCxnSpPr>
            <p:nvPr/>
          </p:nvCxnSpPr>
          <p:spPr>
            <a:xfrm rot="16200000" flipH="1">
              <a:off x="5889826" y="2897162"/>
              <a:ext cx="288068" cy="2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2" idx="4"/>
              <a:endCxn id="58" idx="0"/>
            </p:cNvCxnSpPr>
            <p:nvPr/>
          </p:nvCxnSpPr>
          <p:spPr>
            <a:xfrm rot="16200000" flipH="1">
              <a:off x="6577794" y="3470829"/>
              <a:ext cx="244727" cy="907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9" idx="3"/>
              <a:endCxn id="20" idx="0"/>
            </p:cNvCxnSpPr>
            <p:nvPr/>
          </p:nvCxnSpPr>
          <p:spPr>
            <a:xfrm rot="5400000">
              <a:off x="5528104" y="2649260"/>
              <a:ext cx="328714" cy="4465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9" idx="5"/>
              <a:endCxn id="22" idx="0"/>
            </p:cNvCxnSpPr>
            <p:nvPr/>
          </p:nvCxnSpPr>
          <p:spPr>
            <a:xfrm rot="16200000" flipH="1">
              <a:off x="6258075" y="2599367"/>
              <a:ext cx="328714" cy="5463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3"/>
              <a:endCxn id="23" idx="0"/>
            </p:cNvCxnSpPr>
            <p:nvPr/>
          </p:nvCxnSpPr>
          <p:spPr>
            <a:xfrm rot="5400000">
              <a:off x="5021717" y="3250696"/>
              <a:ext cx="274688" cy="386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21" idx="0"/>
            </p:cNvCxnSpPr>
            <p:nvPr/>
          </p:nvCxnSpPr>
          <p:spPr>
            <a:xfrm rot="5400000">
              <a:off x="5338385" y="3480153"/>
              <a:ext cx="257930" cy="362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867400" y="24384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R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304064" y="30369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300435" y="3610932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530521" y="30369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00600" y="35814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70121" y="3042557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539593" y="3597729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315200" y="317172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N-</a:t>
            </a:r>
            <a:r>
              <a:rPr lang="en-US" sz="2800" b="1" dirty="0" err="1" smtClean="0">
                <a:latin typeface="TH SarabunPSK"/>
                <a:cs typeface="TH SarabunPSK"/>
              </a:rPr>
              <a:t>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00800" y="1723920"/>
            <a:ext cx="2387600" cy="1488621"/>
            <a:chOff x="6477000" y="1981200"/>
            <a:chExt cx="2387600" cy="1488621"/>
          </a:xfrm>
        </p:grpSpPr>
        <p:cxnSp>
          <p:nvCxnSpPr>
            <p:cNvPr id="66" name="Straight Connector 65"/>
            <p:cNvCxnSpPr>
              <a:stCxn id="72" idx="4"/>
              <a:endCxn id="77" idx="0"/>
            </p:cNvCxnSpPr>
            <p:nvPr/>
          </p:nvCxnSpPr>
          <p:spPr>
            <a:xfrm rot="16200000" flipH="1">
              <a:off x="7566226" y="2439962"/>
              <a:ext cx="288068" cy="2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3" idx="5"/>
              <a:endCxn id="78" idx="0"/>
            </p:cNvCxnSpPr>
            <p:nvPr/>
          </p:nvCxnSpPr>
          <p:spPr>
            <a:xfrm rot="16200000" flipH="1">
              <a:off x="7500659" y="2611159"/>
              <a:ext cx="274688" cy="7513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2" idx="3"/>
              <a:endCxn id="73" idx="0"/>
            </p:cNvCxnSpPr>
            <p:nvPr/>
          </p:nvCxnSpPr>
          <p:spPr>
            <a:xfrm rot="5400000">
              <a:off x="7204504" y="2192060"/>
              <a:ext cx="328714" cy="44659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2" idx="5"/>
              <a:endCxn id="75" idx="0"/>
            </p:cNvCxnSpPr>
            <p:nvPr/>
          </p:nvCxnSpPr>
          <p:spPr>
            <a:xfrm rot="16200000" flipH="1">
              <a:off x="8087227" y="1989414"/>
              <a:ext cx="350689" cy="8738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3" idx="3"/>
              <a:endCxn id="76" idx="0"/>
            </p:cNvCxnSpPr>
            <p:nvPr/>
          </p:nvCxnSpPr>
          <p:spPr>
            <a:xfrm rot="5400000">
              <a:off x="6698117" y="2793496"/>
              <a:ext cx="274688" cy="3867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3" idx="4"/>
              <a:endCxn id="74" idx="0"/>
            </p:cNvCxnSpPr>
            <p:nvPr/>
          </p:nvCxnSpPr>
          <p:spPr>
            <a:xfrm rot="5400000">
              <a:off x="7014785" y="3022953"/>
              <a:ext cx="257930" cy="362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543800" y="1981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R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980464" y="2579713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976835" y="3153732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534400" y="2601688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477000" y="3124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46521" y="2585357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48600" y="3124200"/>
              <a:ext cx="330200" cy="316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latin typeface="TH SarabunPSK"/>
                  <a:cs typeface="TH SarabunPSK"/>
                </a:rPr>
                <a:t>N</a:t>
              </a:r>
              <a:endParaRPr lang="en-US" sz="2800" b="1" dirty="0">
                <a:latin typeface="TH SarabunPSK"/>
                <a:cs typeface="TH SarabunPSK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15200" y="2969084"/>
              <a:ext cx="41365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 smtClean="0">
                  <a:latin typeface="TH SarabunPSK"/>
                  <a:cs typeface="TH SarabunPSK"/>
                </a:rPr>
                <a:t>……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43852" y="2438400"/>
              <a:ext cx="41365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 smtClean="0">
                  <a:latin typeface="TH SarabunPSK"/>
                  <a:cs typeface="TH SarabunPSK"/>
                </a:rPr>
                <a:t>……</a:t>
              </a:r>
              <a:endParaRPr lang="en-US" sz="3200" b="1" dirty="0">
                <a:latin typeface="TH SarabunPSK"/>
                <a:cs typeface="TH SarabunPSK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16335" y="314410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Ternary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95400" y="311203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PSK"/>
                <a:cs typeface="TH SarabunPSK"/>
              </a:rPr>
              <a:t>Binary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ความสมดุล </a:t>
            </a:r>
            <a:r>
              <a:rPr lang="en-US" sz="4800" dirty="0" smtClean="0">
                <a:latin typeface="TH SarabunPSK"/>
                <a:cs typeface="TH SarabunPSK"/>
              </a:rPr>
              <a:t>(balance) </a:t>
            </a:r>
            <a:r>
              <a:rPr lang="th-TH" sz="4800" dirty="0" smtClean="0">
                <a:latin typeface="TH SarabunPSK"/>
                <a:cs typeface="TH SarabunPSK"/>
              </a:rPr>
              <a:t>ของโหนดในทรี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ความสมดุลเกิดจากการกำหนดความสูงด้านซ้ายและความสูงด้านขวาของ </a:t>
            </a:r>
            <a:r>
              <a:rPr lang="en-US" dirty="0" smtClean="0">
                <a:latin typeface="TH SarabunPSK"/>
                <a:cs typeface="TH SarabunPSK"/>
              </a:rPr>
              <a:t>tree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sub-tree </a:t>
            </a:r>
            <a:r>
              <a:rPr lang="th-TH" dirty="0" smtClean="0">
                <a:latin typeface="TH SarabunPSK"/>
                <a:cs typeface="TH SarabunPSK"/>
              </a:rPr>
              <a:t>ให้มีความแตกต่างกันไม่เกิน </a:t>
            </a:r>
            <a:r>
              <a:rPr lang="en-US" dirty="0" smtClean="0">
                <a:latin typeface="TH SarabunPSK"/>
                <a:cs typeface="TH SarabunPSK"/>
              </a:rPr>
              <a:t>1 </a:t>
            </a:r>
            <a:r>
              <a:rPr lang="th-TH" dirty="0" smtClean="0">
                <a:latin typeface="TH SarabunPSK"/>
                <a:cs typeface="TH SarabunPSK"/>
              </a:rPr>
              <a:t>ความสูง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31307" y="2631704"/>
            <a:ext cx="4578844" cy="4117711"/>
            <a:chOff x="4054834" y="2559624"/>
            <a:chExt cx="4578844" cy="4117711"/>
          </a:xfrm>
        </p:grpSpPr>
        <p:sp>
          <p:nvSpPr>
            <p:cNvPr id="5" name="Oval 4"/>
            <p:cNvSpPr/>
            <p:nvPr/>
          </p:nvSpPr>
          <p:spPr>
            <a:xfrm>
              <a:off x="6285759" y="2559624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23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541390" y="356798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18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115142" y="356798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44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86853" y="4742004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20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795927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12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0" name="Straight Connector 9"/>
            <p:cNvCxnSpPr>
              <a:stCxn id="5" idx="4"/>
              <a:endCxn id="6" idx="7"/>
            </p:cNvCxnSpPr>
            <p:nvPr/>
          </p:nvCxnSpPr>
          <p:spPr>
            <a:xfrm flipH="1">
              <a:off x="6177682" y="3277522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6658491" y="3277522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4"/>
              <a:endCxn id="8" idx="1"/>
            </p:cNvCxnSpPr>
            <p:nvPr/>
          </p:nvCxnSpPr>
          <p:spPr>
            <a:xfrm>
              <a:off x="5914122" y="4285878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7"/>
            </p:cNvCxnSpPr>
            <p:nvPr/>
          </p:nvCxnSpPr>
          <p:spPr>
            <a:xfrm flipH="1">
              <a:off x="5432219" y="4285878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888215" y="4748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52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5" name="Straight Connector 14"/>
            <p:cNvCxnSpPr>
              <a:stCxn id="7" idx="4"/>
              <a:endCxn id="14" idx="1"/>
            </p:cNvCxnSpPr>
            <p:nvPr/>
          </p:nvCxnSpPr>
          <p:spPr>
            <a:xfrm>
              <a:off x="7487874" y="4285878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545760" y="5934875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14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54834" y="595943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8</a:t>
              </a:r>
            </a:p>
          </p:txBody>
        </p:sp>
        <p:cxnSp>
          <p:nvCxnSpPr>
            <p:cNvPr id="18" name="Straight Connector 17"/>
            <p:cNvCxnSpPr>
              <a:stCxn id="9" idx="4"/>
              <a:endCxn id="16" idx="1"/>
            </p:cNvCxnSpPr>
            <p:nvPr/>
          </p:nvCxnSpPr>
          <p:spPr>
            <a:xfrm>
              <a:off x="5168659" y="5484464"/>
              <a:ext cx="486272" cy="5555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17" idx="7"/>
            </p:cNvCxnSpPr>
            <p:nvPr/>
          </p:nvCxnSpPr>
          <p:spPr>
            <a:xfrm flipH="1">
              <a:off x="4691126" y="5484464"/>
              <a:ext cx="477533" cy="5801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923273" y="2663089"/>
            <a:ext cx="42935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รูท</a:t>
            </a:r>
            <a:r>
              <a:rPr lang="en-US" sz="2800" b="1" dirty="0" smtClean="0">
                <a:latin typeface="TH SarabunPSK"/>
                <a:cs typeface="TH SarabunPSK"/>
              </a:rPr>
              <a:t>(node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23</a:t>
            </a:r>
            <a:r>
              <a:rPr lang="en-US" sz="2800" b="1" dirty="0">
                <a:latin typeface="TH SarabunPSK"/>
                <a:cs typeface="TH SarabunPSK"/>
              </a:rPr>
              <a:t>)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ความสูงด้านซ้าย </a:t>
            </a:r>
            <a:r>
              <a:rPr lang="en-US" sz="2800" b="1" dirty="0" smtClean="0">
                <a:latin typeface="TH SarabunPSK"/>
                <a:cs typeface="TH SarabunPSK"/>
              </a:rPr>
              <a:t>(height of </a:t>
            </a:r>
            <a:r>
              <a:rPr lang="en-US" sz="2800" b="1" dirty="0" err="1" smtClean="0">
                <a:latin typeface="TH SarabunPSK"/>
                <a:cs typeface="TH SarabunPSK"/>
              </a:rPr>
              <a:t>left:HL</a:t>
            </a:r>
            <a:r>
              <a:rPr lang="en-US" sz="2800" b="1" dirty="0" smtClean="0">
                <a:latin typeface="TH SarabunPSK"/>
                <a:cs typeface="TH SarabunPSK"/>
              </a:rPr>
              <a:t>) 3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ความสูงด้านขวา </a:t>
            </a:r>
            <a:r>
              <a:rPr lang="en-US" sz="2800" b="1" dirty="0" smtClean="0">
                <a:latin typeface="TH SarabunPSK"/>
                <a:cs typeface="TH SarabunPSK"/>
              </a:rPr>
              <a:t>(height of </a:t>
            </a:r>
            <a:r>
              <a:rPr lang="en-US" sz="2800" b="1" dirty="0" err="1" smtClean="0">
                <a:latin typeface="TH SarabunPSK"/>
                <a:cs typeface="TH SarabunPSK"/>
              </a:rPr>
              <a:t>right:HR</a:t>
            </a:r>
            <a:r>
              <a:rPr lang="en-US" sz="2800" b="1" dirty="0" smtClean="0">
                <a:latin typeface="TH SarabunPSK"/>
                <a:cs typeface="TH SarabunPSK"/>
              </a:rPr>
              <a:t>) 2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|3-2|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238858" y="2690881"/>
            <a:ext cx="3015297" cy="626450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ความสมดุล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23956" y="4515015"/>
            <a:ext cx="34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</a:t>
            </a:r>
            <a:r>
              <a:rPr lang="en-US" sz="2800" b="1" dirty="0" smtClean="0">
                <a:latin typeface="TH SarabunPSK"/>
                <a:cs typeface="TH SarabunPSK"/>
              </a:rPr>
              <a:t>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18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|2-</a:t>
            </a:r>
            <a:r>
              <a:rPr lang="en-US" sz="2800" b="1" dirty="0">
                <a:latin typeface="TH SarabunPSK"/>
                <a:cs typeface="TH SarabunPSK"/>
              </a:rPr>
              <a:t>1</a:t>
            </a:r>
            <a:r>
              <a:rPr lang="en-US" sz="2800" b="1" dirty="0" smtClean="0">
                <a:latin typeface="TH SarabunPSK"/>
                <a:cs typeface="TH SarabunPSK"/>
              </a:rPr>
              <a:t>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1176" y="5538499"/>
            <a:ext cx="34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พิจารณา </a:t>
            </a:r>
            <a:r>
              <a:rPr lang="en-US" sz="2800" b="1" dirty="0" smtClean="0">
                <a:latin typeface="TH SarabunPSK"/>
                <a:cs typeface="TH SarabunPSK"/>
              </a:rPr>
              <a:t>node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44</a:t>
            </a:r>
            <a:endParaRPr lang="th-TH" sz="2800" b="1" dirty="0" smtClean="0">
              <a:latin typeface="TH SarabunPSK"/>
              <a:cs typeface="TH SarabunPSK"/>
            </a:endParaRPr>
          </a:p>
          <a:p>
            <a:r>
              <a:rPr lang="th-TH" sz="2800" b="1" dirty="0" smtClean="0">
                <a:latin typeface="TH SarabunPSK"/>
                <a:cs typeface="TH SarabunPSK"/>
              </a:rPr>
              <a:t>ความต่าง </a:t>
            </a:r>
            <a:r>
              <a:rPr lang="en-US" sz="2800" b="1" dirty="0" smtClean="0">
                <a:latin typeface="TH SarabunPSK"/>
                <a:cs typeface="TH SarabunPSK"/>
              </a:rPr>
              <a:t>= |HL-HR| = |0-</a:t>
            </a:r>
            <a:r>
              <a:rPr lang="en-US" sz="2800" b="1" dirty="0">
                <a:latin typeface="TH SarabunPSK"/>
                <a:cs typeface="TH SarabunPSK"/>
              </a:rPr>
              <a:t>1</a:t>
            </a:r>
            <a:r>
              <a:rPr lang="en-US" sz="2800" b="1" dirty="0" smtClean="0">
                <a:latin typeface="TH SarabunPSK"/>
                <a:cs typeface="TH SarabunPSK"/>
              </a:rPr>
              <a:t>| = 1</a:t>
            </a:r>
            <a:endParaRPr lang="th-TH" sz="2800" b="1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and Complete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955" y="2568025"/>
            <a:ext cx="6473769" cy="335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230101"/>
            <a:ext cx="3802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http://www.iro.umontreal.ca/~pift1025/bigjava/Ch21/ch21.html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ไบนารีทรีแทนทรีแบบอื่นได้</a:t>
            </a:r>
            <a:endParaRPr lang="en-US" sz="4800" dirty="0">
              <a:latin typeface="TH SarabunPSK"/>
              <a:cs typeface="TH SarabunPSK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905000" y="838200"/>
            <a:ext cx="5334000" cy="2514600"/>
            <a:chOff x="1491330" y="973252"/>
            <a:chExt cx="6357270" cy="3197578"/>
          </a:xfrm>
        </p:grpSpPr>
        <p:cxnSp>
          <p:nvCxnSpPr>
            <p:cNvPr id="64" name="Straight Connector 63"/>
            <p:cNvCxnSpPr>
              <a:stCxn id="29" idx="2"/>
              <a:endCxn id="43" idx="0"/>
            </p:cNvCxnSpPr>
            <p:nvPr/>
          </p:nvCxnSpPr>
          <p:spPr>
            <a:xfrm rot="10800000" flipV="1">
              <a:off x="5551703" y="2227730"/>
              <a:ext cx="315684" cy="4981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9" idx="6"/>
              <a:endCxn id="48" idx="0"/>
            </p:cNvCxnSpPr>
            <p:nvPr/>
          </p:nvCxnSpPr>
          <p:spPr>
            <a:xfrm>
              <a:off x="6248387" y="2227730"/>
              <a:ext cx="974284" cy="10315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3"/>
              <a:endCxn id="33" idx="0"/>
            </p:cNvCxnSpPr>
            <p:nvPr/>
          </p:nvCxnSpPr>
          <p:spPr>
            <a:xfrm rot="5400000">
              <a:off x="2153050" y="2384719"/>
              <a:ext cx="359770" cy="3224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0" idx="5"/>
              <a:endCxn id="38" idx="0"/>
            </p:cNvCxnSpPr>
            <p:nvPr/>
          </p:nvCxnSpPr>
          <p:spPr>
            <a:xfrm rot="16200000" flipH="1">
              <a:off x="2859254" y="2270419"/>
              <a:ext cx="816970" cy="1008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118744" y="1160930"/>
              <a:ext cx="462643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6" idx="6"/>
              <a:endCxn id="29" idx="0"/>
            </p:cNvCxnSpPr>
            <p:nvPr/>
          </p:nvCxnSpPr>
          <p:spPr>
            <a:xfrm>
              <a:off x="3962387" y="1160930"/>
              <a:ext cx="2095500" cy="87912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7" idx="2"/>
              <a:endCxn id="30" idx="0"/>
            </p:cNvCxnSpPr>
            <p:nvPr/>
          </p:nvCxnSpPr>
          <p:spPr>
            <a:xfrm rot="10800000" flipV="1">
              <a:off x="2628887" y="1697152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7" idx="6"/>
              <a:endCxn id="28" idx="0"/>
            </p:cNvCxnSpPr>
            <p:nvPr/>
          </p:nvCxnSpPr>
          <p:spPr>
            <a:xfrm>
              <a:off x="3309244" y="1697152"/>
              <a:ext cx="843643" cy="3429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581387" y="9732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R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928244" y="1509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387" y="2040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67387" y="2040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438387" y="2045696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31" name="Straight Connector 30"/>
            <p:cNvCxnSpPr>
              <a:stCxn id="33" idx="2"/>
              <a:endCxn id="35" idx="0"/>
            </p:cNvCxnSpPr>
            <p:nvPr/>
          </p:nvCxnSpPr>
          <p:spPr>
            <a:xfrm rot="10800000" flipV="1">
              <a:off x="1681830" y="29135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3" idx="6"/>
              <a:endCxn id="34" idx="0"/>
            </p:cNvCxnSpPr>
            <p:nvPr/>
          </p:nvCxnSpPr>
          <p:spPr>
            <a:xfrm>
              <a:off x="2362187" y="29135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981187" y="27258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416616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491330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36" name="Straight Connector 35"/>
            <p:cNvCxnSpPr>
              <a:stCxn id="38" idx="2"/>
              <a:endCxn id="40" idx="0"/>
            </p:cNvCxnSpPr>
            <p:nvPr/>
          </p:nvCxnSpPr>
          <p:spPr>
            <a:xfrm rot="10800000" flipV="1">
              <a:off x="3282030" y="33707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8" idx="6"/>
              <a:endCxn id="39" idx="0"/>
            </p:cNvCxnSpPr>
            <p:nvPr/>
          </p:nvCxnSpPr>
          <p:spPr>
            <a:xfrm>
              <a:off x="3962387" y="33707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581387" y="31830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016816" y="37192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091530" y="37192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41" name="Straight Connector 40"/>
            <p:cNvCxnSpPr>
              <a:stCxn id="43" idx="2"/>
              <a:endCxn id="45" idx="0"/>
            </p:cNvCxnSpPr>
            <p:nvPr/>
          </p:nvCxnSpPr>
          <p:spPr>
            <a:xfrm rot="10800000" flipV="1">
              <a:off x="5061846" y="29135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3" idx="6"/>
              <a:endCxn id="44" idx="0"/>
            </p:cNvCxnSpPr>
            <p:nvPr/>
          </p:nvCxnSpPr>
          <p:spPr>
            <a:xfrm>
              <a:off x="5742203" y="29135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361203" y="27258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796632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871346" y="32620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cxnSp>
          <p:nvCxnSpPr>
            <p:cNvPr id="46" name="Straight Connector 45"/>
            <p:cNvCxnSpPr>
              <a:stCxn id="48" idx="2"/>
              <a:endCxn id="50" idx="0"/>
            </p:cNvCxnSpPr>
            <p:nvPr/>
          </p:nvCxnSpPr>
          <p:spPr>
            <a:xfrm rot="10800000" flipV="1">
              <a:off x="6732814" y="3446930"/>
              <a:ext cx="299357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8" idx="6"/>
              <a:endCxn id="49" idx="0"/>
            </p:cNvCxnSpPr>
            <p:nvPr/>
          </p:nvCxnSpPr>
          <p:spPr>
            <a:xfrm>
              <a:off x="7413171" y="3446930"/>
              <a:ext cx="244929" cy="3485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032171" y="32592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467600" y="3795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542314" y="3795474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</p:grpSp>
      <p:sp>
        <p:nvSpPr>
          <p:cNvPr id="70" name="Oval 69"/>
          <p:cNvSpPr/>
          <p:nvPr/>
        </p:nvSpPr>
        <p:spPr>
          <a:xfrm rot="-2340000">
            <a:off x="2937824" y="853212"/>
            <a:ext cx="1250855" cy="65497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-3420000">
            <a:off x="2055243" y="1818046"/>
            <a:ext cx="1204317" cy="59190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-2520000">
            <a:off x="5915553" y="2688475"/>
            <a:ext cx="1226707" cy="5991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-2700000">
            <a:off x="3034692" y="2683343"/>
            <a:ext cx="1131514" cy="53881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-3120000">
            <a:off x="4923390" y="1717553"/>
            <a:ext cx="1248955" cy="74100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208314" y="4349044"/>
            <a:ext cx="6640286" cy="2280356"/>
            <a:chOff x="827314" y="4419600"/>
            <a:chExt cx="6640286" cy="2280356"/>
          </a:xfrm>
        </p:grpSpPr>
        <p:cxnSp>
          <p:nvCxnSpPr>
            <p:cNvPr id="57" name="Straight Connector 56"/>
            <p:cNvCxnSpPr>
              <a:stCxn id="77" idx="3"/>
              <a:endCxn id="80" idx="0"/>
            </p:cNvCxnSpPr>
            <p:nvPr/>
          </p:nvCxnSpPr>
          <p:spPr>
            <a:xfrm rot="5400000">
              <a:off x="2833219" y="4230867"/>
              <a:ext cx="371058" cy="1389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7" idx="4"/>
              <a:endCxn id="78" idx="0"/>
            </p:cNvCxnSpPr>
            <p:nvPr/>
          </p:nvCxnSpPr>
          <p:spPr>
            <a:xfrm rot="5400000">
              <a:off x="3692878" y="4950178"/>
              <a:ext cx="31044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5"/>
              <a:endCxn id="79" idx="0"/>
            </p:cNvCxnSpPr>
            <p:nvPr/>
          </p:nvCxnSpPr>
          <p:spPr>
            <a:xfrm rot="16200000" flipH="1">
              <a:off x="4685245" y="4037545"/>
              <a:ext cx="365414" cy="17702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82" idx="0"/>
            </p:cNvCxnSpPr>
            <p:nvPr/>
          </p:nvCxnSpPr>
          <p:spPr>
            <a:xfrm rot="5400000">
              <a:off x="1433144" y="5016100"/>
              <a:ext cx="340922" cy="1171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4"/>
              <a:endCxn id="81" idx="0"/>
            </p:cNvCxnSpPr>
            <p:nvPr/>
          </p:nvCxnSpPr>
          <p:spPr>
            <a:xfrm rot="5400000">
              <a:off x="1990624" y="5438876"/>
              <a:ext cx="285952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0" idx="5"/>
              <a:endCxn id="83" idx="0"/>
            </p:cNvCxnSpPr>
            <p:nvPr/>
          </p:nvCxnSpPr>
          <p:spPr>
            <a:xfrm rot="16200000" flipH="1">
              <a:off x="2525791" y="5364443"/>
              <a:ext cx="340922" cy="4748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5"/>
              <a:endCxn id="55" idx="0"/>
            </p:cNvCxnSpPr>
            <p:nvPr/>
          </p:nvCxnSpPr>
          <p:spPr>
            <a:xfrm rot="16200000" flipH="1">
              <a:off x="3189921" y="5971221"/>
              <a:ext cx="231862" cy="4748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9" idx="3"/>
              <a:endCxn id="52" idx="0"/>
            </p:cNvCxnSpPr>
            <p:nvPr/>
          </p:nvCxnSpPr>
          <p:spPr>
            <a:xfrm rot="5400000">
              <a:off x="5040398" y="5213202"/>
              <a:ext cx="365414" cy="790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79" idx="4"/>
              <a:endCxn id="51" idx="0"/>
            </p:cNvCxnSpPr>
            <p:nvPr/>
          </p:nvCxnSpPr>
          <p:spPr>
            <a:xfrm rot="5400000">
              <a:off x="5597878" y="5635978"/>
              <a:ext cx="31044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79" idx="5"/>
              <a:endCxn id="53" idx="0"/>
            </p:cNvCxnSpPr>
            <p:nvPr/>
          </p:nvCxnSpPr>
          <p:spPr>
            <a:xfrm rot="16200000" flipH="1">
              <a:off x="6094945" y="5218645"/>
              <a:ext cx="365414" cy="77969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3" idx="5"/>
              <a:endCxn id="56" idx="1"/>
            </p:cNvCxnSpPr>
            <p:nvPr/>
          </p:nvCxnSpPr>
          <p:spPr>
            <a:xfrm rot="16200000" flipH="1">
              <a:off x="6838308" y="6075482"/>
              <a:ext cx="267984" cy="3401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657600" y="44196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657600" y="51054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562600" y="51054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2133600" y="5111044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52600" y="57723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27314" y="5772352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743200" y="5772352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S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562600" y="57912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637314" y="57912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5791200"/>
              <a:ext cx="381000" cy="3753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352800" y="63246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86600" y="6324600"/>
              <a:ext cx="381000" cy="375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latin typeface="Century Gothic"/>
                  <a:cs typeface="Century Gothic"/>
                </a:rPr>
                <a:t>N</a:t>
              </a:r>
              <a:endParaRPr lang="en-US" sz="2000" b="1" dirty="0">
                <a:latin typeface="Century Gothic"/>
                <a:cs typeface="Century Gothic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438400" y="3505200"/>
            <a:ext cx="4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ยุบรวมสองโหนดพ่อและลูกด้านซ้ายเข้าด้วยกัน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4400" y="4224393"/>
            <a:ext cx="2612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กลายเป็น </a:t>
            </a:r>
            <a:r>
              <a:rPr lang="en-US" sz="2800" b="1" dirty="0" smtClean="0">
                <a:latin typeface="TH SarabunPSK"/>
                <a:cs typeface="TH SarabunPSK"/>
              </a:rPr>
              <a:t>Ternary tree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553200" y="4343400"/>
            <a:ext cx="381000" cy="3753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Century Gothic"/>
                <a:cs typeface="Century Gothic"/>
              </a:rPr>
              <a:t>S</a:t>
            </a:r>
            <a:endParaRPr lang="en-US" sz="2000" b="1" dirty="0">
              <a:latin typeface="Century Gothic"/>
              <a:cs typeface="Century Gothic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53316" y="4229248"/>
            <a:ext cx="1894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คือ </a:t>
            </a:r>
            <a:r>
              <a:rPr lang="en-US" sz="2800" b="1" dirty="0" smtClean="0">
                <a:latin typeface="TH SarabunPSK"/>
                <a:cs typeface="TH SarabunPSK"/>
              </a:rPr>
              <a:t>Super node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4" grpId="0" animBg="1"/>
      <p:bldP spid="75" grpId="0" animBg="1"/>
      <p:bldP spid="108" grpId="0"/>
      <p:bldP spid="109" grpId="0"/>
      <p:bldP spid="110" grpId="0" animBg="1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มาปลูกต้นไม้ในคอมพิวเตอร์กัน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136" cy="4525963"/>
          </a:xfrm>
        </p:spPr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เริ่มต้นด้วย </a:t>
            </a:r>
            <a:r>
              <a:rPr lang="en-US" dirty="0" smtClean="0">
                <a:latin typeface="TH SarabunPSK"/>
                <a:cs typeface="TH SarabunPSK"/>
              </a:rPr>
              <a:t>binary tree </a:t>
            </a:r>
            <a:r>
              <a:rPr lang="th-TH" dirty="0" smtClean="0">
                <a:latin typeface="TH SarabunPSK"/>
                <a:cs typeface="TH SarabunPSK"/>
              </a:rPr>
              <a:t>ที่มีโหนด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โดยโหนดจะมีส่วนข้อมูลและส่วนเชื่อมโยงไปยังโหนดอื่นไม่เกิน </a:t>
            </a:r>
            <a:r>
              <a:rPr lang="en-US" dirty="0" smtClean="0">
                <a:latin typeface="TH SarabunPSK"/>
                <a:cs typeface="TH SarabunPSK"/>
              </a:rPr>
              <a:t>2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53562" y="2968234"/>
            <a:ext cx="4721265" cy="662676"/>
            <a:chOff x="2194974" y="2968234"/>
            <a:chExt cx="4721265" cy="662676"/>
          </a:xfrm>
        </p:grpSpPr>
        <p:sp>
          <p:nvSpPr>
            <p:cNvPr id="4" name="Rectangle 3"/>
            <p:cNvSpPr/>
            <p:nvPr/>
          </p:nvSpPr>
          <p:spPr>
            <a:xfrm>
              <a:off x="2194974" y="2968235"/>
              <a:ext cx="1385855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Left link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8970" y="2968234"/>
              <a:ext cx="1427269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Right link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29" y="2968234"/>
              <a:ext cx="1908141" cy="662675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b="1" dirty="0" smtClean="0">
                  <a:solidFill>
                    <a:srgbClr val="376092"/>
                  </a:solidFill>
                  <a:latin typeface="TH SarabunPSK"/>
                  <a:cs typeface="TH SarabunPSK"/>
                </a:rPr>
                <a:t>ข้อมูล</a:t>
              </a:r>
              <a:endParaRPr lang="en-US" sz="2800" b="1" dirty="0">
                <a:solidFill>
                  <a:srgbClr val="376092"/>
                </a:solidFill>
                <a:latin typeface="TH SarabunPSK"/>
                <a:cs typeface="TH SarabunPSK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04610" y="4031274"/>
            <a:ext cx="35091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typedef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EntryType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key_value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</a:t>
            </a:r>
            <a:r>
              <a:rPr lang="en-US" sz="1600" b="1" dirty="0" err="1" smtClean="0">
                <a:latin typeface="Courier New"/>
                <a:cs typeface="Courier New"/>
              </a:rPr>
              <a:t>llink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</a:t>
            </a:r>
            <a:r>
              <a:rPr lang="en-US" sz="1600" b="1" dirty="0" err="1" smtClean="0">
                <a:latin typeface="Courier New"/>
                <a:cs typeface="Courier New"/>
              </a:rPr>
              <a:t>rlink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 *root = 0;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ปลูกต้นไม้ด้วย </a:t>
            </a:r>
            <a:r>
              <a:rPr lang="en-US" sz="4800" dirty="0" smtClean="0">
                <a:latin typeface="TH SarabunPSK"/>
                <a:cs typeface="TH SarabunPSK"/>
              </a:rPr>
              <a:t>C++ </a:t>
            </a:r>
            <a:r>
              <a:rPr lang="th-TH" sz="4800" dirty="0" smtClean="0">
                <a:latin typeface="TH SarabunPSK"/>
                <a:cs typeface="TH SarabunPSK"/>
              </a:rPr>
              <a:t>กัน</a:t>
            </a:r>
            <a:r>
              <a:rPr lang="en-US" sz="4800" dirty="0" smtClean="0">
                <a:latin typeface="TH SarabunPSK"/>
                <a:cs typeface="TH SarabunPSK"/>
              </a:rPr>
              <a:t> (1)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องค์ประกอบพื้นฐานที่สุด</a:t>
            </a:r>
            <a:r>
              <a:rPr lang="en-US" dirty="0" smtClean="0">
                <a:latin typeface="TH SarabunPSK"/>
                <a:cs typeface="TH SarabunPSK"/>
              </a:rPr>
              <a:t>: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1800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52813"/>
            <a:ext cx="8077200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TreeNode {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Object key;			// Object is often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string . . .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left;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right;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parent;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//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	// unnecessary for binary tree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(Object key)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this-&gt;key = key;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left = right = parent = NULL;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495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h-TH" sz="3200" b="1" dirty="0" smtClean="0">
                <a:latin typeface="TH SarabunPSK"/>
                <a:cs typeface="TH SarabunPSK"/>
              </a:rPr>
              <a:t>   เพื่อให้เห็นภาพเราจะปลูก </a:t>
            </a:r>
            <a:r>
              <a:rPr lang="en-US" sz="3200" b="1" dirty="0" smtClean="0">
                <a:latin typeface="TH SarabunPSK"/>
                <a:cs typeface="TH SarabunPSK"/>
              </a:rPr>
              <a:t>Binary Search Tree </a:t>
            </a:r>
            <a:r>
              <a:rPr lang="th-TH" sz="3200" b="1" dirty="0" smtClean="0">
                <a:latin typeface="TH SarabunPSK"/>
                <a:cs typeface="TH SarabunPSK"/>
              </a:rPr>
              <a:t>ขึ้นมาสักต้น และแทน </a:t>
            </a:r>
            <a:r>
              <a:rPr lang="en-US" sz="3200" b="1" dirty="0" smtClean="0">
                <a:latin typeface="TH SarabunPSK"/>
                <a:cs typeface="TH SarabunPSK"/>
              </a:rPr>
              <a:t>Object </a:t>
            </a:r>
            <a:r>
              <a:rPr lang="th-TH" sz="3200" b="1" dirty="0" smtClean="0">
                <a:latin typeface="TH SarabunPSK"/>
                <a:cs typeface="TH SarabunPSK"/>
              </a:rPr>
              <a:t>ด้วย </a:t>
            </a:r>
            <a:r>
              <a:rPr lang="en-US" sz="3200" b="1" dirty="0" err="1" smtClean="0">
                <a:latin typeface="TH SarabunPSK"/>
                <a:cs typeface="TH SarabunPSK"/>
              </a:rPr>
              <a:t>int</a:t>
            </a:r>
            <a:endParaRPr lang="th-TH" sz="3200" b="1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ปลูกต้นไม้ด้วย </a:t>
            </a:r>
            <a:r>
              <a:rPr lang="en-US" sz="4800" dirty="0" smtClean="0">
                <a:latin typeface="TH SarabunPSK"/>
                <a:cs typeface="TH SarabunPSK"/>
              </a:rPr>
              <a:t>C++ </a:t>
            </a:r>
            <a:r>
              <a:rPr lang="th-TH" sz="4800" dirty="0" smtClean="0">
                <a:latin typeface="TH SarabunPSK"/>
                <a:cs typeface="TH SarabunPSK"/>
              </a:rPr>
              <a:t>กัน </a:t>
            </a:r>
            <a:r>
              <a:rPr lang="en-US" sz="4800" dirty="0" smtClean="0">
                <a:latin typeface="TH SarabunPSK"/>
                <a:cs typeface="TH SarabunPSK"/>
              </a:rPr>
              <a:t>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5626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เตรียมต้นไม้เปล่าพร้อมตัวดำเนินการ (</a:t>
            </a:r>
            <a:r>
              <a:rPr lang="en-US" dirty="0" smtClean="0">
                <a:latin typeface="TH SarabunPSK"/>
                <a:cs typeface="TH SarabunPSK"/>
              </a:rPr>
              <a:t>operator</a:t>
            </a:r>
            <a:r>
              <a:rPr lang="th-TH" dirty="0" smtClean="0">
                <a:latin typeface="TH SarabunPSK"/>
                <a:cs typeface="TH SarabunPSK"/>
              </a:rPr>
              <a:t>)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ยอดนิยม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th-TH" sz="1000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sz="1000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เพาะรากขึ้นมาด้วยการ </a:t>
            </a:r>
            <a:r>
              <a:rPr lang="en-US" dirty="0" smtClean="0">
                <a:latin typeface="TH SarabunPSK"/>
                <a:cs typeface="TH SarabunPSK"/>
              </a:rPr>
              <a:t>insert</a:t>
            </a:r>
            <a:r>
              <a:rPr lang="th-TH" dirty="0" smtClean="0">
                <a:latin typeface="TH SarabunPSK"/>
                <a:cs typeface="TH SarabunPSK"/>
              </a:rPr>
              <a:t> ค่าตัวแรกเข้าไป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ว่าแต่ต้องทำอย่างไง ถึงจะใส่ค่าต่าง ๆ เข้าไปใน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ได้อย่างถูกต้อง</a:t>
            </a:r>
            <a:r>
              <a:rPr lang="en-US" dirty="0" smtClean="0">
                <a:latin typeface="TH SarabunPSK"/>
                <a:cs typeface="TH SarabunPSK"/>
              </a:rPr>
              <a:t> ?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อย่าลืมว่า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จัดลำดับตามค่าที่ใส่เข้าไป ค่าน้อยไปด้านซ้าย ค่ามากไปด้านขวา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608" y="1524000"/>
            <a:ext cx="86106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root;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insert(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remove(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find(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start);  // recursive version,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find(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// non-recursive version,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 root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714314" y="1767134"/>
            <a:ext cx="2281889" cy="1049236"/>
          </a:xfrm>
          <a:prstGeom prst="wedgeEllipseCallout">
            <a:avLst>
              <a:gd name="adj1" fmla="val -61859"/>
              <a:gd name="adj2" fmla="val 532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b="1" dirty="0" smtClean="0">
                <a:latin typeface="AngsanaUPC"/>
                <a:cs typeface="AngsanaUPC"/>
              </a:rPr>
              <a:t>สวยกว่า</a:t>
            </a:r>
            <a:r>
              <a:rPr lang="en-US" sz="2400" b="1" dirty="0" smtClean="0">
                <a:latin typeface="AngsanaUPC"/>
                <a:cs typeface="AngsanaUPC"/>
              </a:rPr>
              <a:t> </a:t>
            </a:r>
            <a:r>
              <a:rPr lang="th-TH" sz="2400" b="1" dirty="0" smtClean="0">
                <a:latin typeface="AngsanaUPC"/>
                <a:cs typeface="AngsanaUPC"/>
              </a:rPr>
              <a:t>เขียนเสร็จเร็วกว่า ง่ายกว่า</a:t>
            </a:r>
            <a:endParaRPr lang="en-US" sz="2400" b="1" dirty="0" smtClean="0">
              <a:latin typeface="AngsanaUPC"/>
              <a:cs typeface="AngsanaUPC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019355" y="3271959"/>
            <a:ext cx="1974455" cy="997583"/>
          </a:xfrm>
          <a:prstGeom prst="wedgeEllipseCallout">
            <a:avLst>
              <a:gd name="adj1" fmla="val -55979"/>
              <a:gd name="adj2" fmla="val -495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ทำงานเร็ว โค้ดเข้าใจง่าย</a:t>
            </a:r>
            <a:endParaRPr lang="en-US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41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การดำเนินการบนทรี</a:t>
            </a:r>
            <a:r>
              <a:rPr lang="en-US" sz="4800" dirty="0" smtClean="0">
                <a:latin typeface="TH SarabunPSK"/>
                <a:cs typeface="TH SarabunPSK"/>
              </a:rPr>
              <a:t> (Operation on 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5945"/>
            <a:ext cx="8229600" cy="49069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เปรียบเหมือนกับการตัดแต่ง และการเติบโตของต้นไม้ 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จากต้นไม้ว่าง ๆ จะมีราก มีโหนดที่ถูกเติมและลบออก</a:t>
            </a:r>
          </a:p>
          <a:p>
            <a:r>
              <a:rPr lang="en-US" dirty="0" smtClean="0">
                <a:latin typeface="TH SarabunPSK"/>
                <a:cs typeface="TH SarabunPSK"/>
              </a:rPr>
              <a:t>Operation </a:t>
            </a:r>
            <a:r>
              <a:rPr lang="th-TH" dirty="0" smtClean="0">
                <a:latin typeface="TH SarabunPSK"/>
                <a:cs typeface="TH SarabunPSK"/>
              </a:rPr>
              <a:t>ตัวแรก </a:t>
            </a:r>
            <a:r>
              <a:rPr lang="en-US" dirty="0" smtClean="0">
                <a:latin typeface="TH SarabunPSK"/>
                <a:cs typeface="TH SarabunPSK"/>
              </a:rPr>
              <a:t>insert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ต้องเข้าใจพฤติกรรมของการใส่ค่าเข้าไปใน </a:t>
            </a:r>
            <a:r>
              <a:rPr lang="en-US" dirty="0" smtClean="0">
                <a:latin typeface="TH SarabunPSK"/>
                <a:cs typeface="TH SarabunPSK"/>
              </a:rPr>
              <a:t>binary search tree</a:t>
            </a:r>
            <a:endParaRPr lang="th-TH" dirty="0" smtClean="0">
              <a:latin typeface="TH SarabunPSK"/>
              <a:cs typeface="TH SarabunPSK"/>
            </a:endParaRP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สมมติให้ลำดับของค่าที่จะใส่เข้าไปคือ </a:t>
            </a:r>
            <a:r>
              <a:rPr lang="en-US" dirty="0" smtClean="0">
                <a:latin typeface="TH SarabunPSK"/>
                <a:cs typeface="TH SarabunPSK"/>
              </a:rPr>
              <a:t>6 7 5 2 4 3 1 8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ต้นไม้ </a:t>
            </a:r>
            <a:r>
              <a:rPr lang="en-US" sz="4800" dirty="0" smtClean="0">
                <a:cs typeface="TH Sarabun New"/>
              </a:rPr>
              <a:t>(Tree) </a:t>
            </a:r>
            <a:r>
              <a:rPr lang="th-TH" sz="4800" dirty="0" smtClean="0">
                <a:cs typeface="TH Sarabun New"/>
              </a:rPr>
              <a:t>สำหรับนักคอมพิวเตอร์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b="0" dirty="0" smtClean="0">
                <a:latin typeface="TH SarabunPSK"/>
                <a:cs typeface="TH SarabunPSK"/>
              </a:rPr>
              <a:t>เป็นโครงสร้างข้อมูลที่แสดงถึงความสัมพันธ์ของข้อมูลแบบมีลำดับชั้น โดยเปรียบเทียบจากส่วนประกอบต่างๆ ของต้นไม้ในโลกความจริง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4" name="Picture 3" descr="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28" y="3042752"/>
            <a:ext cx="3464584" cy="3506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904" y="3470729"/>
            <a:ext cx="30760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ส่วนประกอบที่สำคัญคือ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4000" dirty="0" smtClean="0">
                <a:latin typeface="TH SarabunPSK"/>
                <a:cs typeface="TH SarabunPSK"/>
              </a:rPr>
              <a:t> ราก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3600" dirty="0" smtClean="0">
                <a:latin typeface="TH SarabunPSK"/>
                <a:cs typeface="TH SarabunPSK"/>
              </a:rPr>
              <a:t>  </a:t>
            </a:r>
            <a:r>
              <a:rPr lang="th-TH" sz="4000" dirty="0" smtClean="0">
                <a:latin typeface="TH SarabunPSK"/>
                <a:cs typeface="TH SarabunPSK"/>
              </a:rPr>
              <a:t>กิ่งก้าน</a:t>
            </a:r>
          </a:p>
          <a:p>
            <a:pPr marL="285750" indent="-285750">
              <a:buFont typeface="Wingdings" charset="2"/>
              <a:buChar char="²"/>
            </a:pPr>
            <a:r>
              <a:rPr lang="th-TH" sz="3600" dirty="0" smtClean="0">
                <a:latin typeface="TH SarabunPSK"/>
                <a:cs typeface="TH SarabunPSK"/>
              </a:rPr>
              <a:t>  </a:t>
            </a:r>
            <a:r>
              <a:rPr lang="th-TH" sz="4000" dirty="0" smtClean="0">
                <a:latin typeface="TH SarabunPSK"/>
                <a:cs typeface="TH SarabunPSK"/>
              </a:rPr>
              <a:t>ใบ</a:t>
            </a:r>
            <a:endParaRPr lang="en-US" sz="4000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หลักการสร้างต้นไม้ไบนารี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th-TH" dirty="0" smtClean="0">
                <a:latin typeface="TH SarabunPSK"/>
                <a:cs typeface="TH SarabunPSK"/>
              </a:rPr>
              <a:t>สมมติให้ลำดับของค่าที่จะใส่เข้าไปคือ </a:t>
            </a:r>
            <a:r>
              <a:rPr lang="en-US" dirty="0" smtClean="0">
                <a:latin typeface="TH SarabunPSK"/>
                <a:cs typeface="TH SarabunPSK"/>
              </a:rPr>
              <a:t>6 7 5 2 4 3 1 8</a:t>
            </a:r>
            <a:endParaRPr lang="th-TH" dirty="0" smtClean="0">
              <a:latin typeface="TH SarabunPSK"/>
              <a:cs typeface="TH SarabunPSK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568406"/>
            <a:ext cx="319674" cy="295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578023"/>
            <a:ext cx="700674" cy="676183"/>
            <a:chOff x="1828800" y="3024647"/>
            <a:chExt cx="700674" cy="676183"/>
          </a:xfrm>
        </p:grpSpPr>
        <p:cxnSp>
          <p:nvCxnSpPr>
            <p:cNvPr id="6" name="Straight Connector 5"/>
            <p:cNvCxnSpPr>
              <a:stCxn id="7" idx="5"/>
              <a:endCxn id="8" idx="1"/>
            </p:cNvCxnSpPr>
            <p:nvPr/>
          </p:nvCxnSpPr>
          <p:spPr>
            <a:xfrm rot="16200000" flipH="1">
              <a:off x="2093000" y="3285260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28800" y="3024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6476" y="2568406"/>
            <a:ext cx="1096548" cy="676183"/>
            <a:chOff x="2956926" y="3015030"/>
            <a:chExt cx="1096548" cy="676183"/>
          </a:xfrm>
        </p:grpSpPr>
        <p:cxnSp>
          <p:nvCxnSpPr>
            <p:cNvPr id="10" name="Straight Connector 9"/>
            <p:cNvCxnSpPr>
              <a:stCxn id="13" idx="3"/>
              <a:endCxn id="11" idx="7"/>
            </p:cNvCxnSpPr>
            <p:nvPr/>
          </p:nvCxnSpPr>
          <p:spPr>
            <a:xfrm rot="5400000">
              <a:off x="3228563" y="3268206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956926" y="3396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12" name="Straight Connector 11"/>
            <p:cNvCxnSpPr>
              <a:stCxn id="13" idx="5"/>
              <a:endCxn id="14" idx="1"/>
            </p:cNvCxnSpPr>
            <p:nvPr/>
          </p:nvCxnSpPr>
          <p:spPr>
            <a:xfrm rot="16200000" flipH="1">
              <a:off x="3617000" y="327564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352800" y="3015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33960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0185" y="2525176"/>
            <a:ext cx="1538874" cy="1176613"/>
            <a:chOff x="4343400" y="2971800"/>
            <a:chExt cx="1538874" cy="1176613"/>
          </a:xfrm>
        </p:grpSpPr>
        <p:cxnSp>
          <p:nvCxnSpPr>
            <p:cNvPr id="16" name="Straight Connector 15"/>
            <p:cNvCxnSpPr>
              <a:stCxn id="18" idx="3"/>
              <a:endCxn id="22" idx="7"/>
            </p:cNvCxnSpPr>
            <p:nvPr/>
          </p:nvCxnSpPr>
          <p:spPr>
            <a:xfrm rot="5400000">
              <a:off x="4574308" y="3699552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3"/>
              <a:endCxn id="18" idx="7"/>
            </p:cNvCxnSpPr>
            <p:nvPr/>
          </p:nvCxnSpPr>
          <p:spPr>
            <a:xfrm rot="5400000">
              <a:off x="4969613" y="3251400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7244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19" name="Straight Connector 18"/>
            <p:cNvCxnSpPr>
              <a:stCxn id="20" idx="5"/>
              <a:endCxn id="21" idx="1"/>
            </p:cNvCxnSpPr>
            <p:nvPr/>
          </p:nvCxnSpPr>
          <p:spPr>
            <a:xfrm rot="16200000" flipH="1">
              <a:off x="5389440" y="3227447"/>
              <a:ext cx="223669" cy="2162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120274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562600" y="34041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38532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38725" y="2525176"/>
            <a:ext cx="1563366" cy="1547996"/>
            <a:chOff x="6629400" y="2971800"/>
            <a:chExt cx="1563366" cy="1547996"/>
          </a:xfrm>
        </p:grpSpPr>
        <p:cxnSp>
          <p:nvCxnSpPr>
            <p:cNvPr id="24" name="Straight Connector 23"/>
            <p:cNvCxnSpPr>
              <a:stCxn id="28" idx="3"/>
              <a:endCxn id="32" idx="7"/>
            </p:cNvCxnSpPr>
            <p:nvPr/>
          </p:nvCxnSpPr>
          <p:spPr>
            <a:xfrm rot="5400000">
              <a:off x="6860308" y="3699552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2" idx="5"/>
              <a:endCxn id="26" idx="1"/>
            </p:cNvCxnSpPr>
            <p:nvPr/>
          </p:nvCxnSpPr>
          <p:spPr>
            <a:xfrm rot="16200000" flipH="1">
              <a:off x="6898408" y="4109035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010400" y="422461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27" name="Straight Connector 26"/>
            <p:cNvCxnSpPr>
              <a:stCxn id="30" idx="3"/>
              <a:endCxn id="28" idx="7"/>
            </p:cNvCxnSpPr>
            <p:nvPr/>
          </p:nvCxnSpPr>
          <p:spPr>
            <a:xfrm rot="5400000">
              <a:off x="7255613" y="3251400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010400" y="34056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29" name="Straight Connector 28"/>
            <p:cNvCxnSpPr>
              <a:stCxn id="30" idx="5"/>
              <a:endCxn id="31" idx="1"/>
            </p:cNvCxnSpPr>
            <p:nvPr/>
          </p:nvCxnSpPr>
          <p:spPr>
            <a:xfrm rot="16200000" flipH="1">
              <a:off x="7674556" y="3228331"/>
              <a:ext cx="249928" cy="24077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406274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873092" y="343045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629400" y="38532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6044" y="4277010"/>
            <a:ext cx="1477548" cy="1971583"/>
            <a:chOff x="975726" y="4581617"/>
            <a:chExt cx="1477548" cy="1971583"/>
          </a:xfrm>
        </p:grpSpPr>
        <p:cxnSp>
          <p:nvCxnSpPr>
            <p:cNvPr id="34" name="Straight Connector 33"/>
            <p:cNvCxnSpPr>
              <a:stCxn id="40" idx="3"/>
              <a:endCxn id="44" idx="7"/>
            </p:cNvCxnSpPr>
            <p:nvPr/>
          </p:nvCxnSpPr>
          <p:spPr>
            <a:xfrm rot="5400000">
              <a:off x="1206634" y="53093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8" idx="3"/>
              <a:endCxn id="36" idx="7"/>
            </p:cNvCxnSpPr>
            <p:nvPr/>
          </p:nvCxnSpPr>
          <p:spPr>
            <a:xfrm rot="5400000">
              <a:off x="1226069" y="61237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90600" y="625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37" name="Straight Connector 36"/>
            <p:cNvCxnSpPr>
              <a:stCxn id="44" idx="5"/>
              <a:endCxn id="38" idx="1"/>
            </p:cNvCxnSpPr>
            <p:nvPr/>
          </p:nvCxnSpPr>
          <p:spPr>
            <a:xfrm rot="16200000" flipH="1">
              <a:off x="1244734" y="57188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356726" y="58344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39" name="Straight Connector 38"/>
            <p:cNvCxnSpPr>
              <a:stCxn id="42" idx="3"/>
              <a:endCxn id="40" idx="7"/>
            </p:cNvCxnSpPr>
            <p:nvPr/>
          </p:nvCxnSpPr>
          <p:spPr>
            <a:xfrm rot="5400000">
              <a:off x="1601939" y="48612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356726" y="50154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41" name="Straight Connector 40"/>
            <p:cNvCxnSpPr>
              <a:stCxn id="42" idx="5"/>
              <a:endCxn id="43" idx="1"/>
            </p:cNvCxnSpPr>
            <p:nvPr/>
          </p:nvCxnSpPr>
          <p:spPr>
            <a:xfrm rot="16200000" flipH="1">
              <a:off x="1995754" y="4863276"/>
              <a:ext cx="214366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52600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133600" y="50047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75726" y="5463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37169" y="4274459"/>
            <a:ext cx="1911710" cy="1971583"/>
            <a:chOff x="3276600" y="4581617"/>
            <a:chExt cx="1911710" cy="1971583"/>
          </a:xfrm>
        </p:grpSpPr>
        <p:cxnSp>
          <p:nvCxnSpPr>
            <p:cNvPr id="46" name="Straight Connector 45"/>
            <p:cNvCxnSpPr>
              <a:stCxn id="57" idx="3"/>
              <a:endCxn id="58" idx="7"/>
            </p:cNvCxnSpPr>
            <p:nvPr/>
          </p:nvCxnSpPr>
          <p:spPr>
            <a:xfrm rot="5400000">
              <a:off x="3528041" y="5736420"/>
              <a:ext cx="214861" cy="17202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3" idx="3"/>
              <a:endCxn id="57" idx="7"/>
            </p:cNvCxnSpPr>
            <p:nvPr/>
          </p:nvCxnSpPr>
          <p:spPr>
            <a:xfrm rot="5400000">
              <a:off x="3905575" y="53093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3"/>
              <a:endCxn id="49" idx="7"/>
            </p:cNvCxnSpPr>
            <p:nvPr/>
          </p:nvCxnSpPr>
          <p:spPr>
            <a:xfrm rot="5400000">
              <a:off x="3925010" y="61237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689541" y="625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50" name="Straight Connector 49"/>
            <p:cNvCxnSpPr>
              <a:stCxn id="57" idx="5"/>
              <a:endCxn id="51" idx="1"/>
            </p:cNvCxnSpPr>
            <p:nvPr/>
          </p:nvCxnSpPr>
          <p:spPr>
            <a:xfrm rot="16200000" flipH="1">
              <a:off x="3943675" y="57188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055667" y="58344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52" name="Straight Connector 51"/>
            <p:cNvCxnSpPr>
              <a:stCxn id="55" idx="3"/>
              <a:endCxn id="53" idx="7"/>
            </p:cNvCxnSpPr>
            <p:nvPr/>
          </p:nvCxnSpPr>
          <p:spPr>
            <a:xfrm rot="5400000">
              <a:off x="4300880" y="48612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055667" y="50154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54" name="Straight Connector 53"/>
            <p:cNvCxnSpPr>
              <a:stCxn id="55" idx="5"/>
              <a:endCxn id="56" idx="1"/>
            </p:cNvCxnSpPr>
            <p:nvPr/>
          </p:nvCxnSpPr>
          <p:spPr>
            <a:xfrm rot="16200000" flipH="1">
              <a:off x="4712173" y="4845797"/>
              <a:ext cx="215505" cy="1910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451541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868636" y="50058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74667" y="5463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76600" y="588663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24600" y="4304812"/>
            <a:ext cx="2377074" cy="1971583"/>
            <a:chOff x="6324600" y="4657817"/>
            <a:chExt cx="2377074" cy="1971583"/>
          </a:xfrm>
        </p:grpSpPr>
        <p:cxnSp>
          <p:nvCxnSpPr>
            <p:cNvPr id="60" name="Straight Connector 59"/>
            <p:cNvCxnSpPr>
              <a:stCxn id="71" idx="5"/>
              <a:endCxn id="74" idx="1"/>
            </p:cNvCxnSpPr>
            <p:nvPr/>
          </p:nvCxnSpPr>
          <p:spPr>
            <a:xfrm rot="16200000" flipH="1">
              <a:off x="8205485" y="5326175"/>
              <a:ext cx="215505" cy="2311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2" idx="3"/>
              <a:endCxn id="73" idx="7"/>
            </p:cNvCxnSpPr>
            <p:nvPr/>
          </p:nvCxnSpPr>
          <p:spPr>
            <a:xfrm rot="5400000">
              <a:off x="6576041" y="5812620"/>
              <a:ext cx="214861" cy="17202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3"/>
              <a:endCxn id="72" idx="7"/>
            </p:cNvCxnSpPr>
            <p:nvPr/>
          </p:nvCxnSpPr>
          <p:spPr>
            <a:xfrm rot="5400000">
              <a:off x="6953575" y="5385569"/>
              <a:ext cx="2388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6" idx="3"/>
              <a:endCxn id="64" idx="7"/>
            </p:cNvCxnSpPr>
            <p:nvPr/>
          </p:nvCxnSpPr>
          <p:spPr>
            <a:xfrm rot="5400000">
              <a:off x="6973010" y="6199974"/>
              <a:ext cx="214862" cy="1400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737541" y="6334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cxnSp>
          <p:nvCxnSpPr>
            <p:cNvPr id="65" name="Straight Connector 64"/>
            <p:cNvCxnSpPr>
              <a:stCxn id="72" idx="5"/>
              <a:endCxn id="66" idx="1"/>
            </p:cNvCxnSpPr>
            <p:nvPr/>
          </p:nvCxnSpPr>
          <p:spPr>
            <a:xfrm rot="16200000" flipH="1">
              <a:off x="6991675" y="5795052"/>
              <a:ext cx="162658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103667" y="591063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cxnSp>
          <p:nvCxnSpPr>
            <p:cNvPr id="67" name="Straight Connector 66"/>
            <p:cNvCxnSpPr>
              <a:stCxn id="70" idx="3"/>
              <a:endCxn id="68" idx="7"/>
            </p:cNvCxnSpPr>
            <p:nvPr/>
          </p:nvCxnSpPr>
          <p:spPr>
            <a:xfrm rot="5400000">
              <a:off x="7348880" y="4937417"/>
              <a:ext cx="225122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103667" y="509166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cxnSp>
          <p:nvCxnSpPr>
            <p:cNvPr id="69" name="Straight Connector 68"/>
            <p:cNvCxnSpPr>
              <a:stCxn id="70" idx="5"/>
              <a:endCxn id="71" idx="1"/>
            </p:cNvCxnSpPr>
            <p:nvPr/>
          </p:nvCxnSpPr>
          <p:spPr>
            <a:xfrm rot="16200000" flipH="1">
              <a:off x="7764255" y="4917915"/>
              <a:ext cx="215505" cy="19921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7499541" y="4657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7924800" y="50820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22667" y="553924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6324600" y="596283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8382000" y="550627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</p:grp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Insert </a:t>
            </a:r>
            <a:r>
              <a:rPr lang="th-TH" sz="4800" dirty="0" smtClean="0">
                <a:latin typeface="TH SarabunPSK"/>
                <a:cs typeface="TH SarabunPSK"/>
              </a:rPr>
              <a:t>โหนดแบบ </a:t>
            </a:r>
            <a:r>
              <a:rPr lang="en-US" sz="4800" dirty="0" smtClean="0">
                <a:latin typeface="TH SarabunPSK"/>
                <a:cs typeface="TH SarabunPSK"/>
              </a:rPr>
              <a:t>Non-Recursive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644"/>
            <a:ext cx="8229600" cy="1447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แนวคิดตรงไปตรงมา 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โค้ดค่อนข้างจะยาว เพราะการจำแนกแต่ละกรณีในการใส่โหนดเป็นเรื่องที่ค่อนข้างซับซ้อน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มักทำงานเร็วกว่าแบบ </a:t>
            </a:r>
            <a:r>
              <a:rPr lang="en-US" dirty="0" smtClean="0">
                <a:latin typeface="TH SarabunPSK"/>
                <a:cs typeface="TH SarabunPSK"/>
              </a:rPr>
              <a:t>recursive </a:t>
            </a:r>
            <a:r>
              <a:rPr lang="th-TH" dirty="0" smtClean="0">
                <a:latin typeface="TH SarabunPSK"/>
                <a:cs typeface="TH SarabunPSK"/>
              </a:rPr>
              <a:t>เล็กน้อยเพราะมีโอเวอร์เฮด (</a:t>
            </a:r>
            <a:r>
              <a:rPr lang="en-US" dirty="0" smtClean="0">
                <a:latin typeface="TH SarabunPSK"/>
                <a:cs typeface="TH SarabunPSK"/>
              </a:rPr>
              <a:t>overhead) </a:t>
            </a:r>
            <a:r>
              <a:rPr lang="th-TH" dirty="0" smtClean="0">
                <a:latin typeface="TH SarabunPSK"/>
                <a:cs typeface="TH SarabunPSK"/>
              </a:rPr>
              <a:t>ในการทำงาน้อยกว่า</a:t>
            </a: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726"/>
            <a:ext cx="5493757" cy="664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TreeNode* Tree::</a:t>
            </a:r>
            <a:r>
              <a:rPr lang="en-US" sz="1600" b="1" dirty="0" err="1" smtClean="0">
                <a:latin typeface="Courier New"/>
                <a:cs typeface="Courier New"/>
              </a:rPr>
              <a:t>insertN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key) {</a:t>
            </a:r>
            <a:endParaRPr lang="th-TH" sz="1600" b="1" dirty="0" smtClean="0">
              <a:latin typeface="Courier New"/>
              <a:cs typeface="Courier New"/>
            </a:endParaRPr>
          </a:p>
          <a:p>
            <a:endParaRPr lang="th-TH" sz="1600" b="1" dirty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if (root == NULL)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root = new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(key);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return root;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</a:t>
            </a:r>
            <a:endParaRPr lang="th-TH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endParaRPr lang="en-US" sz="10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root;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while(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!= NULL)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if (key ==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 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// duplicate, do nothing and return NULL.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return NULL;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else 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th-TH" sz="1600" b="1" dirty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if (key &lt;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-&gt;left;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}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else 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th-TH" sz="1600" b="1" dirty="0">
                <a:latin typeface="Courier New"/>
                <a:cs typeface="Courier New"/>
              </a:rPr>
              <a:t> </a:t>
            </a:r>
            <a:r>
              <a:rPr lang="th-TH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smtClean="0">
                <a:latin typeface="Courier New"/>
                <a:cs typeface="Courier New"/>
              </a:rPr>
              <a:t>if (key &gt;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curr</a:t>
            </a:r>
            <a:r>
              <a:rPr lang="en-US" sz="1600" b="1" dirty="0" smtClean="0">
                <a:latin typeface="Courier New"/>
                <a:cs typeface="Courier New"/>
              </a:rPr>
              <a:t>-&gt;right;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1399" y="363160"/>
            <a:ext cx="5078421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TreeNode</a:t>
            </a:r>
            <a:r>
              <a:rPr lang="en-US" sz="1600" b="1" dirty="0" smtClean="0">
                <a:latin typeface="Courier New"/>
                <a:cs typeface="Courier New"/>
              </a:rPr>
              <a:t>*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 = new TreeNode(key);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-&gt;parent =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endParaRPr lang="th-TH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if (key &lt;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-&gt;left =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} else if (key &gt;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-&gt;key)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prev</a:t>
            </a:r>
            <a:r>
              <a:rPr lang="en-US" sz="1600" b="1" dirty="0" smtClean="0">
                <a:latin typeface="Courier New"/>
                <a:cs typeface="Courier New"/>
              </a:rPr>
              <a:t>-&gt;right =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8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return </a:t>
            </a:r>
            <a:r>
              <a:rPr lang="en-US" sz="1600" b="1" dirty="0" err="1" smtClean="0">
                <a:latin typeface="Courier New"/>
                <a:cs typeface="Courier New"/>
              </a:rPr>
              <a:t>newNode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76" y="382244"/>
            <a:ext cx="2874726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ใส่โหนดแรก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1995" y="3764805"/>
            <a:ext cx="189084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ค่าน้อยไปทางซ้าย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7" y="1789910"/>
            <a:ext cx="3516654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ถ้า </a:t>
            </a:r>
            <a:r>
              <a:rPr lang="en-US" sz="2400" b="1" dirty="0" err="1" smtClean="0">
                <a:latin typeface="TH SarabunPSK"/>
                <a:cs typeface="TH SarabunPSK"/>
              </a:rPr>
              <a:t>curr</a:t>
            </a:r>
            <a:r>
              <a:rPr lang="en-US" sz="2400" b="1" dirty="0" smtClean="0">
                <a:latin typeface="TH SarabunPSK"/>
                <a:cs typeface="TH SarabunPSK"/>
              </a:rPr>
              <a:t> == NULL </a:t>
            </a:r>
            <a:r>
              <a:rPr lang="th-TH" sz="2400" b="1" dirty="0" smtClean="0">
                <a:latin typeface="TH SarabunPSK"/>
                <a:cs typeface="TH SarabunPSK"/>
              </a:rPr>
              <a:t>แสดงว่าเจอที่ใส่โหนด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7019" y="960838"/>
            <a:ext cx="1447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TH SarabunPSK"/>
                <a:cs typeface="TH SarabunPSK"/>
              </a:rPr>
              <a:t>Update links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9895" y="4950004"/>
            <a:ext cx="1890840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ค่ามากไปทางขวา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Insert </a:t>
            </a:r>
            <a:r>
              <a:rPr lang="th-TH" sz="4800" dirty="0" smtClean="0">
                <a:latin typeface="TH SarabunPSK"/>
                <a:cs typeface="TH SarabunPSK"/>
              </a:rPr>
              <a:t>โหนดแบบ </a:t>
            </a:r>
            <a:r>
              <a:rPr lang="en-US" sz="4800" dirty="0" smtClean="0">
                <a:latin typeface="TH SarabunPSK"/>
                <a:cs typeface="TH SarabunPSK"/>
              </a:rPr>
              <a:t>Recursive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8382000" cy="1828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โค้ดจะสั้นลง ดูสวยงามกว่าเดิม และตรวจสอบความถูกต้องได้ง่าย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สามารถอ่านโค้ดให้เข้าใจได้โดยง่าย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แนวคิด</a:t>
            </a:r>
            <a:r>
              <a:rPr lang="en-US" dirty="0" smtClean="0">
                <a:latin typeface="TH SarabunPSK"/>
                <a:cs typeface="TH SarabunPSK"/>
              </a:rPr>
              <a:t>: </a:t>
            </a:r>
            <a:r>
              <a:rPr lang="th-TH" dirty="0" smtClean="0">
                <a:latin typeface="TH SarabunPSK"/>
                <a:cs typeface="TH SarabunPSK"/>
              </a:rPr>
              <a:t>เราสามารถมองโหนดลูกของรากว่าเป็นรากของต้นไม้ย่อยได้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และสามารถมองอย่างนี้ซ้อนไปเรื่อย ๆ ได้</a:t>
            </a:r>
          </a:p>
          <a:p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83456"/>
            <a:ext cx="830580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TreeNode*&amp; current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TreeNode* parent)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(current == NULL)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current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current-&gt;parent = parent;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current;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(key == current-&gt;key)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NULL;    // duplicate, do nothing and return NULL.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current-&gt;key)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current-&gt;left, 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// key &gt; current-&gt;key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current-&gt;right, 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810000"/>
            <a:ext cx="27432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/>
              <a:t>สุดยอดทริค น่าประทับใจมาก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>
            <a:off x="4572000" y="3276613"/>
            <a:ext cx="762000" cy="76422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ค้นหาโหนดที่มีค่า </a:t>
            </a:r>
            <a:r>
              <a:rPr lang="en-US" sz="4800" dirty="0" smtClean="0">
                <a:latin typeface="TH SarabunPSK"/>
                <a:cs typeface="TH SarabunPSK"/>
              </a:rPr>
              <a:t>key </a:t>
            </a:r>
            <a:r>
              <a:rPr lang="th-TH" sz="4800" dirty="0" smtClean="0">
                <a:latin typeface="TH SarabunPSK"/>
                <a:cs typeface="TH SarabunPSK"/>
              </a:rPr>
              <a:t>สูงสุด</a:t>
            </a:r>
            <a:r>
              <a:rPr lang="en-US" sz="4800" dirty="0" smtClean="0">
                <a:latin typeface="TH SarabunPSK"/>
                <a:cs typeface="TH SarabunPSK"/>
              </a:rPr>
              <a:t>/</a:t>
            </a:r>
            <a:r>
              <a:rPr lang="th-TH" sz="4800" dirty="0" smtClean="0">
                <a:latin typeface="TH SarabunPSK"/>
                <a:cs typeface="TH SarabunPSK"/>
              </a:rPr>
              <a:t>ต่ำสุด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8229600" cy="1447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โหนดที่อยู่ทางขวาสุดคือโหนดที่มีค่ามากที่สุด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มุ่งหน้าไปตาม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node-&gt;right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ไปเรื่อย ๆ</a:t>
            </a:r>
          </a:p>
          <a:p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โหนดที่อยู่ทางซ้ายสุดคือโหนดที่มีค่าน้อยที่สุด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มุ่งหน้าไปตาม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node-&gt;left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ไปเรื่อย ๆ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ไม่ค่อยมีความแตกต่างด้านการเขียนโค้ดสำหรับวิธีแบบ</a:t>
            </a:r>
            <a:r>
              <a:rPr lang="en-US" dirty="0" smtClean="0">
                <a:latin typeface="TH SarabunPSK"/>
                <a:cs typeface="TH SarabunPSK"/>
              </a:rPr>
              <a:t> recursive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non-recursive</a:t>
            </a:r>
          </a:p>
          <a:p>
            <a:pPr>
              <a:buNone/>
            </a:pPr>
            <a:endParaRPr lang="en-US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660178"/>
            <a:ext cx="4114800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(start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(start-&gt;right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660178"/>
            <a:ext cx="41148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root)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 !=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ค้นหาโหนดที่มี </a:t>
            </a:r>
            <a:r>
              <a:rPr lang="en-US" sz="4800" dirty="0" smtClean="0">
                <a:latin typeface="TH SarabunPSK"/>
                <a:cs typeface="TH SarabunPSK"/>
              </a:rPr>
              <a:t>key </a:t>
            </a:r>
            <a:r>
              <a:rPr lang="th-TH" sz="4800" dirty="0" smtClean="0">
                <a:latin typeface="TH SarabunPSK"/>
                <a:cs typeface="TH SarabunPSK"/>
              </a:rPr>
              <a:t>ที่เราสนใจ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9427"/>
            <a:ext cx="8229600" cy="5334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ใช้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ในการค้นหา ถ้าหากมีโหนดที่มี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ที่หาอยู่ ก็ให้คืน </a:t>
            </a:r>
            <a:r>
              <a:rPr lang="en-US" dirty="0" smtClean="0">
                <a:latin typeface="TH SarabunPSK"/>
                <a:cs typeface="TH SarabunPSK"/>
              </a:rPr>
              <a:t>pointer </a:t>
            </a:r>
            <a:r>
              <a:rPr lang="th-TH" dirty="0" smtClean="0">
                <a:latin typeface="TH SarabunPSK"/>
                <a:cs typeface="TH SarabunPSK"/>
              </a:rPr>
              <a:t>ของโหนดนั้นไป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70136"/>
            <a:ext cx="4898198" cy="280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start)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(start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(key ==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if (key &lt;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(key, 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850" y="2270136"/>
            <a:ext cx="409715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TreeNode*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NULL;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root;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!= NULL)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 == 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-&gt;left;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NULL;    // No match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5908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ใช้ </a:t>
            </a:r>
            <a:r>
              <a:rPr lang="en-US" dirty="0" smtClean="0">
                <a:latin typeface="TH SarabunPSK"/>
                <a:cs typeface="TH SarabunPSK"/>
              </a:rPr>
              <a:t>key </a:t>
            </a:r>
            <a:r>
              <a:rPr lang="th-TH" dirty="0" smtClean="0">
                <a:latin typeface="TH SarabunPSK"/>
                <a:cs typeface="TH SarabunPSK"/>
              </a:rPr>
              <a:t>ในการค้นหาและลบโหนดออกไป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เป็นการดำเนินการที่นับว่าซับซ้อนพอสมควรเพราะต้องรักษาความเป็น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ไว้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สามารถนำมาประยุกต์ใช้กับการเปลี่ยนค่าโหนดได้ เช่น 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th-TH" dirty="0" smtClean="0">
                <a:latin typeface="TH SarabunPSK"/>
                <a:cs typeface="TH SarabunPSK"/>
              </a:rPr>
              <a:t>    ลบโหนดที่จะเปลี่ยนออก แล้วใส่โหนดใหม่ที่มีค่าที่ต้องการเข้าไป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โค้ดแบบ </a:t>
            </a:r>
            <a:r>
              <a:rPr lang="en-US" dirty="0" smtClean="0">
                <a:latin typeface="TH SarabunPSK"/>
                <a:cs typeface="TH SarabunPSK"/>
              </a:rPr>
              <a:t>non-recursive </a:t>
            </a:r>
            <a:r>
              <a:rPr lang="th-TH" dirty="0" smtClean="0">
                <a:latin typeface="TH SarabunPSK"/>
                <a:cs typeface="TH SarabunPSK"/>
              </a:rPr>
              <a:t>ยืดยาวและอาจเขียนผิดได้ง่าย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ก่อนเขียนโค้ดต้องเข้าใจวิธีรักษาคุณสมบัติของ </a:t>
            </a:r>
            <a:r>
              <a:rPr lang="en-US" dirty="0" smtClean="0">
                <a:latin typeface="TH SarabunPSK"/>
                <a:cs typeface="TH SarabunPSK"/>
              </a:rPr>
              <a:t>Binary search tree </a:t>
            </a:r>
            <a:r>
              <a:rPr lang="th-TH" dirty="0" smtClean="0">
                <a:latin typeface="TH SarabunPSK"/>
                <a:cs typeface="TH SarabunPSK"/>
              </a:rPr>
              <a:t>ไว้ให้ได้ก่อน</a:t>
            </a:r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ต้องการลบ </a:t>
            </a:r>
            <a:r>
              <a:rPr lang="en-US" sz="4800" dirty="0" smtClean="0">
                <a:latin typeface="TH SarabunPSK"/>
                <a:cs typeface="TH SarabunPSK"/>
              </a:rPr>
              <a:t>4 </a:t>
            </a:r>
            <a:r>
              <a:rPr lang="th-TH" sz="4800" dirty="0" smtClean="0">
                <a:latin typeface="TH SarabunPSK"/>
                <a:cs typeface="TH SarabunPSK"/>
              </a:rPr>
              <a:t>ออกจากต้นไม้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2513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1943" y="1951867"/>
            <a:ext cx="7655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PSK"/>
                <a:cs typeface="TH SarabunPSK"/>
              </a:rPr>
              <a:t>มันเป็นเรื่องง่าย ถ้าโหนดที่ถูกลบมีลูกแค่อันเดียว</a:t>
            </a:r>
            <a:endParaRPr lang="en-US" sz="3200" b="1" dirty="0" smtClean="0">
              <a:latin typeface="TH SarabunPSK"/>
              <a:cs typeface="TH SarabunPSK"/>
            </a:endParaRPr>
          </a:p>
          <a:p>
            <a:pPr>
              <a:buFont typeface="Wingdings"/>
              <a:buChar char="è"/>
            </a:pPr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    โยงลิงค์ใหม่ได้เลย</a:t>
            </a:r>
            <a:endParaRPr lang="en-US" sz="3200" b="1" dirty="0" smtClean="0">
              <a:latin typeface="TH SarabunPSK"/>
              <a:cs typeface="TH SarabunPSK"/>
              <a:sym typeface="Wingdings" pitchFamily="2" charset="2"/>
            </a:endParaRPr>
          </a:p>
          <a:p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โหนดทางต้นไม้ย่อยทางขวา ยังไงก็มีค่ามากกว่าโหนดทางซ้าย</a:t>
            </a:r>
          </a:p>
          <a:p>
            <a:pPr>
              <a:buFont typeface="Wingdings"/>
              <a:buChar char="è"/>
            </a:pPr>
            <a:r>
              <a:rPr lang="th-TH" sz="3200" b="1" dirty="0" smtClean="0">
                <a:latin typeface="TH SarabunPSK"/>
                <a:cs typeface="TH SarabunPSK"/>
                <a:sym typeface="Wingdings" pitchFamily="2" charset="2"/>
              </a:rPr>
              <a:t>    ลบโหนดที่ไม่ต้องการทิ้งไปได้เลย</a:t>
            </a:r>
            <a:endParaRPr lang="en-US" sz="3200" b="1" dirty="0">
              <a:latin typeface="TH SarabunPSK"/>
              <a:cs typeface="TH SarabunPS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3443" y="253681"/>
            <a:ext cx="1583133" cy="1666783"/>
            <a:chOff x="626667" y="3352800"/>
            <a:chExt cx="1583133" cy="1666783"/>
          </a:xfrm>
        </p:grpSpPr>
        <p:cxnSp>
          <p:nvCxnSpPr>
            <p:cNvPr id="7" name="Straight Connector 6"/>
            <p:cNvCxnSpPr>
              <a:stCxn id="15" idx="6"/>
              <a:endCxn id="19" idx="0"/>
            </p:cNvCxnSpPr>
            <p:nvPr/>
          </p:nvCxnSpPr>
          <p:spPr>
            <a:xfrm>
              <a:off x="1860741" y="39672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7" idx="3"/>
              <a:endCxn id="18" idx="0"/>
            </p:cNvCxnSpPr>
            <p:nvPr/>
          </p:nvCxnSpPr>
          <p:spPr>
            <a:xfrm rot="5400000">
              <a:off x="1028440" y="4545958"/>
              <a:ext cx="20936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4" idx="5"/>
              <a:endCxn id="17" idx="0"/>
            </p:cNvCxnSpPr>
            <p:nvPr/>
          </p:nvCxnSpPr>
          <p:spPr>
            <a:xfrm rot="16200000" flipH="1">
              <a:off x="1145581" y="4088757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4" idx="3"/>
              <a:endCxn id="16" idx="0"/>
            </p:cNvCxnSpPr>
            <p:nvPr/>
          </p:nvCxnSpPr>
          <p:spPr>
            <a:xfrm rot="5400000">
              <a:off x="758992" y="40894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5"/>
              <a:endCxn id="15" idx="0"/>
            </p:cNvCxnSpPr>
            <p:nvPr/>
          </p:nvCxnSpPr>
          <p:spPr>
            <a:xfrm rot="16200000" flipH="1">
              <a:off x="1481613" y="36003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14" idx="0"/>
            </p:cNvCxnSpPr>
            <p:nvPr/>
          </p:nvCxnSpPr>
          <p:spPr>
            <a:xfrm rot="5400000">
              <a:off x="1052629" y="36114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204326" y="3352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99526" y="3810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541067" y="3819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26667" y="4276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160067" y="426308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99526" y="4724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890126" y="4267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11818" y="4216701"/>
            <a:ext cx="1615074" cy="1819183"/>
            <a:chOff x="3377034" y="3397984"/>
            <a:chExt cx="1615074" cy="1819183"/>
          </a:xfrm>
        </p:grpSpPr>
        <p:cxnSp>
          <p:nvCxnSpPr>
            <p:cNvPr id="21" name="Straight Connector 20"/>
            <p:cNvCxnSpPr>
              <a:stCxn id="29" idx="6"/>
              <a:endCxn id="33" idx="0"/>
            </p:cNvCxnSpPr>
            <p:nvPr/>
          </p:nvCxnSpPr>
          <p:spPr>
            <a:xfrm>
              <a:off x="4611108" y="4012393"/>
              <a:ext cx="2211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8" idx="5"/>
              <a:endCxn id="32" idx="0"/>
            </p:cNvCxnSpPr>
            <p:nvPr/>
          </p:nvCxnSpPr>
          <p:spPr>
            <a:xfrm rot="16200000" flipH="1">
              <a:off x="3589088" y="4440801"/>
              <a:ext cx="81484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2" idx="0"/>
            </p:cNvCxnSpPr>
            <p:nvPr/>
          </p:nvCxnSpPr>
          <p:spPr>
            <a:xfrm rot="5400000">
              <a:off x="3987337" y="4723472"/>
              <a:ext cx="28144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8" idx="3"/>
              <a:endCxn id="30" idx="0"/>
            </p:cNvCxnSpPr>
            <p:nvPr/>
          </p:nvCxnSpPr>
          <p:spPr>
            <a:xfrm rot="5400000">
              <a:off x="3509359" y="4134651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7" idx="5"/>
              <a:endCxn id="29" idx="0"/>
            </p:cNvCxnSpPr>
            <p:nvPr/>
          </p:nvCxnSpPr>
          <p:spPr>
            <a:xfrm rot="16200000" flipH="1">
              <a:off x="4231980" y="3645509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" idx="3"/>
              <a:endCxn id="28" idx="0"/>
            </p:cNvCxnSpPr>
            <p:nvPr/>
          </p:nvCxnSpPr>
          <p:spPr>
            <a:xfrm rot="5400000">
              <a:off x="3802996" y="365667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54693" y="3397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649893" y="38551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291434" y="38648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377034" y="43220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139034" y="43885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10434" y="4921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672434" y="43123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45851" y="4231126"/>
            <a:ext cx="1615074" cy="1819183"/>
            <a:chOff x="6039285" y="3397984"/>
            <a:chExt cx="1615074" cy="1819183"/>
          </a:xfrm>
        </p:grpSpPr>
        <p:cxnSp>
          <p:nvCxnSpPr>
            <p:cNvPr id="35" name="Straight Connector 34"/>
            <p:cNvCxnSpPr>
              <a:stCxn id="43" idx="6"/>
              <a:endCxn id="47" idx="0"/>
            </p:cNvCxnSpPr>
            <p:nvPr/>
          </p:nvCxnSpPr>
          <p:spPr>
            <a:xfrm>
              <a:off x="7273359" y="4012393"/>
              <a:ext cx="2211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2" idx="5"/>
              <a:endCxn id="46" idx="0"/>
            </p:cNvCxnSpPr>
            <p:nvPr/>
          </p:nvCxnSpPr>
          <p:spPr>
            <a:xfrm rot="16200000" flipH="1">
              <a:off x="6251339" y="4440801"/>
              <a:ext cx="81484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5" idx="3"/>
              <a:endCxn id="46" idx="0"/>
            </p:cNvCxnSpPr>
            <p:nvPr/>
          </p:nvCxnSpPr>
          <p:spPr>
            <a:xfrm rot="5400000">
              <a:off x="6649588" y="4723472"/>
              <a:ext cx="281446" cy="115578"/>
            </a:xfrm>
            <a:prstGeom prst="line">
              <a:avLst/>
            </a:prstGeom>
            <a:ln w="38100"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4" idx="0"/>
            </p:cNvCxnSpPr>
            <p:nvPr/>
          </p:nvCxnSpPr>
          <p:spPr>
            <a:xfrm rot="5400000">
              <a:off x="6171610" y="4134651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5"/>
              <a:endCxn id="43" idx="0"/>
            </p:cNvCxnSpPr>
            <p:nvPr/>
          </p:nvCxnSpPr>
          <p:spPr>
            <a:xfrm rot="16200000" flipH="1">
              <a:off x="6894231" y="3645509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1" idx="3"/>
              <a:endCxn id="42" idx="0"/>
            </p:cNvCxnSpPr>
            <p:nvPr/>
          </p:nvCxnSpPr>
          <p:spPr>
            <a:xfrm rot="5400000">
              <a:off x="6465247" y="365667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616944" y="3397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12144" y="38551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953685" y="38648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039285" y="432200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801285" y="4388584"/>
              <a:ext cx="319674" cy="295183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572685" y="49219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334685" y="431238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096576" y="6126163"/>
            <a:ext cx="1860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TH Kodchasal"/>
                <a:cs typeface="TH Kodchasal"/>
              </a:rPr>
              <a:t>โยงลิงค์ใหม่</a:t>
            </a:r>
            <a:endParaRPr lang="en-US" sz="3200" b="1" dirty="0">
              <a:latin typeface="TH Kodchasal"/>
              <a:cs typeface="TH Kodchas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01213" y="6163313"/>
            <a:ext cx="18216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TH Kodchasal"/>
                <a:cs typeface="TH Kodchasal"/>
              </a:rPr>
              <a:t>ลบโหนดทิ้ง</a:t>
            </a:r>
            <a:endParaRPr lang="en-US" sz="3200" b="1" dirty="0">
              <a:latin typeface="TH Kodchasal"/>
              <a:cs typeface="TH Kodchas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609600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ถ้าโหนดที่โดนลบมีลูกแค่โหนดเดียวถึงแม้จะมีทั้งลูกและหลาน</a:t>
            </a:r>
            <a:r>
              <a:rPr lang="en-US" sz="2800" dirty="0" smtClean="0">
                <a:latin typeface="TH SarabunPSK"/>
                <a:cs typeface="TH SarabunPSK"/>
              </a:rPr>
              <a:t> </a:t>
            </a:r>
            <a:r>
              <a:rPr lang="th-TH" sz="2800" dirty="0" smtClean="0">
                <a:latin typeface="TH SarabunPSK"/>
                <a:cs typeface="TH SarabunPSK"/>
              </a:rPr>
              <a:t>ยังไงก็ง่าย</a:t>
            </a:r>
          </a:p>
          <a:p>
            <a:endParaRPr lang="th-TH" sz="2800" dirty="0" smtClean="0">
              <a:latin typeface="TH SarabunPSK"/>
              <a:cs typeface="TH SarabunPS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0183" y="3110053"/>
            <a:ext cx="1746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56944" y="3057617"/>
            <a:ext cx="375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  <a:sym typeface="Wingdings" pitchFamily="2" charset="2"/>
              </a:rPr>
              <a:t>เปลี่ยนลิงค์ และลบออกได้เหมือนเดิม</a:t>
            </a:r>
            <a:endParaRPr lang="en-US" sz="2800" b="1" dirty="0" smtClean="0">
              <a:latin typeface="TH SarabunPSK"/>
              <a:cs typeface="TH SarabunPSK"/>
              <a:sym typeface="Wingdings" pitchFamily="2" charset="2"/>
            </a:endParaRPr>
          </a:p>
          <a:p>
            <a:r>
              <a:rPr lang="th-TH" sz="2800" b="1" dirty="0" smtClean="0">
                <a:latin typeface="TH SarabunPSK"/>
                <a:cs typeface="TH SarabunPSK"/>
                <a:sym typeface="Wingdings" pitchFamily="2" charset="2"/>
              </a:rPr>
              <a:t>แทบไม่มีอะไรต่างกันเลย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343130" y="1433653"/>
            <a:ext cx="2072274" cy="1666783"/>
            <a:chOff x="1751997" y="1371600"/>
            <a:chExt cx="2072274" cy="1666783"/>
          </a:xfrm>
        </p:grpSpPr>
        <p:cxnSp>
          <p:nvCxnSpPr>
            <p:cNvPr id="81" name="Straight Connector 80"/>
            <p:cNvCxnSpPr>
              <a:stCxn id="14" idx="3"/>
              <a:endCxn id="82" idx="0"/>
            </p:cNvCxnSpPr>
            <p:nvPr/>
          </p:nvCxnSpPr>
          <p:spPr>
            <a:xfrm rot="5400000">
              <a:off x="1918708" y="2531080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6"/>
              <a:endCxn id="40" idx="0"/>
            </p:cNvCxnSpPr>
            <p:nvPr/>
          </p:nvCxnSpPr>
          <p:spPr>
            <a:xfrm>
              <a:off x="3475212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5"/>
              <a:endCxn id="17" idx="0"/>
            </p:cNvCxnSpPr>
            <p:nvPr/>
          </p:nvCxnSpPr>
          <p:spPr>
            <a:xfrm rot="16200000" flipH="1">
              <a:off x="2350138" y="2544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2" idx="2"/>
              <a:endCxn id="14" idx="0"/>
            </p:cNvCxnSpPr>
            <p:nvPr/>
          </p:nvCxnSpPr>
          <p:spPr>
            <a:xfrm rot="10800000" flipV="1">
              <a:off x="2243851" y="19763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1" idx="5"/>
              <a:endCxn id="13" idx="0"/>
            </p:cNvCxnSpPr>
            <p:nvPr/>
          </p:nvCxnSpPr>
          <p:spPr>
            <a:xfrm rot="16200000" flipH="1">
              <a:off x="3096084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1" idx="3"/>
              <a:endCxn id="12" idx="0"/>
            </p:cNvCxnSpPr>
            <p:nvPr/>
          </p:nvCxnSpPr>
          <p:spPr>
            <a:xfrm rot="5400000">
              <a:off x="2667100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818797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13997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155538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84013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88813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504597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751997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60193" y="1381217"/>
            <a:ext cx="2072274" cy="1666783"/>
            <a:chOff x="4418997" y="1371600"/>
            <a:chExt cx="2072274" cy="1666783"/>
          </a:xfrm>
        </p:grpSpPr>
        <p:cxnSp>
          <p:nvCxnSpPr>
            <p:cNvPr id="84" name="Straight Connector 83"/>
            <p:cNvCxnSpPr>
              <a:stCxn id="77" idx="3"/>
              <a:endCxn id="85" idx="0"/>
            </p:cNvCxnSpPr>
            <p:nvPr/>
          </p:nvCxnSpPr>
          <p:spPr>
            <a:xfrm rot="5400000">
              <a:off x="4585708" y="2531080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6" idx="6"/>
              <a:endCxn id="80" idx="0"/>
            </p:cNvCxnSpPr>
            <p:nvPr/>
          </p:nvCxnSpPr>
          <p:spPr>
            <a:xfrm>
              <a:off x="6142212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7" idx="5"/>
              <a:endCxn id="78" idx="0"/>
            </p:cNvCxnSpPr>
            <p:nvPr/>
          </p:nvCxnSpPr>
          <p:spPr>
            <a:xfrm rot="16200000" flipH="1">
              <a:off x="5017138" y="2544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5" idx="2"/>
              <a:endCxn id="77" idx="0"/>
            </p:cNvCxnSpPr>
            <p:nvPr/>
          </p:nvCxnSpPr>
          <p:spPr>
            <a:xfrm rot="10800000" flipV="1">
              <a:off x="4910851" y="2204992"/>
              <a:ext cx="346347" cy="81008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4" idx="5"/>
              <a:endCxn id="76" idx="0"/>
            </p:cNvCxnSpPr>
            <p:nvPr/>
          </p:nvCxnSpPr>
          <p:spPr>
            <a:xfrm rot="16200000" flipH="1">
              <a:off x="5763084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4" idx="2"/>
              <a:endCxn id="77" idx="0"/>
            </p:cNvCxnSpPr>
            <p:nvPr/>
          </p:nvCxnSpPr>
          <p:spPr>
            <a:xfrm rot="10800000" flipV="1">
              <a:off x="4910851" y="1519192"/>
              <a:ext cx="574947" cy="7668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485797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197" y="2057400"/>
              <a:ext cx="319674" cy="295183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5822538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751013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055813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6171597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418997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</p:grpSp>
      <p:sp>
        <p:nvSpPr>
          <p:cNvPr id="91" name="Content Placeholder 2"/>
          <p:cNvSpPr txBox="1">
            <a:spLocks/>
          </p:cNvSpPr>
          <p:nvPr/>
        </p:nvSpPr>
        <p:spPr>
          <a:xfrm>
            <a:off x="381000" y="3886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2800" b="1" dirty="0" smtClean="0">
                <a:latin typeface="TH SarabunPSK"/>
                <a:cs typeface="TH SarabunPSK"/>
              </a:rPr>
              <a:t>ยิ่งง่ายเข้าไปอีก ถ้าโหนดที่ถูกลบเป็นใบ </a:t>
            </a:r>
            <a:r>
              <a:rPr lang="en-US" sz="2800" b="1" dirty="0" smtClean="0">
                <a:latin typeface="TH SarabunPSK"/>
                <a:cs typeface="TH SarabunPSK"/>
              </a:rPr>
              <a:t>(leaf)</a:t>
            </a:r>
            <a:r>
              <a:rPr lang="th-TH" sz="2800" b="1" dirty="0" smtClean="0">
                <a:latin typeface="TH SarabunPSK"/>
                <a:cs typeface="TH SarabunPSK"/>
              </a:rPr>
              <a:t> คือไม่มีโหนดลูก</a:t>
            </a:r>
            <a:endParaRPr kumimoji="0" lang="th-TH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01541" y="5856293"/>
            <a:ext cx="1746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7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62804" y="4484693"/>
            <a:ext cx="1740258" cy="1209583"/>
            <a:chOff x="1627416" y="4495800"/>
            <a:chExt cx="1740258" cy="1209583"/>
          </a:xfrm>
        </p:grpSpPr>
        <p:cxnSp>
          <p:nvCxnSpPr>
            <p:cNvPr id="106" name="Straight Connector 105"/>
            <p:cNvCxnSpPr>
              <a:stCxn id="100" idx="3"/>
              <a:endCxn id="107" idx="0"/>
            </p:cNvCxnSpPr>
            <p:nvPr/>
          </p:nvCxnSpPr>
          <p:spPr>
            <a:xfrm rot="5400000">
              <a:off x="2574183" y="5238626"/>
              <a:ext cx="195629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0" idx="6"/>
              <a:endCxn id="104" idx="0"/>
            </p:cNvCxnSpPr>
            <p:nvPr/>
          </p:nvCxnSpPr>
          <p:spPr>
            <a:xfrm>
              <a:off x="3018615" y="51102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9" idx="2"/>
              <a:endCxn id="101" idx="0"/>
            </p:cNvCxnSpPr>
            <p:nvPr/>
          </p:nvCxnSpPr>
          <p:spPr>
            <a:xfrm rot="10800000" flipV="1">
              <a:off x="1787254" y="51005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8" idx="5"/>
              <a:endCxn id="100" idx="0"/>
            </p:cNvCxnSpPr>
            <p:nvPr/>
          </p:nvCxnSpPr>
          <p:spPr>
            <a:xfrm rot="16200000" flipH="1">
              <a:off x="2639487" y="47433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3"/>
              <a:endCxn id="99" idx="0"/>
            </p:cNvCxnSpPr>
            <p:nvPr/>
          </p:nvCxnSpPr>
          <p:spPr>
            <a:xfrm rot="5400000">
              <a:off x="2210503" y="47544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3622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057400" y="4953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698941" y="4962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27416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8000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438400" y="5410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95818" y="5868441"/>
            <a:ext cx="3795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อย่าลืมอัพเดตลิงค์ของโหนด </a:t>
            </a:r>
            <a:r>
              <a:rPr lang="en-US" sz="2800" b="1" dirty="0" smtClean="0">
                <a:latin typeface="TH SarabunPSK"/>
                <a:cs typeface="TH SarabunPSK"/>
              </a:rPr>
              <a:t>8 </a:t>
            </a:r>
            <a:r>
              <a:rPr lang="th-TH" sz="2800" b="1" dirty="0" smtClean="0">
                <a:latin typeface="TH SarabunPSK"/>
                <a:cs typeface="TH SarabunPSK"/>
              </a:rPr>
              <a:t>ให้กลายเป็น </a:t>
            </a:r>
            <a:r>
              <a:rPr lang="en-US" sz="2800" b="1" dirty="0" smtClean="0">
                <a:latin typeface="TH SarabunPSK"/>
                <a:cs typeface="TH SarabunPSK"/>
              </a:rPr>
              <a:t>NULL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85434" y="4496841"/>
            <a:ext cx="1740258" cy="1234075"/>
            <a:chOff x="4827816" y="4419600"/>
            <a:chExt cx="1740258" cy="1234075"/>
          </a:xfrm>
        </p:grpSpPr>
        <p:cxnSp>
          <p:nvCxnSpPr>
            <p:cNvPr id="109" name="Straight Connector 108"/>
            <p:cNvCxnSpPr>
              <a:stCxn id="116" idx="3"/>
              <a:endCxn id="120" idx="0"/>
            </p:cNvCxnSpPr>
            <p:nvPr/>
          </p:nvCxnSpPr>
          <p:spPr>
            <a:xfrm rot="5400000">
              <a:off x="5758255" y="5170590"/>
              <a:ext cx="220121" cy="155683"/>
            </a:xfrm>
            <a:prstGeom prst="line">
              <a:avLst/>
            </a:prstGeom>
            <a:ln w="38100">
              <a:solidFill>
                <a:srgbClr val="FFC000">
                  <a:alpha val="4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6" idx="6"/>
              <a:endCxn id="119" idx="0"/>
            </p:cNvCxnSpPr>
            <p:nvPr/>
          </p:nvCxnSpPr>
          <p:spPr>
            <a:xfrm>
              <a:off x="6219015" y="5034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15" idx="2"/>
              <a:endCxn id="117" idx="0"/>
            </p:cNvCxnSpPr>
            <p:nvPr/>
          </p:nvCxnSpPr>
          <p:spPr>
            <a:xfrm rot="10800000" flipV="1">
              <a:off x="4987654" y="5024392"/>
              <a:ext cx="270147" cy="30960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14" idx="5"/>
              <a:endCxn id="116" idx="0"/>
            </p:cNvCxnSpPr>
            <p:nvPr/>
          </p:nvCxnSpPr>
          <p:spPr>
            <a:xfrm rot="16200000" flipH="1">
              <a:off x="5839887" y="4667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4" idx="3"/>
              <a:endCxn id="115" idx="0"/>
            </p:cNvCxnSpPr>
            <p:nvPr/>
          </p:nvCxnSpPr>
          <p:spPr>
            <a:xfrm rot="5400000">
              <a:off x="5410903" y="4678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5562600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257800" y="4876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899341" y="4886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27816" y="533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6248400" y="533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0636" y="5358492"/>
              <a:ext cx="319674" cy="295183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9" grpId="0"/>
      <p:bldP spid="103" grpId="0"/>
      <p:bldP spid="1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(3)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8624"/>
            <a:ext cx="8229600" cy="533400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ถ้าโหนดที่จะลบมีลูกอยู่สองโหนด การดำเนินงานจะกลายเป็นเรื่องซับซ้อนขึ้นมาทันที</a:t>
            </a:r>
          </a:p>
          <a:p>
            <a:pPr lvl="1"/>
            <a:endParaRPr lang="th-TH" sz="2400" dirty="0" smtClean="0">
              <a:latin typeface="TH SarabunPSK"/>
              <a:cs typeface="TH SarabunPSK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02565" y="2252402"/>
            <a:ext cx="372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  <a:r>
              <a:rPr lang="th-TH" sz="2800" b="1" dirty="0" smtClean="0">
                <a:latin typeface="TH SarabunPSK"/>
                <a:cs typeface="TH SarabunPSK"/>
              </a:rPr>
              <a:t> ออกจากต้นไม้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0713" y="2511825"/>
            <a:ext cx="2072274" cy="2123983"/>
            <a:chOff x="533400" y="1371600"/>
            <a:chExt cx="2072274" cy="2123983"/>
          </a:xfrm>
        </p:grpSpPr>
        <p:cxnSp>
          <p:nvCxnSpPr>
            <p:cNvPr id="94" name="Straight Connector 93"/>
            <p:cNvCxnSpPr>
              <a:stCxn id="67" idx="3"/>
              <a:endCxn id="102" idx="0"/>
            </p:cNvCxnSpPr>
            <p:nvPr/>
          </p:nvCxnSpPr>
          <p:spPr>
            <a:xfrm rot="5400000">
              <a:off x="840633" y="25144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5" idx="5"/>
              <a:endCxn id="89" idx="0"/>
            </p:cNvCxnSpPr>
            <p:nvPr/>
          </p:nvCxnSpPr>
          <p:spPr>
            <a:xfrm rot="16200000" flipH="1">
              <a:off x="1885469" y="2554214"/>
              <a:ext cx="213410" cy="1319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6" idx="6"/>
              <a:endCxn id="87" idx="0"/>
            </p:cNvCxnSpPr>
            <p:nvPr/>
          </p:nvCxnSpPr>
          <p:spPr>
            <a:xfrm>
              <a:off x="2256615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5"/>
              <a:endCxn id="26" idx="0"/>
            </p:cNvCxnSpPr>
            <p:nvPr/>
          </p:nvCxnSpPr>
          <p:spPr>
            <a:xfrm rot="16200000" flipH="1">
              <a:off x="1315604" y="2527366"/>
              <a:ext cx="195629" cy="2360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5" idx="5"/>
              <a:endCxn id="25" idx="1"/>
            </p:cNvCxnSpPr>
            <p:nvPr/>
          </p:nvCxnSpPr>
          <p:spPr>
            <a:xfrm rot="16200000" flipH="1">
              <a:off x="1522227" y="21267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3"/>
              <a:endCxn id="67" idx="0"/>
            </p:cNvCxnSpPr>
            <p:nvPr/>
          </p:nvCxnSpPr>
          <p:spPr>
            <a:xfrm rot="5400000">
              <a:off x="1154866" y="21082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5"/>
              <a:endCxn id="66" idx="0"/>
            </p:cNvCxnSpPr>
            <p:nvPr/>
          </p:nvCxnSpPr>
          <p:spPr>
            <a:xfrm rot="16200000" flipH="1">
              <a:off x="1877487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4" idx="3"/>
              <a:endCxn id="65" idx="0"/>
            </p:cNvCxnSpPr>
            <p:nvPr/>
          </p:nvCxnSpPr>
          <p:spPr>
            <a:xfrm rot="5400000">
              <a:off x="1448503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600200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2954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936941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022541" y="2295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2860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898290" y="27268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3400" y="27432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142" name="Straight Connector 141"/>
            <p:cNvCxnSpPr>
              <a:stCxn id="26" idx="3"/>
              <a:endCxn id="143" idx="0"/>
            </p:cNvCxnSpPr>
            <p:nvPr/>
          </p:nvCxnSpPr>
          <p:spPr>
            <a:xfrm rot="5400000">
              <a:off x="1212466" y="2994451"/>
              <a:ext cx="205246" cy="2066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051926" y="3200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653362" y="22615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716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808832" y="2665868"/>
            <a:ext cx="2819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ถ้าเราแทนค่าโหนด </a:t>
            </a:r>
            <a:r>
              <a:rPr lang="en-US" sz="2800" b="1" dirty="0" smtClean="0">
                <a:latin typeface="TH SarabunPSK"/>
                <a:cs typeface="TH SarabunPSK"/>
              </a:rPr>
              <a:t>3 </a:t>
            </a:r>
            <a:r>
              <a:rPr lang="th-TH" sz="2800" b="1" dirty="0" smtClean="0">
                <a:latin typeface="TH SarabunPSK"/>
                <a:cs typeface="TH SarabunPSK"/>
              </a:rPr>
              <a:t>ด้วยค่าในโหนด </a:t>
            </a:r>
            <a:r>
              <a:rPr lang="en-US" sz="2800" b="1" dirty="0" smtClean="0">
                <a:latin typeface="TH SarabunPSK"/>
                <a:cs typeface="TH SarabunPSK"/>
              </a:rPr>
              <a:t>2</a:t>
            </a:r>
          </a:p>
          <a:p>
            <a:r>
              <a:rPr lang="th-TH" sz="2800" b="1" dirty="0" smtClean="0">
                <a:latin typeface="TH SarabunPSK"/>
                <a:cs typeface="TH SarabunPSK"/>
              </a:rPr>
              <a:t>จะเปรียบได้ว่าโหนด </a:t>
            </a:r>
            <a:r>
              <a:rPr lang="en-US" sz="2800" b="1" dirty="0" smtClean="0">
                <a:latin typeface="TH SarabunPSK"/>
                <a:cs typeface="TH SarabunPSK"/>
              </a:rPr>
              <a:t>3 </a:t>
            </a:r>
            <a:r>
              <a:rPr lang="th-TH" sz="2800" b="1" dirty="0" smtClean="0">
                <a:latin typeface="TH SarabunPSK"/>
                <a:cs typeface="TH SarabunPSK"/>
              </a:rPr>
              <a:t>ถูกลบออก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1000" b="1" dirty="0" smtClean="0">
                <a:latin typeface="TH SarabunPSK"/>
                <a:cs typeface="TH SarabunPSK"/>
              </a:rPr>
              <a:t/>
            </a:r>
            <a:br>
              <a:rPr lang="th-TH" sz="10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(</a:t>
            </a:r>
            <a:r>
              <a:rPr lang="en-US" sz="2800" b="1" dirty="0" smtClean="0">
                <a:latin typeface="TH SarabunPSK"/>
                <a:cs typeface="TH SarabunPSK"/>
              </a:rPr>
              <a:t>copy key </a:t>
            </a:r>
            <a:r>
              <a:rPr lang="th-TH" sz="2800" b="1" dirty="0" smtClean="0">
                <a:latin typeface="TH SarabunPSK"/>
                <a:cs typeface="TH SarabunPSK"/>
              </a:rPr>
              <a:t>ของโหนด </a:t>
            </a:r>
            <a:r>
              <a:rPr lang="en-US" sz="2800" b="1" dirty="0" smtClean="0">
                <a:latin typeface="TH SarabunPSK"/>
                <a:cs typeface="TH SarabunPSK"/>
              </a:rPr>
              <a:t>2 </a:t>
            </a:r>
            <a:r>
              <a:rPr lang="th-TH" sz="2800" b="1" dirty="0" smtClean="0">
                <a:latin typeface="TH SarabunPSK"/>
                <a:cs typeface="TH SarabunPSK"/>
              </a:rPr>
              <a:t>ไปทับโหนด </a:t>
            </a:r>
            <a:r>
              <a:rPr lang="en-US" sz="2800" b="1" dirty="0" smtClean="0">
                <a:latin typeface="TH SarabunPSK"/>
                <a:cs typeface="TH SarabunPSK"/>
              </a:rPr>
              <a:t>3</a:t>
            </a:r>
            <a:r>
              <a:rPr lang="th-TH" sz="2800" b="1" dirty="0" smtClean="0">
                <a:latin typeface="TH SarabunPSK"/>
                <a:cs typeface="TH SarabunPSK"/>
              </a:rPr>
              <a:t>)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5121" y="4543305"/>
            <a:ext cx="2108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มีโหนดลูกอันเดียว</a:t>
            </a:r>
          </a:p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ลบด้วยวิธีเดิม ๆ ได้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180106" y="2382970"/>
            <a:ext cx="2072274" cy="2123983"/>
            <a:chOff x="6248400" y="1371600"/>
            <a:chExt cx="2072274" cy="2123983"/>
          </a:xfrm>
        </p:grpSpPr>
        <p:cxnSp>
          <p:nvCxnSpPr>
            <p:cNvPr id="34" name="Straight Connector 33"/>
            <p:cNvCxnSpPr>
              <a:stCxn id="45" idx="3"/>
              <a:endCxn id="49" idx="0"/>
            </p:cNvCxnSpPr>
            <p:nvPr/>
          </p:nvCxnSpPr>
          <p:spPr>
            <a:xfrm rot="5400000">
              <a:off x="6555633" y="25144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2" idx="5"/>
              <a:endCxn id="48" idx="0"/>
            </p:cNvCxnSpPr>
            <p:nvPr/>
          </p:nvCxnSpPr>
          <p:spPr>
            <a:xfrm rot="16200000" flipH="1">
              <a:off x="7600469" y="2554214"/>
              <a:ext cx="213410" cy="1319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4" idx="6"/>
              <a:endCxn id="47" idx="0"/>
            </p:cNvCxnSpPr>
            <p:nvPr/>
          </p:nvCxnSpPr>
          <p:spPr>
            <a:xfrm>
              <a:off x="7971615" y="19860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5" idx="5"/>
              <a:endCxn id="53" idx="0"/>
            </p:cNvCxnSpPr>
            <p:nvPr/>
          </p:nvCxnSpPr>
          <p:spPr>
            <a:xfrm rot="16200000" flipH="1">
              <a:off x="7030604" y="2527366"/>
              <a:ext cx="195629" cy="2360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3" idx="5"/>
              <a:endCxn id="52" idx="1"/>
            </p:cNvCxnSpPr>
            <p:nvPr/>
          </p:nvCxnSpPr>
          <p:spPr>
            <a:xfrm rot="16200000" flipH="1">
              <a:off x="7237227" y="21267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3" idx="3"/>
              <a:endCxn id="45" idx="0"/>
            </p:cNvCxnSpPr>
            <p:nvPr/>
          </p:nvCxnSpPr>
          <p:spPr>
            <a:xfrm rot="5400000">
              <a:off x="6869866" y="21082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2" idx="5"/>
              <a:endCxn id="44" idx="0"/>
            </p:cNvCxnSpPr>
            <p:nvPr/>
          </p:nvCxnSpPr>
          <p:spPr>
            <a:xfrm rot="16200000" flipH="1">
              <a:off x="7592487" y="16191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2" idx="3"/>
              <a:endCxn id="43" idx="0"/>
            </p:cNvCxnSpPr>
            <p:nvPr/>
          </p:nvCxnSpPr>
          <p:spPr>
            <a:xfrm rot="5400000">
              <a:off x="7163503" y="16302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315200" y="137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51941" y="1838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37541" y="2295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613290" y="27268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248400" y="27432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50" name="Straight Connector 49"/>
            <p:cNvCxnSpPr>
              <a:stCxn id="53" idx="3"/>
              <a:endCxn id="51" idx="0"/>
            </p:cNvCxnSpPr>
            <p:nvPr/>
          </p:nvCxnSpPr>
          <p:spPr>
            <a:xfrm rot="5400000">
              <a:off x="6927466" y="2994451"/>
              <a:ext cx="205246" cy="2066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766926" y="3200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368362" y="22615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0866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0800000">
            <a:off x="7194327" y="4112025"/>
            <a:ext cx="533400" cy="457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33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องค์ประกอบของต้นไม้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ต้นไม้ในคอมพิวเตอร์มีองค์ประกอบอยู่สองแบบ </a:t>
            </a:r>
          </a:p>
          <a:p>
            <a:pPr lvl="1">
              <a:buFont typeface="Courier New"/>
              <a:buChar char="o"/>
            </a:pPr>
            <a:r>
              <a:rPr lang="th-TH" sz="3600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โหนด </a:t>
            </a:r>
            <a:r>
              <a:rPr lang="en-US" dirty="0" smtClean="0">
                <a:latin typeface="TH SarabunPSK"/>
                <a:cs typeface="TH SarabunPSK"/>
              </a:rPr>
              <a:t>(node)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เส้น (</a:t>
            </a:r>
            <a:r>
              <a:rPr lang="en-US" dirty="0" smtClean="0">
                <a:latin typeface="TH SarabunPSK"/>
                <a:cs typeface="TH SarabunPSK"/>
              </a:rPr>
              <a:t>edge) </a:t>
            </a:r>
            <a:r>
              <a:rPr lang="th-TH" dirty="0" smtClean="0">
                <a:latin typeface="TH SarabunPSK"/>
                <a:cs typeface="TH SarabunPSK"/>
              </a:rPr>
              <a:t>เส้นแสดงความสัมพันธ์ระหว่างโหนด</a:t>
            </a:r>
            <a:r>
              <a:rPr lang="en-US" dirty="0" smtClean="0">
                <a:latin typeface="TH SarabunPSK"/>
                <a:cs typeface="TH SarabunPSK"/>
              </a:rPr>
              <a:t> 2 </a:t>
            </a:r>
            <a:r>
              <a:rPr lang="th-TH" dirty="0" smtClean="0">
                <a:latin typeface="TH SarabunPSK"/>
                <a:cs typeface="TH SarabunPSK"/>
              </a:rPr>
              <a:t>โหนด</a:t>
            </a:r>
          </a:p>
          <a:p>
            <a:pPr lvl="1"/>
            <a:endParaRPr lang="en-US" sz="3600" dirty="0">
              <a:latin typeface="TH SarabunPSK"/>
              <a:cs typeface="TH SarabunPS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54084" y="3758210"/>
            <a:ext cx="3837751" cy="2924840"/>
            <a:chOff x="4254084" y="3758210"/>
            <a:chExt cx="3837751" cy="2924840"/>
          </a:xfrm>
        </p:grpSpPr>
        <p:sp>
          <p:nvSpPr>
            <p:cNvPr id="4" name="Oval 3"/>
            <p:cNvSpPr/>
            <p:nvPr/>
          </p:nvSpPr>
          <p:spPr>
            <a:xfrm>
              <a:off x="5743916" y="375821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R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99547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P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73299" y="4766566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S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45010" y="5940590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254084" y="5965152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0" name="Straight Connector 9"/>
            <p:cNvCxnSpPr>
              <a:stCxn id="4" idx="4"/>
              <a:endCxn id="5" idx="7"/>
            </p:cNvCxnSpPr>
            <p:nvPr/>
          </p:nvCxnSpPr>
          <p:spPr>
            <a:xfrm flipH="1">
              <a:off x="5635839" y="4476108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4"/>
              <a:endCxn id="6" idx="1"/>
            </p:cNvCxnSpPr>
            <p:nvPr/>
          </p:nvCxnSpPr>
          <p:spPr>
            <a:xfrm>
              <a:off x="6116648" y="4476108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1"/>
            </p:cNvCxnSpPr>
            <p:nvPr/>
          </p:nvCxnSpPr>
          <p:spPr>
            <a:xfrm>
              <a:off x="5372279" y="5484464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8" idx="7"/>
            </p:cNvCxnSpPr>
            <p:nvPr/>
          </p:nvCxnSpPr>
          <p:spPr>
            <a:xfrm flipH="1">
              <a:off x="4890376" y="5484464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346372" y="594710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L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24" name="Straight Connector 23"/>
            <p:cNvCxnSpPr>
              <a:stCxn id="6" idx="4"/>
              <a:endCxn id="23" idx="1"/>
            </p:cNvCxnSpPr>
            <p:nvPr/>
          </p:nvCxnSpPr>
          <p:spPr>
            <a:xfrm>
              <a:off x="6946031" y="5484464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57200" y="3691278"/>
            <a:ext cx="3409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i="1" u="sng" dirty="0" smtClean="0">
                <a:latin typeface="TH SarabunPSK"/>
                <a:cs typeface="TH SarabunPSK"/>
              </a:rPr>
              <a:t>หมายเหตุ</a:t>
            </a:r>
          </a:p>
          <a:p>
            <a:r>
              <a:rPr lang="th-TH" sz="3200" dirty="0" smtClean="0">
                <a:latin typeface="TH SarabunPSK"/>
                <a:cs typeface="TH SarabunPSK"/>
              </a:rPr>
              <a:t>เพื่อความง่ายต่อการวาดต้นไม้ จึงนิยมวาดต้นไม้คว่ำ เริ่มจากให้รากอยู่บนสุด</a:t>
            </a:r>
            <a:r>
              <a:rPr lang="en-US" sz="3200" dirty="0" smtClean="0">
                <a:latin typeface="TH SarabunPSK"/>
                <a:cs typeface="TH SarabunPSK"/>
              </a:rPr>
              <a:t> </a:t>
            </a:r>
            <a:r>
              <a:rPr lang="th-TH" sz="3200" dirty="0" smtClean="0">
                <a:latin typeface="TH SarabunPSK"/>
                <a:cs typeface="TH SarabunPSK"/>
              </a:rPr>
              <a:t>และวาดเส้นแทนกิ่งก้านแตกแขนงเป็นลำดับลงมาเรื่อยๆ</a:t>
            </a:r>
            <a:endParaRPr lang="en-US" sz="3200" dirty="0">
              <a:latin typeface="TH SarabunPSK"/>
              <a:cs typeface="TH SarabunPSK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ผลลัพธ์จากการลบโหนด </a:t>
            </a:r>
            <a:r>
              <a:rPr lang="en-US" sz="4800" dirty="0" smtClean="0">
                <a:latin typeface="TH SarabunPSK"/>
                <a:cs typeface="TH SarabunPSK"/>
              </a:rPr>
              <a:t>2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9437" y="2548116"/>
            <a:ext cx="2072274" cy="2123983"/>
            <a:chOff x="1066800" y="4267200"/>
            <a:chExt cx="2072274" cy="2123983"/>
          </a:xfrm>
        </p:grpSpPr>
        <p:cxnSp>
          <p:nvCxnSpPr>
            <p:cNvPr id="5" name="Straight Connector 4"/>
            <p:cNvCxnSpPr>
              <a:stCxn id="16" idx="3"/>
              <a:endCxn id="19" idx="0"/>
            </p:cNvCxnSpPr>
            <p:nvPr/>
          </p:nvCxnSpPr>
          <p:spPr>
            <a:xfrm rot="5400000">
              <a:off x="1374033" y="5410076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2" idx="5"/>
              <a:endCxn id="18" idx="0"/>
            </p:cNvCxnSpPr>
            <p:nvPr/>
          </p:nvCxnSpPr>
          <p:spPr>
            <a:xfrm rot="16200000" flipH="1">
              <a:off x="2490987" y="5377696"/>
              <a:ext cx="213410" cy="2761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6"/>
              <a:endCxn id="17" idx="0"/>
            </p:cNvCxnSpPr>
            <p:nvPr/>
          </p:nvCxnSpPr>
          <p:spPr>
            <a:xfrm>
              <a:off x="2790015" y="48816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" idx="5"/>
              <a:endCxn id="21" idx="0"/>
            </p:cNvCxnSpPr>
            <p:nvPr/>
          </p:nvCxnSpPr>
          <p:spPr>
            <a:xfrm rot="16200000" flipH="1">
              <a:off x="1536767" y="5735203"/>
              <a:ext cx="652829" cy="6876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4" idx="5"/>
              <a:endCxn id="22" idx="1"/>
            </p:cNvCxnSpPr>
            <p:nvPr/>
          </p:nvCxnSpPr>
          <p:spPr>
            <a:xfrm rot="16200000" flipH="1">
              <a:off x="2055627" y="5022386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4" idx="3"/>
              <a:endCxn id="16" idx="0"/>
            </p:cNvCxnSpPr>
            <p:nvPr/>
          </p:nvCxnSpPr>
          <p:spPr>
            <a:xfrm rot="5400000">
              <a:off x="1688266" y="50038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5"/>
              <a:endCxn id="15" idx="0"/>
            </p:cNvCxnSpPr>
            <p:nvPr/>
          </p:nvCxnSpPr>
          <p:spPr>
            <a:xfrm rot="16200000" flipH="1">
              <a:off x="2410887" y="45147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14" idx="0"/>
            </p:cNvCxnSpPr>
            <p:nvPr/>
          </p:nvCxnSpPr>
          <p:spPr>
            <a:xfrm rot="5400000">
              <a:off x="1981903" y="45258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133600" y="4267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4724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70341" y="4734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555941" y="5191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518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575926" y="562247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5638800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20" name="Straight Connector 19"/>
            <p:cNvCxnSpPr>
              <a:stCxn id="23" idx="3"/>
              <a:endCxn id="21" idx="0"/>
            </p:cNvCxnSpPr>
            <p:nvPr/>
          </p:nvCxnSpPr>
          <p:spPr>
            <a:xfrm rot="5400000">
              <a:off x="1890829" y="5897488"/>
              <a:ext cx="205246" cy="191778"/>
            </a:xfrm>
            <a:prstGeom prst="line">
              <a:avLst/>
            </a:prstGeom>
            <a:ln w="38100"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737726" y="609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186762" y="5157108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42526" y="5638800"/>
              <a:ext cx="319674" cy="295183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11842" y="2342919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PSK"/>
                <a:cs typeface="TH SarabunPSK"/>
              </a:rPr>
              <a:t>ผลลัพธ์ที่ได้รักษาคุณสมบัติของ </a:t>
            </a:r>
            <a:r>
              <a:rPr lang="en-US" sz="3200" b="1" dirty="0" smtClean="0">
                <a:latin typeface="TH SarabunPSK"/>
                <a:cs typeface="TH SarabunPSK"/>
              </a:rPr>
              <a:t>binary search tree </a:t>
            </a:r>
            <a:r>
              <a:rPr lang="th-TH" sz="3200" b="1" dirty="0" smtClean="0">
                <a:latin typeface="TH SarabunPSK"/>
                <a:cs typeface="TH SarabunPSK"/>
              </a:rPr>
              <a:t>ไว้ได้ทุกประการ</a:t>
            </a:r>
          </a:p>
          <a:p>
            <a:endParaRPr lang="th-TH" sz="3200" b="1" dirty="0" smtClean="0">
              <a:latin typeface="TH SarabunPSK"/>
              <a:cs typeface="TH SarabunPSK"/>
            </a:endParaRPr>
          </a:p>
          <a:p>
            <a:r>
              <a:rPr lang="en-US" sz="3200" b="1" dirty="0" smtClean="0">
                <a:latin typeface="TH SarabunPSK"/>
                <a:cs typeface="TH SarabunPSK"/>
              </a:rPr>
              <a:t>“</a:t>
            </a:r>
            <a:r>
              <a:rPr lang="th-TH" sz="3200" b="1" dirty="0" smtClean="0">
                <a:latin typeface="TH SarabunPSK"/>
                <a:cs typeface="TH SarabunPSK"/>
              </a:rPr>
              <a:t>แล้วรู้ได้ไงว่าต้องเลือกโหนด </a:t>
            </a:r>
            <a:r>
              <a:rPr lang="en-US" sz="3200" b="1" dirty="0" smtClean="0">
                <a:latin typeface="TH SarabunPSK"/>
                <a:cs typeface="TH SarabunPSK"/>
              </a:rPr>
              <a:t>2 </a:t>
            </a:r>
            <a:r>
              <a:rPr lang="th-TH" sz="3200" b="1" dirty="0" smtClean="0">
                <a:latin typeface="TH SarabunPSK"/>
                <a:cs typeface="TH SarabunPSK"/>
              </a:rPr>
              <a:t>มีหลักการเลือกหรือเปล่า </a:t>
            </a:r>
            <a:r>
              <a:rPr lang="en-US" sz="3200" b="1" dirty="0" smtClean="0">
                <a:latin typeface="TH SarabunPSK"/>
                <a:cs typeface="TH SarabunPSK"/>
              </a:rPr>
              <a:t>?”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 (</a:t>
            </a:r>
            <a:r>
              <a:rPr lang="en-US" sz="4800" dirty="0" smtClean="0">
                <a:latin typeface="TH SarabunPSK"/>
                <a:cs typeface="TH SarabunPSK"/>
              </a:rPr>
              <a:t>Remove Node)</a:t>
            </a:r>
            <a:r>
              <a:rPr lang="th-TH" sz="4800" dirty="0" smtClean="0">
                <a:latin typeface="TH SarabunPSK"/>
                <a:cs typeface="TH SarabunPSK"/>
              </a:rPr>
              <a:t> </a:t>
            </a:r>
            <a:r>
              <a:rPr lang="en-US" sz="4800" dirty="0" smtClean="0">
                <a:latin typeface="TH SarabunPSK"/>
                <a:cs typeface="TH SarabunPSK"/>
              </a:rPr>
              <a:t>(4)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4069"/>
            <a:ext cx="8229600" cy="3667217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ถ้าเลือกโหนดที่มีค่ามากสุดในต้นไม้ย่อยด้านซ้าย หรือ เลือกโหนดที่มีค่าน้อยสุดในต้นไม้ย่อยทางขวา</a:t>
            </a:r>
            <a:br>
              <a:rPr lang="th-TH" dirty="0" smtClean="0">
                <a:latin typeface="TH SarabunPSK"/>
                <a:cs typeface="TH SarabunPSK"/>
              </a:rPr>
            </a:br>
            <a:r>
              <a:rPr lang="en-US" dirty="0" smtClean="0">
                <a:latin typeface="TH SarabunPSK"/>
                <a:cs typeface="TH SarabunPSK"/>
              </a:rPr>
              <a:t>  </a:t>
            </a:r>
            <a:r>
              <a:rPr lang="th-TH" dirty="0" smtClean="0">
                <a:latin typeface="TH SarabunPSK"/>
                <a:cs typeface="TH SarabunPSK"/>
              </a:rPr>
              <a:t>จะรับประกันได้ว่า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การแทนค่าเข้าไปในโหนดที่ถูกสั่งลบจะไม่ผิดกฎ</a:t>
            </a:r>
          </a:p>
          <a:p>
            <a:pPr marL="914400" lvl="1" indent="-45720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โหนดที่ถูกเลือกมาแทนที่จะมีลูกแค่โหนดเดียวเป็นอย่างมากเสมอ</a:t>
            </a:r>
          </a:p>
          <a:p>
            <a:pPr lvl="1"/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ลองเลือกทั้งสองวิธี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3582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ต้องการจะลบ </a:t>
            </a:r>
            <a:r>
              <a:rPr lang="en-US" sz="3200" b="1" dirty="0" smtClean="0">
                <a:latin typeface="TH SarabunPSK"/>
                <a:cs typeface="TH SarabunPSK"/>
              </a:rPr>
              <a:t>3 </a:t>
            </a:r>
            <a:r>
              <a:rPr lang="th-TH" sz="3200" b="1" dirty="0" smtClean="0">
                <a:latin typeface="TH SarabunPSK"/>
                <a:cs typeface="TH SarabunPSK"/>
              </a:rPr>
              <a:t>ออกจากต้นไม้</a:t>
            </a:r>
            <a:endParaRPr lang="en-US" sz="3200" b="1" dirty="0">
              <a:latin typeface="TH SarabunPSK"/>
              <a:cs typeface="TH SarabunPS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2204" y="2598911"/>
            <a:ext cx="2072274" cy="2123983"/>
            <a:chOff x="1219200" y="3591017"/>
            <a:chExt cx="2072274" cy="2123983"/>
          </a:xfrm>
        </p:grpSpPr>
        <p:cxnSp>
          <p:nvCxnSpPr>
            <p:cNvPr id="6" name="Straight Connector 5"/>
            <p:cNvCxnSpPr>
              <a:stCxn id="17" idx="3"/>
              <a:endCxn id="22" idx="0"/>
            </p:cNvCxnSpPr>
            <p:nvPr/>
          </p:nvCxnSpPr>
          <p:spPr>
            <a:xfrm rot="5400000">
              <a:off x="1526433" y="4733893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1" idx="0"/>
            </p:cNvCxnSpPr>
            <p:nvPr/>
          </p:nvCxnSpPr>
          <p:spPr>
            <a:xfrm rot="16200000" flipH="1">
              <a:off x="2489835" y="4778015"/>
              <a:ext cx="209366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" idx="6"/>
              <a:endCxn id="20" idx="0"/>
            </p:cNvCxnSpPr>
            <p:nvPr/>
          </p:nvCxnSpPr>
          <p:spPr>
            <a:xfrm>
              <a:off x="2942415" y="4205426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7" idx="5"/>
              <a:endCxn id="19" idx="0"/>
            </p:cNvCxnSpPr>
            <p:nvPr/>
          </p:nvCxnSpPr>
          <p:spPr>
            <a:xfrm rot="16200000" flipH="1">
              <a:off x="1963304" y="4784883"/>
              <a:ext cx="195629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5"/>
              <a:endCxn id="18" idx="0"/>
            </p:cNvCxnSpPr>
            <p:nvPr/>
          </p:nvCxnSpPr>
          <p:spPr>
            <a:xfrm rot="16200000" flipH="1">
              <a:off x="2227255" y="4326974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3"/>
              <a:endCxn id="17" idx="0"/>
            </p:cNvCxnSpPr>
            <p:nvPr/>
          </p:nvCxnSpPr>
          <p:spPr>
            <a:xfrm rot="5400000">
              <a:off x="1840666" y="4327684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4" idx="5"/>
              <a:endCxn id="16" idx="0"/>
            </p:cNvCxnSpPr>
            <p:nvPr/>
          </p:nvCxnSpPr>
          <p:spPr>
            <a:xfrm rot="16200000" flipH="1">
              <a:off x="2563287" y="3838542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15" idx="0"/>
            </p:cNvCxnSpPr>
            <p:nvPr/>
          </p:nvCxnSpPr>
          <p:spPr>
            <a:xfrm rot="5400000">
              <a:off x="2134303" y="3849705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286000" y="3591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40482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22741" y="40578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708341" y="45150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241741" y="4501297"/>
              <a:ext cx="319674" cy="2951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en-US" sz="28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81200" y="4962617"/>
              <a:ext cx="319674" cy="2951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en-US" sz="28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71800" y="4505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4962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219200" y="4962617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23" name="Straight Connector 22"/>
            <p:cNvCxnSpPr>
              <a:stCxn id="19" idx="3"/>
              <a:endCxn id="24" idx="0"/>
            </p:cNvCxnSpPr>
            <p:nvPr/>
          </p:nvCxnSpPr>
          <p:spPr>
            <a:xfrm rot="5400000">
              <a:off x="1860166" y="5251968"/>
              <a:ext cx="205246" cy="1304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737726" y="5419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08741" y="1825239"/>
            <a:ext cx="2072274" cy="1885766"/>
            <a:chOff x="5987859" y="1819183"/>
            <a:chExt cx="2072274" cy="2123983"/>
          </a:xfrm>
        </p:grpSpPr>
        <p:cxnSp>
          <p:nvCxnSpPr>
            <p:cNvPr id="26" name="Straight Connector 25"/>
            <p:cNvCxnSpPr>
              <a:stCxn id="37" idx="3"/>
              <a:endCxn id="40" idx="0"/>
            </p:cNvCxnSpPr>
            <p:nvPr/>
          </p:nvCxnSpPr>
          <p:spPr>
            <a:xfrm rot="5400000">
              <a:off x="6295092" y="2962059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3" idx="5"/>
              <a:endCxn id="39" idx="0"/>
            </p:cNvCxnSpPr>
            <p:nvPr/>
          </p:nvCxnSpPr>
          <p:spPr>
            <a:xfrm rot="16200000" flipH="1">
              <a:off x="7412046" y="2929679"/>
              <a:ext cx="213410" cy="2761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6" idx="6"/>
              <a:endCxn id="38" idx="0"/>
            </p:cNvCxnSpPr>
            <p:nvPr/>
          </p:nvCxnSpPr>
          <p:spPr>
            <a:xfrm>
              <a:off x="7711074" y="2433592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5"/>
              <a:endCxn id="42" idx="0"/>
            </p:cNvCxnSpPr>
            <p:nvPr/>
          </p:nvCxnSpPr>
          <p:spPr>
            <a:xfrm rot="16200000" flipH="1">
              <a:off x="6457826" y="3287186"/>
              <a:ext cx="652829" cy="6876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5"/>
              <a:endCxn id="43" idx="1"/>
            </p:cNvCxnSpPr>
            <p:nvPr/>
          </p:nvCxnSpPr>
          <p:spPr>
            <a:xfrm rot="16200000" flipH="1">
              <a:off x="6976686" y="2574369"/>
              <a:ext cx="223983" cy="1319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5" idx="3"/>
              <a:endCxn id="37" idx="0"/>
            </p:cNvCxnSpPr>
            <p:nvPr/>
          </p:nvCxnSpPr>
          <p:spPr>
            <a:xfrm rot="5400000">
              <a:off x="6609325" y="25558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36" idx="0"/>
            </p:cNvCxnSpPr>
            <p:nvPr/>
          </p:nvCxnSpPr>
          <p:spPr>
            <a:xfrm rot="16200000" flipH="1">
              <a:off x="7331946" y="20667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3"/>
              <a:endCxn id="35" idx="0"/>
            </p:cNvCxnSpPr>
            <p:nvPr/>
          </p:nvCxnSpPr>
          <p:spPr>
            <a:xfrm rot="5400000">
              <a:off x="6902962" y="20778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054659" y="1819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749859" y="2276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3914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740459" y="2733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7496985" y="317445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987859" y="3190783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41" name="Straight Connector 40"/>
            <p:cNvCxnSpPr>
              <a:stCxn id="44" idx="3"/>
              <a:endCxn id="42" idx="0"/>
            </p:cNvCxnSpPr>
            <p:nvPr/>
          </p:nvCxnSpPr>
          <p:spPr>
            <a:xfrm rot="5400000">
              <a:off x="6811888" y="3449471"/>
              <a:ext cx="205246" cy="191778"/>
            </a:xfrm>
            <a:prstGeom prst="line">
              <a:avLst/>
            </a:prstGeom>
            <a:ln w="38100"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58785" y="36479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107821" y="2709091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963585" y="3190783"/>
              <a:ext cx="319674" cy="295183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accent3">
                  <a:lumMod val="75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39404" y="3834745"/>
            <a:ext cx="2529474" cy="2123983"/>
            <a:chOff x="4419600" y="4581617"/>
            <a:chExt cx="2529474" cy="2123983"/>
          </a:xfrm>
        </p:grpSpPr>
        <p:cxnSp>
          <p:nvCxnSpPr>
            <p:cNvPr id="46" name="Straight Connector 45"/>
            <p:cNvCxnSpPr>
              <a:stCxn id="57" idx="3"/>
              <a:endCxn id="60" idx="0"/>
            </p:cNvCxnSpPr>
            <p:nvPr/>
          </p:nvCxnSpPr>
          <p:spPr>
            <a:xfrm rot="5400000">
              <a:off x="4726833" y="5724493"/>
              <a:ext cx="195629" cy="2618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3" idx="5"/>
              <a:endCxn id="59" idx="0"/>
            </p:cNvCxnSpPr>
            <p:nvPr/>
          </p:nvCxnSpPr>
          <p:spPr>
            <a:xfrm rot="16200000" flipH="1">
              <a:off x="5867552" y="5715878"/>
              <a:ext cx="341318" cy="100704"/>
            </a:xfrm>
            <a:prstGeom prst="line">
              <a:avLst/>
            </a:prstGeom>
            <a:ln w="38100">
              <a:solidFill>
                <a:schemeClr val="tx2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6" idx="6"/>
              <a:endCxn id="58" idx="0"/>
            </p:cNvCxnSpPr>
            <p:nvPr/>
          </p:nvCxnSpPr>
          <p:spPr>
            <a:xfrm>
              <a:off x="6339474" y="5196026"/>
              <a:ext cx="449763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7" idx="5"/>
              <a:endCxn id="64" idx="1"/>
            </p:cNvCxnSpPr>
            <p:nvPr/>
          </p:nvCxnSpPr>
          <p:spPr>
            <a:xfrm rot="16200000" flipH="1">
              <a:off x="5154341" y="5784846"/>
              <a:ext cx="238858" cy="18434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5" idx="5"/>
              <a:endCxn id="59" idx="2"/>
            </p:cNvCxnSpPr>
            <p:nvPr/>
          </p:nvCxnSpPr>
          <p:spPr>
            <a:xfrm rot="16200000" flipH="1">
              <a:off x="5294737" y="5450492"/>
              <a:ext cx="793710" cy="47426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5" idx="3"/>
              <a:endCxn id="57" idx="0"/>
            </p:cNvCxnSpPr>
            <p:nvPr/>
          </p:nvCxnSpPr>
          <p:spPr>
            <a:xfrm rot="5400000">
              <a:off x="5041066" y="5318284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4" idx="5"/>
              <a:endCxn id="56" idx="0"/>
            </p:cNvCxnSpPr>
            <p:nvPr/>
          </p:nvCxnSpPr>
          <p:spPr>
            <a:xfrm rot="16200000" flipH="1">
              <a:off x="5862017" y="4730813"/>
              <a:ext cx="214863" cy="4203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4" idx="3"/>
              <a:endCxn id="55" idx="0"/>
            </p:cNvCxnSpPr>
            <p:nvPr/>
          </p:nvCxnSpPr>
          <p:spPr>
            <a:xfrm rot="5400000">
              <a:off x="5334703" y="4840305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86400" y="45816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181600" y="5038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4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19800" y="50484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8</a:t>
              </a:r>
              <a:endParaRPr lang="en-US" sz="2000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908741" y="550563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0</a:t>
              </a:r>
              <a:endParaRPr lang="en-US" sz="2000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629400" y="5496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9</a:t>
              </a:r>
              <a:endParaRPr lang="en-US" sz="20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928726" y="5936889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5953217"/>
              <a:ext cx="5482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-1</a:t>
              </a:r>
              <a:endParaRPr lang="en-US" sz="2000" b="1" dirty="0"/>
            </a:p>
          </p:txBody>
        </p:sp>
        <p:cxnSp>
          <p:nvCxnSpPr>
            <p:cNvPr id="61" name="Straight Connector 60"/>
            <p:cNvCxnSpPr>
              <a:stCxn id="64" idx="3"/>
              <a:endCxn id="62" idx="0"/>
            </p:cNvCxnSpPr>
            <p:nvPr/>
          </p:nvCxnSpPr>
          <p:spPr>
            <a:xfrm rot="5400000">
              <a:off x="5205529" y="6250005"/>
              <a:ext cx="20524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090526" y="64104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15000" y="5343617"/>
              <a:ext cx="319674" cy="295183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solidFill>
                <a:schemeClr val="tx2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319126" y="5953217"/>
              <a:ext cx="319674" cy="295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2930546" y="3213320"/>
            <a:ext cx="1884928" cy="2356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30546" y="4302821"/>
            <a:ext cx="1859700" cy="2521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5359" y="5546485"/>
            <a:ext cx="3820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ทั้งสองวิธีให้ผลลัพธ์ที่ถูกต้องทั้งคู่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31012" y="2509912"/>
            <a:ext cx="2059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แทนด้วยโหนด </a:t>
            </a:r>
            <a:r>
              <a:rPr lang="en-US" sz="3200" b="1" dirty="0" smtClean="0">
                <a:latin typeface="TH SarabunPSK"/>
                <a:cs typeface="TH SarabunPSK"/>
              </a:rPr>
              <a:t>2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30546" y="4449154"/>
            <a:ext cx="2059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แทนด้วยโหนด </a:t>
            </a:r>
            <a:r>
              <a:rPr lang="en-US" sz="3200" b="1" dirty="0" smtClean="0">
                <a:latin typeface="TH SarabunPSK"/>
                <a:cs typeface="TH SarabunPSK"/>
              </a:rPr>
              <a:t>4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89439" y="6014556"/>
            <a:ext cx="58731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SarabunPSK"/>
                <a:cs typeface="TH SarabunPSK"/>
              </a:rPr>
              <a:t>เพื่อความง่ายในการสอน</a:t>
            </a:r>
            <a:r>
              <a:rPr lang="en-US" sz="3200" b="1" dirty="0" smtClean="0">
                <a:latin typeface="TH SarabunPSK"/>
                <a:cs typeface="TH SarabunPSK"/>
              </a:rPr>
              <a:t> </a:t>
            </a:r>
            <a:r>
              <a:rPr lang="th-TH" sz="3200" b="1" dirty="0" smtClean="0">
                <a:latin typeface="TH SarabunPSK"/>
                <a:cs typeface="TH SarabunPSK"/>
              </a:rPr>
              <a:t>จะเลือกใช้เฉพาะแบบแรก</a:t>
            </a:r>
            <a:endParaRPr lang="en-US" sz="3200" b="1" dirty="0">
              <a:latin typeface="TH SarabunPSK"/>
              <a:cs typeface="TH SarabunPSK"/>
            </a:endParaRP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  <p:bldP spid="69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การลบโหนดเกิดขึ้นได้สี่กรณี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33916" cy="4906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โหนดที่ถูกลบเป็นใบ (ไม่มีลูก)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เปลี่ยนลิงค์ของพ่อให้เป็น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NULL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และลบใบทิ้ง</a:t>
            </a:r>
            <a:endParaRPr lang="th-TH" dirty="0" smtClean="0">
              <a:latin typeface="TH SarabunPSK"/>
              <a:cs typeface="TH SarabunPSK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โหนดที่ถูกลบมีลูกสองโหนด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เขียนทับค่าโหนดแล้วลบโหนดที่ถูกเลือกมาแทนที่</a:t>
            </a:r>
            <a:endParaRPr lang="th-TH" dirty="0" smtClean="0">
              <a:latin typeface="TH SarabunPSK"/>
              <a:cs typeface="TH SarabunPSK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โหนดที่ถูกลบมีเฉพาะโหนดลูกทางด้านซ้าย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เปลี่ยนลิงค์แล้วลบโหนด</a:t>
            </a:r>
            <a:endParaRPr lang="th-TH" dirty="0" smtClean="0">
              <a:latin typeface="TH SarabunPSK"/>
              <a:cs typeface="TH SarabunPSK"/>
            </a:endParaRPr>
          </a:p>
          <a:p>
            <a:pPr marL="0" indent="0">
              <a:buFont typeface="+mj-lt"/>
              <a:buAutoNum type="arabicPeriod"/>
            </a:pPr>
            <a:r>
              <a:rPr lang="th-TH" dirty="0" smtClean="0">
                <a:latin typeface="TH SarabunPSK"/>
                <a:cs typeface="TH SarabunPSK"/>
              </a:rPr>
              <a:t>  โหนดที่ถูกลบมีเฉพาะโหนดลูกทางด้านขวา </a:t>
            </a:r>
            <a:r>
              <a:rPr lang="en-US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dirty="0" smtClean="0">
                <a:latin typeface="TH SarabunPSK"/>
                <a:cs typeface="TH SarabunPSK"/>
                <a:sym typeface="Wingdings" pitchFamily="2" charset="2"/>
              </a:rPr>
              <a:t>เปลี่ยนลิงค์แล้วลบโหนด</a:t>
            </a:r>
            <a:r>
              <a:rPr lang="th-TH" sz="3600" dirty="0" smtClean="0">
                <a:latin typeface="TH SarabunPSK"/>
                <a:cs typeface="TH SarabunPSK"/>
                <a:sym typeface="Wingdings" pitchFamily="2" charset="2"/>
              </a:rPr>
              <a:t> </a:t>
            </a:r>
            <a:r>
              <a:rPr lang="th-TH" sz="3600" dirty="0" smtClean="0">
                <a:latin typeface="TH SarabunPSK"/>
                <a:cs typeface="TH SarabunPSK"/>
              </a:rPr>
              <a:t/>
            </a:r>
            <a:br>
              <a:rPr lang="th-TH" sz="3600" dirty="0" smtClean="0">
                <a:latin typeface="TH SarabunPSK"/>
                <a:cs typeface="TH SarabunPSK"/>
              </a:rPr>
            </a:br>
            <a:r>
              <a:rPr lang="th-TH" sz="3600" u="sng" dirty="0" smtClean="0">
                <a:latin typeface="TH SarabunPSK"/>
                <a:cs typeface="TH SarabunPSK"/>
              </a:rPr>
              <a:t>สองกรณีหลังสามารถยุบรวมกันเวลาเขียนโค้ดเพราะทำงานคล้ายกันมาก</a:t>
            </a:r>
          </a:p>
          <a:p>
            <a:pPr marL="914400" lvl="1" indent="-514350">
              <a:buNone/>
            </a:pPr>
            <a:endParaRPr lang="th-TH" sz="3600" u="sng" dirty="0" smtClean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H SarabunPSK"/>
                <a:cs typeface="TH SarabunPSK"/>
              </a:rPr>
              <a:t>C++ Code </a:t>
            </a:r>
            <a:r>
              <a:rPr lang="th-TH" sz="4800" dirty="0" smtClean="0">
                <a:latin typeface="TH SarabunPSK"/>
                <a:cs typeface="TH SarabunPSK"/>
              </a:rPr>
              <a:t>สำหรับการลบโหนด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th-TH" dirty="0" smtClean="0">
                <a:latin typeface="TH SarabunPSK"/>
                <a:cs typeface="TH SarabunPSK"/>
              </a:rPr>
              <a:t>มีการใช้ </a:t>
            </a:r>
            <a:r>
              <a:rPr lang="en-US" dirty="0" smtClean="0">
                <a:latin typeface="TH SarabunPSK"/>
                <a:cs typeface="TH SarabunPSK"/>
              </a:rPr>
              <a:t>pointer </a:t>
            </a:r>
            <a:r>
              <a:rPr lang="th-TH" dirty="0" smtClean="0">
                <a:latin typeface="TH SarabunPSK"/>
                <a:cs typeface="TH SarabunPSK"/>
              </a:rPr>
              <a:t>กับ </a:t>
            </a:r>
            <a:r>
              <a:rPr lang="en-US" dirty="0" smtClean="0">
                <a:latin typeface="TH SarabunPSK"/>
                <a:cs typeface="TH SarabunPSK"/>
              </a:rPr>
              <a:t>pass-by reference </a:t>
            </a:r>
            <a:r>
              <a:rPr lang="th-TH" dirty="0" smtClean="0">
                <a:latin typeface="TH SarabunPSK"/>
                <a:cs typeface="TH SarabunPSK"/>
              </a:rPr>
              <a:t>ที่สวยงามมาก</a:t>
            </a:r>
          </a:p>
          <a:p>
            <a:pPr marL="914400" lvl="1" indent="-514350">
              <a:buNone/>
            </a:pPr>
            <a:endParaRPr lang="th-TH" sz="3600" u="sng" dirty="0" smtClean="0">
              <a:latin typeface="TH SarabunPSK"/>
              <a:cs typeface="TH SarabunPS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5509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Tree::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removeR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TreeNode*&amp; 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(start == NULL)      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Nothing to remove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&lt; start-&gt;key)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Search for target node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(key &gt; start-&gt;key)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removeR(key, start-&gt;right);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if (start-&gt;left != NULL &amp;&amp; start-&gt;right != NULL) {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key == start-&gt;key and has two children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TreeNode* leftMax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start-&gt;key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leftMax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removeR(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leftMax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-&gt;key, start-&gt;left);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{   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 child or exactly one child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TreeNode* temp = start;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if (start-&gt;left !=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start = start-&gt;left;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start = start-&gt;right;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delete temp;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ทำให้ต้นไม้มีประโยชน์กว่าเดิม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95" y="914400"/>
            <a:ext cx="9018405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dirty="0" smtClean="0">
                <a:latin typeface="TH SarabunPSK"/>
                <a:cs typeface="TH SarabunPSK"/>
              </a:rPr>
              <a:t>ปรับโครงสร้างข้อมูลด้วยการใส่ </a:t>
            </a:r>
            <a:r>
              <a:rPr lang="en-US" sz="2800" dirty="0" smtClean="0">
                <a:latin typeface="TH SarabunPSK"/>
                <a:cs typeface="TH SarabunPSK"/>
              </a:rPr>
              <a:t>field/operator/rule </a:t>
            </a:r>
            <a:r>
              <a:rPr lang="th-TH" sz="2800" dirty="0" smtClean="0">
                <a:latin typeface="TH SarabunPSK"/>
                <a:cs typeface="TH SarabunPSK"/>
              </a:rPr>
              <a:t>เพิ่มเติม</a:t>
            </a:r>
            <a:r>
              <a:rPr lang="th-TH" sz="3600" dirty="0" smtClean="0">
                <a:latin typeface="TH SarabunPSK"/>
                <a:cs typeface="TH SarabunPSK"/>
              </a:rPr>
              <a:t> </a:t>
            </a:r>
            <a:r>
              <a:rPr lang="en-US" sz="2800" spc="-150" dirty="0" smtClean="0">
                <a:latin typeface="TH SarabunPSK"/>
                <a:cs typeface="TH SarabunPSK"/>
              </a:rPr>
              <a:t>(augment data structure)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ใส่ตัวนับจำนวนข้อมูลซ้ำ 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นับความถี่ของข้อมูล</a:t>
            </a:r>
          </a:p>
          <a:p>
            <a:pPr lvl="1"/>
            <a:r>
              <a:rPr lang="en-US" sz="2800" dirty="0" smtClean="0">
                <a:latin typeface="TH SarabunPSK"/>
                <a:cs typeface="TH SarabunPSK"/>
              </a:rPr>
              <a:t>Frequency dictionary (</a:t>
            </a:r>
            <a:r>
              <a:rPr lang="th-TH" sz="2800" dirty="0" smtClean="0">
                <a:latin typeface="TH SarabunPSK"/>
                <a:cs typeface="TH SarabunPSK"/>
              </a:rPr>
              <a:t>พจนานุกรมที่นับความถี่คำในเอกสาร</a:t>
            </a:r>
            <a:r>
              <a:rPr lang="en-US" sz="2800" dirty="0" smtClean="0">
                <a:latin typeface="TH SarabunPSK"/>
                <a:cs typeface="TH SarabunPSK"/>
              </a:rPr>
              <a:t>--</a:t>
            </a:r>
            <a:r>
              <a:rPr lang="th-TH" sz="2800" dirty="0" smtClean="0">
                <a:latin typeface="TH SarabunPSK"/>
                <a:cs typeface="TH SarabunPSK"/>
              </a:rPr>
              <a:t>มีประโยชน์มาก)</a:t>
            </a:r>
            <a:br>
              <a:rPr lang="th-TH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เพิ่มกฎในการบังคับให้ต้นไม้สมดุล (เช่น </a:t>
            </a:r>
            <a:r>
              <a:rPr lang="en-US" sz="2800" dirty="0" smtClean="0">
                <a:latin typeface="TH SarabunPSK"/>
                <a:cs typeface="TH SarabunPSK"/>
              </a:rPr>
              <a:t>Red-Black Tree) </a:t>
            </a:r>
            <a:r>
              <a:rPr lang="th-TH" sz="2800" dirty="0" smtClean="0">
                <a:latin typeface="TH SarabunPSK"/>
                <a:cs typeface="TH SarabunPSK"/>
              </a:rPr>
              <a:t>เพื่อรับประกันความเร็วในการทำงาน</a:t>
            </a:r>
            <a:br>
              <a:rPr lang="th-TH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เชื่อม </a:t>
            </a:r>
            <a:r>
              <a:rPr lang="en-US" sz="2800" dirty="0" smtClean="0">
                <a:latin typeface="TH SarabunPSK"/>
                <a:cs typeface="TH SarabunPSK"/>
              </a:rPr>
              <a:t>key </a:t>
            </a:r>
            <a:r>
              <a:rPr lang="th-TH" sz="2800" dirty="0" smtClean="0">
                <a:latin typeface="TH SarabunPSK"/>
                <a:cs typeface="TH SarabunPSK"/>
              </a:rPr>
              <a:t>กับข้อมูลที่สนใจที่อยู่บนดิสก์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เทคนิคนี้ทำให้เราดำเนินการกับ </a:t>
            </a:r>
            <a:r>
              <a:rPr lang="en-US" sz="2800" dirty="0" smtClean="0">
                <a:latin typeface="TH SarabunPSK"/>
                <a:cs typeface="TH SarabunPSK"/>
              </a:rPr>
              <a:t>key </a:t>
            </a:r>
            <a:r>
              <a:rPr lang="th-TH" sz="2800" dirty="0" smtClean="0">
                <a:latin typeface="TH SarabunPSK"/>
                <a:cs typeface="TH SarabunPSK"/>
              </a:rPr>
              <a:t>บนเมมโมรี โดยไม่ต้องเคลื่อนข้อมูลที่อยู่บนดิสก์จนกว่าจะถึงเวลาที่จำเป็นจริง ๆ</a:t>
            </a:r>
          </a:p>
          <a:p>
            <a:pPr lvl="1"/>
            <a:r>
              <a:rPr lang="th-TH" sz="2800" dirty="0" smtClean="0">
                <a:latin typeface="TH SarabunPSK"/>
                <a:cs typeface="TH SarabunPSK"/>
              </a:rPr>
              <a:t>ใช้ได้กับโครงสร้างข้อมูลอื่น ๆ เช่น อาเรย์</a:t>
            </a:r>
            <a:endParaRPr lang="th-TH" sz="1200" dirty="0" smtClean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595" y="6224927"/>
            <a:ext cx="89172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0000FF"/>
                </a:solidFill>
                <a:latin typeface="TH SarabunPSK"/>
                <a:cs typeface="TH SarabunPSK"/>
              </a:rPr>
              <a:t>!!! </a:t>
            </a:r>
            <a:r>
              <a:rPr lang="th-TH" sz="2800" b="1" dirty="0" smtClean="0">
                <a:solidFill>
                  <a:srgbClr val="0000FF"/>
                </a:solidFill>
                <a:latin typeface="TH SarabunPSK"/>
                <a:cs typeface="TH SarabunPSK"/>
              </a:rPr>
              <a:t>อย่ากลัวที่จะดัดแปลงโครงสร้างข้อมูลเพื่อให้มันทำงานที่เราต้องการได้</a:t>
            </a:r>
            <a:r>
              <a:rPr lang="th-TH" sz="2800" b="1" u="sng" dirty="0" smtClean="0">
                <a:solidFill>
                  <a:srgbClr val="0000FF"/>
                </a:solidFill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solidFill>
                  <a:srgbClr val="0000FF"/>
                </a:solidFill>
                <a:latin typeface="TH SarabunPSK"/>
                <a:cs typeface="TH SarabunPSK"/>
                <a:sym typeface="Wingdings" pitchFamily="2" charset="2"/>
              </a:rPr>
              <a:t>มันเป็นเรื่องปรกติ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</a:t>
            </a:r>
            <a:r>
              <a:rPr lang="en-US" sz="4800" dirty="0" smtClean="0">
                <a:latin typeface="TH SarabunPSK"/>
                <a:cs typeface="TH SarabunPSK"/>
              </a:rPr>
              <a:t>: </a:t>
            </a:r>
            <a:r>
              <a:rPr lang="th-TH" sz="4800" dirty="0" smtClean="0">
                <a:latin typeface="TH SarabunPSK"/>
                <a:cs typeface="TH SarabunPSK"/>
              </a:rPr>
              <a:t>การนับความถี่ข้อมูล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3399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เพิ่ม </a:t>
            </a:r>
            <a:r>
              <a:rPr lang="en-US" dirty="0" smtClean="0">
                <a:latin typeface="TH SarabunPSK"/>
                <a:cs typeface="TH SarabunPSK"/>
              </a:rPr>
              <a:t>field</a:t>
            </a:r>
            <a:r>
              <a:rPr lang="th-TH" dirty="0" smtClean="0">
                <a:latin typeface="TH SarabunPSK"/>
                <a:cs typeface="TH SarabunPSK"/>
              </a:rPr>
              <a:t> (</a:t>
            </a:r>
            <a:r>
              <a:rPr lang="en-US" dirty="0" smtClean="0">
                <a:latin typeface="TH SarabunPSK"/>
                <a:cs typeface="TH SarabunPSK"/>
              </a:rPr>
              <a:t>variable) </a:t>
            </a:r>
            <a:r>
              <a:rPr lang="th-TH" dirty="0" smtClean="0">
                <a:latin typeface="TH SarabunPSK"/>
                <a:cs typeface="TH SarabunPSK"/>
              </a:rPr>
              <a:t>ใหม่เข้าไปเพื่อทำการนับ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7422225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TreeNode {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Object key;</a:t>
            </a:r>
            <a:r>
              <a:rPr 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Object is often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string, …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left;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right;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TreeNode* parent; 	  </a:t>
            </a:r>
          </a:p>
          <a:p>
            <a:pPr>
              <a:buNone/>
            </a:pP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(Object key);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TreeNode::TreeNode(Object key)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this-&gt;key = key;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left = right = parent = NULL;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4626602"/>
            <a:ext cx="8446077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การ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insert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กับ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remove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ก็ต้องเปลี่ยนไปจากเดิมด้วย</a:t>
            </a:r>
            <a:endParaRPr kumimoji="0" lang="en-US" sz="24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404813" lvl="1" indent="-349250">
              <a:spcBef>
                <a:spcPct val="20000"/>
              </a:spcBef>
              <a:buFont typeface="Wingdings" charset="2"/>
              <a:buChar char="Ø"/>
            </a:pPr>
            <a:r>
              <a:rPr lang="th-TH" sz="2400" b="1" noProof="0" dirty="0" smtClean="0">
                <a:latin typeface="TH SarabunPSK"/>
                <a:cs typeface="TH SarabunPSK"/>
              </a:rPr>
              <a:t>ในตอน </a:t>
            </a:r>
            <a:r>
              <a:rPr lang="en-US" sz="2400" b="1" noProof="0" dirty="0" smtClean="0">
                <a:latin typeface="TH SarabunPSK"/>
                <a:cs typeface="TH SarabunPSK"/>
              </a:rPr>
              <a:t>Insert </a:t>
            </a:r>
            <a:r>
              <a:rPr lang="th-TH" sz="2400" b="1" noProof="0" dirty="0" smtClean="0">
                <a:latin typeface="TH SarabunPSK"/>
                <a:cs typeface="TH SarabunPSK"/>
              </a:rPr>
              <a:t>ถ้ามีโหนดอยู่แล้วก็ให้เพิ่มตัวนับ (</a:t>
            </a:r>
            <a:r>
              <a:rPr lang="en-US" sz="2400" b="1" noProof="0" dirty="0" smtClean="0">
                <a:latin typeface="TH SarabunPSK"/>
                <a:cs typeface="TH SarabunPSK"/>
              </a:rPr>
              <a:t>counter) </a:t>
            </a:r>
            <a:r>
              <a:rPr lang="th-TH" sz="2400" b="1" noProof="0" dirty="0" smtClean="0">
                <a:latin typeface="TH SarabunPSK"/>
                <a:cs typeface="TH SarabunPSK"/>
              </a:rPr>
              <a:t/>
            </a:r>
            <a:br>
              <a:rPr lang="th-TH" sz="2400" b="1" noProof="0" dirty="0" smtClean="0">
                <a:latin typeface="TH SarabunPSK"/>
                <a:cs typeface="TH SarabunPSK"/>
              </a:rPr>
            </a:br>
            <a:r>
              <a:rPr lang="th-TH" sz="2400" b="1" noProof="0" dirty="0" smtClean="0">
                <a:latin typeface="TH SarabunPSK"/>
                <a:cs typeface="TH SarabunPSK"/>
              </a:rPr>
              <a:t>ถ้าไม่มีก็ให้ใส่โหนดใหม่เข้าไปและตั้งตัวนับให้เป็น</a:t>
            </a:r>
            <a:r>
              <a:rPr lang="en-US" sz="2400" b="1" noProof="0" dirty="0" smtClean="0">
                <a:latin typeface="TH SarabunPSK"/>
                <a:cs typeface="TH SarabunPSK"/>
              </a:rPr>
              <a:t> 1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(</a:t>
            </a:r>
            <a:r>
              <a:rPr lang="th-TH" sz="2400" b="1" dirty="0" smtClean="0">
                <a:latin typeface="TH SarabunPSK"/>
                <a:cs typeface="TH SarabunPSK"/>
              </a:rPr>
              <a:t>คล้ายแบบเดิมแต่มี </a:t>
            </a:r>
            <a:r>
              <a:rPr lang="en-US" sz="2400" b="1" dirty="0" smtClean="0">
                <a:latin typeface="TH SarabunPSK"/>
                <a:cs typeface="TH SarabunPSK"/>
              </a:rPr>
              <a:t>counter </a:t>
            </a:r>
            <a:r>
              <a:rPr lang="th-TH" sz="2400" b="1" dirty="0" smtClean="0">
                <a:latin typeface="TH SarabunPSK"/>
                <a:cs typeface="TH SarabunPSK"/>
              </a:rPr>
              <a:t>มาเกี่ยวข้อง)</a:t>
            </a:r>
            <a:endParaRPr kumimoji="0" lang="th-TH" sz="24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404813" lvl="1" indent="-349250">
              <a:spcBef>
                <a:spcPct val="20000"/>
              </a:spcBef>
              <a:buFont typeface="Wingdings" charset="2"/>
              <a:buChar char="Ø"/>
            </a:pP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การ </a:t>
            </a:r>
            <a:r>
              <a:rPr lang="en-US" sz="2400" b="1" dirty="0" smtClean="0">
                <a:latin typeface="TH SarabunPSK"/>
                <a:cs typeface="TH SarabunPSK"/>
              </a:rPr>
              <a:t>R</a:t>
            </a:r>
            <a:r>
              <a:rPr kumimoji="0" lang="en-US" sz="24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emove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ถ้ามีซ้ำ</a:t>
            </a:r>
            <a:r>
              <a:rPr lang="th-TH" sz="2400" b="1" dirty="0" smtClean="0">
                <a:latin typeface="TH SarabunPSK"/>
                <a:cs typeface="TH SarabunPSK"/>
              </a:rPr>
              <a:t>เกิน </a:t>
            </a:r>
            <a:r>
              <a:rPr lang="en-US" sz="2400" b="1" dirty="0" smtClean="0">
                <a:latin typeface="TH SarabunPSK"/>
                <a:cs typeface="TH SarabunPSK"/>
              </a:rPr>
              <a:t>1 </a:t>
            </a:r>
            <a:r>
              <a:rPr lang="th-TH" sz="2400" b="1" dirty="0" smtClean="0">
                <a:latin typeface="TH SarabunPSK"/>
                <a:cs typeface="TH SarabunPSK"/>
              </a:rPr>
              <a:t>ตัว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ก็ไม่ต้องลบโหนดออก แต่ให้ปรับ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counter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ให้ลดลงแทน</a:t>
            </a:r>
            <a:b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lang="th-TH" sz="2400" b="1" dirty="0" smtClean="0">
                <a:latin typeface="TH SarabunPSK"/>
                <a:cs typeface="TH SarabunPSK"/>
              </a:rPr>
              <a:t>ถ้ามีแค่ตัวเดียวก็ให้ลบโหนดออกไปเลย (คล้ายแบบเดิม)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th-TH" sz="5400" dirty="0" smtClean="0">
                <a:latin typeface="TH SarabunPSK"/>
                <a:cs typeface="TH SarabunPSK"/>
              </a:rPr>
              <a:t>การแวะผ่านต้นไม้ </a:t>
            </a:r>
            <a:r>
              <a:rPr lang="en-US" sz="5400" dirty="0" smtClean="0">
                <a:latin typeface="TH SarabunPSK"/>
                <a:cs typeface="TH SarabunPSK"/>
              </a:rPr>
              <a:t>(Tree Traversal)</a:t>
            </a:r>
            <a:endParaRPr lang="en-US" sz="54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6801"/>
            <a:ext cx="8543761" cy="2771306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เป็นการเดินเยี่ยมโหนดทุกโหนดในต้นไม้ </a:t>
            </a:r>
            <a:r>
              <a:rPr lang="en-US" sz="2800" dirty="0" smtClean="0">
                <a:latin typeface="TH SarabunPSK"/>
                <a:cs typeface="TH SarabunPSK"/>
              </a:rPr>
              <a:t>(visit all nodes in a tree)</a:t>
            </a: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มีอยู่สามลักษณะคือแบบ </a:t>
            </a:r>
            <a:r>
              <a:rPr lang="en-US" sz="2800" dirty="0" smtClean="0">
                <a:latin typeface="TH SarabunPSK"/>
                <a:cs typeface="TH SarabunPSK"/>
              </a:rPr>
              <a:t>In-order (</a:t>
            </a:r>
            <a:r>
              <a:rPr lang="th-TH" sz="2800" dirty="0" smtClean="0">
                <a:latin typeface="TH SarabunPSK"/>
                <a:cs typeface="TH SarabunPSK"/>
              </a:rPr>
              <a:t>ตามลำดับ)</a:t>
            </a:r>
            <a:r>
              <a:rPr lang="en-US" sz="2800" dirty="0" smtClean="0">
                <a:latin typeface="TH SarabunPSK"/>
                <a:cs typeface="TH SarabunPSK"/>
              </a:rPr>
              <a:t>, pre-order (</a:t>
            </a:r>
            <a:r>
              <a:rPr lang="th-TH" sz="2800" dirty="0" smtClean="0">
                <a:latin typeface="TH SarabunPSK"/>
                <a:cs typeface="TH SarabunPSK"/>
              </a:rPr>
              <a:t>ก่อนลำดับ)</a:t>
            </a:r>
            <a:r>
              <a:rPr lang="en-US" sz="2800" dirty="0" smtClean="0">
                <a:latin typeface="TH SarabunPSK"/>
                <a:cs typeface="TH SarabunPSK"/>
              </a:rPr>
              <a:t>, </a:t>
            </a: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และ </a:t>
            </a:r>
            <a:r>
              <a:rPr lang="en-US" sz="2800" dirty="0" smtClean="0">
                <a:latin typeface="TH SarabunPSK"/>
                <a:cs typeface="TH SarabunPSK"/>
              </a:rPr>
              <a:t>post-order </a:t>
            </a:r>
            <a:r>
              <a:rPr lang="th-TH" sz="2800" dirty="0" smtClean="0">
                <a:latin typeface="TH SarabunPSK"/>
                <a:cs typeface="TH SarabunPSK"/>
              </a:rPr>
              <a:t>(หลังลำดับ)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มุมมองของการนับลำดับดูที่ </a:t>
            </a:r>
            <a:r>
              <a:rPr lang="en-US" sz="2800" dirty="0" smtClean="0">
                <a:latin typeface="TH SarabunPSK"/>
                <a:cs typeface="TH SarabunPSK"/>
              </a:rPr>
              <a:t>parent node </a:t>
            </a:r>
            <a:r>
              <a:rPr lang="th-TH" sz="2800" dirty="0" smtClean="0">
                <a:latin typeface="TH SarabunPSK"/>
                <a:cs typeface="TH SarabunPSK"/>
              </a:rPr>
              <a:t>เป็นตัวอ้างอิง และมองซ้อนแบบเดิมไปเรื่อย ๆ</a:t>
            </a: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8042" y="3971891"/>
            <a:ext cx="9032786" cy="2131154"/>
            <a:chOff x="991201" y="3930021"/>
            <a:chExt cx="9032786" cy="2131154"/>
          </a:xfrm>
        </p:grpSpPr>
        <p:cxnSp>
          <p:nvCxnSpPr>
            <p:cNvPr id="5" name="Straight Connector 4"/>
            <p:cNvCxnSpPr>
              <a:stCxn id="7" idx="3"/>
              <a:endCxn id="9" idx="0"/>
            </p:cNvCxnSpPr>
            <p:nvPr/>
          </p:nvCxnSpPr>
          <p:spPr>
            <a:xfrm rot="5400000">
              <a:off x="1157912" y="4851574"/>
              <a:ext cx="205246" cy="21899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7" idx="5"/>
              <a:endCxn id="8" idx="0"/>
            </p:cNvCxnSpPr>
            <p:nvPr/>
          </p:nvCxnSpPr>
          <p:spPr>
            <a:xfrm rot="16200000" flipH="1">
              <a:off x="1589342" y="4865182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323217" y="46064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A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28017" y="50636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C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201" y="5063694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latin typeface="TH Kodchasal"/>
                  <a:cs typeface="TH Kodchasal"/>
                </a:rPr>
                <a:t>B</a:t>
              </a:r>
              <a:endParaRPr lang="en-US" sz="2400" b="1" dirty="0">
                <a:latin typeface="TH Kodchasal"/>
                <a:cs typeface="TH Kodchas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035915" y="4172578"/>
              <a:ext cx="762000" cy="762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35915" y="5086978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35915" y="5245793"/>
              <a:ext cx="762000" cy="609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51909" y="3930021"/>
              <a:ext cx="6949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In-order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left child, parent, right child</a:t>
              </a:r>
              <a:r>
                <a:rPr lang="en-US" sz="2800" b="1" dirty="0" smtClean="0">
                  <a:latin typeface="TH Kodchasal"/>
                  <a:cs typeface="TH Kodchasal"/>
                </a:rPr>
                <a:t>: B –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r>
                <a:rPr lang="en-US" sz="2800" b="1" dirty="0" smtClean="0">
                  <a:latin typeface="TH Kodchasal"/>
                  <a:cs typeface="TH Kodchasal"/>
                </a:rPr>
                <a:t> – C </a:t>
              </a:r>
              <a:endParaRPr lang="en-US" sz="2800" b="1" dirty="0">
                <a:latin typeface="TH Kodchasal"/>
                <a:cs typeface="TH Kodchas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0765" y="4732765"/>
              <a:ext cx="71609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pre-order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parent, left child, right child</a:t>
              </a:r>
              <a:r>
                <a:rPr lang="en-US" sz="2800" b="1" dirty="0" smtClean="0">
                  <a:latin typeface="TH Kodchasal"/>
                  <a:cs typeface="TH Kodchasal"/>
                </a:rPr>
                <a:t>: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r>
                <a:rPr lang="en-US" sz="2800" b="1" dirty="0" smtClean="0">
                  <a:latin typeface="TH Kodchasal"/>
                  <a:cs typeface="TH Kodchasal"/>
                </a:rPr>
                <a:t> – B – C </a:t>
              </a:r>
              <a:endParaRPr lang="en-US" sz="2800" b="1" dirty="0">
                <a:latin typeface="TH Kodchasal"/>
                <a:cs typeface="TH Kodchas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0990" y="5537955"/>
              <a:ext cx="72829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TH Kodchasal"/>
                  <a:cs typeface="TH Kodchasal"/>
                </a:rPr>
                <a:t>post-order </a:t>
              </a:r>
              <a:r>
                <a:rPr lang="en-US" sz="2800" b="1" dirty="0" smtClean="0">
                  <a:latin typeface="TH Kodchasal"/>
                  <a:cs typeface="TH Kodchasal"/>
                  <a:sym typeface="Wingdings" pitchFamily="2" charset="2"/>
                </a:rPr>
                <a:t> left child, right child, parent</a:t>
              </a:r>
              <a:r>
                <a:rPr lang="en-US" sz="2800" b="1" dirty="0" smtClean="0">
                  <a:latin typeface="TH Kodchasal"/>
                  <a:cs typeface="TH Kodchasal"/>
                </a:rPr>
                <a:t>: B – C – </a:t>
              </a:r>
              <a:r>
                <a:rPr lang="en-US" sz="2800" b="1" dirty="0" smtClean="0">
                  <a:solidFill>
                    <a:srgbClr val="FF0000"/>
                  </a:solidFill>
                  <a:latin typeface="TH Kodchasal"/>
                  <a:cs typeface="TH Kodchasal"/>
                </a:rPr>
                <a:t>A</a:t>
              </a:r>
              <a:endParaRPr lang="en-US" sz="2800" b="1" dirty="0">
                <a:solidFill>
                  <a:srgbClr val="FF0000"/>
                </a:solidFill>
                <a:latin typeface="TH Kodchasal"/>
                <a:cs typeface="TH Kodchasal"/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3304708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ตัวอย่างแบบง่าย (ยังไม่จำเป็นต้องมองแบบ</a:t>
            </a:r>
            <a:r>
              <a:rPr kumimoji="0" lang="th-TH" sz="3200" b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 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/>
                <a:ea typeface="+mn-ea"/>
                <a:cs typeface="TH SarabunPSK"/>
              </a:rPr>
              <a:t>recursive)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PSK"/>
              <a:ea typeface="+mn-ea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 (</a:t>
            </a:r>
            <a:r>
              <a:rPr lang="en-US" sz="4800" dirty="0" smtClean="0">
                <a:latin typeface="TH SarabunPSK"/>
                <a:cs typeface="TH SarabunPSK"/>
              </a:rPr>
              <a:t>Tree Traversal) (2)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>ถ้าต้นไม้ซับซ้อนขึ้นให้พิจารณาแบบ </a:t>
            </a:r>
            <a:r>
              <a:rPr lang="en-US" dirty="0" smtClean="0">
                <a:latin typeface="TH SarabunPSK"/>
                <a:cs typeface="TH SarabunPSK"/>
              </a:rPr>
              <a:t>recursive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153980" y="1343686"/>
            <a:ext cx="6990020" cy="551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สมมติว่าจะ</a:t>
            </a:r>
            <a:r>
              <a:rPr lang="th-TH" sz="2400" b="1" dirty="0" smtClean="0">
                <a:latin typeface="TH SarabunPSK"/>
                <a:cs typeface="TH SarabunPSK"/>
              </a:rPr>
              <a:t>แวะผ่านแบบ </a:t>
            </a:r>
            <a:r>
              <a:rPr lang="en-US" sz="2400" b="1" dirty="0" smtClean="0">
                <a:latin typeface="TH SarabunPSK"/>
                <a:cs typeface="TH SarabunPSK"/>
              </a:rPr>
              <a:t>in-order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จาก </a:t>
            </a:r>
            <a:r>
              <a:rPr lang="en-US" sz="2400" b="1" dirty="0" smtClean="0">
                <a:latin typeface="TH SarabunPSK"/>
                <a:cs typeface="TH SarabunPSK"/>
              </a:rPr>
              <a:t>root (</a:t>
            </a: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C) </a:t>
            </a:r>
            <a:r>
              <a:rPr lang="th-TH" sz="2400" b="1" dirty="0" smtClean="0">
                <a:latin typeface="TH SarabunPSK"/>
                <a:cs typeface="TH SarabunPSK"/>
              </a:rPr>
              <a:t>เราจะต้องแวะไปที่ลูกด้านซ้ายก่อน ซึ่งก็คือโหนด </a:t>
            </a:r>
            <a:r>
              <a:rPr lang="en-US" sz="2400" b="1" dirty="0" smtClean="0">
                <a:latin typeface="TH SarabunPSK"/>
                <a:cs typeface="TH SarabunPSK"/>
              </a:rPr>
              <a:t>B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แต่โหนด </a:t>
            </a:r>
            <a:r>
              <a:rPr lang="en-US" sz="2400" b="1" dirty="0" smtClean="0">
                <a:latin typeface="TH SarabunPSK"/>
                <a:cs typeface="TH SarabunPSK"/>
              </a:rPr>
              <a:t>B </a:t>
            </a:r>
            <a:r>
              <a:rPr lang="th-TH" sz="2400" b="1" dirty="0" smtClean="0">
                <a:latin typeface="TH SarabunPSK"/>
                <a:cs typeface="TH SarabunPSK"/>
              </a:rPr>
              <a:t>ก็ต้องแวะผ่านแบบ </a:t>
            </a:r>
            <a:r>
              <a:rPr lang="en-US" sz="2400" b="1" dirty="0" smtClean="0">
                <a:latin typeface="TH SarabunPSK"/>
                <a:cs typeface="TH SarabunPSK"/>
              </a:rPr>
              <a:t>in-order </a:t>
            </a:r>
            <a:r>
              <a:rPr lang="th-TH" sz="2400" b="1" dirty="0" smtClean="0">
                <a:latin typeface="TH SarabunPSK"/>
                <a:cs typeface="TH SarabunPSK"/>
              </a:rPr>
              <a:t>เหมือนกัน เราจึงต้องแวะไปที่โหนด </a:t>
            </a:r>
            <a:r>
              <a:rPr lang="en-US" sz="2400" b="1" dirty="0" smtClean="0">
                <a:latin typeface="TH SarabunPSK"/>
                <a:cs typeface="TH SarabunPSK"/>
              </a:rPr>
              <a:t>A</a:t>
            </a:r>
            <a:r>
              <a:rPr lang="th-TH" sz="2400" b="1" dirty="0" smtClean="0">
                <a:latin typeface="TH SarabunPSK"/>
                <a:cs typeface="TH SarabunPSK"/>
              </a:rPr>
              <a:t> ซึ่งเป็นลูกด้านซ้ายก่อน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A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ไม่มีลูก 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 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จัดการแวะได้เลย แล้ววกกลับหาโหนดพ่อ (</a:t>
            </a:r>
            <a:r>
              <a:rPr lang="th-TH" sz="2400" b="1" dirty="0" smtClean="0">
                <a:latin typeface="TH SarabunPSK"/>
                <a:cs typeface="TH SarabunPSK"/>
                <a:sym typeface="Wingdings" pitchFamily="2" charset="2"/>
              </a:rPr>
              <a:t>โหนด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  <a:sym typeface="Wingdings" pitchFamily="2" charset="2"/>
              </a:rPr>
              <a:t>B)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โหนด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B </a:t>
            </a:r>
            <a:r>
              <a:rPr kumimoji="0" lang="th-TH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ตอนนี้เยี่ยมลูกทางซ้ายแล้ว</a:t>
            </a:r>
            <a:r>
              <a:rPr kumimoji="0" lang="th-TH" sz="24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ก็แวะเยี่ยมตัวเองได้ แล้วไปลูกทางขวา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G </a:t>
            </a:r>
            <a:r>
              <a:rPr lang="th-TH" sz="2400" b="1" dirty="0" smtClean="0">
                <a:latin typeface="TH SarabunPSK"/>
                <a:cs typeface="TH SarabunPSK"/>
              </a:rPr>
              <a:t>ไม่มีลูกทางซ้าย แวะตัวเองได้เลย แล้วไปลูกทางขวา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dirty="0" smtClean="0">
                <a:latin typeface="TH SarabunPSK"/>
                <a:cs typeface="TH SarabunPSK"/>
              </a:rPr>
              <a:t>โหนด </a:t>
            </a:r>
            <a:r>
              <a:rPr lang="en-US" sz="2400" b="1" dirty="0" smtClean="0">
                <a:latin typeface="TH SarabunPSK"/>
                <a:cs typeface="TH SarabunPSK"/>
              </a:rPr>
              <a:t>F </a:t>
            </a:r>
            <a:r>
              <a:rPr lang="th-TH" sz="2400" b="1" dirty="0" smtClean="0">
                <a:latin typeface="TH SarabunPSK"/>
                <a:cs typeface="TH SarabunPSK"/>
              </a:rPr>
              <a:t>ไม่มีลูก แวะโหนด </a:t>
            </a:r>
            <a:r>
              <a:rPr lang="en-US" sz="2400" b="1" dirty="0" smtClean="0">
                <a:latin typeface="TH SarabunPSK"/>
                <a:cs typeface="TH SarabunPSK"/>
              </a:rPr>
              <a:t>F </a:t>
            </a:r>
            <a:r>
              <a:rPr lang="th-TH" sz="2400" b="1" dirty="0" smtClean="0">
                <a:latin typeface="TH SarabunPSK"/>
                <a:cs typeface="TH SarabunPSK"/>
              </a:rPr>
              <a:t>ได้เลย แล้วย้อนกลับไป</a:t>
            </a:r>
            <a:br>
              <a:rPr lang="th-TH" sz="2400" b="1" dirty="0" smtClean="0">
                <a:latin typeface="TH SarabunPSK"/>
                <a:cs typeface="TH SarabunPSK"/>
              </a:rPr>
            </a:br>
            <a:r>
              <a:rPr lang="th-TH" sz="2400" b="1" dirty="0" smtClean="0">
                <a:latin typeface="TH SarabunPSK"/>
                <a:cs typeface="TH SarabunPSK"/>
              </a:rPr>
              <a:t>(ขณะนี้ลำดับการแวะคือ </a:t>
            </a:r>
            <a:r>
              <a:rPr lang="en-US" sz="2400" b="1" dirty="0" smtClean="0">
                <a:latin typeface="TH SarabunPSK"/>
                <a:cs typeface="TH SarabunPSK"/>
              </a:rPr>
              <a:t>A B G F)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noProof="0" dirty="0" smtClean="0">
                <a:latin typeface="TH SarabunPSK"/>
                <a:cs typeface="TH SarabunPSK"/>
              </a:rPr>
              <a:t>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G </a:t>
            </a:r>
            <a:r>
              <a:rPr lang="th-TH" sz="2400" b="1" noProof="0" dirty="0" smtClean="0">
                <a:latin typeface="TH SarabunPSK"/>
                <a:cs typeface="TH SarabunPSK"/>
              </a:rPr>
              <a:t>กับ </a:t>
            </a:r>
            <a:r>
              <a:rPr lang="en-US" sz="2400" b="1" noProof="0" dirty="0" smtClean="0">
                <a:latin typeface="TH SarabunPSK"/>
                <a:cs typeface="TH SarabunPSK"/>
              </a:rPr>
              <a:t>B </a:t>
            </a:r>
            <a:r>
              <a:rPr lang="th-TH" sz="2400" b="1" noProof="0" dirty="0" smtClean="0">
                <a:latin typeface="TH SarabunPSK"/>
                <a:cs typeface="TH SarabunPSK"/>
              </a:rPr>
              <a:t>ได้รับการแวะแบบ </a:t>
            </a:r>
            <a:r>
              <a:rPr lang="en-US" sz="2400" b="1" noProof="0" dirty="0" smtClean="0">
                <a:latin typeface="TH SarabunPSK"/>
                <a:cs typeface="TH SarabunPSK"/>
              </a:rPr>
              <a:t>in-order </a:t>
            </a:r>
            <a:r>
              <a:rPr lang="th-TH" sz="2400" b="1" noProof="0" dirty="0" smtClean="0">
                <a:latin typeface="TH SarabunPSK"/>
                <a:cs typeface="TH SarabunPSK"/>
              </a:rPr>
              <a:t>ไปแล้ว จึงย้อนขึ้นไปถึงโหนด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C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h-TH" sz="2400" b="1" noProof="0" dirty="0" smtClean="0">
                <a:latin typeface="TH SarabunPSK"/>
                <a:cs typeface="TH SarabunPSK"/>
              </a:rPr>
              <a:t>แวะโหนด </a:t>
            </a:r>
            <a:r>
              <a:rPr lang="en-US" sz="2400" b="1" noProof="0" dirty="0" smtClean="0">
                <a:latin typeface="TH SarabunPSK"/>
                <a:cs typeface="TH SarabunPSK"/>
              </a:rPr>
              <a:t>C (</a:t>
            </a:r>
            <a:r>
              <a:rPr lang="th-TH" sz="2400" b="1" noProof="0" dirty="0" smtClean="0">
                <a:latin typeface="TH SarabunPSK"/>
                <a:cs typeface="TH SarabunPSK"/>
              </a:rPr>
              <a:t>สังเกตด้วยว่าลูกทางซ้ายทั้งหมดของ </a:t>
            </a:r>
            <a:r>
              <a:rPr lang="en-US" sz="2400" b="1" noProof="0" dirty="0" smtClean="0">
                <a:latin typeface="TH SarabunPSK"/>
                <a:cs typeface="TH SarabunPSK"/>
              </a:rPr>
              <a:t>C </a:t>
            </a:r>
            <a:r>
              <a:rPr lang="th-TH" sz="2400" b="1" noProof="0" dirty="0" smtClean="0">
                <a:latin typeface="TH SarabunPSK"/>
                <a:cs typeface="TH SarabunPSK"/>
              </a:rPr>
              <a:t>ถูกแวะหมดแล้ว)</a:t>
            </a:r>
          </a:p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h-TH" sz="2400" b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ทำต่อไปในลักษณะเดียวกันที่ต้นไม้ทางขวา</a:t>
            </a:r>
            <a:r>
              <a:rPr kumimoji="0" lang="th-TH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จะได้ลำดับการแวะผ่านเป็น</a:t>
            </a:r>
            <a: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kumimoji="0" lang="en-US" sz="2400" b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A B G F C H D E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2400" y="1524000"/>
            <a:ext cx="1855992" cy="1666783"/>
            <a:chOff x="108141" y="1524000"/>
            <a:chExt cx="1855992" cy="1666783"/>
          </a:xfrm>
        </p:grpSpPr>
        <p:cxnSp>
          <p:nvCxnSpPr>
            <p:cNvPr id="24" name="Straight Connector 23"/>
            <p:cNvCxnSpPr>
              <a:stCxn id="14" idx="3"/>
              <a:endCxn id="25" idx="0"/>
            </p:cNvCxnSpPr>
            <p:nvPr/>
          </p:nvCxnSpPr>
          <p:spPr>
            <a:xfrm rot="5400000">
              <a:off x="1186612" y="2282796"/>
              <a:ext cx="195629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6"/>
              <a:endCxn id="18" idx="0"/>
            </p:cNvCxnSpPr>
            <p:nvPr/>
          </p:nvCxnSpPr>
          <p:spPr>
            <a:xfrm>
              <a:off x="1615074" y="2138409"/>
              <a:ext cx="189222" cy="2999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6" idx="5"/>
              <a:endCxn id="17" idx="0"/>
            </p:cNvCxnSpPr>
            <p:nvPr/>
          </p:nvCxnSpPr>
          <p:spPr>
            <a:xfrm rot="16200000" flipH="1">
              <a:off x="867506" y="2733128"/>
              <a:ext cx="209366" cy="1155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3" idx="5"/>
              <a:endCxn id="16" idx="0"/>
            </p:cNvCxnSpPr>
            <p:nvPr/>
          </p:nvCxnSpPr>
          <p:spPr>
            <a:xfrm rot="16200000" flipH="1">
              <a:off x="627055" y="2259957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3" idx="3"/>
              <a:endCxn id="15" idx="0"/>
            </p:cNvCxnSpPr>
            <p:nvPr/>
          </p:nvCxnSpPr>
          <p:spPr>
            <a:xfrm rot="5400000">
              <a:off x="240466" y="2260667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2" idx="5"/>
              <a:endCxn id="14" idx="0"/>
            </p:cNvCxnSpPr>
            <p:nvPr/>
          </p:nvCxnSpPr>
          <p:spPr>
            <a:xfrm rot="16200000" flipH="1">
              <a:off x="1235946" y="17715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3"/>
              <a:endCxn id="13" idx="0"/>
            </p:cNvCxnSpPr>
            <p:nvPr/>
          </p:nvCxnSpPr>
          <p:spPr>
            <a:xfrm rot="5400000">
              <a:off x="670533" y="1646259"/>
              <a:ext cx="205246" cy="4646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58659" y="1524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" y="1981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B</a:t>
              </a:r>
              <a:endParaRPr lang="en-US" sz="20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95400" y="1990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8141" y="24480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</a:t>
              </a:r>
              <a:endParaRPr lang="en-US" sz="20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1541" y="243428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</a:t>
              </a:r>
              <a:endParaRPr lang="en-US" sz="20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70141" y="2895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44459" y="2438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E</a:t>
              </a:r>
              <a:endParaRPr lang="en-US" sz="20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66800" y="2438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</a:t>
              </a:r>
              <a:endParaRPr lang="en-US" sz="2000" b="1" dirty="0"/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-62339" y="3174072"/>
            <a:ext cx="2146543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UPC"/>
                <a:cs typeface="AngsanaUPC"/>
              </a:rPr>
              <a:t>pre-order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latin typeface="AngsanaUPC"/>
                <a:cs typeface="AngsanaUPC"/>
              </a:rPr>
              <a:t>C B A G F D H E</a:t>
            </a:r>
            <a:br>
              <a:rPr lang="en-US" sz="2800" b="1" dirty="0" smtClean="0">
                <a:latin typeface="AngsanaUPC"/>
                <a:cs typeface="AngsanaUPC"/>
              </a:rPr>
            </a:br>
            <a:endParaRPr lang="th-TH" sz="2800" b="1" dirty="0" smtClean="0">
              <a:latin typeface="AngsanaUPC"/>
              <a:cs typeface="AngsanaUP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b="1" dirty="0" smtClean="0">
              <a:latin typeface="AngsanaUPC"/>
              <a:cs typeface="AngsanaUPC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UPC"/>
                <a:cs typeface="AngsanaUPC"/>
              </a:rPr>
              <a:t>post-order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latin typeface="AngsanaUPC"/>
                <a:cs typeface="AngsanaUPC"/>
              </a:rPr>
              <a:t>A F G B H E D C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UPC"/>
              <a:cs typeface="AngsanaUP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การแวะผ่านต้นไม้แบบ </a:t>
            </a:r>
            <a:r>
              <a:rPr lang="en-US" sz="4800" dirty="0" smtClean="0">
                <a:latin typeface="TH SarabunPSK"/>
                <a:cs typeface="TH SarabunPSK"/>
              </a:rPr>
              <a:t>In-order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62484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current)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(current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(current-&gt;left);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print(current);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(current-&gt;right);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799" y="1219200"/>
            <a:ext cx="8839201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sz="3200" b="1" dirty="0" smtClean="0">
                <a:latin typeface="TH SarabunPSK"/>
                <a:cs typeface="TH SarabunPSK"/>
              </a:rPr>
              <a:t>ตอนแรกดูเหมือนจะยาก แต่พอลองเขียนโค้ดแบบ </a:t>
            </a:r>
            <a:r>
              <a:rPr lang="en-US" sz="3200" b="1" dirty="0" smtClean="0">
                <a:latin typeface="TH SarabunPSK"/>
                <a:cs typeface="TH SarabunPSK"/>
              </a:rPr>
              <a:t>recursive </a:t>
            </a:r>
            <a:r>
              <a:rPr lang="th-TH" sz="3200" b="1" dirty="0" smtClean="0">
                <a:latin typeface="TH SarabunPSK"/>
                <a:cs typeface="TH SarabunPSK"/>
              </a:rPr>
              <a:t>ดู จะรู้ว่าง่ายมาก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876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noProof="0" dirty="0" smtClean="0">
                <a:latin typeface="TH SarabunPSK"/>
                <a:cs typeface="TH SarabunPSK"/>
              </a:rPr>
              <a:t>Tip: </a:t>
            </a:r>
            <a:r>
              <a:rPr lang="th-TH" sz="2800" b="1" noProof="0" dirty="0" smtClean="0">
                <a:latin typeface="TH SarabunPSK"/>
                <a:cs typeface="TH SarabunPSK"/>
              </a:rPr>
              <a:t>การแวะผ่านต้นไม้จะมีการเช็ค </a:t>
            </a:r>
            <a:r>
              <a:rPr lang="en-US" sz="2800" b="1" noProof="0" dirty="0" smtClean="0">
                <a:latin typeface="TH SarabunPSK"/>
                <a:cs typeface="TH SarabunPSK"/>
              </a:rPr>
              <a:t>pointer </a:t>
            </a:r>
            <a:r>
              <a:rPr lang="th-TH" sz="2800" b="1" noProof="0" dirty="0" smtClean="0">
                <a:latin typeface="TH SarabunPSK"/>
                <a:cs typeface="TH SarabunPSK"/>
              </a:rPr>
              <a:t>ของลิงค์ในโหนดทุกโหนดทุกอัน </a:t>
            </a:r>
            <a:br>
              <a:rPr lang="th-TH" sz="2800" b="1" noProof="0" dirty="0" smtClean="0">
                <a:latin typeface="TH SarabunPSK"/>
                <a:cs typeface="TH SarabunPSK"/>
              </a:rPr>
            </a:br>
            <a:r>
              <a:rPr lang="th-TH" sz="2800" b="1" noProof="0" dirty="0" smtClean="0">
                <a:latin typeface="TH SarabunPSK"/>
                <a:cs typeface="TH SarabunPSK"/>
              </a:rPr>
              <a:t>เราสามารถใช้การแวะผ่านตรวจดูได้ว่าต้นไม้ของเรามีลิงค์ที่ใช้ไม่ได้อยู่หรือไม่ </a:t>
            </a:r>
            <a:br>
              <a:rPr lang="th-TH" sz="2800" b="1" noProof="0" dirty="0" smtClean="0">
                <a:latin typeface="TH SarabunPSK"/>
                <a:cs typeface="TH SarabunPSK"/>
              </a:rPr>
            </a:br>
            <a:r>
              <a:rPr lang="th-TH" sz="2800" b="1" noProof="0" dirty="0" smtClean="0">
                <a:latin typeface="TH SarabunPSK"/>
                <a:cs typeface="TH SarabunPSK"/>
              </a:rPr>
              <a:t>(ช่วยในการตรวจความถูกต้องของโปรแกรม)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โหนดของต้นไม้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dirty="0" smtClean="0">
                <a:latin typeface="TH SarabunPSK"/>
                <a:cs typeface="TH SarabunPSK"/>
              </a:rPr>
              <a:t>โหนดบางตำแหน่งจะมีบทบาทแตกต่างกัน เช่น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ราก </a:t>
            </a:r>
            <a:r>
              <a:rPr lang="en-US" dirty="0" smtClean="0">
                <a:latin typeface="TH SarabunPSK"/>
                <a:cs typeface="TH SarabunPSK"/>
              </a:rPr>
              <a:t>(root) </a:t>
            </a:r>
            <a:r>
              <a:rPr lang="th-TH" dirty="0" smtClean="0">
                <a:latin typeface="TH SarabunPSK"/>
                <a:cs typeface="TH SarabunPSK"/>
              </a:rPr>
              <a:t>คือโหนดที่อยู่บนสุด</a:t>
            </a: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ลูก </a:t>
            </a:r>
            <a:r>
              <a:rPr lang="en-US" dirty="0" smtClean="0">
                <a:latin typeface="TH SarabunPSK"/>
                <a:cs typeface="TH SarabunPSK"/>
              </a:rPr>
              <a:t>(child) </a:t>
            </a:r>
            <a:r>
              <a:rPr lang="th-TH" dirty="0" smtClean="0">
                <a:latin typeface="TH SarabunPSK"/>
                <a:cs typeface="TH SarabunPSK"/>
              </a:rPr>
              <a:t>คือโหนดที่มีโหนดด้านบน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พ่อหรือแม่ </a:t>
            </a:r>
            <a:r>
              <a:rPr lang="en-US" dirty="0" smtClean="0">
                <a:latin typeface="TH SarabunPSK"/>
                <a:cs typeface="TH SarabunPSK"/>
              </a:rPr>
              <a:t>(parent) </a:t>
            </a:r>
            <a:r>
              <a:rPr lang="th-TH" dirty="0" smtClean="0">
                <a:latin typeface="TH SarabunPSK"/>
                <a:cs typeface="TH SarabunPSK"/>
              </a:rPr>
              <a:t>คือโหนดที่มีโหนดเชื่อมต่อด้านล่าง </a:t>
            </a:r>
            <a:r>
              <a:rPr lang="en-US" dirty="0" smtClean="0">
                <a:latin typeface="TH SarabunPSK"/>
                <a:cs typeface="TH SarabunPSK"/>
              </a:rPr>
              <a:t>(root </a:t>
            </a:r>
            <a:r>
              <a:rPr lang="th-TH" dirty="0" smtClean="0">
                <a:latin typeface="TH SarabunPSK"/>
                <a:cs typeface="TH SarabunPSK"/>
              </a:rPr>
              <a:t>ไม่ถือเป็น </a:t>
            </a:r>
            <a:r>
              <a:rPr lang="en-US" dirty="0" smtClean="0">
                <a:latin typeface="TH SarabunPSK"/>
                <a:cs typeface="TH SarabunPSK"/>
              </a:rPr>
              <a:t>parent)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ใบ </a:t>
            </a:r>
            <a:r>
              <a:rPr lang="en-US" dirty="0" smtClean="0">
                <a:latin typeface="TH SarabunPSK"/>
                <a:cs typeface="TH SarabunPSK"/>
              </a:rPr>
              <a:t>(leaf) </a:t>
            </a:r>
            <a:r>
              <a:rPr lang="th-TH" dirty="0" smtClean="0">
                <a:latin typeface="TH SarabunPSK"/>
                <a:cs typeface="TH SarabunPSK"/>
              </a:rPr>
              <a:t>คือโหนดที่ไม่มี</a:t>
            </a:r>
            <a:r>
              <a:rPr lang="th-TH" smtClean="0">
                <a:latin typeface="TH SarabunPSK"/>
                <a:cs typeface="TH SarabunPSK"/>
              </a:rPr>
              <a:t>โหนดเชื่อ</a:t>
            </a:r>
            <a:r>
              <a:rPr lang="th-TH">
                <a:latin typeface="TH SarabunPSK"/>
                <a:cs typeface="TH SarabunPSK"/>
              </a:rPr>
              <a:t>ม</a:t>
            </a:r>
            <a:r>
              <a:rPr lang="th-TH" smtClean="0">
                <a:latin typeface="TH SarabunPSK"/>
                <a:cs typeface="TH SarabunPSK"/>
              </a:rPr>
              <a:t>ต่อ</a:t>
            </a:r>
            <a:r>
              <a:rPr lang="th-TH" dirty="0" smtClean="0">
                <a:latin typeface="TH SarabunPSK"/>
                <a:cs typeface="TH SarabunPSK"/>
              </a:rPr>
              <a:t>อยู่ด้านล่าง</a:t>
            </a:r>
            <a:endParaRPr lang="th-TH" dirty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พี่น้อง </a:t>
            </a:r>
            <a:r>
              <a:rPr lang="en-US" dirty="0" smtClean="0">
                <a:latin typeface="TH SarabunPSK"/>
                <a:cs typeface="TH SarabunPSK"/>
              </a:rPr>
              <a:t>(sibling, has same parent) </a:t>
            </a:r>
            <a:r>
              <a:rPr lang="th-TH" dirty="0" smtClean="0">
                <a:latin typeface="TH SarabunPSK"/>
                <a:cs typeface="TH SarabunPSK"/>
              </a:rPr>
              <a:t>โหนดที่มีพ่อร่วมกัน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endParaRPr lang="th-TH" dirty="0" smtClean="0">
              <a:latin typeface="TH SarabunPSK"/>
              <a:cs typeface="TH SarabunPSK"/>
            </a:endParaRPr>
          </a:p>
          <a:p>
            <a:pPr lvl="1">
              <a:buFont typeface="Courier New"/>
              <a:buChar char="o"/>
            </a:pPr>
            <a:r>
              <a:rPr lang="th-TH" dirty="0" smtClean="0">
                <a:latin typeface="TH SarabunPSK"/>
                <a:cs typeface="TH SarabunPSK"/>
              </a:rPr>
              <a:t> โหนดภายใน </a:t>
            </a:r>
            <a:r>
              <a:rPr lang="en-US" dirty="0" smtClean="0">
                <a:latin typeface="TH SarabunPSK"/>
                <a:cs typeface="TH SarabunPSK"/>
              </a:rPr>
              <a:t>(inner node) </a:t>
            </a:r>
            <a:r>
              <a:rPr lang="th-TH" dirty="0" smtClean="0">
                <a:latin typeface="TH SarabunPSK"/>
                <a:cs typeface="TH SarabunPSK"/>
              </a:rPr>
              <a:t>คือโหนดที่ไม่ใช่ </a:t>
            </a:r>
            <a:r>
              <a:rPr lang="en-US" dirty="0" smtClean="0">
                <a:latin typeface="TH SarabunPSK"/>
                <a:cs typeface="TH SarabunPSK"/>
              </a:rPr>
              <a:t>leaf </a:t>
            </a:r>
            <a:r>
              <a:rPr lang="th-TH" dirty="0" smtClean="0">
                <a:latin typeface="TH SarabunPSK"/>
                <a:cs typeface="TH SarabunPSK"/>
              </a:rPr>
              <a:t>และ </a:t>
            </a:r>
            <a:r>
              <a:rPr lang="en-US" dirty="0" smtClean="0">
                <a:latin typeface="TH SarabunPSK"/>
                <a:cs typeface="TH SarabunPSK"/>
              </a:rPr>
              <a:t>root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การแวะผ่านต้นไม้ไปทำอะไรได้บ้าง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200" dirty="0" smtClean="0">
                <a:latin typeface="TH SarabunPSK"/>
                <a:cs typeface="TH SarabunPSK"/>
              </a:rPr>
              <a:t>มีการประยุกต์ใช้หลายอย่างที่ต้องการนำเอาข้อมูลทั้งหมดในต้นไม้ออกมาประมวลผล เช่น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การค้นหาไฟล์ที่ต้องการในดิสก์ หรือ ในโฟลเดอร์</a:t>
            </a:r>
            <a:br>
              <a:rPr lang="th-TH" sz="2200" dirty="0" smtClean="0">
                <a:latin typeface="TH SarabunPSK"/>
                <a:cs typeface="TH SarabunPSK"/>
              </a:rPr>
            </a:br>
            <a:r>
              <a:rPr lang="th-TH" sz="2200" dirty="0" smtClean="0">
                <a:latin typeface="TH SarabunPSK"/>
                <a:cs typeface="TH SarabunPSK"/>
              </a:rPr>
              <a:t>(หวังว่าจะจำกันได้ว่า โครงสร้างโฟลเดอร์มักถูกจัดเก็บด้วยทรี)</a:t>
            </a:r>
            <a:endParaRPr lang="th-TH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การจัดเก็บและคำนวณนิพจน์ทางคณิตศาสตร์ (</a:t>
            </a:r>
            <a:r>
              <a:rPr lang="en-US" sz="2200" dirty="0" smtClean="0">
                <a:latin typeface="TH SarabunPSK"/>
                <a:cs typeface="TH SarabunPSK"/>
              </a:rPr>
              <a:t>Math Expression)</a:t>
            </a:r>
            <a:endParaRPr lang="en-US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งานวิจัยยุคใหม่ ๆ ก็ยังมีการพูดถึงการใช้งานกันอย่างชัดแจ้ง</a:t>
            </a:r>
            <a:br>
              <a:rPr lang="th-TH" sz="2200" dirty="0" smtClean="0">
                <a:latin typeface="TH SarabunPSK"/>
                <a:cs typeface="TH SarabunPSK"/>
              </a:rPr>
            </a:br>
            <a:r>
              <a:rPr lang="en-US" sz="2200" dirty="0" smtClean="0">
                <a:latin typeface="TH SarabunPSK"/>
                <a:cs typeface="TH SarabunPSK"/>
              </a:rPr>
              <a:t>Use of tree traversal algorithms for chain formation in the PEGASIS data gathering protocol for wireless sensor networks. </a:t>
            </a:r>
            <a:r>
              <a:rPr lang="th-TH" sz="2200" dirty="0" smtClean="0">
                <a:latin typeface="TH SarabunPSK"/>
                <a:cs typeface="TH SarabunPSK"/>
              </a:rPr>
              <a:t> โดย </a:t>
            </a:r>
            <a:r>
              <a:rPr lang="en-US" sz="2200" dirty="0" err="1" smtClean="0">
                <a:latin typeface="TH SarabunPSK"/>
                <a:cs typeface="TH SarabunPSK"/>
              </a:rPr>
              <a:t>Meghanathan</a:t>
            </a:r>
            <a:r>
              <a:rPr lang="en-US" sz="2200" dirty="0" smtClean="0">
                <a:latin typeface="TH SarabunPSK"/>
                <a:cs typeface="TH SarabunPSK"/>
              </a:rPr>
              <a:t>, </a:t>
            </a:r>
            <a:r>
              <a:rPr lang="en-US" sz="2200" dirty="0" err="1" smtClean="0">
                <a:latin typeface="TH SarabunPSK"/>
                <a:cs typeface="TH SarabunPSK"/>
              </a:rPr>
              <a:t>Natarajan</a:t>
            </a:r>
            <a:r>
              <a:rPr lang="th-TH" sz="2400" dirty="0" smtClean="0">
                <a:latin typeface="TH SarabunPSK"/>
                <a:cs typeface="TH SarabunPSK"/>
              </a:rPr>
              <a:t/>
            </a:r>
            <a:br>
              <a:rPr lang="th-TH" sz="2400" dirty="0" smtClean="0">
                <a:latin typeface="TH SarabunPSK"/>
                <a:cs typeface="TH SarabunPSK"/>
              </a:rPr>
            </a:br>
            <a:r>
              <a:rPr lang="th-TH" sz="1800" dirty="0" smtClean="0">
                <a:latin typeface="TH SarabunPSK"/>
                <a:cs typeface="TH SarabunPSK"/>
              </a:rPr>
              <a:t>(</a:t>
            </a:r>
            <a:r>
              <a:rPr lang="en-US" sz="1800" dirty="0" smtClean="0">
                <a:latin typeface="TH SarabunPSK"/>
                <a:cs typeface="TH SarabunPSK"/>
              </a:rPr>
              <a:t>http://www.freepatentsonline.com/article/KSII-Transactions-Internet-Information-Systems/226163552.html)</a:t>
            </a:r>
            <a:endParaRPr lang="en-US" sz="800" dirty="0" smtClean="0">
              <a:latin typeface="TH SarabunPSK"/>
              <a:cs typeface="TH SarabunPSK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200" dirty="0" smtClean="0">
                <a:latin typeface="TH SarabunPSK"/>
                <a:cs typeface="TH SarabunPSK"/>
              </a:rPr>
              <a:t>การเก็บข้อมูลแบบลำดับชั้นในฐานข้อมูล (</a:t>
            </a:r>
            <a:r>
              <a:rPr lang="en-US" sz="2200" dirty="0" smtClean="0">
                <a:latin typeface="TH SarabunPSK"/>
                <a:cs typeface="TH SarabunPSK"/>
              </a:rPr>
              <a:t>storing hierarchical data in a database)</a:t>
            </a:r>
            <a:br>
              <a:rPr lang="en-US" sz="2200" dirty="0" smtClean="0">
                <a:latin typeface="TH SarabunPSK"/>
                <a:cs typeface="TH SarabunPSK"/>
              </a:rPr>
            </a:br>
            <a:r>
              <a:rPr lang="en-US" sz="1800" dirty="0" smtClean="0">
                <a:latin typeface="TH SarabunPSK"/>
                <a:cs typeface="TH SarabunPSK"/>
              </a:rPr>
              <a:t>(Image source: http://articles.sitepoint.com/article/hierarchical-data-database/2)</a:t>
            </a:r>
            <a:endParaRPr lang="th-TH" sz="18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th-TH" sz="24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5105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latin typeface="TH SarabunPSK"/>
                <a:cs typeface="TH SarabunPSK"/>
              </a:rPr>
              <a:t>ในการประยุกต์ใช้จริง อาจจะไม่ต้องแวะผ่านต้นไม้ทั้งหมด แต่อาจจะต้องแวะผ่านต้นไม้ย่อยแทน เช่น การหาว่ามีผลไม้กี่สีและอะไรบ้าง</a:t>
            </a:r>
            <a:endParaRPr lang="en-US" sz="2000" b="1" dirty="0">
              <a:latin typeface="TH SarabunPSK"/>
              <a:cs typeface="TH SarabunPS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4723273"/>
            <a:ext cx="4800600" cy="1893332"/>
            <a:chOff x="228600" y="4876800"/>
            <a:chExt cx="4800600" cy="1893332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2025" y="4876800"/>
              <a:ext cx="3914775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>
              <a:endCxn id="11" idx="0"/>
            </p:cNvCxnSpPr>
            <p:nvPr/>
          </p:nvCxnSpPr>
          <p:spPr>
            <a:xfrm flipH="1">
              <a:off x="595313" y="6019800"/>
              <a:ext cx="852488" cy="1524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00" y="6172200"/>
              <a:ext cx="733425" cy="36933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dirty="0"/>
            </a:p>
          </p:txBody>
        </p: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>
              <a:off x="2514600" y="6019800"/>
              <a:ext cx="1485900" cy="38100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71800" y="6400800"/>
              <a:ext cx="2057400" cy="369332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Chinese pear (</a:t>
              </a:r>
              <a:r>
                <a:rPr lang="th-TH" b="1" dirty="0" smtClean="0"/>
                <a:t>สาลี่)</a:t>
              </a:r>
              <a:endParaRPr lang="en-US" b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27" y="76200"/>
            <a:ext cx="8793004" cy="6858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วิเคราะห์การทำงานของ </a:t>
            </a:r>
            <a:r>
              <a:rPr lang="en-US" sz="4800" dirty="0" smtClean="0">
                <a:latin typeface="TH SarabunPSK"/>
                <a:cs typeface="TH SarabunPSK"/>
              </a:rPr>
              <a:t>Binary Search Tree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8200"/>
            <a:ext cx="8478331" cy="51355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เราต้องการให้การค้นหา การใส่ข้อมูล การลบข้อมูล มีการเปรียบเทียบตัวเลขให้น้อยครั้งที่สุด</a:t>
            </a: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th-TH" u="sng" dirty="0" smtClean="0">
                <a:latin typeface="TH SarabunPSK"/>
                <a:cs typeface="TH SarabunPSK"/>
              </a:rPr>
              <a:t>ตัวอย่างที่ไม่ดี</a:t>
            </a:r>
            <a:r>
              <a:rPr lang="en-US" dirty="0" smtClean="0">
                <a:latin typeface="TH SarabunPSK"/>
                <a:cs typeface="TH SarabunPSK"/>
              </a:rPr>
              <a:t>  </a:t>
            </a:r>
            <a:r>
              <a:rPr lang="th-TH" dirty="0" smtClean="0">
                <a:latin typeface="TH SarabunPSK"/>
                <a:cs typeface="TH SarabunPSK"/>
              </a:rPr>
              <a:t>ลำดับของข้อมูลที่ใส่เข้าไปในต้นไม้เปล่า </a:t>
            </a:r>
            <a:r>
              <a:rPr lang="en-US" dirty="0" smtClean="0">
                <a:latin typeface="TH SarabunPSK"/>
                <a:cs typeface="TH SarabunPSK"/>
              </a:rPr>
              <a:t>1, 2, 3 ,4, 5, 6, 7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7111" y="3393240"/>
            <a:ext cx="319674" cy="295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1038786" y="3379730"/>
            <a:ext cx="700674" cy="676183"/>
            <a:chOff x="2362200" y="1905000"/>
            <a:chExt cx="700674" cy="676183"/>
          </a:xfrm>
        </p:grpSpPr>
        <p:cxnSp>
          <p:nvCxnSpPr>
            <p:cNvPr id="5" name="Straight Connector 4"/>
            <p:cNvCxnSpPr>
              <a:stCxn id="7" idx="5"/>
              <a:endCxn id="8" idx="1"/>
            </p:cNvCxnSpPr>
            <p:nvPr/>
          </p:nvCxnSpPr>
          <p:spPr>
            <a:xfrm rot="16200000" flipH="1">
              <a:off x="2626400" y="21656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62200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70322" y="3399212"/>
            <a:ext cx="1081674" cy="1057183"/>
            <a:chOff x="3505200" y="1828800"/>
            <a:chExt cx="1081674" cy="1057183"/>
          </a:xfrm>
        </p:grpSpPr>
        <p:cxnSp>
          <p:nvCxnSpPr>
            <p:cNvPr id="14" name="Straight Connector 13"/>
            <p:cNvCxnSpPr>
              <a:stCxn id="13" idx="5"/>
              <a:endCxn id="15" idx="1"/>
            </p:cNvCxnSpPr>
            <p:nvPr/>
          </p:nvCxnSpPr>
          <p:spPr>
            <a:xfrm rot="16200000" flipH="1">
              <a:off x="4150400" y="2470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5"/>
              <a:endCxn id="13" idx="1"/>
            </p:cNvCxnSpPr>
            <p:nvPr/>
          </p:nvCxnSpPr>
          <p:spPr>
            <a:xfrm rot="16200000" flipH="1">
              <a:off x="3769400" y="208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05200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86200" y="220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67200" y="2590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18879" y="2764966"/>
            <a:ext cx="333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latin typeface="TH SarabunPSK"/>
                <a:cs typeface="TH SarabunPSK"/>
              </a:rPr>
              <a:t>จำนวนการเปรียบเทียบตัวเลข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189" y="3824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r>
              <a:rPr lang="th-TH" dirty="0" smtClean="0"/>
              <a:t>ครั้ง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0559" y="41390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th-TH" dirty="0" smtClean="0"/>
              <a:t>ครั้ง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688" y="443305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th-TH" dirty="0" smtClean="0"/>
              <a:t>ครั้ง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92266" y="3391113"/>
            <a:ext cx="1462674" cy="1533525"/>
            <a:chOff x="5037438" y="1828800"/>
            <a:chExt cx="1462674" cy="1533525"/>
          </a:xfrm>
        </p:grpSpPr>
        <p:cxnSp>
          <p:nvCxnSpPr>
            <p:cNvPr id="22" name="Straight Connector 21"/>
            <p:cNvCxnSpPr>
              <a:stCxn id="21" idx="5"/>
              <a:endCxn id="23" idx="1"/>
            </p:cNvCxnSpPr>
            <p:nvPr/>
          </p:nvCxnSpPr>
          <p:spPr>
            <a:xfrm rot="16200000" flipH="1">
              <a:off x="6063638" y="2851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0" idx="5"/>
              <a:endCxn id="21" idx="1"/>
            </p:cNvCxnSpPr>
            <p:nvPr/>
          </p:nvCxnSpPr>
          <p:spPr>
            <a:xfrm rot="16200000" flipH="1">
              <a:off x="5682638" y="2470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9" idx="5"/>
              <a:endCxn id="20" idx="1"/>
            </p:cNvCxnSpPr>
            <p:nvPr/>
          </p:nvCxnSpPr>
          <p:spPr>
            <a:xfrm rot="16200000" flipH="1">
              <a:off x="5301638" y="208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037438" y="182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418438" y="220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799438" y="2590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180438" y="2971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31878" y="299299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159734" y="3384414"/>
            <a:ext cx="1843674" cy="1819183"/>
            <a:chOff x="6690726" y="1752600"/>
            <a:chExt cx="1843674" cy="1819183"/>
          </a:xfrm>
        </p:grpSpPr>
        <p:cxnSp>
          <p:nvCxnSpPr>
            <p:cNvPr id="34" name="Straight Connector 33"/>
            <p:cNvCxnSpPr>
              <a:endCxn id="35" idx="1"/>
            </p:cNvCxnSpPr>
            <p:nvPr/>
          </p:nvCxnSpPr>
          <p:spPr>
            <a:xfrm rot="16200000" flipH="1">
              <a:off x="8097926" y="3156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0" idx="5"/>
              <a:endCxn id="31" idx="1"/>
            </p:cNvCxnSpPr>
            <p:nvPr/>
          </p:nvCxnSpPr>
          <p:spPr>
            <a:xfrm rot="16200000" flipH="1">
              <a:off x="7716926" y="2775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9" idx="5"/>
              <a:endCxn id="30" idx="1"/>
            </p:cNvCxnSpPr>
            <p:nvPr/>
          </p:nvCxnSpPr>
          <p:spPr>
            <a:xfrm rot="16200000" flipH="1">
              <a:off x="7335926" y="2394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9" idx="1"/>
            </p:cNvCxnSpPr>
            <p:nvPr/>
          </p:nvCxnSpPr>
          <p:spPr>
            <a:xfrm rot="16200000" flipH="1">
              <a:off x="6954926" y="2013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690726" y="1752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071726" y="2133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52726" y="2514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7833726" y="2895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214726" y="3276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74664" y="318213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4645" y="3382035"/>
            <a:ext cx="2239548" cy="2200183"/>
            <a:chOff x="5686251" y="3490435"/>
            <a:chExt cx="2239548" cy="2200183"/>
          </a:xfrm>
        </p:grpSpPr>
        <p:cxnSp>
          <p:nvCxnSpPr>
            <p:cNvPr id="32" name="Straight Connector 31"/>
            <p:cNvCxnSpPr>
              <a:stCxn id="50" idx="5"/>
              <a:endCxn id="33" idx="1"/>
            </p:cNvCxnSpPr>
            <p:nvPr/>
          </p:nvCxnSpPr>
          <p:spPr>
            <a:xfrm rot="16200000" flipH="1">
              <a:off x="7481888" y="5267611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606125" y="5395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cxnSp>
          <p:nvCxnSpPr>
            <p:cNvPr id="42" name="Straight Connector 41"/>
            <p:cNvCxnSpPr>
              <a:endCxn id="50" idx="1"/>
            </p:cNvCxnSpPr>
            <p:nvPr/>
          </p:nvCxnSpPr>
          <p:spPr>
            <a:xfrm rot="16200000" flipH="1">
              <a:off x="7093451" y="4894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8" idx="5"/>
              <a:endCxn id="49" idx="1"/>
            </p:cNvCxnSpPr>
            <p:nvPr/>
          </p:nvCxnSpPr>
          <p:spPr>
            <a:xfrm rot="16200000" flipH="1">
              <a:off x="6712451" y="4513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7" idx="5"/>
              <a:endCxn id="48" idx="1"/>
            </p:cNvCxnSpPr>
            <p:nvPr/>
          </p:nvCxnSpPr>
          <p:spPr>
            <a:xfrm rot="16200000" flipH="1">
              <a:off x="6331451" y="4132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5"/>
              <a:endCxn id="47" idx="1"/>
            </p:cNvCxnSpPr>
            <p:nvPr/>
          </p:nvCxnSpPr>
          <p:spPr>
            <a:xfrm rot="16200000" flipH="1">
              <a:off x="5950451" y="3751048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86251" y="3490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067251" y="3871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448251" y="4252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29251" y="4633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210251" y="5014435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54175" y="528352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9567" y="3377039"/>
            <a:ext cx="2620548" cy="2581183"/>
            <a:chOff x="4847052" y="3657600"/>
            <a:chExt cx="2620548" cy="2581183"/>
          </a:xfrm>
        </p:grpSpPr>
        <p:cxnSp>
          <p:nvCxnSpPr>
            <p:cNvPr id="63" name="Straight Connector 62"/>
            <p:cNvCxnSpPr>
              <a:stCxn id="53" idx="5"/>
              <a:endCxn id="64" idx="1"/>
            </p:cNvCxnSpPr>
            <p:nvPr/>
          </p:nvCxnSpPr>
          <p:spPr>
            <a:xfrm rot="16200000" flipH="1">
              <a:off x="7031126" y="5823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5"/>
              <a:endCxn id="53" idx="1"/>
            </p:cNvCxnSpPr>
            <p:nvPr/>
          </p:nvCxnSpPr>
          <p:spPr>
            <a:xfrm rot="16200000" flipH="1">
              <a:off x="6642689" y="5434776"/>
              <a:ext cx="172275" cy="16983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766926" y="5562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cxnSp>
          <p:nvCxnSpPr>
            <p:cNvPr id="54" name="Straight Connector 53"/>
            <p:cNvCxnSpPr>
              <a:endCxn id="62" idx="1"/>
            </p:cNvCxnSpPr>
            <p:nvPr/>
          </p:nvCxnSpPr>
          <p:spPr>
            <a:xfrm rot="16200000" flipH="1">
              <a:off x="6254252" y="5061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0" idx="5"/>
              <a:endCxn id="61" idx="1"/>
            </p:cNvCxnSpPr>
            <p:nvPr/>
          </p:nvCxnSpPr>
          <p:spPr>
            <a:xfrm rot="16200000" flipH="1">
              <a:off x="5873252" y="4680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9" idx="5"/>
              <a:endCxn id="60" idx="1"/>
            </p:cNvCxnSpPr>
            <p:nvPr/>
          </p:nvCxnSpPr>
          <p:spPr>
            <a:xfrm rot="16200000" flipH="1">
              <a:off x="5492252" y="4299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8" idx="5"/>
              <a:endCxn id="59" idx="1"/>
            </p:cNvCxnSpPr>
            <p:nvPr/>
          </p:nvCxnSpPr>
          <p:spPr>
            <a:xfrm rot="16200000" flipH="1">
              <a:off x="5111252" y="39182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47052" y="3657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228052" y="4038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052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990052" y="4800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371052" y="5181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7147926" y="5943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220860" y="58674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6573" y="6122373"/>
            <a:ext cx="920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ถ้าตัวเลขมันเรียงกันอยู่แล้ว </a:t>
            </a:r>
            <a:r>
              <a:rPr lang="en-US" sz="2800" b="1" dirty="0" smtClean="0">
                <a:latin typeface="TH SarabunPSK"/>
                <a:cs typeface="TH SarabunPSK"/>
              </a:rPr>
              <a:t>Binary Search Tree </a:t>
            </a:r>
            <a:r>
              <a:rPr lang="th-TH" sz="2800" b="1" dirty="0" smtClean="0">
                <a:latin typeface="TH SarabunPSK"/>
                <a:cs typeface="TH SarabunPSK"/>
              </a:rPr>
              <a:t>แบบนี้จะทำงานได้ช้ากว่าที่ควรจะเป็นมาก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5123" y="5282039"/>
            <a:ext cx="485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เปรียบเทียบทั้งหมด </a:t>
            </a:r>
            <a:r>
              <a:rPr lang="en-US" sz="2800" b="1" dirty="0">
                <a:latin typeface="TH SarabunPSK"/>
                <a:cs typeface="TH SarabunPSK"/>
              </a:rPr>
              <a:t> </a:t>
            </a:r>
            <a:r>
              <a:rPr lang="en-US" sz="2800" b="1" dirty="0" smtClean="0">
                <a:latin typeface="TH SarabunPSK"/>
                <a:cs typeface="TH SarabunPSK"/>
              </a:rPr>
              <a:t>1 + 2 + … + 6 = 21 </a:t>
            </a:r>
            <a:r>
              <a:rPr lang="th-TH" sz="2800" b="1" dirty="0" smtClean="0">
                <a:latin typeface="TH SarabunPSK"/>
                <a:cs typeface="TH SarabunPSK"/>
              </a:rPr>
              <a:t>ครั้ง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/>
      <p:bldP spid="37" grpId="0"/>
      <p:bldP spid="38" grpId="0"/>
      <p:bldP spid="39" grpId="0"/>
      <p:bldP spid="85" grpId="0"/>
      <p:bldP spid="8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76200"/>
            <a:ext cx="8701770" cy="685800"/>
          </a:xfrm>
        </p:spPr>
        <p:txBody>
          <a:bodyPr>
            <a:noAutofit/>
          </a:bodyPr>
          <a:lstStyle/>
          <a:p>
            <a:pPr algn="l"/>
            <a:r>
              <a:rPr lang="th-TH" sz="4800" dirty="0" smtClean="0">
                <a:latin typeface="TH SarabunPSK"/>
                <a:cs typeface="TH SarabunPSK"/>
              </a:rPr>
              <a:t>วิเคราะห์การทำงานของ </a:t>
            </a:r>
            <a:r>
              <a:rPr lang="en-US" sz="4800" dirty="0" smtClean="0">
                <a:latin typeface="TH SarabunPSK"/>
                <a:cs typeface="TH SarabunPSK"/>
              </a:rPr>
              <a:t>Binary Search Tree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เราต้องการให้การค้นหา การใส่ข้อมูล การลบข้อมูล มีการเปรียบเทียบตัวเลขให้น้อยครั้งที่สุด</a:t>
            </a:r>
            <a:endParaRPr lang="en-US" dirty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th-TH" dirty="0" smtClean="0">
                <a:latin typeface="TH SarabunPSK"/>
                <a:cs typeface="TH SarabunPSK"/>
              </a:rPr>
              <a:t>ตัวอย่างที่ดี ลำดับของข้อมูลที่ใส่เข้าไปในต้นไม้เปล่า </a:t>
            </a:r>
            <a:r>
              <a:rPr lang="en-US" dirty="0" smtClean="0">
                <a:latin typeface="TH SarabunPSK"/>
                <a:cs typeface="TH SarabunPSK"/>
              </a:rPr>
              <a:t>4, 2, 6, 1, 3, 5, 7</a:t>
            </a:r>
            <a:endParaRPr lang="th-TH" dirty="0" smtClean="0">
              <a:latin typeface="TH SarabunPSK"/>
              <a:cs typeface="TH SarabunPS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69" y="2408634"/>
            <a:ext cx="1366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จำนวนการ</a:t>
            </a:r>
            <a:br>
              <a:rPr lang="th-TH" sz="2800" b="1" dirty="0" smtClean="0">
                <a:latin typeface="TH SarabunPSK"/>
                <a:cs typeface="TH SarabunPSK"/>
              </a:rPr>
            </a:br>
            <a:r>
              <a:rPr lang="th-TH" sz="2800" b="1" dirty="0" smtClean="0">
                <a:latin typeface="TH SarabunPSK"/>
                <a:cs typeface="TH SarabunPSK"/>
              </a:rPr>
              <a:t>เปรียบเทียบ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249992" y="2539970"/>
            <a:ext cx="550151" cy="1578915"/>
            <a:chOff x="1371600" y="1905000"/>
            <a:chExt cx="550151" cy="1578915"/>
          </a:xfrm>
        </p:grpSpPr>
        <p:sp>
          <p:nvSpPr>
            <p:cNvPr id="6" name="Oval 5"/>
            <p:cNvSpPr/>
            <p:nvPr/>
          </p:nvSpPr>
          <p:spPr>
            <a:xfrm>
              <a:off x="1524000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1600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25718" y="2539970"/>
            <a:ext cx="624474" cy="1600200"/>
            <a:chOff x="2347326" y="1905000"/>
            <a:chExt cx="624474" cy="1600200"/>
          </a:xfrm>
        </p:grpSpPr>
        <p:cxnSp>
          <p:nvCxnSpPr>
            <p:cNvPr id="5" name="Straight Connector 4"/>
            <p:cNvCxnSpPr>
              <a:stCxn id="7" idx="3"/>
              <a:endCxn id="8" idx="0"/>
            </p:cNvCxnSpPr>
            <p:nvPr/>
          </p:nvCxnSpPr>
          <p:spPr>
            <a:xfrm rot="5400000">
              <a:off x="2500429" y="2163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652126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47326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62200" y="313586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0124" y="6341480"/>
            <a:ext cx="8170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บางทีตัวเลขที่เข้ามาแบบเหมือนสุ่มมาจำทำให้ </a:t>
            </a:r>
            <a:r>
              <a:rPr lang="en-US" sz="2800" b="1" dirty="0" smtClean="0">
                <a:latin typeface="TH SarabunPSK"/>
                <a:cs typeface="TH SarabunPSK"/>
              </a:rPr>
              <a:t>Binary Search Tree </a:t>
            </a:r>
            <a:r>
              <a:rPr lang="th-TH" sz="2800" b="1" dirty="0" smtClean="0">
                <a:latin typeface="TH SarabunPSK"/>
                <a:cs typeface="TH SarabunPSK"/>
              </a:rPr>
              <a:t>ทำงานได้เร็ว</a:t>
            </a:r>
            <a:endParaRPr lang="en-US" sz="2800" b="1" dirty="0">
              <a:latin typeface="TH SarabunPSK"/>
              <a:cs typeface="TH SarabunPSK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412977" y="2539970"/>
            <a:ext cx="961215" cy="1578915"/>
            <a:chOff x="3534585" y="1905000"/>
            <a:chExt cx="961215" cy="1578915"/>
          </a:xfrm>
        </p:grpSpPr>
        <p:cxnSp>
          <p:nvCxnSpPr>
            <p:cNvPr id="92" name="Straight Connector 91"/>
            <p:cNvCxnSpPr>
              <a:stCxn id="90" idx="5"/>
              <a:endCxn id="93" idx="0"/>
            </p:cNvCxnSpPr>
            <p:nvPr/>
          </p:nvCxnSpPr>
          <p:spPr>
            <a:xfrm rot="16200000" flipH="1">
              <a:off x="4116672" y="2152525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63185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90" idx="3"/>
              <a:endCxn id="91" idx="0"/>
            </p:cNvCxnSpPr>
            <p:nvPr/>
          </p:nvCxnSpPr>
          <p:spPr>
            <a:xfrm rot="5400000">
              <a:off x="3687688" y="2163688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839385" y="1905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534585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76126" y="2371817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68918" y="2521703"/>
            <a:ext cx="1234074" cy="1664732"/>
            <a:chOff x="5090526" y="1819183"/>
            <a:chExt cx="1234074" cy="1664732"/>
          </a:xfrm>
        </p:grpSpPr>
        <p:cxnSp>
          <p:nvCxnSpPr>
            <p:cNvPr id="101" name="Straight Connector 100"/>
            <p:cNvCxnSpPr>
              <a:stCxn id="99" idx="3"/>
              <a:endCxn id="102" idx="0"/>
            </p:cNvCxnSpPr>
            <p:nvPr/>
          </p:nvCxnSpPr>
          <p:spPr>
            <a:xfrm rot="5400000">
              <a:off x="5222851" y="25558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71526" y="311458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cxnSp>
          <p:nvCxnSpPr>
            <p:cNvPr id="96" name="Straight Connector 95"/>
            <p:cNvCxnSpPr>
              <a:stCxn id="98" idx="5"/>
              <a:endCxn id="100" idx="0"/>
            </p:cNvCxnSpPr>
            <p:nvPr/>
          </p:nvCxnSpPr>
          <p:spPr>
            <a:xfrm rot="16200000" flipH="1">
              <a:off x="5945472" y="20667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8" idx="3"/>
              <a:endCxn id="99" idx="0"/>
            </p:cNvCxnSpPr>
            <p:nvPr/>
          </p:nvCxnSpPr>
          <p:spPr>
            <a:xfrm rot="5400000">
              <a:off x="5516488" y="20778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668185" y="1819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363385" y="2276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004926" y="22860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0526" y="2743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12592" y="2516843"/>
            <a:ext cx="1234074" cy="1674349"/>
            <a:chOff x="6934200" y="1895383"/>
            <a:chExt cx="1234074" cy="1674349"/>
          </a:xfrm>
        </p:grpSpPr>
        <p:cxnSp>
          <p:nvCxnSpPr>
            <p:cNvPr id="111" name="Straight Connector 110"/>
            <p:cNvCxnSpPr>
              <a:stCxn id="108" idx="5"/>
              <a:endCxn id="112" idx="0"/>
            </p:cNvCxnSpPr>
            <p:nvPr/>
          </p:nvCxnSpPr>
          <p:spPr>
            <a:xfrm rot="16200000" flipH="1">
              <a:off x="7453114" y="2631340"/>
              <a:ext cx="201126" cy="1475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8" idx="3"/>
              <a:endCxn id="110" idx="0"/>
            </p:cNvCxnSpPr>
            <p:nvPr/>
          </p:nvCxnSpPr>
          <p:spPr>
            <a:xfrm rot="5400000">
              <a:off x="7066525" y="2632050"/>
              <a:ext cx="214863" cy="159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7" idx="5"/>
              <a:endCxn id="109" idx="0"/>
            </p:cNvCxnSpPr>
            <p:nvPr/>
          </p:nvCxnSpPr>
          <p:spPr>
            <a:xfrm rot="16200000" flipH="1">
              <a:off x="7789146" y="2142908"/>
              <a:ext cx="214863" cy="22371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7" idx="3"/>
              <a:endCxn id="108" idx="0"/>
            </p:cNvCxnSpPr>
            <p:nvPr/>
          </p:nvCxnSpPr>
          <p:spPr>
            <a:xfrm rot="5400000">
              <a:off x="7360162" y="2154071"/>
              <a:ext cx="2052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511859" y="1895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7207059" y="2352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7848600" y="2362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6934200" y="28194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7467600" y="280566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91400" y="32004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73792" y="4435353"/>
            <a:ext cx="1996074" cy="2131549"/>
            <a:chOff x="1295400" y="3800383"/>
            <a:chExt cx="1996074" cy="2131549"/>
          </a:xfrm>
        </p:grpSpPr>
        <p:cxnSp>
          <p:nvCxnSpPr>
            <p:cNvPr id="131" name="Straight Connector 130"/>
            <p:cNvCxnSpPr>
              <a:stCxn id="121" idx="3"/>
              <a:endCxn id="132" idx="0"/>
            </p:cNvCxnSpPr>
            <p:nvPr/>
          </p:nvCxnSpPr>
          <p:spPr>
            <a:xfrm rot="5400000">
              <a:off x="2667703" y="4678288"/>
              <a:ext cx="357646" cy="3441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20" idx="5"/>
              <a:endCxn id="123" idx="0"/>
            </p:cNvCxnSpPr>
            <p:nvPr/>
          </p:nvCxnSpPr>
          <p:spPr>
            <a:xfrm rot="16200000" flipH="1">
              <a:off x="1904425" y="4792588"/>
              <a:ext cx="2814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20" idx="3"/>
              <a:endCxn id="122" idx="0"/>
            </p:cNvCxnSpPr>
            <p:nvPr/>
          </p:nvCxnSpPr>
          <p:spPr>
            <a:xfrm rot="5400000">
              <a:off x="1448503" y="4754488"/>
              <a:ext cx="281446" cy="2679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9" idx="5"/>
              <a:endCxn id="121" idx="1"/>
            </p:cNvCxnSpPr>
            <p:nvPr/>
          </p:nvCxnSpPr>
          <p:spPr>
            <a:xfrm rot="16200000" flipH="1">
              <a:off x="2529420" y="3973634"/>
              <a:ext cx="410492" cy="56789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3"/>
              <a:endCxn id="120" idx="0"/>
            </p:cNvCxnSpPr>
            <p:nvPr/>
          </p:nvCxnSpPr>
          <p:spPr>
            <a:xfrm rot="5400000">
              <a:off x="1808725" y="4079850"/>
              <a:ext cx="443463" cy="3884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177859" y="38003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6764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971800" y="44196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2954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812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33600" y="55626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514600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11016" y="4425736"/>
            <a:ext cx="2438400" cy="2141166"/>
            <a:chOff x="4343400" y="3790766"/>
            <a:chExt cx="2438400" cy="2141166"/>
          </a:xfrm>
        </p:grpSpPr>
        <p:cxnSp>
          <p:nvCxnSpPr>
            <p:cNvPr id="139" name="Straight Connector 138"/>
            <p:cNvCxnSpPr>
              <a:stCxn id="147" idx="5"/>
              <a:endCxn id="151" idx="0"/>
            </p:cNvCxnSpPr>
            <p:nvPr/>
          </p:nvCxnSpPr>
          <p:spPr>
            <a:xfrm rot="16200000" flipH="1">
              <a:off x="6273680" y="4680916"/>
              <a:ext cx="367263" cy="32930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47" idx="3"/>
              <a:endCxn id="150" idx="0"/>
            </p:cNvCxnSpPr>
            <p:nvPr/>
          </p:nvCxnSpPr>
          <p:spPr>
            <a:xfrm rot="5400000">
              <a:off x="5715703" y="4668671"/>
              <a:ext cx="357646" cy="3441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6" idx="5"/>
              <a:endCxn id="149" idx="0"/>
            </p:cNvCxnSpPr>
            <p:nvPr/>
          </p:nvCxnSpPr>
          <p:spPr>
            <a:xfrm rot="16200000" flipH="1">
              <a:off x="4952425" y="4782971"/>
              <a:ext cx="281446" cy="1917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6" idx="3"/>
              <a:endCxn id="148" idx="0"/>
            </p:cNvCxnSpPr>
            <p:nvPr/>
          </p:nvCxnSpPr>
          <p:spPr>
            <a:xfrm rot="5400000">
              <a:off x="4496503" y="4744871"/>
              <a:ext cx="281446" cy="26797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45" idx="5"/>
              <a:endCxn id="147" idx="1"/>
            </p:cNvCxnSpPr>
            <p:nvPr/>
          </p:nvCxnSpPr>
          <p:spPr>
            <a:xfrm rot="16200000" flipH="1">
              <a:off x="5577420" y="3964017"/>
              <a:ext cx="410492" cy="56789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5" idx="3"/>
              <a:endCxn id="146" idx="0"/>
            </p:cNvCxnSpPr>
            <p:nvPr/>
          </p:nvCxnSpPr>
          <p:spPr>
            <a:xfrm rot="5400000">
              <a:off x="4856725" y="4070233"/>
              <a:ext cx="443463" cy="3884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5225859" y="3790766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724400" y="44861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019800" y="44099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43434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292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62600" y="5019583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6462126" y="50292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42926" y="55626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</a:t>
              </a:r>
              <a:r>
                <a:rPr lang="th-TH" dirty="0" smtClean="0"/>
                <a:t>ครั้ง</a:t>
              </a:r>
              <a:endParaRPr lang="en-US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500356" y="4357443"/>
            <a:ext cx="251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เปรียบเทียบทั้งหมด </a:t>
            </a:r>
            <a:endParaRPr lang="en-US" sz="2000" dirty="0" smtClean="0"/>
          </a:p>
          <a:p>
            <a:r>
              <a:rPr lang="en-US" sz="2000" dirty="0" smtClean="0"/>
              <a:t>1 + 1 + 2 + 2 + 2 + 2 </a:t>
            </a:r>
          </a:p>
          <a:p>
            <a:r>
              <a:rPr lang="en-US" sz="2000" dirty="0" smtClean="0"/>
              <a:t>= 10 </a:t>
            </a:r>
            <a:r>
              <a:rPr lang="th-TH" sz="2000" dirty="0" smtClean="0"/>
              <a:t>ครั้ง</a:t>
            </a:r>
            <a:r>
              <a:rPr lang="en-US" sz="2000" dirty="0" smtClean="0"/>
              <a:t>  &lt; 21 </a:t>
            </a:r>
            <a:r>
              <a:rPr lang="th-TH" sz="2000" dirty="0" smtClean="0"/>
              <a:t>ครั้ง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5" grpId="0"/>
      <p:bldP spid="1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ความลึกของต้นไม้ </a:t>
            </a:r>
            <a:r>
              <a:rPr lang="en-US" sz="4800" dirty="0" smtClean="0">
                <a:latin typeface="TH SarabunPSK"/>
                <a:cs typeface="TH SarabunPSK"/>
              </a:rPr>
              <a:t>(Depth of 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11763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ความลึกของต้นไม้เป็นตัวชี้วัดจำนวนการเปรียบเทียบที่ต้องใช้ในการดำเนินการหลาย ๆ อย่างบนต้นไม้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ความลึกของต้นไม้วัดจากลำดับชั้น </a:t>
            </a:r>
            <a:r>
              <a:rPr lang="en-US" dirty="0" smtClean="0">
                <a:latin typeface="TH SarabunPSK"/>
                <a:cs typeface="TH SarabunPSK"/>
              </a:rPr>
              <a:t>(level) </a:t>
            </a:r>
            <a:r>
              <a:rPr lang="th-TH" dirty="0" smtClean="0">
                <a:latin typeface="TH SarabunPSK"/>
                <a:cs typeface="TH SarabunPSK"/>
              </a:rPr>
              <a:t>ของลีฟโหนด (</a:t>
            </a:r>
            <a:r>
              <a:rPr lang="en-US" dirty="0" smtClean="0">
                <a:latin typeface="TH SarabunPSK"/>
                <a:cs typeface="TH SarabunPSK"/>
              </a:rPr>
              <a:t>leaf node) </a:t>
            </a:r>
            <a:r>
              <a:rPr lang="th-TH" dirty="0" smtClean="0">
                <a:latin typeface="TH SarabunPSK"/>
                <a:cs typeface="TH SarabunPSK"/>
              </a:rPr>
              <a:t>ที่มากที่สุด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รากอยู่ที่ลำดับชั้นที่ </a:t>
            </a:r>
            <a:r>
              <a:rPr lang="en-US" dirty="0" smtClean="0">
                <a:latin typeface="TH SarabunPSK"/>
                <a:cs typeface="TH SarabunPSK"/>
              </a:rPr>
              <a:t>0 </a:t>
            </a:r>
            <a:r>
              <a:rPr lang="th-TH" dirty="0" smtClean="0">
                <a:latin typeface="TH SarabunPSK"/>
                <a:cs typeface="TH SarabunPSK"/>
              </a:rPr>
              <a:t>ดังนั้น ถ้าต้นไม้มีรากแต่เพียงอย่างเดียว ความลึกของต้นไม้ก็คือ </a:t>
            </a:r>
            <a:r>
              <a:rPr lang="en-US" dirty="0" smtClean="0">
                <a:latin typeface="TH SarabunPSK"/>
                <a:cs typeface="TH SarabunPSK"/>
              </a:rPr>
              <a:t>0</a:t>
            </a:r>
            <a:endParaRPr lang="th-TH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ความลึกและการค้นหา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1664732"/>
            <a:ext cx="319674" cy="1998938"/>
            <a:chOff x="1524000" y="2274332"/>
            <a:chExt cx="319674" cy="1998938"/>
          </a:xfrm>
        </p:grpSpPr>
        <p:sp>
          <p:nvSpPr>
            <p:cNvPr id="5" name="Oval 4"/>
            <p:cNvSpPr/>
            <p:nvPr/>
          </p:nvSpPr>
          <p:spPr>
            <a:xfrm>
              <a:off x="1524000" y="2274332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R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3200" y="1674349"/>
            <a:ext cx="1081674" cy="1989321"/>
            <a:chOff x="2895600" y="2283949"/>
            <a:chExt cx="1081674" cy="1989321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2283949"/>
              <a:ext cx="1081674" cy="1057183"/>
              <a:chOff x="2895600" y="2283949"/>
              <a:chExt cx="1081674" cy="1057183"/>
            </a:xfrm>
          </p:grpSpPr>
          <p:cxnSp>
            <p:nvCxnSpPr>
              <p:cNvPr id="10" name="Straight Connector 9"/>
              <p:cNvCxnSpPr>
                <a:stCxn id="13" idx="5"/>
                <a:endCxn id="14" idx="1"/>
              </p:cNvCxnSpPr>
              <p:nvPr/>
            </p:nvCxnSpPr>
            <p:spPr>
              <a:xfrm rot="16200000" flipH="1">
                <a:off x="3540800" y="2925562"/>
                <a:ext cx="172275" cy="15495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2" idx="5"/>
                <a:endCxn id="13" idx="1"/>
              </p:cNvCxnSpPr>
              <p:nvPr/>
            </p:nvCxnSpPr>
            <p:spPr>
              <a:xfrm rot="16200000" flipH="1">
                <a:off x="3159800" y="2544562"/>
                <a:ext cx="172275" cy="15495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2895600" y="2283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</a:t>
                </a:r>
                <a:endParaRPr lang="en-US" sz="20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276600" y="2664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57600" y="3045949"/>
                <a:ext cx="319674" cy="2951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60978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9600" y="1664732"/>
            <a:ext cx="1738184" cy="1988642"/>
            <a:chOff x="4572000" y="2274332"/>
            <a:chExt cx="1738184" cy="1988642"/>
          </a:xfrm>
        </p:grpSpPr>
        <p:grpSp>
          <p:nvGrpSpPr>
            <p:cNvPr id="16" name="Group 15"/>
            <p:cNvGrpSpPr/>
            <p:nvPr/>
          </p:nvGrpSpPr>
          <p:grpSpPr>
            <a:xfrm>
              <a:off x="4572000" y="2274332"/>
              <a:ext cx="1738184" cy="1091514"/>
              <a:chOff x="4876800" y="2438400"/>
              <a:chExt cx="3200400" cy="2057400"/>
            </a:xfrm>
          </p:grpSpPr>
          <p:cxnSp>
            <p:nvCxnSpPr>
              <p:cNvPr id="18" name="Straight Connector 17"/>
              <p:cNvCxnSpPr>
                <a:stCxn id="22" idx="2"/>
                <a:endCxn id="23" idx="0"/>
              </p:cNvCxnSpPr>
              <p:nvPr/>
            </p:nvCxnSpPr>
            <p:spPr>
              <a:xfrm rot="10800000" flipV="1">
                <a:off x="5829300" y="2705100"/>
                <a:ext cx="6477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22" idx="6"/>
                <a:endCxn id="25" idx="0"/>
              </p:cNvCxnSpPr>
              <p:nvPr/>
            </p:nvCxnSpPr>
            <p:spPr>
              <a:xfrm>
                <a:off x="7010400" y="2705100"/>
                <a:ext cx="8001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3" idx="2"/>
                <a:endCxn id="26" idx="0"/>
              </p:cNvCxnSpPr>
              <p:nvPr/>
            </p:nvCxnSpPr>
            <p:spPr>
              <a:xfrm rot="10800000" flipV="1">
                <a:off x="5143500" y="3467100"/>
                <a:ext cx="4191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6"/>
                <a:endCxn id="24" idx="0"/>
              </p:cNvCxnSpPr>
              <p:nvPr/>
            </p:nvCxnSpPr>
            <p:spPr>
              <a:xfrm>
                <a:off x="6096000" y="3467100"/>
                <a:ext cx="342900" cy="49530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6477000" y="2438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</a:t>
                </a:r>
                <a:endParaRPr lang="en-US" sz="20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600" y="3200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3962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43800" y="3200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76800" y="39624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N</a:t>
                </a:r>
                <a:endParaRPr lang="en-US" sz="2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61160" y="3862864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" y="1600200"/>
            <a:ext cx="782587" cy="2038756"/>
            <a:chOff x="609600" y="2209800"/>
            <a:chExt cx="782587" cy="2038756"/>
          </a:xfrm>
        </p:grpSpPr>
        <p:sp>
          <p:nvSpPr>
            <p:cNvPr id="28" name="TextBox 27"/>
            <p:cNvSpPr txBox="1"/>
            <p:nvPr/>
          </p:nvSpPr>
          <p:spPr>
            <a:xfrm>
              <a:off x="609600" y="22098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263061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600" y="303633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3848446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 smtClean="0"/>
                <a:t>ความลึก</a:t>
              </a:r>
              <a:endParaRPr 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3429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3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9400" y="1664732"/>
            <a:ext cx="2014233" cy="1998938"/>
            <a:chOff x="6781800" y="2274332"/>
            <a:chExt cx="2014233" cy="1998938"/>
          </a:xfrm>
        </p:grpSpPr>
        <p:pic>
          <p:nvPicPr>
            <p:cNvPr id="34" name="Picture 33" descr="1000px-Binary_search_tree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0" y="2274332"/>
              <a:ext cx="2014233" cy="16002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696200" y="3873160"/>
              <a:ext cx="277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9600" y="3886200"/>
            <a:ext cx="1843674" cy="1969532"/>
            <a:chOff x="762000" y="4495800"/>
            <a:chExt cx="1843674" cy="1969532"/>
          </a:xfrm>
        </p:grpSpPr>
        <p:cxnSp>
          <p:nvCxnSpPr>
            <p:cNvPr id="37" name="Straight Connector 36"/>
            <p:cNvCxnSpPr>
              <a:stCxn id="43" idx="3"/>
              <a:endCxn id="48" idx="7"/>
            </p:cNvCxnSpPr>
            <p:nvPr/>
          </p:nvCxnSpPr>
          <p:spPr>
            <a:xfrm rot="5400000">
              <a:off x="1012814" y="5159037"/>
              <a:ext cx="207285" cy="14671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6" idx="1"/>
            </p:cNvCxnSpPr>
            <p:nvPr/>
          </p:nvCxnSpPr>
          <p:spPr>
            <a:xfrm rot="16200000" flipH="1">
              <a:off x="2169200" y="5899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4" idx="5"/>
              <a:endCxn id="45" idx="1"/>
            </p:cNvCxnSpPr>
            <p:nvPr/>
          </p:nvCxnSpPr>
          <p:spPr>
            <a:xfrm rot="16200000" flipH="1">
              <a:off x="1788200" y="5518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5"/>
              <a:endCxn id="44" idx="1"/>
            </p:cNvCxnSpPr>
            <p:nvPr/>
          </p:nvCxnSpPr>
          <p:spPr>
            <a:xfrm rot="16200000" flipH="1">
              <a:off x="1407200" y="5137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2" idx="5"/>
              <a:endCxn id="43" idx="1"/>
            </p:cNvCxnSpPr>
            <p:nvPr/>
          </p:nvCxnSpPr>
          <p:spPr>
            <a:xfrm rot="16200000" flipH="1">
              <a:off x="1026200" y="4756413"/>
              <a:ext cx="172275" cy="15495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62000" y="4495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R</a:t>
              </a:r>
              <a:endParaRPr lang="en-US" sz="20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143000" y="4876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524000" y="5257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905000" y="5638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601980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609600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/>
                <a:t>ความลึก </a:t>
              </a:r>
              <a:r>
                <a:rPr lang="en-US" dirty="0" smtClean="0"/>
                <a:t>4 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70238" y="5292810"/>
              <a:ext cx="319674" cy="295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N</a:t>
              </a:r>
              <a:endParaRPr lang="en-US" sz="20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2024" y="3620860"/>
            <a:ext cx="685886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ถ้าต้นไม้มีความลึกมาก กรณีที่โชคร้ายเราต้องเสียเวลาทำการเปรียบเทียบข้อมูลบ่อยครั้ง</a:t>
            </a:r>
            <a:r>
              <a:rPr lang="th-TH" sz="2400" b="1" dirty="0">
                <a:latin typeface="TH SarabunPSK"/>
                <a:cs typeface="TH SarabunPSK"/>
              </a:rPr>
              <a:t> </a:t>
            </a:r>
            <a:r>
              <a:rPr lang="th-TH" sz="2400" b="1" dirty="0" smtClean="0">
                <a:latin typeface="TH SarabunPSK"/>
                <a:cs typeface="TH SarabunPSK"/>
              </a:rPr>
              <a:t>เช่น ในกรณีของต้นไม้ความลึก </a:t>
            </a:r>
            <a:r>
              <a:rPr lang="en-US" sz="2400" b="1" dirty="0" smtClean="0">
                <a:latin typeface="TH SarabunPSK"/>
                <a:cs typeface="TH SarabunPSK"/>
              </a:rPr>
              <a:t>4 </a:t>
            </a:r>
            <a:r>
              <a:rPr lang="th-TH" sz="2400" b="1" dirty="0" smtClean="0">
                <a:latin typeface="TH SarabunPSK"/>
                <a:cs typeface="TH SarabunPSK"/>
              </a:rPr>
              <a:t>ถ้าต้อง </a:t>
            </a:r>
            <a:r>
              <a:rPr lang="en-US" sz="2400" b="1" dirty="0" smtClean="0">
                <a:latin typeface="TH SarabunPSK"/>
                <a:cs typeface="TH SarabunPSK"/>
              </a:rPr>
              <a:t>findMax </a:t>
            </a:r>
            <a:r>
              <a:rPr lang="th-TH" sz="2400" b="1" dirty="0" smtClean="0">
                <a:latin typeface="TH SarabunPSK"/>
                <a:cs typeface="TH SarabunPSK"/>
              </a:rPr>
              <a:t>ก็จะเสียเวลามาก ถึงแม้ว่า </a:t>
            </a:r>
            <a:r>
              <a:rPr lang="en-US" sz="2400" b="1" dirty="0" err="1" smtClean="0">
                <a:latin typeface="TH SarabunPSK"/>
                <a:cs typeface="TH SarabunPSK"/>
              </a:rPr>
              <a:t>findMin</a:t>
            </a:r>
            <a:r>
              <a:rPr lang="en-US" sz="2400" b="1" dirty="0" smtClean="0">
                <a:latin typeface="TH SarabunPSK"/>
                <a:cs typeface="TH SarabunPSK"/>
              </a:rPr>
              <a:t> </a:t>
            </a:r>
            <a:r>
              <a:rPr lang="th-TH" sz="2400" b="1" dirty="0" smtClean="0">
                <a:latin typeface="TH SarabunPSK"/>
                <a:cs typeface="TH SarabunPSK"/>
              </a:rPr>
              <a:t>จะทำงานได้อย่างรวดเร็ว </a:t>
            </a:r>
          </a:p>
          <a:p>
            <a:r>
              <a:rPr lang="th-TH" sz="2400" b="1" dirty="0" smtClean="0">
                <a:latin typeface="TH SarabunPSK"/>
                <a:cs typeface="TH SarabunPSK"/>
              </a:rPr>
              <a:t>โดยปรกติแล้วเราสนใจเวลาที่ต้องใช้โดยเฉลี่ย หรือเวลาที่ต้องใช้ในกรณีที่แย่ที่สุด</a:t>
            </a:r>
          </a:p>
          <a:p>
            <a:endParaRPr lang="th-TH" sz="900" b="1" dirty="0" smtClean="0">
              <a:latin typeface="TH SarabunPSK"/>
              <a:cs typeface="TH SarabunPSK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8049674" y="2322497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wikipedia.org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07038" y="5956678"/>
            <a:ext cx="827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/>
                <a:cs typeface="TH SarabunPSK"/>
              </a:rPr>
              <a:t>เราสามารถรับประกันได้ว่า </a:t>
            </a:r>
            <a:r>
              <a:rPr lang="en-US" sz="2400" b="1" dirty="0">
                <a:latin typeface="TH SarabunPSK"/>
                <a:cs typeface="TH SarabunPSK"/>
              </a:rPr>
              <a:t>binary search tree </a:t>
            </a:r>
            <a:r>
              <a:rPr lang="th-TH" sz="2400" b="1" dirty="0">
                <a:latin typeface="TH SarabunPSK"/>
                <a:cs typeface="TH SarabunPSK"/>
              </a:rPr>
              <a:t>จะไม่เกิดกรณีที่แย่มาก ๆ หากเราใช้ </a:t>
            </a:r>
            <a:r>
              <a:rPr lang="en-US" sz="2400" b="1" dirty="0">
                <a:latin typeface="TH SarabunPSK"/>
                <a:cs typeface="TH SarabunPSK"/>
              </a:rPr>
              <a:t>AVL Tree </a:t>
            </a:r>
            <a:r>
              <a:rPr lang="th-TH" sz="2400" b="1" dirty="0">
                <a:latin typeface="TH SarabunPSK"/>
                <a:cs typeface="TH SarabunPSK"/>
              </a:rPr>
              <a:t>หรือ </a:t>
            </a:r>
            <a:r>
              <a:rPr lang="en-US" sz="2400" b="1" dirty="0">
                <a:latin typeface="TH SarabunPSK"/>
                <a:cs typeface="TH SarabunPSK"/>
              </a:rPr>
              <a:t>Red-Black </a:t>
            </a:r>
            <a:r>
              <a:rPr lang="en-US" sz="2400" b="1" dirty="0" smtClean="0">
                <a:latin typeface="TH SarabunPSK"/>
                <a:cs typeface="TH SarabunPSK"/>
              </a:rPr>
              <a:t>Tree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 โหนดของต้นไม้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558" y="1600200"/>
            <a:ext cx="370324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H SarabunPSK"/>
                <a:cs typeface="TH SarabunPSK"/>
              </a:rPr>
              <a:t>root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parent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>
                <a:latin typeface="TH SarabunPSK"/>
                <a:cs typeface="TH SarabunPSK"/>
              </a:rPr>
              <a:t>F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>
                <a:latin typeface="TH SarabunPSK"/>
                <a:cs typeface="TH SarabunPSK"/>
              </a:rPr>
              <a:t>c</a:t>
            </a:r>
            <a:r>
              <a:rPr lang="en-US" dirty="0" smtClean="0">
                <a:latin typeface="TH SarabunPSK"/>
                <a:cs typeface="TH SarabunPSK"/>
              </a:rPr>
              <a:t>hild node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B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</a:p>
          <a:p>
            <a:r>
              <a:rPr lang="en-US" dirty="0">
                <a:latin typeface="TH SarabunPSK"/>
                <a:cs typeface="TH SarabunPSK"/>
              </a:rPr>
              <a:t>c</a:t>
            </a:r>
            <a:r>
              <a:rPr lang="en-US" dirty="0" smtClean="0">
                <a:latin typeface="TH SarabunPSK"/>
                <a:cs typeface="TH SarabunPSK"/>
              </a:rPr>
              <a:t>hild node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C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inner node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leaf node </a:t>
            </a:r>
            <a:r>
              <a:rPr lang="th-TH" dirty="0" smtClean="0">
                <a:latin typeface="TH SarabunPSK"/>
                <a:cs typeface="TH SarabunPSK"/>
              </a:rPr>
              <a:t>คือ</a:t>
            </a:r>
            <a:endParaRPr lang="en-US" dirty="0" smtClean="0">
              <a:latin typeface="TH SarabunPSK"/>
              <a:cs typeface="TH SarabunPSK"/>
            </a:endParaRPr>
          </a:p>
          <a:p>
            <a:r>
              <a:rPr lang="en-US" dirty="0" smtClean="0">
                <a:latin typeface="TH SarabunPSK"/>
                <a:cs typeface="TH SarabunPSK"/>
              </a:rPr>
              <a:t>Sibling </a:t>
            </a:r>
            <a:r>
              <a:rPr lang="th-TH" dirty="0" smtClean="0">
                <a:latin typeface="TH SarabunPSK"/>
                <a:cs typeface="TH SarabunPSK"/>
              </a:rPr>
              <a:t>ของ </a:t>
            </a:r>
            <a:r>
              <a:rPr lang="en-US" dirty="0" smtClean="0">
                <a:latin typeface="TH SarabunPSK"/>
                <a:cs typeface="TH SarabunPSK"/>
              </a:rPr>
              <a:t>E </a:t>
            </a:r>
            <a:r>
              <a:rPr lang="th-TH" dirty="0" smtClean="0">
                <a:latin typeface="TH SarabunPSK"/>
                <a:cs typeface="TH SarabunPSK"/>
              </a:rPr>
              <a:t>คือ </a:t>
            </a:r>
            <a:endParaRPr lang="en-US" dirty="0" smtClean="0">
              <a:latin typeface="TH SarabunPSK"/>
              <a:cs typeface="TH SarabunPSK"/>
            </a:endParaRPr>
          </a:p>
          <a:p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91885" y="1756625"/>
            <a:ext cx="3837751" cy="4113105"/>
            <a:chOff x="3468310" y="1977521"/>
            <a:chExt cx="3837751" cy="4113105"/>
          </a:xfrm>
        </p:grpSpPr>
        <p:sp>
          <p:nvSpPr>
            <p:cNvPr id="4" name="Oval 3"/>
            <p:cNvSpPr/>
            <p:nvPr/>
          </p:nvSpPr>
          <p:spPr>
            <a:xfrm>
              <a:off x="4958142" y="197752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A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13773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87525" y="2985877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59236" y="4159901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68310" y="4184463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4" idx="4"/>
              <a:endCxn id="5" idx="7"/>
            </p:cNvCxnSpPr>
            <p:nvPr/>
          </p:nvCxnSpPr>
          <p:spPr>
            <a:xfrm flipH="1">
              <a:off x="4850065" y="2695419"/>
              <a:ext cx="480809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1"/>
            </p:cNvCxnSpPr>
            <p:nvPr/>
          </p:nvCxnSpPr>
          <p:spPr>
            <a:xfrm>
              <a:off x="5330874" y="2695419"/>
              <a:ext cx="565822" cy="39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1"/>
            </p:cNvCxnSpPr>
            <p:nvPr/>
          </p:nvCxnSpPr>
          <p:spPr>
            <a:xfrm>
              <a:off x="4586505" y="3703775"/>
              <a:ext cx="481902" cy="561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7"/>
            </p:cNvCxnSpPr>
            <p:nvPr/>
          </p:nvCxnSpPr>
          <p:spPr>
            <a:xfrm flipH="1">
              <a:off x="4104602" y="3703775"/>
              <a:ext cx="481903" cy="5858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560598" y="416641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>
                  <a:solidFill>
                    <a:srgbClr val="0000FF"/>
                  </a:solidFill>
                  <a:latin typeface="TH Kodchasal"/>
                  <a:cs typeface="TH Kodchasal"/>
                </a:rPr>
                <a:t>F</a:t>
              </a:r>
            </a:p>
          </p:txBody>
        </p:sp>
        <p:cxnSp>
          <p:nvCxnSpPr>
            <p:cNvPr id="14" name="Straight Connector 13"/>
            <p:cNvCxnSpPr>
              <a:stCxn id="6" idx="4"/>
              <a:endCxn id="13" idx="1"/>
            </p:cNvCxnSpPr>
            <p:nvPr/>
          </p:nvCxnSpPr>
          <p:spPr>
            <a:xfrm>
              <a:off x="6160257" y="3703775"/>
              <a:ext cx="509512" cy="567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284804" y="5372728"/>
              <a:ext cx="745463" cy="7178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sz="4000" b="1" dirty="0" smtClean="0">
                  <a:solidFill>
                    <a:srgbClr val="0000FF"/>
                  </a:solidFill>
                  <a:latin typeface="TH Kodchasal"/>
                  <a:cs typeface="TH Kodchasal"/>
                </a:rPr>
                <a:t>G</a:t>
              </a:r>
              <a:endParaRPr lang="en-US" sz="4000" b="1" dirty="0">
                <a:solidFill>
                  <a:srgbClr val="0000FF"/>
                </a:solidFill>
                <a:latin typeface="TH Kodchasal"/>
                <a:cs typeface="TH Kodchasal"/>
              </a:endParaRPr>
            </a:p>
          </p:txBody>
        </p:sp>
        <p:cxnSp>
          <p:nvCxnSpPr>
            <p:cNvPr id="16" name="Straight Connector 15"/>
            <p:cNvCxnSpPr>
              <a:stCxn id="7" idx="4"/>
              <a:endCxn id="15" idx="7"/>
            </p:cNvCxnSpPr>
            <p:nvPr/>
          </p:nvCxnSpPr>
          <p:spPr>
            <a:xfrm flipH="1">
              <a:off x="4921096" y="4877799"/>
              <a:ext cx="410872" cy="6000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8117263" y="1614540"/>
            <a:ext cx="9111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3200" b="1" i="0" kern="1200" baseline="0">
                <a:solidFill>
                  <a:schemeClr val="tx1"/>
                </a:solidFill>
                <a:latin typeface="TH Sarabun New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C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D,E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F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B,C,E</a:t>
            </a: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D,G,F</a:t>
            </a:r>
            <a:endParaRPr lang="th-TH" dirty="0" smtClean="0">
              <a:latin typeface="TH SarabunPSK"/>
              <a:cs typeface="TH SarabunPSK"/>
            </a:endParaRPr>
          </a:p>
          <a:p>
            <a:pPr marL="0" indent="0">
              <a:buNone/>
            </a:pPr>
            <a:r>
              <a:rPr lang="en-US" dirty="0" smtClean="0">
                <a:latin typeface="TH SarabunPSK"/>
                <a:cs typeface="TH SarabunPSK"/>
              </a:rPr>
              <a:t>D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ลักษณะของต้นไม้ </a:t>
            </a:r>
            <a:r>
              <a:rPr lang="en-US" sz="4800" dirty="0" smtClean="0">
                <a:latin typeface="TH SarabunPSK"/>
                <a:cs typeface="TH SarabunPSK"/>
              </a:rPr>
              <a:t>(Tree)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ใช้สัญลักษณ์วงกลมแทนโหนด </a:t>
            </a:r>
            <a:r>
              <a:rPr lang="en-US" dirty="0" smtClean="0">
                <a:latin typeface="TH SarabunPSK"/>
                <a:cs typeface="TH SarabunPSK"/>
              </a:rPr>
              <a:t>(node)</a:t>
            </a:r>
            <a:endParaRPr lang="th-TH" dirty="0" smtClean="0">
              <a:latin typeface="TH SarabunPSK"/>
              <a:cs typeface="TH SarabunPSK"/>
            </a:endParaRPr>
          </a:p>
          <a:p>
            <a:r>
              <a:rPr lang="th-TH" dirty="0" smtClean="0">
                <a:latin typeface="TH SarabunPSK"/>
                <a:cs typeface="TH SarabunPSK"/>
              </a:rPr>
              <a:t>เชื่อมวงกลมแต่ละวงด้วยเส้นตรง</a:t>
            </a:r>
            <a:r>
              <a:rPr lang="en-US" dirty="0" smtClean="0">
                <a:latin typeface="TH SarabunPSK"/>
                <a:cs typeface="TH SarabunPSK"/>
              </a:rPr>
              <a:t> (edge)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ต้นไม้จะมีรูทโหนดอยู่ด้านบนเพียงโหนดเดียวเท่านั้น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โหนดแต่ละโหนดสามารถมีลูกได้ตั้งแต่ </a:t>
            </a:r>
            <a:r>
              <a:rPr lang="en-US" dirty="0" smtClean="0">
                <a:latin typeface="TH SarabunPSK"/>
                <a:cs typeface="TH SarabunPSK"/>
              </a:rPr>
              <a:t>0</a:t>
            </a:r>
            <a:r>
              <a:rPr lang="th-TH" dirty="0" smtClean="0">
                <a:latin typeface="TH SarabunPSK"/>
                <a:cs typeface="TH SarabunPSK"/>
              </a:rPr>
              <a:t> </a:t>
            </a:r>
            <a:r>
              <a:rPr lang="en-US" dirty="0" smtClean="0">
                <a:latin typeface="TH SarabunPSK"/>
                <a:cs typeface="TH SarabunPSK"/>
              </a:rPr>
              <a:t>-</a:t>
            </a:r>
            <a:r>
              <a:rPr lang="th-TH" dirty="0" smtClean="0">
                <a:latin typeface="TH SarabunPSK"/>
                <a:cs typeface="TH SarabunPSK"/>
              </a:rPr>
              <a:t> </a:t>
            </a:r>
            <a:r>
              <a:rPr lang="en-US" dirty="0" smtClean="0">
                <a:latin typeface="TH SarabunPSK"/>
                <a:cs typeface="TH SarabunPSK"/>
              </a:rPr>
              <a:t>n </a:t>
            </a:r>
            <a:r>
              <a:rPr lang="th-TH" dirty="0" smtClean="0">
                <a:latin typeface="TH SarabunPSK"/>
                <a:cs typeface="TH SarabunPSK"/>
              </a:rPr>
              <a:t>โหนด ขึ้นกับประเภทต้นไม้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โหนดลูกสามารถมีโหนดพ่อได้เพียงโหนดเดียวเท่านั้น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ต้นไม้ว่าง </a:t>
            </a:r>
            <a:r>
              <a:rPr lang="en-US" dirty="0" smtClean="0">
                <a:latin typeface="TH SarabunPSK"/>
                <a:cs typeface="TH SarabunPSK"/>
              </a:rPr>
              <a:t>(empty tree) </a:t>
            </a:r>
            <a:r>
              <a:rPr lang="th-TH" dirty="0" smtClean="0">
                <a:latin typeface="TH SarabunPSK"/>
                <a:cs typeface="TH SarabunPSK"/>
              </a:rPr>
              <a:t>ถือเป็นต้นไม้ แต่เป็นต้นไม้ที่ไม่มีโหนด</a:t>
            </a:r>
          </a:p>
          <a:p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th-TH" sz="5400" dirty="0" smtClean="0">
                <a:latin typeface="TH SarabunPSK"/>
                <a:cs typeface="TH SarabunPSK"/>
              </a:rPr>
              <a:t>อะไรที่ใช่และไม่ใช่ทรี </a:t>
            </a:r>
            <a:r>
              <a:rPr lang="th-TH" sz="3600" dirty="0" smtClean="0">
                <a:latin typeface="TH SarabunPSK"/>
                <a:cs typeface="TH SarabunPSK"/>
              </a:rPr>
              <a:t>(สำคัญมากห้ามสับสน)</a:t>
            </a:r>
            <a:endParaRPr lang="en-US" sz="36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90600"/>
            <a:ext cx="3083331" cy="5135563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ทรีทุกอันเป็นกราฟ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แต่กราฟอาจไม่ใช่ทรี</a:t>
            </a:r>
            <a:r>
              <a:rPr lang="en-US" sz="2800" dirty="0" smtClean="0">
                <a:latin typeface="TH SarabunPSK"/>
                <a:cs typeface="TH SarabunPSK"/>
              </a:rPr>
              <a:t/>
            </a:r>
            <a:br>
              <a:rPr lang="en-US" sz="2800" dirty="0" smtClean="0">
                <a:latin typeface="TH SarabunPSK"/>
                <a:cs typeface="TH SarabunPSK"/>
              </a:rPr>
            </a:br>
            <a:endParaRPr lang="th-TH" sz="9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ไม่มีอะไรเลยก็เรียกว่าทรี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en-US" sz="2800" dirty="0" smtClean="0">
                <a:latin typeface="TH SarabunPSK"/>
                <a:cs typeface="TH SarabunPSK"/>
              </a:rPr>
              <a:t>(Empty tree)</a:t>
            </a:r>
          </a:p>
          <a:p>
            <a:endParaRPr lang="en-US" sz="2800" dirty="0">
              <a:latin typeface="TH SarabunPSK"/>
              <a:cs typeface="TH SarabunPSK"/>
            </a:endParaRPr>
          </a:p>
          <a:p>
            <a:pPr marL="0" indent="0">
              <a:buNone/>
            </a:pPr>
            <a:endParaRPr lang="en-US" sz="2800" dirty="0">
              <a:latin typeface="TH SarabunPSK"/>
              <a:cs typeface="TH SarabunPSK"/>
            </a:endParaRPr>
          </a:p>
          <a:p>
            <a:endParaRPr lang="en-US" sz="1400" dirty="0" smtClean="0">
              <a:latin typeface="TH SarabunPSK"/>
              <a:cs typeface="TH SarabunPSK"/>
            </a:endParaRPr>
          </a:p>
          <a:p>
            <a:r>
              <a:rPr lang="th-TH" sz="2800" dirty="0" smtClean="0">
                <a:latin typeface="TH SarabunPSK"/>
                <a:cs typeface="TH SarabunPSK"/>
              </a:rPr>
              <a:t>มีแต่รูทก็เรียกว่าทรี</a:t>
            </a:r>
            <a:r>
              <a:rPr lang="en-US" sz="2800" dirty="0" smtClean="0">
                <a:latin typeface="TH SarabunPSK"/>
                <a:cs typeface="TH SarabunPSK"/>
              </a:rPr>
              <a:t/>
            </a:r>
            <a:br>
              <a:rPr lang="en-US" sz="2800" dirty="0" smtClean="0">
                <a:latin typeface="TH SarabunPSK"/>
                <a:cs typeface="TH SarabunPSK"/>
              </a:rPr>
            </a:b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04800" y="3096054"/>
            <a:ext cx="2562225" cy="1143000"/>
            <a:chOff x="304800" y="2971800"/>
            <a:chExt cx="2562225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304800" y="2971800"/>
              <a:ext cx="2286000" cy="1143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3276600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Group 55"/>
          <p:cNvGrpSpPr/>
          <p:nvPr/>
        </p:nvGrpSpPr>
        <p:grpSpPr>
          <a:xfrm>
            <a:off x="304800" y="4800600"/>
            <a:ext cx="2486025" cy="1143000"/>
            <a:chOff x="304800" y="4800600"/>
            <a:chExt cx="2486025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304800" y="4800600"/>
              <a:ext cx="2286000" cy="1143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43000" y="5105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</a:t>
              </a:r>
              <a:endParaRPr lang="en-US" sz="2800" b="1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5181600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968045" y="1004406"/>
            <a:ext cx="3043541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2800" b="1" dirty="0" smtClean="0">
                <a:latin typeface="TH SarabunPSK"/>
                <a:cs typeface="TH SarabunPSK"/>
              </a:rPr>
              <a:t>แต่มีสองรูทถือว่าไม่ใช่ทรี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มีโหนดที่มีหลายพ่อก็ไม่ใช่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sz="1400" b="1" dirty="0" smtClean="0">
                <a:latin typeface="TH SarabunPSK"/>
                <a:cs typeface="TH SarabunPSK"/>
              </a:rPr>
              <a:t/>
            </a:r>
            <a:br>
              <a:rPr lang="th-TH" sz="1400" b="1" dirty="0" smtClean="0">
                <a:latin typeface="TH SarabunPSK"/>
                <a:cs typeface="TH SarabunPSK"/>
              </a:rPr>
            </a:br>
            <a:r>
              <a:rPr lang="th-TH" sz="1400" b="1" dirty="0" smtClean="0">
                <a:latin typeface="TH SarabunPSK"/>
                <a:cs typeface="TH SarabunPSK"/>
              </a:rPr>
              <a:t/>
            </a:r>
            <a:br>
              <a:rPr lang="th-TH" sz="1400" b="1" dirty="0" smtClean="0">
                <a:latin typeface="TH SarabunPSK"/>
                <a:cs typeface="TH SarabunPSK"/>
              </a:rPr>
            </a:b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28555" y="1654890"/>
            <a:ext cx="2514600" cy="1143000"/>
            <a:chOff x="3352800" y="1447800"/>
            <a:chExt cx="2514600" cy="1143000"/>
          </a:xfrm>
        </p:grpSpPr>
        <p:grpSp>
          <p:nvGrpSpPr>
            <p:cNvPr id="15" name="Group 14"/>
            <p:cNvGrpSpPr/>
            <p:nvPr/>
          </p:nvGrpSpPr>
          <p:grpSpPr>
            <a:xfrm>
              <a:off x="3352800" y="1447800"/>
              <a:ext cx="2286000" cy="1143000"/>
              <a:chOff x="4038600" y="1447800"/>
              <a:chExt cx="2286000" cy="1143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038600" y="1447800"/>
                <a:ext cx="2286000" cy="1143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43400" y="171994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R1</a:t>
                </a:r>
                <a:endParaRPr lang="en-US" sz="20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18364" y="170905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R2</a:t>
                </a:r>
                <a:endParaRPr lang="en-US" sz="2000" b="1" dirty="0"/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18288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6103719" y="1018746"/>
            <a:ext cx="2924665" cy="513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dirty="0" smtClean="0">
                <a:latin typeface="TH SarabunPSK"/>
                <a:cs typeface="TH SarabunPSK"/>
              </a:rPr>
              <a:t> </a:t>
            </a:r>
            <a:r>
              <a:rPr lang="th-TH" sz="2800" b="1" dirty="0" smtClean="0">
                <a:latin typeface="TH SarabunPSK"/>
                <a:cs typeface="TH SarabunPSK"/>
              </a:rPr>
              <a:t> มีโหนดกำพร้าก็ไม่ได</a:t>
            </a:r>
            <a:r>
              <a:rPr lang="th-TH" sz="2400" b="1" dirty="0" smtClean="0">
                <a:latin typeface="TH SarabunPSK"/>
                <a:cs typeface="TH SarabunPSK"/>
              </a:rPr>
              <a:t>(โหนดกำพร้าที่จริงคือรูทอีกตัว)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lang="en-US" sz="900" b="1" dirty="0">
              <a:latin typeface="TH SarabunPSK"/>
              <a:cs typeface="TH SarabunPSK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th-TH" sz="900" b="1" dirty="0" smtClean="0">
              <a:latin typeface="TH SarabunPSK"/>
              <a:cs typeface="TH SarabunPSK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   </a:t>
            </a: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วนกลับก็ไม่ยอม</a:t>
            </a:r>
            <a:b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r>
              <a:rPr kumimoji="0" lang="th-T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>(การวนกลับทำได้ในกราฟบางประเภท แต่ไม่ใช่ต้นไม้)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/>
                <a:cs typeface="TH SarabunPSK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/>
              <a:cs typeface="TH SarabunPSK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235730" y="3794592"/>
            <a:ext cx="2438400" cy="1905000"/>
            <a:chOff x="3429000" y="3352800"/>
            <a:chExt cx="2438400" cy="1905000"/>
          </a:xfrm>
        </p:grpSpPr>
        <p:sp>
          <p:nvSpPr>
            <p:cNvPr id="18" name="Rounded Rectangle 17"/>
            <p:cNvSpPr/>
            <p:nvPr/>
          </p:nvSpPr>
          <p:spPr>
            <a:xfrm>
              <a:off x="3429000" y="3352800"/>
              <a:ext cx="2286000" cy="1905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2" idx="2"/>
              <a:endCxn id="24" idx="0"/>
            </p:cNvCxnSpPr>
            <p:nvPr/>
          </p:nvCxnSpPr>
          <p:spPr>
            <a:xfrm rot="10800000" flipV="1">
              <a:off x="3733800" y="4343400"/>
              <a:ext cx="304800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6"/>
              <a:endCxn id="23" idx="0"/>
            </p:cNvCxnSpPr>
            <p:nvPr/>
          </p:nvCxnSpPr>
          <p:spPr>
            <a:xfrm>
              <a:off x="4343400" y="4343400"/>
              <a:ext cx="533400" cy="3810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2"/>
              <a:endCxn id="22" idx="0"/>
            </p:cNvCxnSpPr>
            <p:nvPr/>
          </p:nvCxnSpPr>
          <p:spPr>
            <a:xfrm rot="10800000" flipV="1">
              <a:off x="4191000" y="3886200"/>
              <a:ext cx="228600" cy="3048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0" idx="6"/>
              <a:endCxn id="23" idx="7"/>
            </p:cNvCxnSpPr>
            <p:nvPr/>
          </p:nvCxnSpPr>
          <p:spPr>
            <a:xfrm>
              <a:off x="4724400" y="3886200"/>
              <a:ext cx="260163" cy="88283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581400" y="3733800"/>
              <a:ext cx="1447800" cy="1295400"/>
              <a:chOff x="3581400" y="3581400"/>
              <a:chExt cx="1447800" cy="1295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419600" y="3581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/>
                  <a:t>R</a:t>
                </a:r>
                <a:endParaRPr lang="en-US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38600" y="4038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724400" y="45720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81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</p:grp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148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6328460" y="1954656"/>
            <a:ext cx="2514600" cy="1447800"/>
            <a:chOff x="6400800" y="1905000"/>
            <a:chExt cx="2514600" cy="1447800"/>
          </a:xfrm>
        </p:grpSpPr>
        <p:sp>
          <p:nvSpPr>
            <p:cNvPr id="46" name="Rounded Rectangle 45"/>
            <p:cNvSpPr/>
            <p:nvPr/>
          </p:nvSpPr>
          <p:spPr>
            <a:xfrm>
              <a:off x="6400800" y="1905000"/>
              <a:ext cx="2286000" cy="144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48" idx="2"/>
              <a:endCxn id="49" idx="0"/>
            </p:cNvCxnSpPr>
            <p:nvPr/>
          </p:nvCxnSpPr>
          <p:spPr>
            <a:xfrm rot="10800000" flipV="1">
              <a:off x="6953252" y="2133600"/>
              <a:ext cx="438148" cy="24492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9" idx="2"/>
              <a:endCxn id="51" idx="0"/>
            </p:cNvCxnSpPr>
            <p:nvPr/>
          </p:nvCxnSpPr>
          <p:spPr>
            <a:xfrm rot="10800000" flipV="1">
              <a:off x="6629400" y="2530928"/>
              <a:ext cx="171452" cy="2884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6"/>
              <a:endCxn id="53" idx="0"/>
            </p:cNvCxnSpPr>
            <p:nvPr/>
          </p:nvCxnSpPr>
          <p:spPr>
            <a:xfrm>
              <a:off x="7105652" y="2530928"/>
              <a:ext cx="209548" cy="2884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8" idx="6"/>
              <a:endCxn id="52" idx="0"/>
            </p:cNvCxnSpPr>
            <p:nvPr/>
          </p:nvCxnSpPr>
          <p:spPr>
            <a:xfrm>
              <a:off x="7696200" y="2133600"/>
              <a:ext cx="457200" cy="2286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2" idx="6"/>
              <a:endCxn id="66" idx="0"/>
            </p:cNvCxnSpPr>
            <p:nvPr/>
          </p:nvCxnSpPr>
          <p:spPr>
            <a:xfrm>
              <a:off x="8305800" y="2514600"/>
              <a:ext cx="168728" cy="3048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3914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/>
                <a:t>R</a:t>
              </a:r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0852" y="237852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696200" y="2819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001000" y="2362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71628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8322128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34400" y="2286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4"/>
          <p:cNvGrpSpPr/>
          <p:nvPr/>
        </p:nvGrpSpPr>
        <p:grpSpPr>
          <a:xfrm>
            <a:off x="6379820" y="4447746"/>
            <a:ext cx="2438400" cy="1905000"/>
            <a:chOff x="6324600" y="4572000"/>
            <a:chExt cx="2438400" cy="1905000"/>
          </a:xfrm>
        </p:grpSpPr>
        <p:sp>
          <p:nvSpPr>
            <p:cNvPr id="71" name="Rounded Rectangle 70"/>
            <p:cNvSpPr/>
            <p:nvPr/>
          </p:nvSpPr>
          <p:spPr>
            <a:xfrm>
              <a:off x="6324600" y="4572000"/>
              <a:ext cx="2286000" cy="1905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10800000" flipV="1">
              <a:off x="6629400" y="5562600"/>
              <a:ext cx="304800" cy="381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239000" y="5562600"/>
              <a:ext cx="533400" cy="3810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V="1">
              <a:off x="7086600" y="5105400"/>
              <a:ext cx="228600" cy="3048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332765" y="4660446"/>
              <a:ext cx="1145721" cy="1495425"/>
            </a:xfrm>
            <a:custGeom>
              <a:avLst/>
              <a:gdLst>
                <a:gd name="connsiteX0" fmla="*/ 157842 w 1145721"/>
                <a:gd name="connsiteY0" fmla="*/ 1495425 h 1495425"/>
                <a:gd name="connsiteX1" fmla="*/ 84364 w 1145721"/>
                <a:gd name="connsiteY1" fmla="*/ 654504 h 1495425"/>
                <a:gd name="connsiteX2" fmla="*/ 664028 w 1145721"/>
                <a:gd name="connsiteY2" fmla="*/ 58511 h 1495425"/>
                <a:gd name="connsiteX3" fmla="*/ 1145721 w 1145721"/>
                <a:gd name="connsiteY3" fmla="*/ 30344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721" h="1495425">
                  <a:moveTo>
                    <a:pt x="157842" y="1495425"/>
                  </a:moveTo>
                  <a:cubicBezTo>
                    <a:pt x="78921" y="1194707"/>
                    <a:pt x="0" y="893990"/>
                    <a:pt x="84364" y="654504"/>
                  </a:cubicBezTo>
                  <a:cubicBezTo>
                    <a:pt x="168728" y="415018"/>
                    <a:pt x="487135" y="117022"/>
                    <a:pt x="664028" y="58511"/>
                  </a:cubicBezTo>
                  <a:cubicBezTo>
                    <a:pt x="840921" y="0"/>
                    <a:pt x="993321" y="151720"/>
                    <a:pt x="1145721" y="303440"/>
                  </a:cubicBezTo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5334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6" name="Group 75"/>
            <p:cNvGrpSpPr/>
            <p:nvPr/>
          </p:nvGrpSpPr>
          <p:grpSpPr>
            <a:xfrm>
              <a:off x="6477000" y="4953000"/>
              <a:ext cx="1447800" cy="1295400"/>
              <a:chOff x="3581400" y="3581400"/>
              <a:chExt cx="1447800" cy="12954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19600" y="3581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/>
                  <a:t>R</a:t>
                </a:r>
                <a:endParaRPr lang="en-US" b="1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4038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724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581400" y="4572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7086600" y="5264604"/>
              <a:ext cx="955221" cy="825953"/>
            </a:xfrm>
            <a:custGeom>
              <a:avLst/>
              <a:gdLst>
                <a:gd name="connsiteX0" fmla="*/ 849086 w 955221"/>
                <a:gd name="connsiteY0" fmla="*/ 825953 h 825953"/>
                <a:gd name="connsiteX1" fmla="*/ 898071 w 955221"/>
                <a:gd name="connsiteY1" fmla="*/ 393246 h 825953"/>
                <a:gd name="connsiteX2" fmla="*/ 506186 w 955221"/>
                <a:gd name="connsiteY2" fmla="*/ 42182 h 825953"/>
                <a:gd name="connsiteX3" fmla="*/ 0 w 955221"/>
                <a:gd name="connsiteY3" fmla="*/ 140153 h 8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221" h="825953">
                  <a:moveTo>
                    <a:pt x="849086" y="825953"/>
                  </a:moveTo>
                  <a:cubicBezTo>
                    <a:pt x="902153" y="674914"/>
                    <a:pt x="955221" y="523875"/>
                    <a:pt x="898071" y="393246"/>
                  </a:cubicBezTo>
                  <a:cubicBezTo>
                    <a:pt x="840921" y="262618"/>
                    <a:pt x="655864" y="84364"/>
                    <a:pt x="506186" y="42182"/>
                  </a:cubicBezTo>
                  <a:cubicBezTo>
                    <a:pt x="356508" y="0"/>
                    <a:pt x="178254" y="70076"/>
                    <a:pt x="0" y="140153"/>
                  </a:cubicBezTo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72588" y="599880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</a:t>
            </a:r>
            <a:r>
              <a:rPr lang="th-TH" sz="2000" i="1" u="sng" dirty="0" smtClean="0"/>
              <a:t>การดำเนินการ (</a:t>
            </a:r>
            <a:r>
              <a:rPr lang="en-US" sz="2000" i="1" u="sng" dirty="0" smtClean="0"/>
              <a:t>operation) </a:t>
            </a:r>
            <a:r>
              <a:rPr lang="th-TH" sz="2000" i="1" u="sng" dirty="0" smtClean="0"/>
              <a:t>ของโครงสร้างข้อมูลแต่ละ</a:t>
            </a:r>
          </a:p>
          <a:p>
            <a:r>
              <a:rPr lang="th-TH" sz="2000" i="1" u="sng" dirty="0" smtClean="0"/>
              <a:t>รูปแบบมีลักษณะเฉพาะของมัน จึงจำเป็นที่ต้องสร้างโครงสร้างข้อมูลที่ถูกต้อง</a:t>
            </a:r>
            <a:endParaRPr lang="en-US" sz="2000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ตัวอย่างโครงสร้างต้นไม้หรือทรี</a:t>
            </a:r>
            <a:r>
              <a:rPr lang="en-US" sz="4800" dirty="0" smtClean="0">
                <a:latin typeface="TH SarabunPSK"/>
                <a:cs typeface="TH SarabunPSK"/>
              </a:rPr>
              <a:t> (tree)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โครงสร้างไฟล์และโฟลเดอร์</a:t>
            </a:r>
            <a:endParaRPr lang="en-US" sz="2800" dirty="0">
              <a:latin typeface="TH SarabunPSK"/>
              <a:cs typeface="TH SarabunPSK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9600" y="1752600"/>
            <a:ext cx="7891468" cy="3733800"/>
            <a:chOff x="609600" y="1752600"/>
            <a:chExt cx="7891468" cy="3733800"/>
          </a:xfrm>
        </p:grpSpPr>
        <p:cxnSp>
          <p:nvCxnSpPr>
            <p:cNvPr id="30" name="Straight Connector 29"/>
            <p:cNvCxnSpPr>
              <a:stCxn id="5" idx="3"/>
              <a:endCxn id="7" idx="0"/>
            </p:cNvCxnSpPr>
            <p:nvPr/>
          </p:nvCxnSpPr>
          <p:spPr>
            <a:xfrm>
              <a:off x="5638800" y="1943100"/>
              <a:ext cx="1409700" cy="375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2" idx="2"/>
              <a:endCxn id="21" idx="0"/>
            </p:cNvCxnSpPr>
            <p:nvPr/>
          </p:nvCxnSpPr>
          <p:spPr>
            <a:xfrm rot="16200000" flipH="1">
              <a:off x="4267200" y="3771900"/>
              <a:ext cx="914400" cy="533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1" idx="2"/>
              <a:endCxn id="25" idx="0"/>
            </p:cNvCxnSpPr>
            <p:nvPr/>
          </p:nvCxnSpPr>
          <p:spPr>
            <a:xfrm flipH="1">
              <a:off x="6362700" y="3562348"/>
              <a:ext cx="685800" cy="552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0" idx="2"/>
              <a:endCxn id="20" idx="0"/>
            </p:cNvCxnSpPr>
            <p:nvPr/>
          </p:nvCxnSpPr>
          <p:spPr>
            <a:xfrm rot="16200000" flipH="1">
              <a:off x="2967718" y="3471182"/>
              <a:ext cx="914400" cy="1134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1" idx="2"/>
              <a:endCxn id="26" idx="0"/>
            </p:cNvCxnSpPr>
            <p:nvPr/>
          </p:nvCxnSpPr>
          <p:spPr>
            <a:xfrm>
              <a:off x="7048500" y="3562348"/>
              <a:ext cx="935834" cy="552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5" idx="2"/>
              <a:endCxn id="27" idx="0"/>
            </p:cNvCxnSpPr>
            <p:nvPr/>
          </p:nvCxnSpPr>
          <p:spPr>
            <a:xfrm>
              <a:off x="6362700" y="4495800"/>
              <a:ext cx="8382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5" idx="1"/>
              <a:endCxn id="9" idx="0"/>
            </p:cNvCxnSpPr>
            <p:nvPr/>
          </p:nvCxnSpPr>
          <p:spPr>
            <a:xfrm rot="10800000" flipV="1">
              <a:off x="2857500" y="1943100"/>
              <a:ext cx="148590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4343400" y="17526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Computer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00800" y="2318656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Drive D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23622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Drive C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098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00800" y="3181348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4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10000" y="3200400"/>
              <a:ext cx="12954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3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9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71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49436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5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6482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6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95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4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33600" y="44958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3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867400" y="51054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7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67400" y="4114800"/>
              <a:ext cx="9906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1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467600" y="4114800"/>
              <a:ext cx="1033468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Folder 2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58000" y="5105400"/>
              <a:ext cx="685800" cy="381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H SarabunPSK"/>
                  <a:cs typeface="TH SarabunPSK"/>
                </a:rPr>
                <a:t>File 8</a:t>
              </a:r>
              <a:endParaRPr lang="en-US" sz="2000" b="1" dirty="0">
                <a:latin typeface="TH SarabunPSK"/>
                <a:cs typeface="TH SarabunPSK"/>
              </a:endParaRPr>
            </a:p>
          </p:txBody>
        </p:sp>
        <p:cxnSp>
          <p:nvCxnSpPr>
            <p:cNvPr id="33" name="Straight Connector 32"/>
            <p:cNvCxnSpPr>
              <a:stCxn id="9" idx="2"/>
              <a:endCxn id="10" idx="0"/>
            </p:cNvCxnSpPr>
            <p:nvPr/>
          </p:nvCxnSpPr>
          <p:spPr>
            <a:xfrm rot="5400000">
              <a:off x="2628900" y="2971800"/>
              <a:ext cx="45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1"/>
              <a:endCxn id="8" idx="0"/>
            </p:cNvCxnSpPr>
            <p:nvPr/>
          </p:nvCxnSpPr>
          <p:spPr>
            <a:xfrm rot="10800000" flipV="1">
              <a:off x="1257300" y="2552700"/>
              <a:ext cx="952500" cy="647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18" idx="0"/>
            </p:cNvCxnSpPr>
            <p:nvPr/>
          </p:nvCxnSpPr>
          <p:spPr>
            <a:xfrm rot="5400000">
              <a:off x="647700" y="3886200"/>
              <a:ext cx="914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9" idx="0"/>
            </p:cNvCxnSpPr>
            <p:nvPr/>
          </p:nvCxnSpPr>
          <p:spPr>
            <a:xfrm rot="16200000" flipH="1">
              <a:off x="1028700" y="3810000"/>
              <a:ext cx="914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0" idx="2"/>
              <a:endCxn id="23" idx="0"/>
            </p:cNvCxnSpPr>
            <p:nvPr/>
          </p:nvCxnSpPr>
          <p:spPr>
            <a:xfrm rot="5400000">
              <a:off x="2209800" y="3848100"/>
              <a:ext cx="914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2"/>
              <a:endCxn id="22" idx="0"/>
            </p:cNvCxnSpPr>
            <p:nvPr/>
          </p:nvCxnSpPr>
          <p:spPr>
            <a:xfrm rot="16200000" flipH="1">
              <a:off x="2590800" y="3848100"/>
              <a:ext cx="914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" idx="3"/>
              <a:endCxn id="12" idx="0"/>
            </p:cNvCxnSpPr>
            <p:nvPr/>
          </p:nvCxnSpPr>
          <p:spPr>
            <a:xfrm>
              <a:off x="3505200" y="2552700"/>
              <a:ext cx="952500" cy="647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" idx="2"/>
              <a:endCxn id="11" idx="0"/>
            </p:cNvCxnSpPr>
            <p:nvPr/>
          </p:nvCxnSpPr>
          <p:spPr>
            <a:xfrm rot="5400000">
              <a:off x="6807654" y="2940502"/>
              <a:ext cx="4816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5" idx="2"/>
              <a:endCxn id="24" idx="0"/>
            </p:cNvCxnSpPr>
            <p:nvPr/>
          </p:nvCxnSpPr>
          <p:spPr>
            <a:xfrm flipH="1">
              <a:off x="6210300" y="4495800"/>
              <a:ext cx="1524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คำนิยามต่างๆ เกี่ยวกับทรี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PSK"/>
                <a:cs typeface="TH SarabunPSK"/>
              </a:rPr>
              <a:t>Path </a:t>
            </a:r>
            <a:r>
              <a:rPr lang="th-TH" dirty="0" smtClean="0">
                <a:latin typeface="TH SarabunPSK"/>
                <a:cs typeface="TH SarabunPSK"/>
              </a:rPr>
              <a:t>คือ เส้นทางจากโหนดใดโหนดหนึ่งไปยังโหนดสุดท้ายที่อยู่ในเส้นทางนั้น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ต้นไม้ย่อย </a:t>
            </a:r>
            <a:r>
              <a:rPr lang="en-US" dirty="0" smtClean="0">
                <a:latin typeface="TH SarabunPSK"/>
                <a:cs typeface="TH SarabunPSK"/>
              </a:rPr>
              <a:t>(sub-tree) </a:t>
            </a:r>
            <a:r>
              <a:rPr lang="th-TH" dirty="0" smtClean="0">
                <a:latin typeface="TH SarabunPSK"/>
                <a:cs typeface="TH SarabunPSK"/>
              </a:rPr>
              <a:t>กลุ่มของโหนดที่เชื่อมต่อกัน โดยมีโหนดที่อยู่บนสุดทำหน้าที่เสมือนเป็นรูท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ระดับชั้น </a:t>
            </a:r>
            <a:r>
              <a:rPr lang="en-US" dirty="0" smtClean="0">
                <a:latin typeface="TH SarabunPSK"/>
                <a:cs typeface="TH SarabunPSK"/>
              </a:rPr>
              <a:t>(level </a:t>
            </a:r>
            <a:r>
              <a:rPr lang="th-TH" dirty="0" smtClean="0">
                <a:latin typeface="TH SarabunPSK"/>
                <a:cs typeface="TH SarabunPSK"/>
              </a:rPr>
              <a:t>หรือ </a:t>
            </a:r>
            <a:r>
              <a:rPr lang="en-US" dirty="0" smtClean="0">
                <a:latin typeface="TH SarabunPSK"/>
                <a:cs typeface="TH SarabunPSK"/>
              </a:rPr>
              <a:t>height) </a:t>
            </a:r>
            <a:r>
              <a:rPr lang="th-TH" dirty="0" smtClean="0">
                <a:latin typeface="TH SarabunPSK"/>
                <a:cs typeface="TH SarabunPSK"/>
              </a:rPr>
              <a:t>คือจำนวนเส้นที่ยาวที่สุดจากโหนดรูท</a:t>
            </a:r>
            <a:r>
              <a:rPr lang="en-US" dirty="0" smtClean="0">
                <a:latin typeface="TH SarabunPSK"/>
                <a:cs typeface="TH SarabunPSK"/>
              </a:rPr>
              <a:t> (root) </a:t>
            </a:r>
            <a:r>
              <a:rPr lang="th-TH" dirty="0" smtClean="0">
                <a:latin typeface="TH SarabunPSK"/>
                <a:cs typeface="TH SarabunPSK"/>
              </a:rPr>
              <a:t>ถึงโหนดใบ </a:t>
            </a:r>
            <a:r>
              <a:rPr lang="en-US" dirty="0" smtClean="0">
                <a:latin typeface="TH SarabunPSK"/>
                <a:cs typeface="TH SarabunPSK"/>
              </a:rPr>
              <a:t>(leaf) 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8449</TotalTime>
  <Words>3819</Words>
  <Application>Microsoft Office PowerPoint</Application>
  <PresentationFormat>On-screen Show (4:3)</PresentationFormat>
  <Paragraphs>922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Angsana New</vt:lpstr>
      <vt:lpstr>AngsanaUPC</vt:lpstr>
      <vt:lpstr>Arial</vt:lpstr>
      <vt:lpstr>Calibri</vt:lpstr>
      <vt:lpstr>Century Gothic</vt:lpstr>
      <vt:lpstr>Cordia New</vt:lpstr>
      <vt:lpstr>Courier New</vt:lpstr>
      <vt:lpstr>TH Kodchasal</vt:lpstr>
      <vt:lpstr>TH Sarabun New</vt:lpstr>
      <vt:lpstr>TH SarabunPSK</vt:lpstr>
      <vt:lpstr>Wingdings</vt:lpstr>
      <vt:lpstr>Office Theme</vt:lpstr>
      <vt:lpstr>โครงสร้างข้อมูล:  ต้นไม้ </vt:lpstr>
      <vt:lpstr>ต้นไม้ (Tree) สำหรับนักคอมพิวเตอร์</vt:lpstr>
      <vt:lpstr>องค์ประกอบของต้นไม้</vt:lpstr>
      <vt:lpstr>โหนดของต้นไม้</vt:lpstr>
      <vt:lpstr>ตัวอย่าง โหนดของต้นไม้</vt:lpstr>
      <vt:lpstr>ลักษณะของต้นไม้ (Tree)</vt:lpstr>
      <vt:lpstr>อะไรที่ใช่และไม่ใช่ทรี (สำคัญมากห้ามสับสน)</vt:lpstr>
      <vt:lpstr>ตัวอย่างโครงสร้างต้นไม้หรือทรี (tree)</vt:lpstr>
      <vt:lpstr>คำนิยามต่างๆ เกี่ยวกับทรี</vt:lpstr>
      <vt:lpstr>นิยามด้วยภาพ</vt:lpstr>
      <vt:lpstr>ตัวอย่างการประยุกต์ใช้ทรี</vt:lpstr>
      <vt:lpstr>ทรีแบบต่าง ๆ</vt:lpstr>
      <vt:lpstr>ความสมดุล (balance) ของโหนดในทรี</vt:lpstr>
      <vt:lpstr>Balance and Complete Tree</vt:lpstr>
      <vt:lpstr>ไบนารีทรีแทนทรีแบบอื่นได้</vt:lpstr>
      <vt:lpstr>มาปลูกต้นไม้ในคอมพิวเตอร์กัน</vt:lpstr>
      <vt:lpstr>ปลูกต้นไม้ด้วย C++ กัน (1)</vt:lpstr>
      <vt:lpstr>ปลูกต้นไม้ด้วย C++ กัน (2)</vt:lpstr>
      <vt:lpstr>การดำเนินการบนทรี (Operation on Tree)</vt:lpstr>
      <vt:lpstr>หลักการสร้างต้นไม้ไบนารี</vt:lpstr>
      <vt:lpstr>Insert โหนดแบบ Non-Recursive</vt:lpstr>
      <vt:lpstr>PowerPoint Presentation</vt:lpstr>
      <vt:lpstr>Insert โหนดแบบ Recursive</vt:lpstr>
      <vt:lpstr>ค้นหาโหนดที่มีค่า key สูงสุด/ต่ำสุด</vt:lpstr>
      <vt:lpstr>ค้นหาโหนดที่มี key ที่เราสนใจ</vt:lpstr>
      <vt:lpstr>การลบโหนด (Remove Node)</vt:lpstr>
      <vt:lpstr>ต้องการลบ 4 ออกจากต้นไม้</vt:lpstr>
      <vt:lpstr>การลบโหนด (Remove Node) (2)</vt:lpstr>
      <vt:lpstr>การลบโหนด (Remove Node) (3)</vt:lpstr>
      <vt:lpstr>ผลลัพธ์จากการลบโหนด 2</vt:lpstr>
      <vt:lpstr>การลบโหนด (Remove Node) (4)</vt:lpstr>
      <vt:lpstr>ลองเลือกทั้งสองวิธี</vt:lpstr>
      <vt:lpstr>การลบโหนดเกิดขึ้นได้สี่กรณี</vt:lpstr>
      <vt:lpstr>C++ Code สำหรับการลบโหนด</vt:lpstr>
      <vt:lpstr>ทำให้ต้นไม้มีประโยชน์กว่าเดิม</vt:lpstr>
      <vt:lpstr>ตัวอย่าง: การนับความถี่ข้อมูล</vt:lpstr>
      <vt:lpstr>การแวะผ่านต้นไม้ (Tree Traversal)</vt:lpstr>
      <vt:lpstr>การแวะผ่านต้นไม้ (Tree Traversal) (2)</vt:lpstr>
      <vt:lpstr>การแวะผ่านต้นไม้แบบ In-order</vt:lpstr>
      <vt:lpstr>การแวะผ่านต้นไม้ไปทำอะไรได้บ้าง</vt:lpstr>
      <vt:lpstr>วิเคราะห์การทำงานของ Binary Search Tree</vt:lpstr>
      <vt:lpstr>วิเคราะห์การทำงานของ Binary Search Tree</vt:lpstr>
      <vt:lpstr>ความลึกของต้นไม้ (Depth of Tree)</vt:lpstr>
      <vt:lpstr>ความลึกและการค้นหา</vt:lpstr>
    </vt:vector>
  </TitlesOfParts>
  <Company>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โครงสร้างข้อมูล:  ต้นไม้ Data Structure: Tree</dc:title>
  <dc:creator>ratchadaporn kanawong</dc:creator>
  <cp:lastModifiedBy>Ratchadaporn Kanawong</cp:lastModifiedBy>
  <cp:revision>100</cp:revision>
  <cp:lastPrinted>2019-03-12T04:20:32Z</cp:lastPrinted>
  <dcterms:created xsi:type="dcterms:W3CDTF">2013-03-15T07:57:51Z</dcterms:created>
  <dcterms:modified xsi:type="dcterms:W3CDTF">2019-03-12T04:42:11Z</dcterms:modified>
</cp:coreProperties>
</file>