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9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0" r:id="rId10"/>
    <p:sldId id="311" r:id="rId11"/>
    <p:sldId id="312" r:id="rId12"/>
    <p:sldId id="313" r:id="rId13"/>
    <p:sldId id="314" r:id="rId14"/>
    <p:sldId id="309" r:id="rId15"/>
    <p:sldId id="328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37" r:id="rId29"/>
    <p:sldId id="338" r:id="rId30"/>
    <p:sldId id="339" r:id="rId31"/>
    <p:sldId id="327" r:id="rId32"/>
    <p:sldId id="340" r:id="rId33"/>
    <p:sldId id="330" r:id="rId34"/>
    <p:sldId id="329" r:id="rId35"/>
    <p:sldId id="331" r:id="rId36"/>
    <p:sldId id="332" r:id="rId37"/>
    <p:sldId id="333" r:id="rId38"/>
    <p:sldId id="334" r:id="rId39"/>
    <p:sldId id="336" r:id="rId40"/>
    <p:sldId id="335" r:id="rId41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17C7-7C14-438C-9E95-9495A6B2A7B0}" type="datetime1">
              <a:rPr lang="th-TH" smtClean="0"/>
              <a:t>16/03/62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35B98-DB23-5545-8288-39ED665C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9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8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F8505-74A2-444E-8E0C-037F4B3CD0B3}" type="datetime1">
              <a:rPr lang="th-TH" smtClean="0"/>
              <a:t>16/03/62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8" y="6658258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DC20-A22D-0C4A-BA42-ED21636F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2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1</a:t>
            </a:fld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16B7EA-4C37-4ABC-B52F-75E11406CFBF}" type="datetime1">
              <a:rPr lang="th-TH" smtClean="0"/>
              <a:t>16/03/62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5DC20-A22D-0C4A-BA42-ED21636F64FE}" type="slidenum">
              <a:rPr lang="en-US" smtClean="0"/>
              <a:t>14</a:t>
            </a:fld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D912A5-9BAF-4351-AAE7-173F2A272D92}" type="datetime1">
              <a:rPr lang="th-TH" smtClean="0"/>
              <a:t>16/03/62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3/12/14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3/12/14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สอวน. คอมพิวเตอร์​ ค่าย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77A1-39EE-FD4A-B62D-610CF8E64BF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ilpakorn_university_logo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62" y="73974"/>
            <a:ext cx="1133005" cy="12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TH Sarabun Ne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200" b="1" i="0" kern="1200" baseline="0">
          <a:solidFill>
            <a:schemeClr val="tx1"/>
          </a:solidFill>
          <a:latin typeface="TH Sarabun Ne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5400" dirty="0" smtClean="0">
                <a:cs typeface="TH Sarabun New"/>
              </a:rPr>
              <a:t>โครงสร้างข้อมูล</a:t>
            </a:r>
            <a:r>
              <a:rPr lang="en-US" sz="5400" dirty="0" smtClean="0">
                <a:cs typeface="TH Sarabun New"/>
              </a:rPr>
              <a:t>:</a:t>
            </a:r>
            <a:r>
              <a:rPr lang="th-TH" sz="5400" dirty="0" smtClean="0">
                <a:cs typeface="TH Sarabun New"/>
              </a:rPr>
              <a:t>  ต้นไม้</a:t>
            </a:r>
            <a:br>
              <a:rPr lang="th-TH" sz="5400" dirty="0" smtClean="0">
                <a:cs typeface="TH Sarabun New"/>
              </a:rPr>
            </a:br>
            <a:endParaRPr lang="en-US" sz="5400" dirty="0">
              <a:cs typeface="TH Sarabun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29" y="166286"/>
            <a:ext cx="7877284" cy="1112489"/>
          </a:xfrm>
        </p:spPr>
        <p:txBody>
          <a:bodyPr>
            <a:noAutofit/>
          </a:bodyPr>
          <a:lstStyle/>
          <a:p>
            <a:r>
              <a:rPr lang="th-TH" sz="4400" dirty="0" smtClean="0">
                <a:cs typeface="TH Sarabun New"/>
              </a:rPr>
              <a:t>ค่ายอบรมโอลิมปิกวิชาการ </a:t>
            </a:r>
            <a:r>
              <a:rPr lang="en-US" sz="4400" dirty="0" smtClean="0">
                <a:cs typeface="TH Sarabun New"/>
              </a:rPr>
              <a:t>2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5314" y="4259273"/>
            <a:ext cx="6400800" cy="1422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latin typeface="TH Sarabun New"/>
                <a:cs typeface="TH Sarabun New"/>
              </a:rPr>
              <a:t>รัชดาพร คณาวงษ์</a:t>
            </a:r>
          </a:p>
          <a:p>
            <a:r>
              <a:rPr lang="en-US" b="1" smtClean="0">
                <a:latin typeface="TH Sarabun New"/>
                <a:cs typeface="TH Sarabun New"/>
              </a:rPr>
              <a:t>16 </a:t>
            </a:r>
            <a:r>
              <a:rPr lang="th-TH" b="1" dirty="0" smtClean="0">
                <a:latin typeface="TH Sarabun New"/>
                <a:cs typeface="TH Sarabun New"/>
              </a:rPr>
              <a:t>มีนาคม </a:t>
            </a:r>
            <a:r>
              <a:rPr lang="en-US" b="1" dirty="0" smtClean="0">
                <a:latin typeface="TH Sarabun New"/>
                <a:cs typeface="TH Sarabun New"/>
              </a:rPr>
              <a:t>2562</a:t>
            </a:r>
            <a:endParaRPr lang="th-TH" b="1" dirty="0" smtClean="0">
              <a:latin typeface="TH Sarabun New"/>
              <a:cs typeface="TH Sarabun New"/>
            </a:endParaRPr>
          </a:p>
          <a:p>
            <a:r>
              <a:rPr lang="th-TH" dirty="0" smtClean="0">
                <a:cs typeface="TH Sarabun New"/>
              </a:rPr>
              <a:t>ศูนย์มหาวิทยาลัยศิลปากร</a:t>
            </a:r>
          </a:p>
          <a:p>
            <a:endParaRPr lang="en-US" b="1" dirty="0">
              <a:latin typeface="TH Sarabun New"/>
              <a:cs typeface="TH Sarabun New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4306" y="2458454"/>
            <a:ext cx="481014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 baseline="0">
                <a:solidFill>
                  <a:schemeClr val="tx1"/>
                </a:solidFill>
                <a:latin typeface="TH Sarabun New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cs typeface="TH Sarabun New"/>
              </a:rPr>
              <a:t>Data Structure:  Tree</a:t>
            </a:r>
            <a:endParaRPr lang="en-US" sz="5400" dirty="0"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7750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การประยุกต์ต้นไม้กับนิพจน์การคำนวณ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ให้เครื่องหมายการคำนวณ </a:t>
            </a:r>
            <a:r>
              <a:rPr lang="en-US" dirty="0" smtClean="0">
                <a:latin typeface="TH SarabunPSK"/>
                <a:cs typeface="TH SarabunPSK"/>
              </a:rPr>
              <a:t>(Operator) </a:t>
            </a:r>
            <a:r>
              <a:rPr lang="th-TH" dirty="0" smtClean="0">
                <a:latin typeface="TH SarabunPSK"/>
                <a:cs typeface="TH SarabunPSK"/>
              </a:rPr>
              <a:t>เป็นโหนดพ่อของโอเปอร์แรนด์ทั้งสองที่เป็นลูกทางซ้ายและลูกทางขวา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en-US" dirty="0">
                <a:latin typeface="TH SarabunPSK"/>
                <a:cs typeface="TH SarabunPSK"/>
              </a:rPr>
              <a:t>[</a:t>
            </a:r>
            <a:r>
              <a:rPr lang="th-TH" dirty="0">
                <a:latin typeface="TH SarabunPSK"/>
                <a:cs typeface="TH SarabunPSK"/>
              </a:rPr>
              <a:t>อ้างอิง</a:t>
            </a:r>
            <a:r>
              <a:rPr lang="en-US" dirty="0">
                <a:latin typeface="TH SarabunPSK"/>
                <a:cs typeface="TH SarabunPSK"/>
              </a:rPr>
              <a:t>: </a:t>
            </a:r>
            <a:r>
              <a:rPr lang="th-TH" dirty="0">
                <a:latin typeface="TH SarabunPSK"/>
                <a:cs typeface="TH SarabunPSK"/>
              </a:rPr>
              <a:t>ผศ. นันท์นภัส โตอดีเทพย์</a:t>
            </a:r>
            <a:r>
              <a:rPr lang="en-US" dirty="0" smtClean="0">
                <a:latin typeface="TH SarabunPSK"/>
                <a:cs typeface="TH SarabunPSK"/>
              </a:rPr>
              <a:t>]</a:t>
            </a:r>
            <a:r>
              <a:rPr lang="th-TH" dirty="0" smtClean="0">
                <a:latin typeface="TH SarabunPSK"/>
                <a:cs typeface="TH SarabunPSK"/>
              </a:rPr>
              <a:t> จากรูป แทนนิพจน์ </a:t>
            </a:r>
            <a:r>
              <a:rPr lang="en-US" dirty="0" smtClean="0">
                <a:latin typeface="TH SarabunPSK"/>
                <a:cs typeface="TH SarabunPSK"/>
              </a:rPr>
              <a:t>A+(B-C)*D</a:t>
            </a:r>
            <a:r>
              <a:rPr lang="th-TH" dirty="0" smtClean="0">
                <a:latin typeface="TH SarabunPSK"/>
                <a:cs typeface="TH SarabunPSK"/>
              </a:rPr>
              <a:t> ด้วยต้นไม้</a:t>
            </a:r>
            <a:endParaRPr lang="en-US" dirty="0">
              <a:latin typeface="TH SarabunPSK"/>
              <a:cs typeface="TH SarabunPSK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56984" y="3423465"/>
            <a:ext cx="2769885" cy="2898714"/>
            <a:chOff x="3200056" y="3215374"/>
            <a:chExt cx="2769885" cy="2898714"/>
          </a:xfrm>
        </p:grpSpPr>
        <p:sp>
          <p:nvSpPr>
            <p:cNvPr id="5" name="Oval 4"/>
            <p:cNvSpPr/>
            <p:nvPr/>
          </p:nvSpPr>
          <p:spPr>
            <a:xfrm>
              <a:off x="4031021" y="3215374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urier New"/>
                  <a:cs typeface="Courier New"/>
                </a:rPr>
                <a:t>+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200056" y="4010323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A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415964" y="4818783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D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08010" y="4807412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-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61987" y="4010323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754033" y="5627729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B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861987" y="5627729"/>
              <a:ext cx="553977" cy="486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endParaRPr lang="en-US" sz="32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4503870" y="3630507"/>
              <a:ext cx="439245" cy="451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3"/>
              <a:endCxn id="6" idx="7"/>
            </p:cNvCxnSpPr>
            <p:nvPr/>
          </p:nvCxnSpPr>
          <p:spPr>
            <a:xfrm flipH="1">
              <a:off x="3672905" y="3630507"/>
              <a:ext cx="439244" cy="451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8" idx="0"/>
            </p:cNvCxnSpPr>
            <p:nvPr/>
          </p:nvCxnSpPr>
          <p:spPr>
            <a:xfrm flipH="1">
              <a:off x="4584999" y="4425456"/>
              <a:ext cx="358116" cy="381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5"/>
              <a:endCxn id="7" idx="0"/>
            </p:cNvCxnSpPr>
            <p:nvPr/>
          </p:nvCxnSpPr>
          <p:spPr>
            <a:xfrm>
              <a:off x="5334836" y="4425456"/>
              <a:ext cx="358117" cy="393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4"/>
              <a:endCxn id="10" idx="7"/>
            </p:cNvCxnSpPr>
            <p:nvPr/>
          </p:nvCxnSpPr>
          <p:spPr>
            <a:xfrm flipH="1">
              <a:off x="4226882" y="5293771"/>
              <a:ext cx="358117" cy="405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1" idx="1"/>
            </p:cNvCxnSpPr>
            <p:nvPr/>
          </p:nvCxnSpPr>
          <p:spPr>
            <a:xfrm>
              <a:off x="4584999" y="5293771"/>
              <a:ext cx="358116" cy="405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147935" y="3903723"/>
            <a:ext cx="3701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/>
              <a:t>ซึ่งเราสามารถแปลงนิพจน์ </a:t>
            </a:r>
            <a:r>
              <a:rPr lang="en-US" sz="2400" dirty="0" smtClean="0"/>
              <a:t>infix notation </a:t>
            </a:r>
            <a:r>
              <a:rPr lang="th-TH" sz="2400" dirty="0" smtClean="0"/>
              <a:t>เป็น </a:t>
            </a:r>
            <a:r>
              <a:rPr lang="en-US" sz="2400" dirty="0" smtClean="0"/>
              <a:t>postfix notation </a:t>
            </a:r>
            <a:r>
              <a:rPr lang="th-TH" sz="2400" dirty="0" smtClean="0"/>
              <a:t>โดยการแวะผ่านต้นไม้แบบ </a:t>
            </a:r>
            <a:r>
              <a:rPr lang="en-US" sz="2400" dirty="0" err="1" smtClean="0"/>
              <a:t>inorder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การสร้างต้นไม้เก็บนิพจน์จากนิพจน์ </a:t>
            </a:r>
            <a:r>
              <a:rPr lang="en-US" dirty="0" smtClean="0">
                <a:latin typeface="TH SarabunPSK"/>
                <a:cs typeface="TH SarabunPSK"/>
              </a:rPr>
              <a:t>postfix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อ่านนิพจน์ </a:t>
            </a:r>
            <a:r>
              <a:rPr lang="en-US" dirty="0" smtClean="0">
                <a:latin typeface="TH SarabunPSK"/>
                <a:cs typeface="TH SarabunPSK"/>
              </a:rPr>
              <a:t>postfix </a:t>
            </a:r>
            <a:r>
              <a:rPr lang="th-TH" dirty="0" smtClean="0">
                <a:latin typeface="TH SarabunPSK"/>
                <a:cs typeface="TH SarabunPSK"/>
              </a:rPr>
              <a:t>ครั้งละ </a:t>
            </a:r>
            <a:r>
              <a:rPr lang="en-US" dirty="0" smtClean="0">
                <a:latin typeface="TH SarabunPSK"/>
                <a:cs typeface="TH SarabunPSK"/>
              </a:rPr>
              <a:t>1 </a:t>
            </a:r>
            <a:r>
              <a:rPr lang="th-TH" dirty="0" smtClean="0">
                <a:latin typeface="TH SarabunPSK"/>
                <a:cs typeface="TH SarabunPSK"/>
              </a:rPr>
              <a:t>สัญญลักษณ์จนหมด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ถ้าเป็นโอเปอร์แรนด์ สร้างโหนด และพุชค่าพอยเตอร์ของโหนดนั้นลงสแตค</a:t>
            </a:r>
          </a:p>
          <a:p>
            <a:pPr lvl="1"/>
            <a:r>
              <a:rPr lang="th-TH" dirty="0" smtClean="0">
                <a:latin typeface="TH SarabunPSK"/>
                <a:cs typeface="TH SarabunPSK"/>
              </a:rPr>
              <a:t>ถ้าเป็นโอเปอร์เรเตอร์ ให้สร้างต้นไม้โดยมีโอเปอร์เรเตอร์เป็นโหนดแรกและต้นไม้ย่อยขวาและซ้ายได้จากพอยเตอร์ที่ป๊อปจากแสตค และพุชพอยเตอร์ของต้นไม้ใหม่ลงสแตค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expression: A B + C D E - / *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085883"/>
              </p:ext>
            </p:extLst>
          </p:nvPr>
        </p:nvGraphicFramePr>
        <p:xfrm>
          <a:off x="457200" y="1492120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551314" y="3488607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99139" y="42835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45613" y="42835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2" name="Straight Connector 21"/>
          <p:cNvCxnSpPr>
            <a:stCxn id="19" idx="4"/>
            <a:endCxn id="21" idx="1"/>
          </p:cNvCxnSpPr>
          <p:nvPr/>
        </p:nvCxnSpPr>
        <p:spPr>
          <a:xfrm>
            <a:off x="828303" y="3974966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7"/>
          </p:cNvCxnSpPr>
          <p:nvPr/>
        </p:nvCxnSpPr>
        <p:spPr>
          <a:xfrm flipH="1">
            <a:off x="571988" y="3974966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64834" y="2094493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07971" y="2067921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814791" y="1675236"/>
            <a:ext cx="27032" cy="419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1548201" y="1675236"/>
            <a:ext cx="36759" cy="392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691090"/>
              </p:ext>
            </p:extLst>
          </p:nvPr>
        </p:nvGraphicFramePr>
        <p:xfrm>
          <a:off x="4769089" y="1489816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128970"/>
              </p:ext>
            </p:extLst>
          </p:nvPr>
        </p:nvGraphicFramePr>
        <p:xfrm>
          <a:off x="457200" y="2883351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8303" y="3147823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45428" y="555217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42" name="Oval 41"/>
          <p:cNvSpPr/>
          <p:nvPr/>
        </p:nvSpPr>
        <p:spPr>
          <a:xfrm>
            <a:off x="193253" y="634711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39727" y="634711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Straight Connector 43"/>
          <p:cNvCxnSpPr>
            <a:stCxn id="41" idx="4"/>
            <a:endCxn id="43" idx="1"/>
          </p:cNvCxnSpPr>
          <p:nvPr/>
        </p:nvCxnSpPr>
        <p:spPr>
          <a:xfrm>
            <a:off x="922417" y="6038529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4"/>
            <a:endCxn id="42" idx="7"/>
          </p:cNvCxnSpPr>
          <p:nvPr/>
        </p:nvCxnSpPr>
        <p:spPr>
          <a:xfrm flipH="1">
            <a:off x="666102" y="6038529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81502"/>
              </p:ext>
            </p:extLst>
          </p:nvPr>
        </p:nvGraphicFramePr>
        <p:xfrm>
          <a:off x="551314" y="4946914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922417" y="5211386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416715" y="555217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115678" y="5553392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58817" y="553866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93704" y="5226118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98957" y="5211386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15074" y="5200149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824303" y="205744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55" name="Oval 54"/>
          <p:cNvSpPr/>
          <p:nvPr/>
        </p:nvSpPr>
        <p:spPr>
          <a:xfrm>
            <a:off x="4372128" y="28523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18602" y="28523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57" name="Straight Connector 56"/>
          <p:cNvCxnSpPr>
            <a:stCxn id="54" idx="4"/>
            <a:endCxn id="56" idx="1"/>
          </p:cNvCxnSpPr>
          <p:nvPr/>
        </p:nvCxnSpPr>
        <p:spPr>
          <a:xfrm>
            <a:off x="5101292" y="2543804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4"/>
            <a:endCxn id="55" idx="7"/>
          </p:cNvCxnSpPr>
          <p:nvPr/>
        </p:nvCxnSpPr>
        <p:spPr>
          <a:xfrm flipH="1">
            <a:off x="4844977" y="2543804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01292" y="1716661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974" y="2058340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02799" y="285328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849273" y="285328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63" name="Straight Connector 62"/>
          <p:cNvCxnSpPr>
            <a:stCxn id="60" idx="4"/>
            <a:endCxn id="62" idx="1"/>
          </p:cNvCxnSpPr>
          <p:nvPr/>
        </p:nvCxnSpPr>
        <p:spPr>
          <a:xfrm>
            <a:off x="6631963" y="2544699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4"/>
            <a:endCxn id="61" idx="7"/>
          </p:cNvCxnSpPr>
          <p:nvPr/>
        </p:nvCxnSpPr>
        <p:spPr>
          <a:xfrm flipH="1">
            <a:off x="6375648" y="2544699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631963" y="1717556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625810" y="209886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72579" y="1767219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55452"/>
              </p:ext>
            </p:extLst>
          </p:nvPr>
        </p:nvGraphicFramePr>
        <p:xfrm>
          <a:off x="4806795" y="3912716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Oval 69"/>
          <p:cNvSpPr/>
          <p:nvPr/>
        </p:nvSpPr>
        <p:spPr>
          <a:xfrm>
            <a:off x="4862009" y="448034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71" name="Oval 70"/>
          <p:cNvSpPr/>
          <p:nvPr/>
        </p:nvSpPr>
        <p:spPr>
          <a:xfrm>
            <a:off x="4409834" y="52752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356308" y="527529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3" name="Straight Connector 72"/>
          <p:cNvCxnSpPr>
            <a:stCxn id="70" idx="4"/>
            <a:endCxn id="72" idx="1"/>
          </p:cNvCxnSpPr>
          <p:nvPr/>
        </p:nvCxnSpPr>
        <p:spPr>
          <a:xfrm>
            <a:off x="5138998" y="4966704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0" idx="4"/>
            <a:endCxn id="71" idx="7"/>
          </p:cNvCxnSpPr>
          <p:nvPr/>
        </p:nvCxnSpPr>
        <p:spPr>
          <a:xfrm flipH="1">
            <a:off x="4882683" y="4966704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38998" y="4139561"/>
            <a:ext cx="0" cy="32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846557" y="527618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94382" y="6071138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340856" y="6071138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9" name="Straight Connector 78"/>
          <p:cNvCxnSpPr>
            <a:stCxn id="76" idx="4"/>
            <a:endCxn id="78" idx="1"/>
          </p:cNvCxnSpPr>
          <p:nvPr/>
        </p:nvCxnSpPr>
        <p:spPr>
          <a:xfrm>
            <a:off x="7123546" y="5762548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4"/>
            <a:endCxn id="77" idx="7"/>
          </p:cNvCxnSpPr>
          <p:nvPr/>
        </p:nvCxnSpPr>
        <p:spPr>
          <a:xfrm flipH="1">
            <a:off x="6867231" y="5762548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940504" y="5387944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3" name="Straight Arrow Connector 82"/>
          <p:cNvCxnSpPr>
            <a:endCxn id="84" idx="1"/>
          </p:cNvCxnSpPr>
          <p:nvPr/>
        </p:nvCxnSpPr>
        <p:spPr>
          <a:xfrm>
            <a:off x="5910285" y="4190119"/>
            <a:ext cx="388336" cy="40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17493" y="4521769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</a:p>
        </p:txBody>
      </p:sp>
      <p:cxnSp>
        <p:nvCxnSpPr>
          <p:cNvPr id="85" name="Straight Connector 84"/>
          <p:cNvCxnSpPr>
            <a:stCxn id="84" idx="4"/>
          </p:cNvCxnSpPr>
          <p:nvPr/>
        </p:nvCxnSpPr>
        <p:spPr>
          <a:xfrm flipH="1">
            <a:off x="6238167" y="5008128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4"/>
            <a:endCxn id="76" idx="1"/>
          </p:cNvCxnSpPr>
          <p:nvPr/>
        </p:nvCxnSpPr>
        <p:spPr>
          <a:xfrm>
            <a:off x="6494482" y="5008128"/>
            <a:ext cx="433203" cy="339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postfix expression: A B + C D E - / *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48709" y="2806638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*</a:t>
            </a:r>
          </a:p>
        </p:txBody>
      </p:sp>
      <p:cxnSp>
        <p:nvCxnSpPr>
          <p:cNvPr id="13" name="Straight Connector 12"/>
          <p:cNvCxnSpPr>
            <a:stCxn id="8" idx="4"/>
            <a:endCxn id="18" idx="7"/>
          </p:cNvCxnSpPr>
          <p:nvPr/>
        </p:nvCxnSpPr>
        <p:spPr>
          <a:xfrm flipH="1">
            <a:off x="3450271" y="3292997"/>
            <a:ext cx="575427" cy="49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31" idx="1"/>
          </p:cNvCxnSpPr>
          <p:nvPr/>
        </p:nvCxnSpPr>
        <p:spPr>
          <a:xfrm>
            <a:off x="4025698" y="3292997"/>
            <a:ext cx="855920" cy="251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896469"/>
              </p:ext>
            </p:extLst>
          </p:nvPr>
        </p:nvGraphicFramePr>
        <p:xfrm>
          <a:off x="3748709" y="2110709"/>
          <a:ext cx="365033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977422" y="371646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</a:p>
        </p:txBody>
      </p:sp>
      <p:sp>
        <p:nvSpPr>
          <p:cNvPr id="19" name="Oval 18"/>
          <p:cNvSpPr/>
          <p:nvPr/>
        </p:nvSpPr>
        <p:spPr>
          <a:xfrm>
            <a:off x="2525247" y="451141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71721" y="4511415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1" name="Straight Connector 20"/>
          <p:cNvCxnSpPr>
            <a:stCxn id="18" idx="4"/>
            <a:endCxn id="20" idx="1"/>
          </p:cNvCxnSpPr>
          <p:nvPr/>
        </p:nvCxnSpPr>
        <p:spPr>
          <a:xfrm>
            <a:off x="3254411" y="4202825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4"/>
            <a:endCxn id="19" idx="7"/>
          </p:cNvCxnSpPr>
          <p:nvPr/>
        </p:nvCxnSpPr>
        <p:spPr>
          <a:xfrm flipH="1">
            <a:off x="2998096" y="4202825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25698" y="2317912"/>
            <a:ext cx="0" cy="488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29554" y="4227707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77379" y="50226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923853" y="5022656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7" name="Straight Connector 26"/>
          <p:cNvCxnSpPr>
            <a:stCxn id="24" idx="4"/>
            <a:endCxn id="26" idx="1"/>
          </p:cNvCxnSpPr>
          <p:nvPr/>
        </p:nvCxnSpPr>
        <p:spPr>
          <a:xfrm>
            <a:off x="5706543" y="4714066"/>
            <a:ext cx="298438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25" idx="7"/>
          </p:cNvCxnSpPr>
          <p:nvPr/>
        </p:nvCxnSpPr>
        <p:spPr>
          <a:xfrm flipH="1">
            <a:off x="5450228" y="4714066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23501" y="4339462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00490" y="3473287"/>
            <a:ext cx="553977" cy="4863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</a:p>
        </p:txBody>
      </p:sp>
      <p:cxnSp>
        <p:nvCxnSpPr>
          <p:cNvPr id="32" name="Straight Connector 31"/>
          <p:cNvCxnSpPr>
            <a:stCxn id="31" idx="4"/>
          </p:cNvCxnSpPr>
          <p:nvPr/>
        </p:nvCxnSpPr>
        <p:spPr>
          <a:xfrm flipH="1">
            <a:off x="4821164" y="3959646"/>
            <a:ext cx="256315" cy="379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4"/>
            <a:endCxn id="24" idx="1"/>
          </p:cNvCxnSpPr>
          <p:nvPr/>
        </p:nvCxnSpPr>
        <p:spPr>
          <a:xfrm>
            <a:off x="5077479" y="3959646"/>
            <a:ext cx="433203" cy="339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เรื่องน่ารู้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41550" cy="5135563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ในหลาย ๆ ปัญหาทรีของเรามักจะไม่ต้องยุ่งกับการลบโหนด แต่เราก็ใช้การลบโหนดเพื่อช่วยในการอัพเดตคีย์ได้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ต้นไม้ที่สมดุลอย่าง </a:t>
            </a:r>
            <a:r>
              <a:rPr lang="en-US" sz="2800" dirty="0" smtClean="0">
                <a:latin typeface="TH SarabunPSK"/>
                <a:cs typeface="TH SarabunPSK"/>
              </a:rPr>
              <a:t>AVL </a:t>
            </a:r>
            <a:r>
              <a:rPr lang="th-TH" sz="2800" dirty="0" smtClean="0">
                <a:latin typeface="TH SarabunPSK"/>
                <a:cs typeface="TH SarabunPSK"/>
              </a:rPr>
              <a:t>กับ </a:t>
            </a:r>
            <a:r>
              <a:rPr lang="en-US" sz="2800" dirty="0" smtClean="0">
                <a:latin typeface="TH SarabunPSK"/>
                <a:cs typeface="TH SarabunPSK"/>
              </a:rPr>
              <a:t>Red-Black Tree </a:t>
            </a:r>
            <a:r>
              <a:rPr lang="th-TH" sz="2800" dirty="0" smtClean="0">
                <a:latin typeface="TH SarabunPSK"/>
                <a:cs typeface="TH SarabunPSK"/>
              </a:rPr>
              <a:t>รับประกันความเร็วในการทำงาน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/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>        </a:t>
            </a:r>
            <a:r>
              <a:rPr lang="th-TH" sz="2800" dirty="0" smtClean="0">
                <a:latin typeface="TH SarabunPSK"/>
                <a:cs typeface="TH SarabunPSK"/>
              </a:rPr>
              <a:t>แต่ก็ไม่เหมาะที่จะเอาไปใช้ในการแข่ง เพราะใช้เวลาสร้างนาน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>  </a:t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>        </a:t>
            </a:r>
            <a:r>
              <a:rPr lang="th-TH" sz="2800" dirty="0" smtClean="0">
                <a:latin typeface="TH SarabunPSK"/>
                <a:cs typeface="TH SarabunPSK"/>
              </a:rPr>
              <a:t>อย่างไรก็ตามต้นไม้สองแบบนี้อาจจะเหมาะในการใช้งานจริง 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การรู้ข้อกำหนดของโจทย์ เช่น </a:t>
            </a:r>
            <a:r>
              <a:rPr lang="en-US" sz="2800" dirty="0" smtClean="0">
                <a:latin typeface="TH SarabunPSK"/>
                <a:cs typeface="TH SarabunPSK"/>
              </a:rPr>
              <a:t>“</a:t>
            </a:r>
            <a:r>
              <a:rPr lang="th-TH" sz="2800" dirty="0" smtClean="0">
                <a:latin typeface="TH SarabunPSK"/>
                <a:cs typeface="TH SarabunPSK"/>
              </a:rPr>
              <a:t>จะมีข้อมูลเข้าไม่เกิน </a:t>
            </a:r>
            <a:r>
              <a:rPr lang="en-US" sz="2800" dirty="0" smtClean="0">
                <a:latin typeface="TH SarabunPSK"/>
                <a:cs typeface="TH SarabunPSK"/>
              </a:rPr>
              <a:t>1000 </a:t>
            </a:r>
            <a:r>
              <a:rPr lang="th-TH" sz="2800" dirty="0" smtClean="0">
                <a:latin typeface="TH SarabunPSK"/>
                <a:cs typeface="TH SarabunPSK"/>
              </a:rPr>
              <a:t>บรรทัด</a:t>
            </a:r>
            <a:r>
              <a:rPr lang="en-US" sz="2800" dirty="0" smtClean="0">
                <a:latin typeface="TH SarabunPSK"/>
                <a:cs typeface="TH SarabunPSK"/>
              </a:rPr>
              <a:t>” </a:t>
            </a:r>
            <a:br>
              <a:rPr lang="en-US" sz="28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จะทำให้เราสามารถสร้างที่เก็บข้อมูลแบบตายตัว เช่น </a:t>
            </a:r>
            <a:r>
              <a:rPr lang="en-US" sz="2800" dirty="0" err="1" smtClean="0">
                <a:latin typeface="TH SarabunPSK"/>
                <a:cs typeface="TH SarabunPSK"/>
              </a:rPr>
              <a:t>Titem</a:t>
            </a:r>
            <a:r>
              <a:rPr lang="en-US" sz="2800" dirty="0" smtClean="0">
                <a:latin typeface="TH SarabunPSK"/>
                <a:cs typeface="TH SarabunPSK"/>
              </a:rPr>
              <a:t> item[1000]; </a:t>
            </a:r>
            <a:r>
              <a:rPr lang="th-TH" sz="2800" dirty="0" smtClean="0">
                <a:latin typeface="TH SarabunPSK"/>
                <a:cs typeface="TH SarabunPSK"/>
              </a:rPr>
              <a:t>ขึ้นมาได้ โดยไม่ต้องกังวลว่าจะต้องไปหาขนาดของจำนวนข้อมูลก่อน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900" dirty="0" smtClean="0">
                <a:latin typeface="TH SarabunPSK"/>
                <a:cs typeface="TH SarabunPSK"/>
              </a:rPr>
              <a:t/>
            </a:r>
            <a:br>
              <a:rPr lang="th-TH" sz="9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    </a:t>
            </a:r>
            <a:r>
              <a:rPr lang="en-US" sz="2800" dirty="0" smtClean="0">
                <a:latin typeface="TH SarabunPSK"/>
                <a:cs typeface="TH SarabunPSK"/>
                <a:sym typeface="Wingdings" pitchFamily="2" charset="2"/>
              </a:rPr>
              <a:t> </a:t>
            </a:r>
            <a:r>
              <a:rPr lang="th-TH" sz="2800" dirty="0" smtClean="0">
                <a:latin typeface="TH SarabunPSK"/>
                <a:cs typeface="TH SarabunPSK"/>
                <a:sym typeface="Wingdings" pitchFamily="2" charset="2"/>
              </a:rPr>
              <a:t>โปรแกรมจะเขียนง่าย เหมาะกับการแข่งที่มีเวลาน้อยอย่างโอลิมปิกวิชาการ</a:t>
            </a:r>
            <a:endParaRPr lang="en-US" sz="2800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Self-balancing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โครงสร้างที่การันตีความสูงของต้นไม้จะเป็น </a:t>
            </a:r>
            <a:r>
              <a:rPr lang="en-US" dirty="0" smtClean="0">
                <a:cs typeface="TH Sarabun New"/>
              </a:rPr>
              <a:t>O(log2 </a:t>
            </a:r>
            <a:r>
              <a:rPr lang="en-US" i="1" dirty="0" smtClean="0">
                <a:cs typeface="TH Sarabun New"/>
              </a:rPr>
              <a:t>n</a:t>
            </a:r>
            <a:r>
              <a:rPr lang="en-US" dirty="0" smtClean="0">
                <a:cs typeface="TH Sarabun New"/>
              </a:rPr>
              <a:t>) </a:t>
            </a:r>
            <a:r>
              <a:rPr lang="th-TH" dirty="0" smtClean="0">
                <a:cs typeface="TH Sarabun New"/>
              </a:rPr>
              <a:t>แม้จะมีการปรับเปลี่ยนข้อมูลในโครงสร้างแบบไดนามิก</a:t>
            </a:r>
          </a:p>
          <a:p>
            <a:r>
              <a:rPr lang="th-TH" dirty="0" smtClean="0">
                <a:cs typeface="TH Sarabun New"/>
              </a:rPr>
              <a:t>ตัวอย่างของโครงสร้างแบบนี้เช่น</a:t>
            </a:r>
          </a:p>
          <a:p>
            <a:pPr lvl="1"/>
            <a:r>
              <a:rPr lang="en-US" dirty="0" smtClean="0">
                <a:cs typeface="TH Sarabun New"/>
              </a:rPr>
              <a:t>AVL Trees</a:t>
            </a:r>
          </a:p>
          <a:p>
            <a:pPr lvl="1"/>
            <a:r>
              <a:rPr lang="en-US" dirty="0" smtClean="0">
                <a:cs typeface="TH Sarabun New"/>
              </a:rPr>
              <a:t>B-trees</a:t>
            </a:r>
          </a:p>
          <a:p>
            <a:pPr lvl="1"/>
            <a:r>
              <a:rPr lang="en-US" dirty="0" smtClean="0">
                <a:cs typeface="TH Sarabun New"/>
              </a:rPr>
              <a:t>Red-black Trees</a:t>
            </a:r>
          </a:p>
          <a:p>
            <a:pPr marL="457200" lvl="1" indent="0">
              <a:buNone/>
            </a:pPr>
            <a:r>
              <a:rPr lang="th-TH" dirty="0" smtClean="0">
                <a:cs typeface="TH Sarabun New"/>
              </a:rPr>
              <a:t>เป็นต้น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cs typeface="TH Sarabun New"/>
              </a:rPr>
              <a:t>ถึง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ไม่เหมาะกับการแข่งแต่เหมาะสำหรับทำแอปริเคชัน</a:t>
            </a:r>
          </a:p>
          <a:p>
            <a:r>
              <a:rPr lang="th-TH" dirty="0" smtClean="0">
                <a:cs typeface="TH Sarabun New"/>
              </a:rPr>
              <a:t>เพื่อให้การค้นหาใช้เวลาน้อยที่สุด เราจำเป็นต้องทำให้โครงสร้างต้นไม้มีความสมดุลด้านความสูงให้มากที่สุด ซึ่งมีนักคณิตศาสตร์ชาวรัสเซียสองคนคือ </a:t>
            </a:r>
            <a:r>
              <a:rPr lang="en-US" dirty="0" smtClean="0">
                <a:cs typeface="TH Sarabun New"/>
              </a:rPr>
              <a:t>G.M. ADEL’SON-VEL’SKII </a:t>
            </a:r>
            <a:r>
              <a:rPr lang="th-TH" dirty="0" smtClean="0">
                <a:cs typeface="TH Sarabun New"/>
              </a:rPr>
              <a:t>และ </a:t>
            </a:r>
            <a:r>
              <a:rPr lang="en-US" dirty="0" smtClean="0">
                <a:cs typeface="TH Sarabun New"/>
              </a:rPr>
              <a:t>E.M. LANDIS </a:t>
            </a:r>
            <a:r>
              <a:rPr lang="th-TH" dirty="0" smtClean="0">
                <a:cs typeface="TH Sarabun New"/>
              </a:rPr>
              <a:t>ได้คิดค้นรูปแบบไว้แล้ว</a:t>
            </a:r>
            <a:r>
              <a:rPr lang="en-US" dirty="0" smtClean="0">
                <a:cs typeface="TH Sarabun New"/>
              </a:rPr>
              <a:t> </a:t>
            </a:r>
            <a:r>
              <a:rPr lang="th-TH" dirty="0" smtClean="0">
                <a:cs typeface="TH Sarabun New"/>
              </a:rPr>
              <a:t>ซึ่งวิธีการก็ได้ให้ชื่อเพื่อเป็นเกียรติกับพวกเขาคือ </a:t>
            </a:r>
            <a:r>
              <a:rPr lang="en-US" dirty="0" smtClean="0">
                <a:cs typeface="TH Sarabun New"/>
              </a:rPr>
              <a:t>AVL Trees</a:t>
            </a:r>
          </a:p>
          <a:p>
            <a:r>
              <a:rPr lang="en-US" dirty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จะใช้เวลาในการค้นหา แทรกข้อมูล และลบข้อมูลในต้นไม้ขนาด </a:t>
            </a:r>
            <a:r>
              <a:rPr lang="en-US" dirty="0" smtClean="0">
                <a:cs typeface="TH Sarabun New"/>
              </a:rPr>
              <a:t>n </a:t>
            </a:r>
            <a:r>
              <a:rPr lang="th-TH" dirty="0" smtClean="0">
                <a:cs typeface="TH Sarabun New"/>
              </a:rPr>
              <a:t>โหนด เสร็จในเวลา </a:t>
            </a:r>
            <a:r>
              <a:rPr lang="en-US" dirty="0" smtClean="0">
                <a:cs typeface="TH Sarabun New"/>
              </a:rPr>
              <a:t>O(log n) </a:t>
            </a:r>
            <a:r>
              <a:rPr lang="th-TH" dirty="0" smtClean="0">
                <a:cs typeface="TH Sarabun New"/>
              </a:rPr>
              <a:t>เท่านั้น แม้แต่ในกรณีที่แย่ที่สุดก็ตาม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766068"/>
            <a:ext cx="793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https://www.cs.usfca.edu/~galles/visualization/AVL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tree.html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4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AVL Trees (</a:t>
            </a:r>
            <a:r>
              <a:rPr lang="th-TH" dirty="0" smtClean="0">
                <a:cs typeface="TH Sarabun New"/>
              </a:rPr>
              <a:t>ต่อ</a:t>
            </a:r>
            <a:r>
              <a:rPr lang="en-US" dirty="0" smtClean="0">
                <a:cs typeface="TH Sarabun New"/>
              </a:rPr>
              <a:t>)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คือ </a:t>
            </a:r>
            <a:r>
              <a:rPr lang="en-US" dirty="0" smtClean="0">
                <a:cs typeface="TH Sarabun New"/>
              </a:rPr>
              <a:t>binary search tree </a:t>
            </a:r>
            <a:r>
              <a:rPr lang="th-TH" dirty="0" smtClean="0">
                <a:cs typeface="TH Sarabun New"/>
              </a:rPr>
              <a:t>ที่มีความสูงของต้นไม้ย่อยทางขวาและต้นไม้ย่อยทางซ้ายมีความแตกต่างไม่เกิน </a:t>
            </a:r>
            <a:r>
              <a:rPr lang="en-US" dirty="0" smtClean="0">
                <a:cs typeface="TH Sarabun New"/>
              </a:rPr>
              <a:t>1 </a:t>
            </a:r>
            <a:r>
              <a:rPr lang="th-TH" dirty="0" smtClean="0">
                <a:cs typeface="TH Sarabun New"/>
              </a:rPr>
              <a:t>และต้นไม้ย่อยทั้งซ้ายและขวาต้องเป็นโครงสร้าง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เช่นกัน</a:t>
            </a:r>
          </a:p>
          <a:p>
            <a:r>
              <a:rPr lang="th-TH" dirty="0" smtClean="0">
                <a:cs typeface="TH Sarabun New"/>
              </a:rPr>
              <a:t>การดำเนินการกับโครงสร้าง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จะต้องทำให้คงไว้ซึ่งโครงสร้าง </a:t>
            </a:r>
            <a:r>
              <a:rPr lang="en-US" dirty="0" smtClean="0">
                <a:cs typeface="TH Sarabun New"/>
              </a:rPr>
              <a:t>AVL Trees </a:t>
            </a:r>
            <a:r>
              <a:rPr lang="th-TH" dirty="0" smtClean="0">
                <a:cs typeface="TH Sarabun New"/>
              </a:rPr>
              <a:t>เช่นเดิม ดังนั้นเราต้องมาพิจารณาว่าทำสิ่งต่อไปนี้อย่างไร</a:t>
            </a:r>
          </a:p>
          <a:p>
            <a:pPr lvl="1"/>
            <a:r>
              <a:rPr lang="en-US" dirty="0" smtClean="0">
                <a:cs typeface="TH Sarabun New"/>
              </a:rPr>
              <a:t>Insertion of a node</a:t>
            </a:r>
          </a:p>
          <a:p>
            <a:pPr lvl="1"/>
            <a:r>
              <a:rPr lang="en-US" dirty="0" smtClean="0">
                <a:cs typeface="TH Sarabun New"/>
              </a:rPr>
              <a:t>Deletion of a node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648941" y="1378382"/>
            <a:ext cx="2075934" cy="1183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6374592" y="1394417"/>
            <a:ext cx="2075934" cy="1183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3386866" y="2596944"/>
            <a:ext cx="2392798" cy="16694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137509" y="4266407"/>
            <a:ext cx="2985060" cy="197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019800" y="4266407"/>
            <a:ext cx="2985060" cy="197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18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40294" y="1600200"/>
            <a:ext cx="289697" cy="282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k</a:t>
            </a:r>
            <a:endParaRPr lang="en-US" sz="20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206805" y="1600200"/>
            <a:ext cx="819597" cy="762867"/>
            <a:chOff x="3124200" y="1837888"/>
            <a:chExt cx="819597" cy="762867"/>
          </a:xfrm>
        </p:grpSpPr>
        <p:sp>
          <p:nvSpPr>
            <p:cNvPr id="19" name="Oval 18"/>
            <p:cNvSpPr/>
            <p:nvPr/>
          </p:nvSpPr>
          <p:spPr>
            <a:xfrm>
              <a:off x="3124200" y="1837888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k</a:t>
              </a:r>
              <a:endParaRPr lang="en-US" sz="2000" b="1" dirty="0"/>
            </a:p>
          </p:txBody>
        </p:sp>
        <p:cxnSp>
          <p:nvCxnSpPr>
            <p:cNvPr id="20" name="Straight Connector 19"/>
            <p:cNvCxnSpPr>
              <a:stCxn id="19" idx="6"/>
              <a:endCxn id="21" idx="0"/>
            </p:cNvCxnSpPr>
            <p:nvPr/>
          </p:nvCxnSpPr>
          <p:spPr>
            <a:xfrm>
              <a:off x="3413897" y="1979381"/>
              <a:ext cx="385052" cy="3383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654100" y="2317770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64017" y="1600200"/>
            <a:ext cx="1316221" cy="762867"/>
            <a:chOff x="4703579" y="1792226"/>
            <a:chExt cx="1316221" cy="762867"/>
          </a:xfrm>
        </p:grpSpPr>
        <p:grpSp>
          <p:nvGrpSpPr>
            <p:cNvPr id="25" name="Group 24"/>
            <p:cNvGrpSpPr/>
            <p:nvPr/>
          </p:nvGrpSpPr>
          <p:grpSpPr>
            <a:xfrm>
              <a:off x="5200203" y="1792226"/>
              <a:ext cx="819597" cy="762867"/>
              <a:chOff x="3124200" y="1837888"/>
              <a:chExt cx="819597" cy="76286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124200" y="1837888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 smtClean="0"/>
                  <a:t>k</a:t>
                </a:r>
                <a:endParaRPr lang="en-US" sz="2000" b="1" dirty="0"/>
              </a:p>
            </p:txBody>
          </p:sp>
          <p:cxnSp>
            <p:nvCxnSpPr>
              <p:cNvPr id="27" name="Straight Connector 26"/>
              <p:cNvCxnSpPr>
                <a:stCxn id="26" idx="6"/>
                <a:endCxn id="28" idx="0"/>
              </p:cNvCxnSpPr>
              <p:nvPr/>
            </p:nvCxnSpPr>
            <p:spPr>
              <a:xfrm>
                <a:off x="3413897" y="1979381"/>
                <a:ext cx="385052" cy="33838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3654100" y="2317770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t</a:t>
                </a:r>
              </a:p>
            </p:txBody>
          </p:sp>
        </p:grpSp>
        <p:cxnSp>
          <p:nvCxnSpPr>
            <p:cNvPr id="29" name="Straight Connector 28"/>
            <p:cNvCxnSpPr>
              <a:stCxn id="26" idx="2"/>
              <a:endCxn id="30" idx="0"/>
            </p:cNvCxnSpPr>
            <p:nvPr/>
          </p:nvCxnSpPr>
          <p:spPr>
            <a:xfrm flipH="1">
              <a:off x="4848428" y="1933719"/>
              <a:ext cx="351775" cy="27287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703579" y="2206596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14630" y="2799440"/>
            <a:ext cx="1858277" cy="1272399"/>
            <a:chOff x="917245" y="2799440"/>
            <a:chExt cx="1858277" cy="1272399"/>
          </a:xfrm>
        </p:grpSpPr>
        <p:grpSp>
          <p:nvGrpSpPr>
            <p:cNvPr id="33" name="Group 32"/>
            <p:cNvGrpSpPr/>
            <p:nvPr/>
          </p:nvGrpSpPr>
          <p:grpSpPr>
            <a:xfrm>
              <a:off x="917245" y="2799440"/>
              <a:ext cx="1316221" cy="762867"/>
              <a:chOff x="4703579" y="1792226"/>
              <a:chExt cx="1316221" cy="76286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200203" y="1792226"/>
                <a:ext cx="819597" cy="762867"/>
                <a:chOff x="3124200" y="1837888"/>
                <a:chExt cx="819597" cy="762867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24200" y="1837888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 smtClean="0"/>
                    <a:t>k</a:t>
                  </a:r>
                  <a:endParaRPr lang="en-US" sz="2000" b="1" dirty="0"/>
                </a:p>
              </p:txBody>
            </p:sp>
            <p:cxnSp>
              <p:nvCxnSpPr>
                <p:cNvPr id="38" name="Straight Connector 37"/>
                <p:cNvCxnSpPr>
                  <a:stCxn id="37" idx="6"/>
                  <a:endCxn id="39" idx="0"/>
                </p:cNvCxnSpPr>
                <p:nvPr/>
              </p:nvCxnSpPr>
              <p:spPr>
                <a:xfrm>
                  <a:off x="3413897" y="1979381"/>
                  <a:ext cx="385052" cy="33838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3654100" y="2317770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t</a:t>
                  </a:r>
                </a:p>
              </p:txBody>
            </p:sp>
          </p:grpSp>
          <p:cxnSp>
            <p:nvCxnSpPr>
              <p:cNvPr id="35" name="Straight Connector 34"/>
              <p:cNvCxnSpPr>
                <a:stCxn id="37" idx="2"/>
                <a:endCxn id="36" idx="0"/>
              </p:cNvCxnSpPr>
              <p:nvPr/>
            </p:nvCxnSpPr>
            <p:spPr>
              <a:xfrm flipH="1">
                <a:off x="4848428" y="1933719"/>
                <a:ext cx="351775" cy="27287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703579" y="2206596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e</a:t>
                </a:r>
              </a:p>
            </p:txBody>
          </p:sp>
        </p:grpSp>
        <p:cxnSp>
          <p:nvCxnSpPr>
            <p:cNvPr id="40" name="Straight Connector 39"/>
            <p:cNvCxnSpPr>
              <a:stCxn id="39" idx="6"/>
              <a:endCxn id="41" idx="0"/>
            </p:cNvCxnSpPr>
            <p:nvPr/>
          </p:nvCxnSpPr>
          <p:spPr>
            <a:xfrm>
              <a:off x="2233466" y="3420815"/>
              <a:ext cx="397208" cy="36803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485825" y="3788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v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09138" y="2784615"/>
            <a:ext cx="1858277" cy="1287224"/>
            <a:chOff x="3694867" y="2784615"/>
            <a:chExt cx="1858277" cy="1287224"/>
          </a:xfrm>
        </p:grpSpPr>
        <p:grpSp>
          <p:nvGrpSpPr>
            <p:cNvPr id="45" name="Group 44"/>
            <p:cNvGrpSpPr/>
            <p:nvPr/>
          </p:nvGrpSpPr>
          <p:grpSpPr>
            <a:xfrm>
              <a:off x="3694867" y="2784615"/>
              <a:ext cx="1858277" cy="1272399"/>
              <a:chOff x="917245" y="2799440"/>
              <a:chExt cx="1858277" cy="1272399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17245" y="2799440"/>
                <a:ext cx="1316221" cy="762867"/>
                <a:chOff x="4703579" y="1792226"/>
                <a:chExt cx="1316221" cy="76286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200203" y="1792226"/>
                  <a:ext cx="819597" cy="762867"/>
                  <a:chOff x="3124200" y="1837888"/>
                  <a:chExt cx="819597" cy="762867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3124200" y="1837888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 smtClean="0"/>
                      <a:t>k</a:t>
                    </a:r>
                    <a:endParaRPr lang="en-US" sz="2000" b="1" dirty="0"/>
                  </a:p>
                </p:txBody>
              </p:sp>
              <p:cxnSp>
                <p:nvCxnSpPr>
                  <p:cNvPr id="53" name="Straight Connector 52"/>
                  <p:cNvCxnSpPr>
                    <a:stCxn id="52" idx="6"/>
                    <a:endCxn id="54" idx="0"/>
                  </p:cNvCxnSpPr>
                  <p:nvPr/>
                </p:nvCxnSpPr>
                <p:spPr>
                  <a:xfrm>
                    <a:off x="3413897" y="1979381"/>
                    <a:ext cx="385052" cy="33838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Oval 53"/>
                  <p:cNvSpPr/>
                  <p:nvPr/>
                </p:nvSpPr>
                <p:spPr>
                  <a:xfrm>
                    <a:off x="3654100" y="2317770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t</a:t>
                    </a:r>
                  </a:p>
                </p:txBody>
              </p:sp>
            </p:grpSp>
            <p:cxnSp>
              <p:nvCxnSpPr>
                <p:cNvPr id="50" name="Straight Connector 49"/>
                <p:cNvCxnSpPr>
                  <a:stCxn id="52" idx="2"/>
                  <a:endCxn id="51" idx="0"/>
                </p:cNvCxnSpPr>
                <p:nvPr/>
              </p:nvCxnSpPr>
              <p:spPr>
                <a:xfrm flipH="1">
                  <a:off x="4848428" y="1933719"/>
                  <a:ext cx="351775" cy="272877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4703579" y="2206596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e</a:t>
                  </a:r>
                </a:p>
              </p:txBody>
            </p:sp>
          </p:grpSp>
          <p:cxnSp>
            <p:nvCxnSpPr>
              <p:cNvPr id="47" name="Straight Connector 46"/>
              <p:cNvCxnSpPr>
                <a:stCxn id="54" idx="6"/>
                <a:endCxn id="48" idx="0"/>
              </p:cNvCxnSpPr>
              <p:nvPr/>
            </p:nvCxnSpPr>
            <p:spPr>
              <a:xfrm>
                <a:off x="2233466" y="3420815"/>
                <a:ext cx="397208" cy="36803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485825" y="3788854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v</a:t>
                </a:r>
              </a:p>
            </p:txBody>
          </p:sp>
        </p:grpSp>
        <p:cxnSp>
          <p:nvCxnSpPr>
            <p:cNvPr id="57" name="Straight Connector 56"/>
            <p:cNvCxnSpPr>
              <a:stCxn id="54" idx="2"/>
              <a:endCxn id="58" idx="0"/>
            </p:cNvCxnSpPr>
            <p:nvPr/>
          </p:nvCxnSpPr>
          <p:spPr>
            <a:xfrm flipH="1">
              <a:off x="4443349" y="3405990"/>
              <a:ext cx="278042" cy="3828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98500" y="3788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p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321916" y="2762378"/>
            <a:ext cx="2337717" cy="1309461"/>
            <a:chOff x="6321916" y="2762378"/>
            <a:chExt cx="2337717" cy="1309461"/>
          </a:xfrm>
        </p:grpSpPr>
        <p:grpSp>
          <p:nvGrpSpPr>
            <p:cNvPr id="65" name="Group 64"/>
            <p:cNvGrpSpPr/>
            <p:nvPr/>
          </p:nvGrpSpPr>
          <p:grpSpPr>
            <a:xfrm>
              <a:off x="6801356" y="2762378"/>
              <a:ext cx="1858277" cy="1287224"/>
              <a:chOff x="3694867" y="2784615"/>
              <a:chExt cx="1858277" cy="128722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694867" y="2784615"/>
                <a:ext cx="1858277" cy="1272399"/>
                <a:chOff x="917245" y="2799440"/>
                <a:chExt cx="1858277" cy="1272399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917245" y="2799440"/>
                  <a:ext cx="1316221" cy="762867"/>
                  <a:chOff x="4703579" y="1792226"/>
                  <a:chExt cx="1316221" cy="762867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5200203" y="1792226"/>
                    <a:ext cx="819597" cy="762867"/>
                    <a:chOff x="3124200" y="1837888"/>
                    <a:chExt cx="819597" cy="762867"/>
                  </a:xfrm>
                </p:grpSpPr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3124200" y="1837888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 smtClean="0"/>
                        <a:t>k</a:t>
                      </a:r>
                      <a:endParaRPr lang="en-US" sz="2000" b="1" dirty="0"/>
                    </a:p>
                  </p:txBody>
                </p:sp>
                <p:cxnSp>
                  <p:nvCxnSpPr>
                    <p:cNvPr id="76" name="Straight Connector 75"/>
                    <p:cNvCxnSpPr>
                      <a:stCxn id="75" idx="6"/>
                      <a:endCxn id="77" idx="0"/>
                    </p:cNvCxnSpPr>
                    <p:nvPr/>
                  </p:nvCxnSpPr>
                  <p:spPr>
                    <a:xfrm>
                      <a:off x="3413897" y="1979381"/>
                      <a:ext cx="385052" cy="338389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3654100" y="2317770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/>
                        <a:t>t</a:t>
                      </a:r>
                    </a:p>
                  </p:txBody>
                </p:sp>
              </p:grpSp>
              <p:cxnSp>
                <p:nvCxnSpPr>
                  <p:cNvPr id="73" name="Straight Connector 72"/>
                  <p:cNvCxnSpPr>
                    <a:stCxn id="75" idx="2"/>
                    <a:endCxn id="74" idx="0"/>
                  </p:cNvCxnSpPr>
                  <p:nvPr/>
                </p:nvCxnSpPr>
                <p:spPr>
                  <a:xfrm flipH="1">
                    <a:off x="4848428" y="1933719"/>
                    <a:ext cx="351775" cy="272877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4703579" y="2206596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e</a:t>
                    </a:r>
                  </a:p>
                </p:txBody>
              </p:sp>
            </p:grpSp>
            <p:cxnSp>
              <p:nvCxnSpPr>
                <p:cNvPr id="70" name="Straight Connector 69"/>
                <p:cNvCxnSpPr>
                  <a:stCxn id="77" idx="6"/>
                  <a:endCxn id="71" idx="0"/>
                </p:cNvCxnSpPr>
                <p:nvPr/>
              </p:nvCxnSpPr>
              <p:spPr>
                <a:xfrm>
                  <a:off x="2233466" y="3420815"/>
                  <a:ext cx="397208" cy="36803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2485825" y="3788854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v</a:t>
                  </a:r>
                </a:p>
              </p:txBody>
            </p:sp>
          </p:grpSp>
          <p:cxnSp>
            <p:nvCxnSpPr>
              <p:cNvPr id="67" name="Straight Connector 66"/>
              <p:cNvCxnSpPr>
                <a:stCxn id="77" idx="2"/>
                <a:endCxn id="68" idx="0"/>
              </p:cNvCxnSpPr>
              <p:nvPr/>
            </p:nvCxnSpPr>
            <p:spPr>
              <a:xfrm flipH="1">
                <a:off x="4443349" y="3405990"/>
                <a:ext cx="278042" cy="38286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298500" y="3788854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p</a:t>
                </a:r>
              </a:p>
            </p:txBody>
          </p:sp>
        </p:grpSp>
        <p:cxnSp>
          <p:nvCxnSpPr>
            <p:cNvPr id="78" name="Straight Connector 77"/>
            <p:cNvCxnSpPr>
              <a:stCxn id="74" idx="2"/>
              <a:endCxn id="79" idx="0"/>
            </p:cNvCxnSpPr>
            <p:nvPr/>
          </p:nvCxnSpPr>
          <p:spPr>
            <a:xfrm flipH="1">
              <a:off x="6466765" y="3318241"/>
              <a:ext cx="334591" cy="47061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6321916" y="3788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a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46966" y="4388517"/>
            <a:ext cx="2337717" cy="1855216"/>
            <a:chOff x="546966" y="4388517"/>
            <a:chExt cx="2337717" cy="1855216"/>
          </a:xfrm>
        </p:grpSpPr>
        <p:grpSp>
          <p:nvGrpSpPr>
            <p:cNvPr id="84" name="Group 83"/>
            <p:cNvGrpSpPr/>
            <p:nvPr/>
          </p:nvGrpSpPr>
          <p:grpSpPr>
            <a:xfrm>
              <a:off x="546966" y="4388517"/>
              <a:ext cx="2337717" cy="1309461"/>
              <a:chOff x="6321916" y="2762378"/>
              <a:chExt cx="2337717" cy="1309461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801356" y="2762378"/>
                <a:ext cx="1858277" cy="1287224"/>
                <a:chOff x="3694867" y="2784615"/>
                <a:chExt cx="1858277" cy="1287224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3694867" y="2784615"/>
                  <a:ext cx="1858277" cy="1272399"/>
                  <a:chOff x="917245" y="2799440"/>
                  <a:chExt cx="1858277" cy="1272399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917245" y="2799440"/>
                    <a:ext cx="1316221" cy="762867"/>
                    <a:chOff x="4703579" y="1792226"/>
                    <a:chExt cx="1316221" cy="762867"/>
                  </a:xfrm>
                </p:grpSpPr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5200203" y="1792226"/>
                      <a:ext cx="819597" cy="762867"/>
                      <a:chOff x="3124200" y="1837888"/>
                      <a:chExt cx="819597" cy="762867"/>
                    </a:xfrm>
                  </p:grpSpPr>
                  <p:sp>
                    <p:nvSpPr>
                      <p:cNvPr id="97" name="Oval 96"/>
                      <p:cNvSpPr/>
                      <p:nvPr/>
                    </p:nvSpPr>
                    <p:spPr>
                      <a:xfrm>
                        <a:off x="3124200" y="1837888"/>
                        <a:ext cx="289697" cy="2829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b="1" dirty="0" smtClean="0"/>
                          <a:t>k</a:t>
                        </a:r>
                        <a:endParaRPr lang="en-US" sz="2000" b="1" dirty="0"/>
                      </a:p>
                    </p:txBody>
                  </p:sp>
                  <p:cxnSp>
                    <p:nvCxnSpPr>
                      <p:cNvPr id="98" name="Straight Connector 97"/>
                      <p:cNvCxnSpPr>
                        <a:stCxn id="97" idx="6"/>
                        <a:endCxn id="99" idx="0"/>
                      </p:cNvCxnSpPr>
                      <p:nvPr/>
                    </p:nvCxnSpPr>
                    <p:spPr>
                      <a:xfrm>
                        <a:off x="3413897" y="1979381"/>
                        <a:ext cx="385052" cy="338389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/>
                      <p:cNvSpPr/>
                      <p:nvPr/>
                    </p:nvSpPr>
                    <p:spPr>
                      <a:xfrm>
                        <a:off x="3654100" y="2317770"/>
                        <a:ext cx="289697" cy="2829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b="1" dirty="0"/>
                          <a:t>t</a:t>
                        </a:r>
                      </a:p>
                    </p:txBody>
                  </p:sp>
                </p:grpSp>
                <p:cxnSp>
                  <p:nvCxnSpPr>
                    <p:cNvPr id="95" name="Straight Connector 94"/>
                    <p:cNvCxnSpPr>
                      <a:stCxn id="97" idx="2"/>
                      <a:endCxn id="96" idx="0"/>
                    </p:cNvCxnSpPr>
                    <p:nvPr/>
                  </p:nvCxnSpPr>
                  <p:spPr>
                    <a:xfrm flipH="1">
                      <a:off x="4848428" y="1933719"/>
                      <a:ext cx="351775" cy="272877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703579" y="2206596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p:txBody>
                </p:sp>
              </p:grpSp>
              <p:cxnSp>
                <p:nvCxnSpPr>
                  <p:cNvPr id="92" name="Straight Connector 91"/>
                  <p:cNvCxnSpPr>
                    <a:stCxn id="99" idx="6"/>
                    <a:endCxn id="93" idx="0"/>
                  </p:cNvCxnSpPr>
                  <p:nvPr/>
                </p:nvCxnSpPr>
                <p:spPr>
                  <a:xfrm>
                    <a:off x="2233466" y="3420815"/>
                    <a:ext cx="397208" cy="36803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Oval 92"/>
                  <p:cNvSpPr/>
                  <p:nvPr/>
                </p:nvSpPr>
                <p:spPr>
                  <a:xfrm>
                    <a:off x="2485825" y="3788854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v</a:t>
                    </a:r>
                  </a:p>
                </p:txBody>
              </p:sp>
            </p:grpSp>
            <p:cxnSp>
              <p:nvCxnSpPr>
                <p:cNvPr id="89" name="Straight Connector 88"/>
                <p:cNvCxnSpPr>
                  <a:stCxn id="99" idx="2"/>
                  <a:endCxn id="90" idx="0"/>
                </p:cNvCxnSpPr>
                <p:nvPr/>
              </p:nvCxnSpPr>
              <p:spPr>
                <a:xfrm flipH="1">
                  <a:off x="4443349" y="3405990"/>
                  <a:ext cx="278042" cy="382864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4298500" y="3788854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p</a:t>
                  </a:r>
                </a:p>
              </p:txBody>
            </p:sp>
          </p:grpSp>
          <p:cxnSp>
            <p:nvCxnSpPr>
              <p:cNvPr id="86" name="Straight Connector 85"/>
              <p:cNvCxnSpPr>
                <a:stCxn id="96" idx="2"/>
                <a:endCxn id="87" idx="0"/>
              </p:cNvCxnSpPr>
              <p:nvPr/>
            </p:nvCxnSpPr>
            <p:spPr>
              <a:xfrm flipH="1">
                <a:off x="6466765" y="3318241"/>
                <a:ext cx="334591" cy="470613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321916" y="3788854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/>
                  <a:t>a</a:t>
                </a:r>
              </a:p>
            </p:txBody>
          </p:sp>
        </p:grpSp>
        <p:cxnSp>
          <p:nvCxnSpPr>
            <p:cNvPr id="100" name="Straight Connector 99"/>
            <p:cNvCxnSpPr>
              <a:stCxn id="90" idx="2"/>
              <a:endCxn id="101" idx="0"/>
            </p:cNvCxnSpPr>
            <p:nvPr/>
          </p:nvCxnSpPr>
          <p:spPr>
            <a:xfrm flipH="1">
              <a:off x="1395446" y="5534249"/>
              <a:ext cx="234593" cy="4264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1250597" y="5960748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m</a:t>
              </a:r>
              <a:endParaRPr lang="en-US" sz="2000" b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242017" y="4388517"/>
            <a:ext cx="2337717" cy="1855216"/>
            <a:chOff x="3242017" y="4388517"/>
            <a:chExt cx="2337717" cy="1855216"/>
          </a:xfrm>
        </p:grpSpPr>
        <p:grpSp>
          <p:nvGrpSpPr>
            <p:cNvPr id="105" name="Group 104"/>
            <p:cNvGrpSpPr/>
            <p:nvPr/>
          </p:nvGrpSpPr>
          <p:grpSpPr>
            <a:xfrm>
              <a:off x="3242017" y="4388517"/>
              <a:ext cx="2337717" cy="1855216"/>
              <a:chOff x="546966" y="4388517"/>
              <a:chExt cx="2337717" cy="1855216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546966" y="4388517"/>
                <a:ext cx="2337717" cy="1309461"/>
                <a:chOff x="6321916" y="2762378"/>
                <a:chExt cx="2337717" cy="130946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801356" y="2762378"/>
                  <a:ext cx="1858277" cy="1287224"/>
                  <a:chOff x="3694867" y="2784615"/>
                  <a:chExt cx="1858277" cy="1287224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3694867" y="2784615"/>
                    <a:ext cx="1858277" cy="1272399"/>
                    <a:chOff x="917245" y="2799440"/>
                    <a:chExt cx="1858277" cy="1272399"/>
                  </a:xfrm>
                </p:grpSpPr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917245" y="2799440"/>
                      <a:ext cx="1316221" cy="762867"/>
                      <a:chOff x="4703579" y="1792226"/>
                      <a:chExt cx="1316221" cy="762867"/>
                    </a:xfrm>
                  </p:grpSpPr>
                  <p:grpSp>
                    <p:nvGrpSpPr>
                      <p:cNvPr id="118" name="Group 117"/>
                      <p:cNvGrpSpPr/>
                      <p:nvPr/>
                    </p:nvGrpSpPr>
                    <p:grpSpPr>
                      <a:xfrm>
                        <a:off x="5200203" y="1792226"/>
                        <a:ext cx="819597" cy="762867"/>
                        <a:chOff x="3124200" y="1837888"/>
                        <a:chExt cx="819597" cy="762867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3124200" y="1837888"/>
                          <a:ext cx="289697" cy="28298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/>
                          <a:r>
                            <a:rPr lang="en-US" sz="2000" b="1" dirty="0" smtClean="0"/>
                            <a:t>k</a:t>
                          </a:r>
                          <a:endParaRPr lang="en-US" sz="2000" b="1" dirty="0"/>
                        </a:p>
                      </p:txBody>
                    </p:sp>
                    <p:cxnSp>
                      <p:nvCxnSpPr>
                        <p:cNvPr id="122" name="Straight Connector 121"/>
                        <p:cNvCxnSpPr>
                          <a:stCxn id="121" idx="6"/>
                          <a:endCxn id="123" idx="0"/>
                        </p:cNvCxnSpPr>
                        <p:nvPr/>
                      </p:nvCxnSpPr>
                      <p:spPr>
                        <a:xfrm>
                          <a:off x="3413897" y="1979381"/>
                          <a:ext cx="385052" cy="338389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3" name="Oval 122"/>
                        <p:cNvSpPr/>
                        <p:nvPr/>
                      </p:nvSpPr>
                      <p:spPr>
                        <a:xfrm>
                          <a:off x="3654100" y="2317770"/>
                          <a:ext cx="289697" cy="28298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lIns="0" tIns="0" rIns="0" bIns="0" rtlCol="0" anchor="ctr"/>
                        <a:lstStyle/>
                        <a:p>
                          <a:pPr algn="ctr"/>
                          <a:r>
                            <a:rPr lang="en-US" sz="2000" b="1" dirty="0"/>
                            <a:t>t</a:t>
                          </a:r>
                        </a:p>
                      </p:txBody>
                    </p:sp>
                  </p:grpSp>
                  <p:cxnSp>
                    <p:nvCxnSpPr>
                      <p:cNvPr id="119" name="Straight Connector 118"/>
                      <p:cNvCxnSpPr>
                        <a:stCxn id="121" idx="2"/>
                        <a:endCxn id="120" idx="0"/>
                      </p:cNvCxnSpPr>
                      <p:nvPr/>
                    </p:nvCxnSpPr>
                    <p:spPr>
                      <a:xfrm flipH="1">
                        <a:off x="4848428" y="1933719"/>
                        <a:ext cx="351775" cy="272877"/>
                      </a:xfrm>
                      <a:prstGeom prst="line">
                        <a:avLst/>
                      </a:prstGeom>
                      <a:ln w="38100">
                        <a:solidFill>
                          <a:srgbClr val="FFC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703579" y="2206596"/>
                        <a:ext cx="289697" cy="2829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n-US" sz="2000" b="1" dirty="0"/>
                          <a:t>e</a:t>
                        </a:r>
                      </a:p>
                    </p:txBody>
                  </p:sp>
                </p:grpSp>
                <p:cxnSp>
                  <p:nvCxnSpPr>
                    <p:cNvPr id="116" name="Straight Connector 115"/>
                    <p:cNvCxnSpPr>
                      <a:stCxn id="123" idx="6"/>
                      <a:endCxn id="117" idx="0"/>
                    </p:cNvCxnSpPr>
                    <p:nvPr/>
                  </p:nvCxnSpPr>
                  <p:spPr>
                    <a:xfrm>
                      <a:off x="2233466" y="3420815"/>
                      <a:ext cx="397208" cy="368039"/>
                    </a:xfrm>
                    <a:prstGeom prst="line">
                      <a:avLst/>
                    </a:prstGeom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485825" y="3788854"/>
                      <a:ext cx="289697" cy="2829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en-US" sz="2000" b="1" dirty="0"/>
                        <a:t>v</a:t>
                      </a:r>
                    </a:p>
                  </p:txBody>
                </p:sp>
              </p:grpSp>
              <p:cxnSp>
                <p:nvCxnSpPr>
                  <p:cNvPr id="113" name="Straight Connector 112"/>
                  <p:cNvCxnSpPr>
                    <a:stCxn id="123" idx="2"/>
                    <a:endCxn id="114" idx="0"/>
                  </p:cNvCxnSpPr>
                  <p:nvPr/>
                </p:nvCxnSpPr>
                <p:spPr>
                  <a:xfrm flipH="1">
                    <a:off x="4443349" y="3405990"/>
                    <a:ext cx="278042" cy="382864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/>
                  <p:cNvSpPr/>
                  <p:nvPr/>
                </p:nvSpPr>
                <p:spPr>
                  <a:xfrm>
                    <a:off x="4298500" y="3788854"/>
                    <a:ext cx="289697" cy="28298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dirty="0"/>
                      <a:t>p</a:t>
                    </a:r>
                  </a:p>
                </p:txBody>
              </p:sp>
            </p:grpSp>
            <p:cxnSp>
              <p:nvCxnSpPr>
                <p:cNvPr id="110" name="Straight Connector 109"/>
                <p:cNvCxnSpPr>
                  <a:stCxn id="120" idx="2"/>
                  <a:endCxn id="111" idx="0"/>
                </p:cNvCxnSpPr>
                <p:nvPr/>
              </p:nvCxnSpPr>
              <p:spPr>
                <a:xfrm flipH="1">
                  <a:off x="6466765" y="3318241"/>
                  <a:ext cx="334591" cy="470613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321916" y="3788854"/>
                  <a:ext cx="289697" cy="28298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b="1" dirty="0"/>
                    <a:t>a</a:t>
                  </a:r>
                </a:p>
              </p:txBody>
            </p:sp>
          </p:grpSp>
          <p:cxnSp>
            <p:nvCxnSpPr>
              <p:cNvPr id="107" name="Straight Connector 106"/>
              <p:cNvCxnSpPr>
                <a:stCxn id="114" idx="2"/>
                <a:endCxn id="108" idx="0"/>
              </p:cNvCxnSpPr>
              <p:nvPr/>
            </p:nvCxnSpPr>
            <p:spPr>
              <a:xfrm flipH="1">
                <a:off x="1395446" y="5534249"/>
                <a:ext cx="234593" cy="42649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1250597" y="5960748"/>
                <a:ext cx="289697" cy="2829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 smtClean="0"/>
                  <a:t>m</a:t>
                </a:r>
                <a:endParaRPr lang="en-US" sz="2000" b="1" dirty="0"/>
              </a:p>
            </p:txBody>
          </p:sp>
        </p:grpSp>
        <p:cxnSp>
          <p:nvCxnSpPr>
            <p:cNvPr id="126" name="Straight Connector 125"/>
            <p:cNvCxnSpPr>
              <a:stCxn id="117" idx="2"/>
              <a:endCxn id="127" idx="0"/>
            </p:cNvCxnSpPr>
            <p:nvPr/>
          </p:nvCxnSpPr>
          <p:spPr>
            <a:xfrm flipH="1">
              <a:off x="5037678" y="5519424"/>
              <a:ext cx="252359" cy="44132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4892829" y="5960748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u</a:t>
              </a:r>
              <a:endParaRPr lang="en-US" sz="2000" b="1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13850" y="4393247"/>
            <a:ext cx="2773959" cy="1812409"/>
            <a:chOff x="6113850" y="4393247"/>
            <a:chExt cx="2773959" cy="1812409"/>
          </a:xfrm>
        </p:grpSpPr>
        <p:cxnSp>
          <p:nvCxnSpPr>
            <p:cNvPr id="10" name="Straight Connector 9"/>
            <p:cNvCxnSpPr>
              <a:stCxn id="149" idx="6"/>
              <a:endCxn id="16" idx="0"/>
            </p:cNvCxnSpPr>
            <p:nvPr/>
          </p:nvCxnSpPr>
          <p:spPr>
            <a:xfrm>
              <a:off x="6762660" y="4949110"/>
              <a:ext cx="175747" cy="4483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93558" y="5397486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h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7283549" y="4393247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k</a:t>
              </a:r>
              <a:endParaRPr lang="en-US" sz="2000" b="1" dirty="0"/>
            </a:p>
          </p:txBody>
        </p:sp>
        <p:cxnSp>
          <p:nvCxnSpPr>
            <p:cNvPr id="151" name="Straight Connector 150"/>
            <p:cNvCxnSpPr>
              <a:stCxn id="150" idx="6"/>
              <a:endCxn id="152" idx="0"/>
            </p:cNvCxnSpPr>
            <p:nvPr/>
          </p:nvCxnSpPr>
          <p:spPr>
            <a:xfrm>
              <a:off x="7573246" y="4534740"/>
              <a:ext cx="627659" cy="29558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8056056" y="4830322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t</a:t>
              </a:r>
            </a:p>
          </p:txBody>
        </p:sp>
        <p:cxnSp>
          <p:nvCxnSpPr>
            <p:cNvPr id="148" name="Straight Connector 147"/>
            <p:cNvCxnSpPr>
              <a:stCxn id="150" idx="2"/>
              <a:endCxn id="149" idx="0"/>
            </p:cNvCxnSpPr>
            <p:nvPr/>
          </p:nvCxnSpPr>
          <p:spPr>
            <a:xfrm flipH="1">
              <a:off x="6617812" y="4534740"/>
              <a:ext cx="665737" cy="27287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6472963" y="4807617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e</a:t>
              </a:r>
            </a:p>
          </p:txBody>
        </p:sp>
        <p:cxnSp>
          <p:nvCxnSpPr>
            <p:cNvPr id="145" name="Straight Connector 144"/>
            <p:cNvCxnSpPr>
              <a:stCxn id="152" idx="6"/>
              <a:endCxn id="146" idx="0"/>
            </p:cNvCxnSpPr>
            <p:nvPr/>
          </p:nvCxnSpPr>
          <p:spPr>
            <a:xfrm>
              <a:off x="8345753" y="4971815"/>
              <a:ext cx="397208" cy="36803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8598112" y="5339854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v</a:t>
              </a:r>
            </a:p>
          </p:txBody>
        </p:sp>
        <p:cxnSp>
          <p:nvCxnSpPr>
            <p:cNvPr id="142" name="Straight Connector 141"/>
            <p:cNvCxnSpPr>
              <a:stCxn id="152" idx="2"/>
              <a:endCxn id="143" idx="0"/>
            </p:cNvCxnSpPr>
            <p:nvPr/>
          </p:nvCxnSpPr>
          <p:spPr>
            <a:xfrm flipH="1">
              <a:off x="7778014" y="4971815"/>
              <a:ext cx="278042" cy="3828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633165" y="5354679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p</a:t>
              </a:r>
            </a:p>
          </p:txBody>
        </p:sp>
        <p:cxnSp>
          <p:nvCxnSpPr>
            <p:cNvPr id="139" name="Straight Connector 138"/>
            <p:cNvCxnSpPr>
              <a:stCxn id="149" idx="2"/>
              <a:endCxn id="140" idx="0"/>
            </p:cNvCxnSpPr>
            <p:nvPr/>
          </p:nvCxnSpPr>
          <p:spPr>
            <a:xfrm flipH="1">
              <a:off x="6258699" y="4949110"/>
              <a:ext cx="214264" cy="42882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6113850" y="5377931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/>
                <a:t>a</a:t>
              </a:r>
            </a:p>
          </p:txBody>
        </p:sp>
        <p:cxnSp>
          <p:nvCxnSpPr>
            <p:cNvPr id="136" name="Straight Connector 135"/>
            <p:cNvCxnSpPr>
              <a:stCxn id="143" idx="2"/>
              <a:endCxn id="137" idx="0"/>
            </p:cNvCxnSpPr>
            <p:nvPr/>
          </p:nvCxnSpPr>
          <p:spPr>
            <a:xfrm flipH="1">
              <a:off x="7398572" y="5496172"/>
              <a:ext cx="234593" cy="4264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253723" y="5922671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m</a:t>
              </a:r>
              <a:endParaRPr lang="en-US" sz="2000" b="1" dirty="0"/>
            </a:p>
          </p:txBody>
        </p:sp>
        <p:cxnSp>
          <p:nvCxnSpPr>
            <p:cNvPr id="133" name="Straight Connector 132"/>
            <p:cNvCxnSpPr>
              <a:stCxn id="146" idx="2"/>
              <a:endCxn id="134" idx="0"/>
            </p:cNvCxnSpPr>
            <p:nvPr/>
          </p:nvCxnSpPr>
          <p:spPr>
            <a:xfrm flipH="1">
              <a:off x="8345753" y="5481347"/>
              <a:ext cx="252359" cy="44132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8200904" y="5922671"/>
              <a:ext cx="289697" cy="2829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/>
                <a:t>u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cs typeface="TH Sarabun New"/>
              </a:rPr>
              <a:t>การดำเนินงาน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อย่างที่ช่วยรักษาสมดุล 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การหมุนเวียน </a:t>
            </a:r>
            <a:r>
              <a:rPr lang="en-US" dirty="0" smtClean="0">
                <a:cs typeface="TH Sarabun New"/>
              </a:rPr>
              <a:t>(rotation) </a:t>
            </a:r>
            <a:r>
              <a:rPr lang="th-TH" dirty="0" smtClean="0">
                <a:cs typeface="TH Sarabun New"/>
              </a:rPr>
              <a:t>เป็นการจัดลำดับโหนดใหม่เพื่อให้ความสูงของต้นไม้ของต้นไม้ย่อยเปลี่ยนตำแหน่ง ทำให้รักษาสมดุลได้</a:t>
            </a:r>
          </a:p>
          <a:p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ต้อนการเปลี่ยนตำแหน่งแค่ </a:t>
            </a:r>
            <a:r>
              <a:rPr lang="en-US" dirty="0" smtClean="0">
                <a:cs typeface="TH Sarabun New"/>
              </a:rPr>
              <a:t>left, right </a:t>
            </a:r>
            <a:r>
              <a:rPr lang="th-TH" dirty="0" smtClean="0">
                <a:cs typeface="TH Sarabun New"/>
              </a:rPr>
              <a:t>และ </a:t>
            </a:r>
            <a:r>
              <a:rPr lang="en-US" dirty="0" smtClean="0">
                <a:cs typeface="TH Sarabun New"/>
              </a:rPr>
              <a:t>parent </a:t>
            </a:r>
            <a:r>
              <a:rPr lang="th-TH" dirty="0" smtClean="0">
                <a:cs typeface="TH Sarabun New"/>
              </a:rPr>
              <a:t>ของบางโหนดเท่านั้น</a:t>
            </a:r>
          </a:p>
          <a:p>
            <a:r>
              <a:rPr lang="th-TH" dirty="0" smtClean="0">
                <a:cs typeface="TH Sarabun New"/>
              </a:rPr>
              <a:t>มี </a:t>
            </a:r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ที่น่าสนใจ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คือ</a:t>
            </a:r>
            <a:r>
              <a:rPr lang="th-TH" dirty="0">
                <a:cs typeface="TH Sarabun New"/>
              </a:rPr>
              <a:t> </a:t>
            </a:r>
            <a:r>
              <a:rPr lang="en-US" dirty="0" smtClean="0">
                <a:cs typeface="TH Sarabun New"/>
              </a:rPr>
              <a:t>Left rotation</a:t>
            </a:r>
            <a:r>
              <a:rPr lang="th-TH" dirty="0" smtClean="0">
                <a:cs typeface="TH Sarabun New"/>
              </a:rPr>
              <a:t> และ </a:t>
            </a:r>
            <a:r>
              <a:rPr lang="en-US" dirty="0" smtClean="0">
                <a:cs typeface="TH Sarabun New"/>
              </a:rPr>
              <a:t>Right rotation</a:t>
            </a:r>
            <a:endParaRPr lang="en-US" dirty="0"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5678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ทรัย </a:t>
            </a:r>
            <a:r>
              <a:rPr lang="en-US" sz="4800" dirty="0" smtClean="0">
                <a:latin typeface="TH SarabunPSK"/>
                <a:cs typeface="TH SarabunPSK"/>
              </a:rPr>
              <a:t>(</a:t>
            </a:r>
            <a:r>
              <a:rPr lang="en-US" sz="4800" dirty="0" err="1" smtClean="0">
                <a:latin typeface="TH SarabunPSK"/>
                <a:cs typeface="TH SarabunPSK"/>
              </a:rPr>
              <a:t>Trie</a:t>
            </a:r>
            <a:r>
              <a:rPr lang="en-US" sz="4800" dirty="0" smtClean="0">
                <a:latin typeface="TH SarabunPSK"/>
                <a:cs typeface="TH SarabunPSK"/>
              </a:rPr>
              <a:t>)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เป็นต้นไม้ที่ออกแบบมาเพื่อเก็บสตริงและค้นหาสตริง</a:t>
            </a:r>
          </a:p>
          <a:p>
            <a:r>
              <a:rPr lang="th-TH" dirty="0" smtClean="0">
                <a:latin typeface="TH SarabunPSK"/>
                <a:cs typeface="TH SarabunPSK"/>
              </a:rPr>
              <a:t>มาจากคำว่า </a:t>
            </a:r>
            <a:r>
              <a:rPr lang="en-US" dirty="0" smtClean="0">
                <a:latin typeface="TH SarabunPSK"/>
                <a:cs typeface="TH SarabunPSK"/>
              </a:rPr>
              <a:t>“re</a:t>
            </a:r>
            <a:r>
              <a:rPr lang="en-US" u="sng" dirty="0" smtClean="0">
                <a:latin typeface="TH SarabunPSK"/>
                <a:cs typeface="TH SarabunPSK"/>
              </a:rPr>
              <a:t>trie</a:t>
            </a:r>
            <a:r>
              <a:rPr lang="en-US" dirty="0" smtClean="0">
                <a:latin typeface="TH SarabunPSK"/>
                <a:cs typeface="TH SarabunPSK"/>
              </a:rPr>
              <a:t>val”</a:t>
            </a:r>
          </a:p>
          <a:p>
            <a:r>
              <a:rPr lang="th-TH" dirty="0" smtClean="0">
                <a:latin typeface="TH SarabunPSK"/>
                <a:cs typeface="TH SarabunPSK"/>
              </a:rPr>
              <a:t>ใช้ในการค้นคืนข่าวสาร เช่นการค้นหาลำดับของ </a:t>
            </a:r>
            <a:r>
              <a:rPr lang="en-US" dirty="0" smtClean="0">
                <a:latin typeface="TH SarabunPSK"/>
                <a:cs typeface="TH SarabunPSK"/>
              </a:rPr>
              <a:t>DNA </a:t>
            </a:r>
            <a:r>
              <a:rPr lang="th-TH" dirty="0" smtClean="0">
                <a:latin typeface="TH SarabunPSK"/>
                <a:cs typeface="TH SarabunPSK"/>
              </a:rPr>
              <a:t>ในฐานข้อมูล </a:t>
            </a:r>
            <a:r>
              <a:rPr lang="en-US" dirty="0" smtClean="0">
                <a:latin typeface="TH SarabunPSK"/>
                <a:cs typeface="TH SarabunPSK"/>
              </a:rPr>
              <a:t>genomic</a:t>
            </a:r>
          </a:p>
          <a:p>
            <a:r>
              <a:rPr lang="th-TH" dirty="0">
                <a:latin typeface="TH SarabunPSK"/>
                <a:cs typeface="TH SarabunPSK"/>
              </a:rPr>
              <a:t>ถ้าส่วนด้านหน้า (</a:t>
            </a:r>
            <a:r>
              <a:rPr lang="en-US" dirty="0">
                <a:latin typeface="TH SarabunPSK"/>
                <a:cs typeface="TH SarabunPSK"/>
              </a:rPr>
              <a:t>prefix) </a:t>
            </a:r>
            <a:r>
              <a:rPr lang="th-TH" dirty="0">
                <a:latin typeface="TH SarabunPSK"/>
                <a:cs typeface="TH SarabunPSK"/>
              </a:rPr>
              <a:t>ของข้อมูลหรือข้อความคือองค์ประกอบหลักในการค้นคืน</a:t>
            </a:r>
            <a:r>
              <a:rPr lang="th-TH" dirty="0" smtClean="0">
                <a:latin typeface="TH SarabunPSK"/>
                <a:cs typeface="TH SarabunPSK"/>
              </a:rPr>
              <a:t>ข้อมูล</a:t>
            </a:r>
            <a:r>
              <a:rPr lang="en-US" dirty="0" smtClean="0">
                <a:latin typeface="TH SarabunPSK"/>
                <a:cs typeface="TH SarabunPSK"/>
              </a:rPr>
              <a:t> </a:t>
            </a:r>
            <a:r>
              <a:rPr lang="th-TH" dirty="0" smtClean="0">
                <a:latin typeface="TH SarabunPSK"/>
                <a:cs typeface="TH SarabunPSK"/>
              </a:rPr>
              <a:t>ทรัย</a:t>
            </a:r>
            <a:r>
              <a:rPr lang="th-TH" dirty="0">
                <a:latin typeface="TH SarabunPSK"/>
                <a:cs typeface="TH SarabunPSK"/>
              </a:rPr>
              <a:t>ถือได้ว่าเป็นโครงสร้างข้อมูลที่มีความเหมาะ</a:t>
            </a:r>
            <a:r>
              <a:rPr lang="th-TH" dirty="0" smtClean="0">
                <a:latin typeface="TH SarabunPSK"/>
                <a:cs typeface="TH SarabunPSK"/>
              </a:rPr>
              <a:t>สมเช่น </a:t>
            </a:r>
            <a:r>
              <a:rPr lang="th-TH" dirty="0">
                <a:latin typeface="TH SarabunPSK"/>
                <a:cs typeface="TH SarabunPSK"/>
              </a:rPr>
              <a:t>ต้องการค้นหาคำทุกคำที่ขึ้นต้นด้วย</a:t>
            </a:r>
            <a:r>
              <a:rPr lang="en-US" dirty="0">
                <a:latin typeface="TH SarabunPSK"/>
                <a:cs typeface="TH SarabunPSK"/>
              </a:rPr>
              <a:t> cat</a:t>
            </a:r>
          </a:p>
          <a:p>
            <a:endParaRPr lang="th-TH" dirty="0" smtClean="0">
              <a:latin typeface="TH SarabunPSK"/>
              <a:cs typeface="TH SarabunPSK"/>
            </a:endParaRPr>
          </a:p>
          <a:p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Rotation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cs typeface="TH Sarabun New"/>
              </a:rPr>
              <a:t>ภาพแสดงการดำเนินงาน </a:t>
            </a:r>
            <a:r>
              <a:rPr lang="en-US" dirty="0" smtClean="0">
                <a:cs typeface="TH Sarabun New"/>
              </a:rPr>
              <a:t>Rotation</a:t>
            </a:r>
            <a:r>
              <a:rPr lang="th-TH" dirty="0" smtClean="0">
                <a:cs typeface="TH Sarabun New"/>
              </a:rPr>
              <a:t> ทั้ง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แบบ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shot 2014-03-16 21.5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29" y="2360707"/>
            <a:ext cx="7002930" cy="243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556" y="48341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latin typeface="TH Sarabun New"/>
                <a:cs typeface="TH Sarabun New"/>
              </a:rPr>
              <a:t>ที่มาภาพ </a:t>
            </a:r>
            <a:r>
              <a:rPr lang="en-US" sz="2400" dirty="0">
                <a:latin typeface="TH Sarabun New"/>
                <a:cs typeface="TH Sarabun New"/>
              </a:rPr>
              <a:t>: http://</a:t>
            </a:r>
            <a:r>
              <a:rPr lang="en-US" sz="2400" dirty="0" err="1">
                <a:latin typeface="TH Sarabun New"/>
                <a:cs typeface="TH Sarabun New"/>
              </a:rPr>
              <a:t>courses.csail.mit.edu</a:t>
            </a:r>
            <a:r>
              <a:rPr lang="en-US" sz="2400" dirty="0">
                <a:latin typeface="TH Sarabun New"/>
                <a:cs typeface="TH Sarabun New"/>
              </a:rPr>
              <a:t>/6.006/spring11</a:t>
            </a:r>
            <a:r>
              <a:rPr lang="en-US" sz="2400" dirty="0" smtClean="0">
                <a:latin typeface="TH Sarabun New"/>
                <a:cs typeface="TH Sarabun New"/>
              </a:rPr>
              <a:t>/</a:t>
            </a:r>
            <a:endParaRPr lang="en-US" sz="2400" dirty="0">
              <a:latin typeface="TH Sarabun New"/>
              <a:cs typeface="TH Sarabun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292281"/>
            <a:ext cx="72836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H Sarabun New"/>
                <a:cs typeface="TH Sarabun New"/>
              </a:rPr>
              <a:t>Right_Rotate</a:t>
            </a:r>
            <a:r>
              <a:rPr lang="en-US" sz="3200" dirty="0" smtClean="0">
                <a:latin typeface="TH Sarabun New"/>
                <a:cs typeface="TH Sarabun New"/>
              </a:rPr>
              <a:t> (</a:t>
            </a:r>
            <a:r>
              <a:rPr lang="th-TH" sz="3200" dirty="0" smtClean="0">
                <a:latin typeface="TH Sarabun New"/>
                <a:cs typeface="TH Sarabun New"/>
              </a:rPr>
              <a:t>ฺ</a:t>
            </a:r>
            <a:r>
              <a:rPr lang="en-US" sz="3200" dirty="0" smtClean="0">
                <a:latin typeface="TH Sarabun New"/>
                <a:cs typeface="TH Sarabun New"/>
              </a:rPr>
              <a:t>B) </a:t>
            </a:r>
            <a:r>
              <a:rPr lang="th-TH" sz="3200" dirty="0" smtClean="0">
                <a:latin typeface="TH Sarabun New"/>
                <a:cs typeface="TH Sarabun New"/>
              </a:rPr>
              <a:t>กลับไปเป็นลูกทางขวา </a:t>
            </a:r>
            <a:r>
              <a:rPr lang="en-US" sz="3200" dirty="0">
                <a:latin typeface="TH Sarabun New"/>
                <a:cs typeface="TH Sarabun New"/>
              </a:rPr>
              <a:t>(</a:t>
            </a:r>
            <a:r>
              <a:rPr lang="th-TH" sz="3200" dirty="0">
                <a:latin typeface="TH Sarabun New"/>
                <a:cs typeface="TH Sarabun New"/>
              </a:rPr>
              <a:t>ต้องไปอยู่ใต้ลูก</a:t>
            </a:r>
            <a:r>
              <a:rPr lang="th-TH" sz="3200" dirty="0" smtClean="0">
                <a:latin typeface="TH Sarabun New"/>
                <a:cs typeface="TH Sarabun New"/>
              </a:rPr>
              <a:t>ทางซ้าย</a:t>
            </a:r>
            <a:r>
              <a:rPr lang="en-US" sz="3200" dirty="0" smtClean="0">
                <a:latin typeface="TH Sarabun New"/>
                <a:cs typeface="TH Sarabun New"/>
              </a:rPr>
              <a:t>)</a:t>
            </a:r>
            <a:endParaRPr lang="th-TH" sz="3200" dirty="0" smtClean="0">
              <a:latin typeface="TH Sarabun New"/>
              <a:cs typeface="TH Sarabun New"/>
            </a:endParaRPr>
          </a:p>
          <a:p>
            <a:r>
              <a:rPr lang="en-US" sz="3200" dirty="0" err="1" smtClean="0">
                <a:latin typeface="TH Sarabun New"/>
                <a:cs typeface="TH Sarabun New"/>
              </a:rPr>
              <a:t>Left_Rotate</a:t>
            </a:r>
            <a:r>
              <a:rPr lang="en-US" sz="3200" dirty="0" smtClean="0">
                <a:latin typeface="TH Sarabun New"/>
                <a:cs typeface="TH Sarabun New"/>
              </a:rPr>
              <a:t>(A) </a:t>
            </a:r>
            <a:r>
              <a:rPr lang="th-TH" sz="3200" dirty="0" smtClean="0">
                <a:latin typeface="TH Sarabun New"/>
                <a:cs typeface="TH Sarabun New"/>
              </a:rPr>
              <a:t>กลับไปเป็นลูกทางซ้าย </a:t>
            </a:r>
            <a:r>
              <a:rPr lang="en-US" sz="3200" dirty="0" smtClean="0">
                <a:latin typeface="TH Sarabun New"/>
                <a:cs typeface="TH Sarabun New"/>
              </a:rPr>
              <a:t>(</a:t>
            </a:r>
            <a:r>
              <a:rPr lang="th-TH" sz="3200" dirty="0" smtClean="0">
                <a:latin typeface="TH Sarabun New"/>
                <a:cs typeface="TH Sarabun New"/>
              </a:rPr>
              <a:t>ต้องไปอยู่ใต้ลูกทางขวา</a:t>
            </a:r>
            <a:r>
              <a:rPr lang="en-US" sz="3200" dirty="0" smtClean="0">
                <a:latin typeface="TH Sarabun New"/>
                <a:cs typeface="TH Sarabun New"/>
              </a:rPr>
              <a:t>)</a:t>
            </a:r>
            <a:r>
              <a:rPr lang="th-TH" sz="3200" dirty="0" smtClean="0">
                <a:latin typeface="TH Sarabun New"/>
                <a:cs typeface="TH Sarabun New"/>
              </a:rPr>
              <a:t> </a:t>
            </a:r>
            <a:endParaRPr lang="en-US" sz="32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10122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AVL Tree </a:t>
            </a:r>
            <a:r>
              <a:rPr lang="th-TH" dirty="0" smtClean="0">
                <a:cs typeface="TH Sarabun New"/>
              </a:rPr>
              <a:t>ก่อน </a:t>
            </a:r>
            <a:r>
              <a:rPr lang="en-US" dirty="0" smtClean="0">
                <a:cs typeface="TH Sarabun New"/>
              </a:rPr>
              <a:t>insert </a:t>
            </a:r>
            <a:r>
              <a:rPr lang="th-TH" dirty="0" smtClean="0">
                <a:cs typeface="TH Sarabun New"/>
              </a:rPr>
              <a:t>ในสถานการณ์ต่างๆ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326467" y="1733724"/>
            <a:ext cx="2138082" cy="2373359"/>
            <a:chOff x="790389" y="2796287"/>
            <a:chExt cx="2138082" cy="2373359"/>
          </a:xfrm>
        </p:grpSpPr>
        <p:sp>
          <p:nvSpPr>
            <p:cNvPr id="13" name="Isosceles Triangle 12"/>
            <p:cNvSpPr/>
            <p:nvPr/>
          </p:nvSpPr>
          <p:spPr>
            <a:xfrm>
              <a:off x="790389" y="2796287"/>
              <a:ext cx="2138082" cy="237335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28588" y="3145912"/>
              <a:ext cx="448235" cy="41835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34" y="1630081"/>
            <a:ext cx="2851397" cy="2154965"/>
            <a:chOff x="1007908" y="1630081"/>
            <a:chExt cx="2851397" cy="2154965"/>
          </a:xfrm>
        </p:grpSpPr>
        <p:sp>
          <p:nvSpPr>
            <p:cNvPr id="6" name="Oval 5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19" name="Straight Connector 18"/>
            <p:cNvCxnSpPr>
              <a:stCxn id="6" idx="4"/>
              <a:endCxn id="7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7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24200" y="1630081"/>
            <a:ext cx="2851397" cy="2154965"/>
            <a:chOff x="1007908" y="1630081"/>
            <a:chExt cx="2851397" cy="2154965"/>
          </a:xfrm>
        </p:grpSpPr>
        <p:sp>
          <p:nvSpPr>
            <p:cNvPr id="25" name="Oval 24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k-1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28" name="Straight Connector 27"/>
            <p:cNvCxnSpPr>
              <a:stCxn id="25" idx="4"/>
              <a:endCxn id="33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4"/>
              <a:endCxn id="31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235267" y="1630081"/>
            <a:ext cx="2851397" cy="2154965"/>
            <a:chOff x="1007908" y="1630081"/>
            <a:chExt cx="2851397" cy="2154965"/>
          </a:xfrm>
        </p:grpSpPr>
        <p:sp>
          <p:nvSpPr>
            <p:cNvPr id="35" name="Oval 34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-1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k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38" name="Straight Connector 37"/>
            <p:cNvCxnSpPr>
              <a:stCxn id="35" idx="4"/>
              <a:endCxn id="43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4"/>
              <a:endCxn id="41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flipV="1">
            <a:off x="29885" y="378504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8508" y="4086273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555145" y="380585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23768" y="4107083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055577" y="378504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4086273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27111" y="3785046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95734" y="4086273"/>
            <a:ext cx="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173215" y="3786292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1838" y="4087519"/>
            <a:ext cx="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(k)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723488" y="3822045"/>
            <a:ext cx="452347" cy="652483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92111" y="4123272"/>
            <a:ext cx="767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H Sarabun New"/>
                <a:cs typeface="TH Sarabun New"/>
              </a:rPr>
              <a:t>(k+1)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4687240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ΔH=(k+1,k)≤1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78139" y="4657358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ΔH=(k+1,k)≤1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39786" y="4630303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ΔH=(k+1,k-1)</a:t>
            </a:r>
            <a:endParaRPr lang="en-US" dirty="0"/>
          </a:p>
        </p:txBody>
      </p:sp>
      <p:sp>
        <p:nvSpPr>
          <p:cNvPr id="62" name="Explosion 2 61"/>
          <p:cNvSpPr/>
          <p:nvPr/>
        </p:nvSpPr>
        <p:spPr>
          <a:xfrm>
            <a:off x="2967864" y="1703095"/>
            <a:ext cx="1273064" cy="76050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No!</a:t>
            </a:r>
            <a:endParaRPr lang="en-US" b="1" dirty="0"/>
          </a:p>
        </p:txBody>
      </p:sp>
      <p:sp>
        <p:nvSpPr>
          <p:cNvPr id="63" name="Explosion 2 62"/>
          <p:cNvSpPr/>
          <p:nvPr/>
        </p:nvSpPr>
        <p:spPr>
          <a:xfrm>
            <a:off x="8053403" y="1703095"/>
            <a:ext cx="1273064" cy="76050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No!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316828" y="4610739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</a:t>
            </a:r>
            <a:r>
              <a:rPr lang="en-US" dirty="0" err="1" smtClean="0"/>
              <a:t>k,k</a:t>
            </a:r>
            <a:r>
              <a:rPr lang="en-US" dirty="0" smtClean="0"/>
              <a:t>)≤1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71235" y="4630303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</a:t>
            </a:r>
            <a:r>
              <a:rPr lang="en-US" dirty="0" err="1" smtClean="0"/>
              <a:t>k,k</a:t>
            </a:r>
            <a:r>
              <a:rPr lang="en-US" dirty="0" smtClean="0"/>
              <a:t>)≤1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21701" y="4599121"/>
            <a:ext cx="152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ΔH=(k+1,k-1)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8664" y="5710019"/>
            <a:ext cx="8596629" cy="79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th-TH" sz="2800" dirty="0" smtClean="0">
                <a:latin typeface="TH Sarabun New"/>
                <a:cs typeface="TH Sarabun New"/>
              </a:rPr>
              <a:t>ข้อสังเกตุ ถึงแม้ว่าต้นไม้ย่อยจะมีความสูง </a:t>
            </a:r>
            <a:r>
              <a:rPr lang="en-US" sz="2800" dirty="0" smtClean="0">
                <a:latin typeface="TH Sarabun New"/>
                <a:cs typeface="TH Sarabun New"/>
              </a:rPr>
              <a:t>k </a:t>
            </a:r>
            <a:r>
              <a:rPr lang="th-TH" sz="2800" dirty="0" smtClean="0">
                <a:latin typeface="TH Sarabun New"/>
                <a:cs typeface="TH Sarabun New"/>
              </a:rPr>
              <a:t>แต่เมื่อเราแทรกโหนดใหม่ ไม่จำเป็นว่าความสูงของต้นไม้ย่อยจะต้องเปลี่ยนไปเป็น </a:t>
            </a:r>
            <a:r>
              <a:rPr lang="en-US" sz="2800" dirty="0" smtClean="0">
                <a:latin typeface="TH Sarabun New"/>
                <a:cs typeface="TH Sarabun New"/>
              </a:rPr>
              <a:t>k+1 </a:t>
            </a:r>
            <a:r>
              <a:rPr lang="th-TH" sz="2800" dirty="0" smtClean="0">
                <a:latin typeface="TH Sarabun New"/>
                <a:cs typeface="TH Sarabun New"/>
              </a:rPr>
              <a:t>เสมอไป</a:t>
            </a:r>
            <a:endParaRPr lang="en-US" sz="28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7777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56" grpId="0"/>
      <p:bldP spid="59" grpId="0"/>
      <p:bldP spid="59" grpId="1"/>
      <p:bldP spid="60" grpId="0"/>
      <p:bldP spid="60" grpId="1"/>
      <p:bldP spid="61" grpId="0"/>
      <p:bldP spid="61" grpId="1"/>
      <p:bldP spid="62" grpId="0" animBg="1"/>
      <p:bldP spid="63" grpId="0" animBg="1"/>
      <p:bldP spid="64" grpId="0"/>
      <p:bldP spid="64" grpId="1"/>
      <p:bldP spid="65" grpId="0"/>
      <p:bldP spid="65" grpId="1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มีความเป็นไปได้ </a:t>
            </a:r>
            <a:r>
              <a:rPr lang="en-US" dirty="0" smtClean="0">
                <a:cs typeface="TH Sarabun New"/>
              </a:rPr>
              <a:t>3 </a:t>
            </a:r>
            <a:r>
              <a:rPr lang="th-TH" dirty="0" smtClean="0">
                <a:cs typeface="TH Sarabun New"/>
              </a:rPr>
              <a:t>กรณี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cs typeface="TH Sarabun New"/>
              </a:rPr>
              <a:t>โหนดลูกของ </a:t>
            </a:r>
            <a:r>
              <a:rPr lang="en-US" dirty="0" smtClean="0">
                <a:cs typeface="TH Sarabun New"/>
              </a:rPr>
              <a:t>R </a:t>
            </a:r>
            <a:r>
              <a:rPr lang="th-TH" dirty="0" smtClean="0">
                <a:cs typeface="TH Sarabun New"/>
              </a:rPr>
              <a:t>มีความสูงเท่ากันทั้งสองด้าน ในกรณีนี้ ไม่ว่าโหนดใหม่จะถูกแทรกไว้ที่ด้านใดก็ไม่ทำให้ความสูงของต้นไม้ย่อยทั้งสองต่างกันเกินกว่า </a:t>
            </a:r>
            <a:r>
              <a:rPr lang="en-US" dirty="0" smtClean="0">
                <a:cs typeface="TH Sarabun New"/>
              </a:rPr>
              <a:t>1 </a:t>
            </a:r>
            <a:r>
              <a:rPr lang="th-TH" dirty="0" smtClean="0">
                <a:cs typeface="TH Sarabun New"/>
              </a:rPr>
              <a:t>ไปได้</a:t>
            </a:r>
          </a:p>
          <a:p>
            <a:r>
              <a:rPr lang="th-TH" dirty="0" smtClean="0">
                <a:cs typeface="TH Sarabun New"/>
              </a:rPr>
              <a:t>โหนดลูกของ </a:t>
            </a:r>
            <a:r>
              <a:rPr lang="en-US" dirty="0" smtClean="0">
                <a:cs typeface="TH Sarabun New"/>
              </a:rPr>
              <a:t>R</a:t>
            </a:r>
            <a:r>
              <a:rPr lang="th-TH" dirty="0" smtClean="0">
                <a:cs typeface="TH Sarabun New"/>
              </a:rPr>
              <a:t> ด้านซ้ายมีความสูงมากกว่าโหนดลูกของ </a:t>
            </a:r>
            <a:r>
              <a:rPr lang="en-US" dirty="0" smtClean="0">
                <a:cs typeface="TH Sarabun New"/>
              </a:rPr>
              <a:t>R </a:t>
            </a:r>
            <a:r>
              <a:rPr lang="th-TH" dirty="0" smtClean="0">
                <a:cs typeface="TH Sarabun New"/>
              </a:rPr>
              <a:t>ด้านขวาอยู่ </a:t>
            </a:r>
            <a:r>
              <a:rPr lang="en-US" dirty="0" smtClean="0">
                <a:cs typeface="TH Sarabun New"/>
              </a:rPr>
              <a:t>1 </a:t>
            </a:r>
            <a:r>
              <a:rPr lang="th-TH" dirty="0" smtClean="0">
                <a:cs typeface="TH Sarabun New"/>
              </a:rPr>
              <a:t>ถ้าโหนดใหม่ถูกเพิ่มที่ด้านซ้ายจะทำให้ต้นไม้ไม่สมดูล</a:t>
            </a:r>
          </a:p>
          <a:p>
            <a:r>
              <a:rPr lang="th-TH" dirty="0">
                <a:cs typeface="TH Sarabun New"/>
              </a:rPr>
              <a:t>โหนดลูกของ </a:t>
            </a:r>
            <a:r>
              <a:rPr lang="en-US" dirty="0">
                <a:cs typeface="TH Sarabun New"/>
              </a:rPr>
              <a:t>R</a:t>
            </a:r>
            <a:r>
              <a:rPr lang="th-TH" dirty="0">
                <a:cs typeface="TH Sarabun New"/>
              </a:rPr>
              <a:t> </a:t>
            </a:r>
            <a:r>
              <a:rPr lang="th-TH" dirty="0" smtClean="0">
                <a:cs typeface="TH Sarabun New"/>
              </a:rPr>
              <a:t>ด้านขวามี</a:t>
            </a:r>
            <a:r>
              <a:rPr lang="th-TH" dirty="0">
                <a:cs typeface="TH Sarabun New"/>
              </a:rPr>
              <a:t>ความสูงมากกว่าโหนดลูกของ </a:t>
            </a:r>
            <a:r>
              <a:rPr lang="en-US" dirty="0">
                <a:cs typeface="TH Sarabun New"/>
              </a:rPr>
              <a:t>R </a:t>
            </a:r>
            <a:r>
              <a:rPr lang="th-TH" dirty="0" smtClean="0">
                <a:cs typeface="TH Sarabun New"/>
              </a:rPr>
              <a:t>ด้านซ้ายอยู่ </a:t>
            </a:r>
            <a:r>
              <a:rPr lang="en-US" dirty="0">
                <a:cs typeface="TH Sarabun New"/>
              </a:rPr>
              <a:t>1 </a:t>
            </a:r>
            <a:r>
              <a:rPr lang="th-TH" dirty="0">
                <a:cs typeface="TH Sarabun New"/>
              </a:rPr>
              <a:t>ถ้าโหนดใหม่ถูกเพิ่มที่</a:t>
            </a:r>
            <a:r>
              <a:rPr lang="th-TH" dirty="0" smtClean="0">
                <a:cs typeface="TH Sarabun New"/>
              </a:rPr>
              <a:t>ด้านขวาจะ</a:t>
            </a:r>
            <a:r>
              <a:rPr lang="th-TH" dirty="0">
                <a:cs typeface="TH Sarabun New"/>
              </a:rPr>
              <a:t>ทำให้ต้นไม้ไม่สม</a:t>
            </a:r>
            <a:r>
              <a:rPr lang="th-TH" dirty="0" smtClean="0">
                <a:cs typeface="TH Sarabun New"/>
              </a:rPr>
              <a:t>ดูล</a:t>
            </a:r>
          </a:p>
          <a:p>
            <a:r>
              <a:rPr lang="th-TH" dirty="0" smtClean="0">
                <a:cs typeface="TH Sarabun New"/>
              </a:rPr>
              <a:t>เมื่อใดก็ตามที่ </a:t>
            </a:r>
            <a:r>
              <a:rPr lang="en-US" dirty="0" smtClean="0">
                <a:cs typeface="TH Sarabun New"/>
              </a:rPr>
              <a:t>AVL Tree </a:t>
            </a:r>
            <a:r>
              <a:rPr lang="th-TH" dirty="0" smtClean="0">
                <a:cs typeface="TH Sarabun New"/>
              </a:rPr>
              <a:t>ไม่สมดุล เราจะต้องทำการ </a:t>
            </a:r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เพื่อจัดโหนดให้ต้นไม้เกิดความสมดุล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8037" y="6368291"/>
            <a:ext cx="2133600" cy="365125"/>
          </a:xfrm>
        </p:spPr>
        <p:txBody>
          <a:bodyPr/>
          <a:lstStyle/>
          <a:p>
            <a:fld id="{B66477A1-39EE-FD4A-B62D-610CF8E64BFE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0626" y="89550"/>
            <a:ext cx="2851397" cy="2154965"/>
            <a:chOff x="1007908" y="1630081"/>
            <a:chExt cx="2851397" cy="2154965"/>
          </a:xfrm>
        </p:grpSpPr>
        <p:sp>
          <p:nvSpPr>
            <p:cNvPr id="7" name="Oval 6"/>
            <p:cNvSpPr/>
            <p:nvPr/>
          </p:nvSpPr>
          <p:spPr>
            <a:xfrm>
              <a:off x="2124636" y="163008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07908" y="2506780"/>
              <a:ext cx="1286434" cy="1278266"/>
              <a:chOff x="790389" y="2796287"/>
              <a:chExt cx="2138082" cy="2373359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72871" y="2506780"/>
              <a:ext cx="1286434" cy="1278266"/>
              <a:chOff x="790389" y="2796287"/>
              <a:chExt cx="2138082" cy="2373359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B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10" name="Straight Connector 9"/>
            <p:cNvCxnSpPr>
              <a:stCxn id="7" idx="4"/>
              <a:endCxn id="15" idx="0"/>
            </p:cNvCxnSpPr>
            <p:nvPr/>
          </p:nvCxnSpPr>
          <p:spPr>
            <a:xfrm flipH="1">
              <a:off x="1647080" y="2048434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4"/>
              <a:endCxn id="13" idx="0"/>
            </p:cNvCxnSpPr>
            <p:nvPr/>
          </p:nvCxnSpPr>
          <p:spPr>
            <a:xfrm>
              <a:off x="2348754" y="2048434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20559" y="50790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endParaRPr lang="en-US" sz="7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66890" y="89550"/>
            <a:ext cx="4466533" cy="3067794"/>
            <a:chOff x="4266890" y="89550"/>
            <a:chExt cx="4466533" cy="3067794"/>
          </a:xfrm>
        </p:grpSpPr>
        <p:sp>
          <p:nvSpPr>
            <p:cNvPr id="18" name="Oval 17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21" name="Straight Connector 20"/>
            <p:cNvCxnSpPr>
              <a:stCxn id="18" idx="4"/>
              <a:endCxn id="26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32" name="Isosceles Triangle 31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34" name="Straight Connector 33"/>
              <p:cNvCxnSpPr>
                <a:stCxn id="27" idx="4"/>
                <a:endCxn id="30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7" idx="4"/>
                <a:endCxn id="33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>
              <a:stCxn id="18" idx="4"/>
              <a:endCxn id="27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446989" y="906485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381" y="3535774"/>
            <a:ext cx="4466533" cy="3067794"/>
            <a:chOff x="4266890" y="89550"/>
            <a:chExt cx="4466533" cy="3067794"/>
          </a:xfrm>
        </p:grpSpPr>
        <p:sp>
          <p:nvSpPr>
            <p:cNvPr id="43" name="Oval 42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45" name="Straight Connector 44"/>
            <p:cNvCxnSpPr>
              <a:stCxn id="43" idx="4"/>
              <a:endCxn id="59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54" name="Isosceles Triangle 53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52" name="Straight Connector 51"/>
              <p:cNvCxnSpPr>
                <a:stCxn id="49" idx="4"/>
                <a:endCxn id="57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9" idx="4"/>
                <a:endCxn id="55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>
              <a:stCxn id="43" idx="4"/>
              <a:endCxn id="49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64353" y="3154501"/>
            <a:ext cx="29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 : </a:t>
            </a:r>
            <a:r>
              <a:rPr lang="th-TH" dirty="0" smtClean="0"/>
              <a:t>โหนดใหม่แทรกที่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14770" y="3577316"/>
            <a:ext cx="4466533" cy="3067794"/>
            <a:chOff x="4266890" y="89550"/>
            <a:chExt cx="4466533" cy="3067794"/>
          </a:xfrm>
        </p:grpSpPr>
        <p:sp>
          <p:nvSpPr>
            <p:cNvPr id="62" name="Oval 61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64" name="Straight Connector 63"/>
            <p:cNvCxnSpPr>
              <a:stCxn id="62" idx="4"/>
              <a:endCxn id="78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75" name="Isosceles Triangle 74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73" name="Isosceles Triangle 72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71" name="Straight Connector 70"/>
              <p:cNvCxnSpPr>
                <a:stCxn id="68" idx="4"/>
                <a:endCxn id="76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8" idx="4"/>
                <a:endCxn id="74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>
              <a:stCxn id="62" idx="4"/>
              <a:endCxn id="68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731742" y="3196043"/>
            <a:ext cx="29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 : </a:t>
            </a:r>
            <a:r>
              <a:rPr lang="th-TH" dirty="0" smtClean="0"/>
              <a:t>โหนดใหม่แทรกที่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6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H Sarabun New"/>
              </a:rPr>
              <a:t>Case 1: </a:t>
            </a:r>
            <a:r>
              <a:rPr lang="th-TH" dirty="0" smtClean="0">
                <a:cs typeface="TH Sarabun New"/>
              </a:rPr>
              <a:t>โหนดใหม่ถูกแทรกที่ต้นไม้ย่อยขวาสุด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สามารถใช้ </a:t>
            </a:r>
            <a:r>
              <a:rPr lang="en-US" dirty="0" smtClean="0">
                <a:cs typeface="TH Sarabun New"/>
              </a:rPr>
              <a:t>left rotation </a:t>
            </a:r>
            <a:r>
              <a:rPr lang="th-TH" dirty="0" smtClean="0">
                <a:cs typeface="TH Sarabun New"/>
              </a:rPr>
              <a:t>เพื่อช่วยจัดลำดับในต้นไม้ใหม่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387" y="2442262"/>
            <a:ext cx="4466533" cy="3067794"/>
            <a:chOff x="4266890" y="89550"/>
            <a:chExt cx="4466533" cy="3067794"/>
          </a:xfrm>
        </p:grpSpPr>
        <p:sp>
          <p:nvSpPr>
            <p:cNvPr id="7" name="Oval 6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9" name="Straight Connector 8"/>
            <p:cNvCxnSpPr>
              <a:stCxn id="7" idx="4"/>
              <a:endCxn id="23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20" name="Isosceles Triangle 19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18" name="Isosceles Triangle 17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16" name="Straight Connector 15"/>
              <p:cNvCxnSpPr>
                <a:stCxn id="13" idx="4"/>
                <a:endCxn id="21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3" idx="4"/>
                <a:endCxn id="19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7" idx="4"/>
              <a:endCxn id="13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7101859" y="2457203"/>
            <a:ext cx="448235" cy="41835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60000"/>
              </a:lnSpc>
            </a:pPr>
            <a:r>
              <a:rPr lang="th-TH" sz="3600" dirty="0">
                <a:solidFill>
                  <a:schemeClr val="tx1"/>
                </a:solidFill>
                <a:latin typeface="TH Sarabun New"/>
                <a:cs typeface="TH Sarabun New"/>
              </a:rPr>
              <a:t>Y</a:t>
            </a:r>
            <a:endParaRPr lang="en-US" sz="3600" dirty="0">
              <a:solidFill>
                <a:schemeClr val="tx1"/>
              </a:solidFill>
              <a:latin typeface="TH Sarabun New"/>
              <a:cs typeface="TH Sarabun New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767483" y="3274138"/>
            <a:ext cx="1286434" cy="1278266"/>
            <a:chOff x="790389" y="2796287"/>
            <a:chExt cx="2138082" cy="2373359"/>
          </a:xfrm>
        </p:grpSpPr>
        <p:sp>
          <p:nvSpPr>
            <p:cNvPr id="41" name="Isosceles Triangle 40"/>
            <p:cNvSpPr/>
            <p:nvPr/>
          </p:nvSpPr>
          <p:spPr>
            <a:xfrm>
              <a:off x="790389" y="2796287"/>
              <a:ext cx="2138082" cy="237335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th-TH" sz="2800" dirty="0" smtClean="0">
                  <a:solidFill>
                    <a:srgbClr val="000000"/>
                  </a:solidFill>
                  <a:latin typeface="TH Sarabun New"/>
                  <a:cs typeface="TH Sarabun New"/>
                </a:rPr>
                <a:t>B</a:t>
              </a:r>
              <a:r>
                <a:rPr lang="th-TH" sz="2800" baseline="-25000" dirty="0" smtClean="0">
                  <a:solidFill>
                    <a:srgbClr val="000000"/>
                  </a:solidFill>
                  <a:latin typeface="TH Sarabun New"/>
                  <a:cs typeface="TH Sarabun New"/>
                </a:rPr>
                <a:t>1</a:t>
              </a:r>
              <a:endParaRPr lang="en-US" sz="2800" baseline="-25000" dirty="0" smtClean="0">
                <a:solidFill>
                  <a:srgbClr val="000000"/>
                </a:solidFill>
                <a:latin typeface="TH Sarabun New"/>
                <a:cs typeface="TH Sarabun New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2800" dirty="0" smtClean="0">
                  <a:solidFill>
                    <a:srgbClr val="000000"/>
                  </a:solidFill>
                  <a:latin typeface="TH Sarabun New"/>
                  <a:cs typeface="TH Sarabun New"/>
                </a:rPr>
                <a:t>(k)</a:t>
              </a:r>
              <a:endParaRPr lang="en-US" sz="2800" dirty="0">
                <a:solidFill>
                  <a:srgbClr val="000000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628588" y="3145912"/>
              <a:ext cx="448235" cy="41835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</p:grpSp>
      <p:cxnSp>
        <p:nvCxnSpPr>
          <p:cNvPr id="28" name="Straight Connector 27"/>
          <p:cNvCxnSpPr>
            <a:stCxn id="26" idx="4"/>
            <a:endCxn id="42" idx="0"/>
          </p:cNvCxnSpPr>
          <p:nvPr/>
        </p:nvCxnSpPr>
        <p:spPr>
          <a:xfrm>
            <a:off x="7325977" y="2875556"/>
            <a:ext cx="1080678" cy="586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916086" y="3347000"/>
            <a:ext cx="2851397" cy="2154965"/>
            <a:chOff x="5705165" y="4201385"/>
            <a:chExt cx="2851397" cy="2154965"/>
          </a:xfrm>
        </p:grpSpPr>
        <p:sp>
          <p:nvSpPr>
            <p:cNvPr id="32" name="Oval 31"/>
            <p:cNvSpPr/>
            <p:nvPr/>
          </p:nvSpPr>
          <p:spPr>
            <a:xfrm>
              <a:off x="6821893" y="4201385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th-TH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705165" y="5078084"/>
              <a:ext cx="1286434" cy="1278266"/>
              <a:chOff x="790389" y="2796287"/>
              <a:chExt cx="2138082" cy="2373359"/>
            </a:xfrm>
          </p:grpSpPr>
          <p:sp>
            <p:nvSpPr>
              <p:cNvPr id="39" name="Isosceles Triangle 38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th-TH" sz="2800" dirty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  <a:endParaRPr lang="en-US" sz="2800" baseline="-25000" dirty="0" smtClean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270128" y="5078084"/>
              <a:ext cx="1286434" cy="1278266"/>
              <a:chOff x="790389" y="2796287"/>
              <a:chExt cx="2138082" cy="2373359"/>
            </a:xfrm>
          </p:grpSpPr>
          <p:sp>
            <p:nvSpPr>
              <p:cNvPr id="37" name="Isosceles Triangle 36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B</a:t>
                </a:r>
                <a:r>
                  <a:rPr lang="th-TH" sz="2800" baseline="-250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2</a:t>
                </a:r>
                <a:endParaRPr lang="en-US" sz="2800" baseline="-25000" dirty="0" smtClean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35" name="Straight Connector 34"/>
            <p:cNvCxnSpPr>
              <a:stCxn id="32" idx="4"/>
              <a:endCxn id="40" idx="0"/>
            </p:cNvCxnSpPr>
            <p:nvPr/>
          </p:nvCxnSpPr>
          <p:spPr>
            <a:xfrm flipH="1">
              <a:off x="6344337" y="4619738"/>
              <a:ext cx="701674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4"/>
              <a:endCxn id="38" idx="0"/>
            </p:cNvCxnSpPr>
            <p:nvPr/>
          </p:nvCxnSpPr>
          <p:spPr>
            <a:xfrm>
              <a:off x="7046011" y="4619738"/>
              <a:ext cx="863289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>
            <a:stCxn id="26" idx="4"/>
            <a:endCxn id="32" idx="0"/>
          </p:cNvCxnSpPr>
          <p:nvPr/>
        </p:nvCxnSpPr>
        <p:spPr>
          <a:xfrm flipH="1">
            <a:off x="6256932" y="2875556"/>
            <a:ext cx="1069045" cy="471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1049" y="3251106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H Sarabun New"/>
                <a:cs typeface="TH Sarabun New"/>
              </a:rPr>
              <a:t>(k)</a:t>
            </a:r>
            <a:endParaRPr lang="en-US" sz="2800" dirty="0">
              <a:latin typeface="TH Sarabun New"/>
              <a:cs typeface="TH Sarabun New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4273176" y="3507265"/>
            <a:ext cx="1030942" cy="1394308"/>
          </a:xfrm>
          <a:prstGeom prst="rightArrow">
            <a:avLst>
              <a:gd name="adj1" fmla="val 50000"/>
              <a:gd name="adj2" fmla="val 3770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80000"/>
              </a:lnSpc>
            </a:pPr>
            <a:endParaRPr lang="en-US" sz="2400" dirty="0">
              <a:solidFill>
                <a:srgbClr val="0000FF"/>
              </a:solidFill>
              <a:latin typeface="TH Sarabun New"/>
              <a:cs typeface="TH Sarabun New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3215" y="2211294"/>
            <a:ext cx="0" cy="351145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618810" y="2209155"/>
            <a:ext cx="2208810" cy="11098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leftRotation(X){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 = X.right</a:t>
            </a:r>
          </a:p>
          <a:p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X.right = Y.left</a:t>
            </a:r>
          </a:p>
          <a:p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Y.left = 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X }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" y="5722752"/>
            <a:ext cx="5720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latin typeface="TH Sarabun New"/>
                <a:cs typeface="TH Sarabun New"/>
              </a:rPr>
              <a:t>ลำดับของสมาชิกยังคงเหมือนเดิมคือ </a:t>
            </a:r>
            <a:r>
              <a:rPr lang="en-US" sz="2800" dirty="0" smtClean="0">
                <a:latin typeface="TH Sarabun New"/>
                <a:cs typeface="TH Sarabun New"/>
              </a:rPr>
              <a:t>A &lt; X &lt; B</a:t>
            </a:r>
            <a:r>
              <a:rPr lang="en-US" sz="2800" baseline="-25000" dirty="0" smtClean="0">
                <a:latin typeface="TH Sarabun New"/>
                <a:cs typeface="TH Sarabun New"/>
              </a:rPr>
              <a:t>2</a:t>
            </a:r>
            <a:r>
              <a:rPr lang="en-US" sz="2800" dirty="0" smtClean="0">
                <a:latin typeface="TH Sarabun New"/>
                <a:cs typeface="TH Sarabun New"/>
              </a:rPr>
              <a:t> &lt; Y &lt; B</a:t>
            </a:r>
            <a:r>
              <a:rPr lang="en-US" sz="2800" baseline="-25000" dirty="0" smtClean="0">
                <a:latin typeface="TH Sarabun New"/>
                <a:cs typeface="TH Sarabun New"/>
              </a:rPr>
              <a:t>1</a:t>
            </a:r>
            <a:endParaRPr lang="en-US" sz="2800" baseline="-250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34930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 2:</a:t>
            </a:r>
            <a:r>
              <a:rPr lang="th-TH" dirty="0">
                <a:cs typeface="TH Sarabun New"/>
              </a:rPr>
              <a:t>โหนดใหม่ถูกแทรกที่ต้นไม้</a:t>
            </a:r>
            <a:r>
              <a:rPr lang="th-TH" dirty="0" smtClean="0">
                <a:cs typeface="TH Sarabun New"/>
              </a:rPr>
              <a:t>ย่อยซ้ายของ </a:t>
            </a:r>
            <a:r>
              <a:rPr lang="en-US" dirty="0" smtClean="0">
                <a:cs typeface="TH Sarabun New"/>
              </a:rPr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25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2675347" y="4883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6477A1-39EE-FD4A-B62D-610CF8E64BFE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2080" y="2092782"/>
            <a:ext cx="4466533" cy="3067794"/>
            <a:chOff x="4266890" y="89550"/>
            <a:chExt cx="4466533" cy="3067794"/>
          </a:xfrm>
        </p:grpSpPr>
        <p:sp>
          <p:nvSpPr>
            <p:cNvPr id="8" name="Oval 7"/>
            <p:cNvSpPr/>
            <p:nvPr/>
          </p:nvSpPr>
          <p:spPr>
            <a:xfrm>
              <a:off x="5712320" y="895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90" y="966249"/>
              <a:ext cx="1286434" cy="1278266"/>
              <a:chOff x="790389" y="2796287"/>
              <a:chExt cx="2138082" cy="2373359"/>
            </a:xfrm>
          </p:grpSpPr>
          <p:sp>
            <p:nvSpPr>
              <p:cNvPr id="23" name="Isosceles Triangle 22"/>
              <p:cNvSpPr/>
              <p:nvPr/>
            </p:nvSpPr>
            <p:spPr>
              <a:xfrm>
                <a:off x="790389" y="2796287"/>
                <a:ext cx="2138082" cy="23733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2800" dirty="0" smtClean="0">
                    <a:solidFill>
                      <a:srgbClr val="000000"/>
                    </a:solidFill>
                    <a:latin typeface="TH Sarabun New"/>
                    <a:cs typeface="TH Sarabun New"/>
                  </a:rPr>
                  <a:t>(k-1)</a:t>
                </a:r>
                <a:endParaRPr lang="en-US" sz="2800" dirty="0">
                  <a:solidFill>
                    <a:srgbClr val="000000"/>
                  </a:solidFill>
                  <a:latin typeface="TH Sarabun New"/>
                  <a:cs typeface="TH Sarabun New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28588" y="3145912"/>
                <a:ext cx="448235" cy="4183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endParaRPr lang="en-US" sz="3600" dirty="0">
                  <a:solidFill>
                    <a:schemeClr val="tx1"/>
                  </a:solidFill>
                  <a:latin typeface="TH Sarabun New"/>
                  <a:cs typeface="TH Sarabun New"/>
                </a:endParaRPr>
              </a:p>
            </p:txBody>
          </p:sp>
        </p:grpSp>
        <p:cxnSp>
          <p:nvCxnSpPr>
            <p:cNvPr id="10" name="Straight Connector 9"/>
            <p:cNvCxnSpPr>
              <a:stCxn id="8" idx="4"/>
              <a:endCxn id="24" idx="0"/>
            </p:cNvCxnSpPr>
            <p:nvPr/>
          </p:nvCxnSpPr>
          <p:spPr>
            <a:xfrm flipH="1">
              <a:off x="4906062" y="507903"/>
              <a:ext cx="1030376" cy="6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882026" y="1002379"/>
              <a:ext cx="2851397" cy="2154965"/>
              <a:chOff x="5705165" y="4201385"/>
              <a:chExt cx="2851397" cy="215496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21893" y="4201385"/>
                <a:ext cx="448235" cy="41835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6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rPr>
                  <a:t>Y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705165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2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270128" y="5078084"/>
                <a:ext cx="1286434" cy="1278266"/>
                <a:chOff x="790389" y="2796287"/>
                <a:chExt cx="2138082" cy="237335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790389" y="2796287"/>
                  <a:ext cx="2138082" cy="23733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B</a:t>
                  </a:r>
                  <a:r>
                    <a:rPr lang="en-US" sz="2800" baseline="-250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1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2800" dirty="0" smtClean="0">
                      <a:solidFill>
                        <a:srgbClr val="000000"/>
                      </a:solidFill>
                      <a:latin typeface="TH Sarabun New"/>
                      <a:cs typeface="TH Sarabun New"/>
                    </a:rPr>
                    <a:t>(k-1)</a:t>
                  </a:r>
                  <a:endParaRPr lang="en-US" sz="2800" dirty="0">
                    <a:solidFill>
                      <a:srgbClr val="000000"/>
                    </a:solidFill>
                    <a:latin typeface="TH Sarabun New"/>
                    <a:cs typeface="TH Sarabun New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628588" y="3145912"/>
                  <a:ext cx="448235" cy="41835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endParaRPr lang="en-US" sz="3600" dirty="0">
                    <a:solidFill>
                      <a:schemeClr val="tx1"/>
                    </a:solidFill>
                    <a:latin typeface="TH Sarabun New"/>
                    <a:cs typeface="TH Sarabun New"/>
                  </a:endParaRPr>
                </a:p>
              </p:txBody>
            </p:sp>
          </p:grpSp>
          <p:cxnSp>
            <p:nvCxnSpPr>
              <p:cNvPr id="17" name="Straight Connector 16"/>
              <p:cNvCxnSpPr>
                <a:stCxn id="14" idx="4"/>
                <a:endCxn id="22" idx="0"/>
              </p:cNvCxnSpPr>
              <p:nvPr/>
            </p:nvCxnSpPr>
            <p:spPr>
              <a:xfrm flipH="1">
                <a:off x="6344337" y="4619738"/>
                <a:ext cx="701674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4"/>
                <a:endCxn id="20" idx="0"/>
              </p:cNvCxnSpPr>
              <p:nvPr/>
            </p:nvCxnSpPr>
            <p:spPr>
              <a:xfrm>
                <a:off x="7046011" y="4619738"/>
                <a:ext cx="863289" cy="646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8" idx="4"/>
              <a:endCxn id="14" idx="1"/>
            </p:cNvCxnSpPr>
            <p:nvPr/>
          </p:nvCxnSpPr>
          <p:spPr>
            <a:xfrm>
              <a:off x="5936438" y="507903"/>
              <a:ext cx="1127958" cy="5557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46989" y="906485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85447" y="2466712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ＭＳ ゴシック"/>
                <a:ea typeface="ＭＳ ゴシック"/>
                <a:cs typeface="ＭＳ ゴシック"/>
              </a:rPr>
              <a:t>≅</a:t>
            </a:r>
            <a:endParaRPr lang="en-US" sz="7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63878" y="2168905"/>
            <a:ext cx="3355886" cy="2898646"/>
            <a:chOff x="5005294" y="1562342"/>
            <a:chExt cx="3355886" cy="2898646"/>
          </a:xfrm>
        </p:grpSpPr>
        <p:sp>
          <p:nvSpPr>
            <p:cNvPr id="26" name="Oval 25"/>
            <p:cNvSpPr/>
            <p:nvPr/>
          </p:nvSpPr>
          <p:spPr>
            <a:xfrm>
              <a:off x="6054164" y="1562342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5005294" y="223440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517" y="215374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329082" y="2873938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474447" y="3645555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6629398" y="3641053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7363110" y="287393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34" name="Straight Connector 33"/>
            <p:cNvCxnSpPr>
              <a:stCxn id="26" idx="6"/>
              <a:endCxn id="28" idx="0"/>
            </p:cNvCxnSpPr>
            <p:nvPr/>
          </p:nvCxnSpPr>
          <p:spPr>
            <a:xfrm>
              <a:off x="6502399" y="1771519"/>
              <a:ext cx="702236" cy="382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2"/>
              <a:endCxn id="27" idx="0"/>
            </p:cNvCxnSpPr>
            <p:nvPr/>
          </p:nvCxnSpPr>
          <p:spPr>
            <a:xfrm flipH="1">
              <a:off x="5504329" y="1771519"/>
              <a:ext cx="549835" cy="462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3"/>
              <a:endCxn id="29" idx="0"/>
            </p:cNvCxnSpPr>
            <p:nvPr/>
          </p:nvCxnSpPr>
          <p:spPr>
            <a:xfrm flipH="1">
              <a:off x="6553200" y="2510828"/>
              <a:ext cx="492959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5"/>
              <a:endCxn id="32" idx="0"/>
            </p:cNvCxnSpPr>
            <p:nvPr/>
          </p:nvCxnSpPr>
          <p:spPr>
            <a:xfrm>
              <a:off x="7363110" y="2510828"/>
              <a:ext cx="499035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9" idx="4"/>
              <a:endCxn id="30" idx="0"/>
            </p:cNvCxnSpPr>
            <p:nvPr/>
          </p:nvCxnSpPr>
          <p:spPr>
            <a:xfrm flipH="1">
              <a:off x="5973482" y="3292291"/>
              <a:ext cx="579718" cy="353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9" idx="4"/>
              <a:endCxn id="31" idx="0"/>
            </p:cNvCxnSpPr>
            <p:nvPr/>
          </p:nvCxnSpPr>
          <p:spPr>
            <a:xfrm>
              <a:off x="6553200" y="3292291"/>
              <a:ext cx="575233" cy="34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48926" y="2717164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97683" y="2004909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9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Case 2: </a:t>
            </a:r>
            <a:r>
              <a:rPr lang="th-TH" dirty="0" smtClean="0">
                <a:cs typeface="TH Sarabun New"/>
              </a:rPr>
              <a:t>ต้องใช้ </a:t>
            </a:r>
            <a:r>
              <a:rPr lang="en-US" dirty="0" smtClean="0">
                <a:cs typeface="TH Sarabun New"/>
              </a:rPr>
              <a:t>double </a:t>
            </a:r>
            <a:r>
              <a:rPr lang="en-US" dirty="0" err="1" smtClean="0">
                <a:cs typeface="TH Sarabun New"/>
              </a:rPr>
              <a:t>ratation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8936" y="1365061"/>
            <a:ext cx="3355886" cy="2898646"/>
            <a:chOff x="5005294" y="1562342"/>
            <a:chExt cx="3355886" cy="2898646"/>
          </a:xfrm>
        </p:grpSpPr>
        <p:sp>
          <p:nvSpPr>
            <p:cNvPr id="7" name="Oval 6"/>
            <p:cNvSpPr/>
            <p:nvPr/>
          </p:nvSpPr>
          <p:spPr>
            <a:xfrm>
              <a:off x="6054164" y="1562342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005294" y="223440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80517" y="2153741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9082" y="2873938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474447" y="3645555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9398" y="3641053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363110" y="2873938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14" name="Straight Connector 13"/>
            <p:cNvCxnSpPr>
              <a:stCxn id="7" idx="6"/>
              <a:endCxn id="9" idx="0"/>
            </p:cNvCxnSpPr>
            <p:nvPr/>
          </p:nvCxnSpPr>
          <p:spPr>
            <a:xfrm>
              <a:off x="6502399" y="1771519"/>
              <a:ext cx="702236" cy="382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2"/>
              <a:endCxn id="8" idx="0"/>
            </p:cNvCxnSpPr>
            <p:nvPr/>
          </p:nvCxnSpPr>
          <p:spPr>
            <a:xfrm flipH="1">
              <a:off x="5504329" y="1771519"/>
              <a:ext cx="549835" cy="462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  <a:endCxn id="10" idx="0"/>
            </p:cNvCxnSpPr>
            <p:nvPr/>
          </p:nvCxnSpPr>
          <p:spPr>
            <a:xfrm flipH="1">
              <a:off x="6553200" y="2510828"/>
              <a:ext cx="492959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13" idx="0"/>
            </p:cNvCxnSpPr>
            <p:nvPr/>
          </p:nvCxnSpPr>
          <p:spPr>
            <a:xfrm>
              <a:off x="7363110" y="2510828"/>
              <a:ext cx="499035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4"/>
              <a:endCxn id="11" idx="0"/>
            </p:cNvCxnSpPr>
            <p:nvPr/>
          </p:nvCxnSpPr>
          <p:spPr>
            <a:xfrm flipH="1">
              <a:off x="5973482" y="3292291"/>
              <a:ext cx="579718" cy="353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4"/>
              <a:endCxn id="12" idx="0"/>
            </p:cNvCxnSpPr>
            <p:nvPr/>
          </p:nvCxnSpPr>
          <p:spPr>
            <a:xfrm>
              <a:off x="6553200" y="3292291"/>
              <a:ext cx="575233" cy="34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48926" y="2717164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97683" y="2004909"/>
              <a:ext cx="713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19403" y="1227334"/>
            <a:ext cx="4267594" cy="2898646"/>
            <a:chOff x="4419206" y="1600200"/>
            <a:chExt cx="4267594" cy="2898646"/>
          </a:xfrm>
        </p:grpSpPr>
        <p:sp>
          <p:nvSpPr>
            <p:cNvPr id="23" name="Oval 22"/>
            <p:cNvSpPr/>
            <p:nvPr/>
          </p:nvSpPr>
          <p:spPr>
            <a:xfrm>
              <a:off x="5468076" y="160020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4419206" y="227226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306137" y="2963216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08067" y="2173523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5309997" y="3087699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6308067" y="3678911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7688730" y="3683413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30" name="Straight Connector 29"/>
            <p:cNvCxnSpPr>
              <a:stCxn id="23" idx="6"/>
              <a:endCxn id="26" idx="0"/>
            </p:cNvCxnSpPr>
            <p:nvPr/>
          </p:nvCxnSpPr>
          <p:spPr>
            <a:xfrm>
              <a:off x="5916311" y="1809377"/>
              <a:ext cx="615874" cy="364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2"/>
              <a:endCxn id="24" idx="0"/>
            </p:cNvCxnSpPr>
            <p:nvPr/>
          </p:nvCxnSpPr>
          <p:spPr>
            <a:xfrm flipH="1">
              <a:off x="4918241" y="1809377"/>
              <a:ext cx="549835" cy="4628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5" idx="0"/>
              <a:endCxn id="26" idx="4"/>
            </p:cNvCxnSpPr>
            <p:nvPr/>
          </p:nvCxnSpPr>
          <p:spPr>
            <a:xfrm flipH="1" flipV="1">
              <a:off x="6532185" y="2591876"/>
              <a:ext cx="998070" cy="3713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5" idx="5"/>
              <a:endCxn id="29" idx="0"/>
            </p:cNvCxnSpPr>
            <p:nvPr/>
          </p:nvCxnSpPr>
          <p:spPr>
            <a:xfrm>
              <a:off x="7688730" y="3320303"/>
              <a:ext cx="499035" cy="363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4"/>
              <a:endCxn id="27" idx="0"/>
            </p:cNvCxnSpPr>
            <p:nvPr/>
          </p:nvCxnSpPr>
          <p:spPr>
            <a:xfrm flipH="1">
              <a:off x="5809032" y="2591876"/>
              <a:ext cx="723153" cy="495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5" idx="3"/>
              <a:endCxn id="28" idx="0"/>
            </p:cNvCxnSpPr>
            <p:nvPr/>
          </p:nvCxnSpPr>
          <p:spPr>
            <a:xfrm flipH="1">
              <a:off x="6807102" y="3320303"/>
              <a:ext cx="564677" cy="3586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727911" y="2108726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23303" y="2814384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92270" y="4347731"/>
            <a:ext cx="4435847" cy="2287743"/>
            <a:chOff x="2251622" y="4273006"/>
            <a:chExt cx="4435847" cy="2287743"/>
          </a:xfrm>
        </p:grpSpPr>
        <p:sp>
          <p:nvSpPr>
            <p:cNvPr id="53" name="Oval 52"/>
            <p:cNvSpPr/>
            <p:nvPr/>
          </p:nvSpPr>
          <p:spPr>
            <a:xfrm>
              <a:off x="3079332" y="50732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X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2251622" y="574531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427830" y="5073250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TH Sarabun New"/>
                  <a:cs typeface="TH Sarabun New"/>
                </a:rPr>
                <a:t>Y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283043" y="4357923"/>
              <a:ext cx="448235" cy="41835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3600" dirty="0" smtClean="0">
                  <a:solidFill>
                    <a:schemeClr val="tx1"/>
                  </a:solidFill>
                  <a:latin typeface="TH Sarabun New"/>
                  <a:cs typeface="TH Sarabun New"/>
                </a:rPr>
                <a:t>Z</a:t>
              </a:r>
              <a:endParaRPr lang="en-US" sz="3600" dirty="0">
                <a:solidFill>
                  <a:schemeClr val="tx1"/>
                </a:solidFill>
                <a:latin typeface="TH Sarabun New"/>
                <a:cs typeface="TH Sarabun New"/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3303450" y="5736725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</a:t>
              </a:r>
              <a:endParaRPr lang="en-US" sz="1600" b="1" baseline="-25000" dirty="0" smtClean="0">
                <a:solidFill>
                  <a:schemeClr val="tx1"/>
                </a:solidFill>
                <a:latin typeface="Adobe Caslon Pro"/>
                <a:cs typeface="Adobe Caslon Pro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4623996" y="574531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B2**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5689399" y="5745316"/>
              <a:ext cx="998070" cy="8154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B1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latin typeface="Adobe Caslon Pro"/>
                  <a:cs typeface="Adobe Caslon Pro"/>
                </a:rPr>
                <a:t>(k-1)</a:t>
              </a:r>
              <a:endParaRPr lang="en-US" sz="1600" b="1" dirty="0">
                <a:solidFill>
                  <a:schemeClr val="tx1"/>
                </a:solidFill>
                <a:latin typeface="Adobe Caslon Pro"/>
                <a:cs typeface="Adobe Caslon Pro"/>
              </a:endParaRPr>
            </a:p>
          </p:txBody>
        </p:sp>
        <p:cxnSp>
          <p:nvCxnSpPr>
            <p:cNvPr id="60" name="Straight Connector 59"/>
            <p:cNvCxnSpPr>
              <a:stCxn id="53" idx="0"/>
              <a:endCxn id="56" idx="4"/>
            </p:cNvCxnSpPr>
            <p:nvPr/>
          </p:nvCxnSpPr>
          <p:spPr>
            <a:xfrm flipV="1">
              <a:off x="3303450" y="4776276"/>
              <a:ext cx="1203711" cy="296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4"/>
              <a:endCxn id="54" idx="0"/>
            </p:cNvCxnSpPr>
            <p:nvPr/>
          </p:nvCxnSpPr>
          <p:spPr>
            <a:xfrm flipH="1">
              <a:off x="2750657" y="5491603"/>
              <a:ext cx="552793" cy="2537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0"/>
              <a:endCxn id="56" idx="4"/>
            </p:cNvCxnSpPr>
            <p:nvPr/>
          </p:nvCxnSpPr>
          <p:spPr>
            <a:xfrm flipH="1" flipV="1">
              <a:off x="4507161" y="4776276"/>
              <a:ext cx="1144787" cy="296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4"/>
              <a:endCxn id="59" idx="0"/>
            </p:cNvCxnSpPr>
            <p:nvPr/>
          </p:nvCxnSpPr>
          <p:spPr>
            <a:xfrm>
              <a:off x="5651948" y="5491603"/>
              <a:ext cx="536486" cy="2537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3" idx="4"/>
              <a:endCxn id="57" idx="0"/>
            </p:cNvCxnSpPr>
            <p:nvPr/>
          </p:nvCxnSpPr>
          <p:spPr>
            <a:xfrm>
              <a:off x="3303450" y="5491603"/>
              <a:ext cx="499035" cy="245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4"/>
              <a:endCxn id="58" idx="0"/>
            </p:cNvCxnSpPr>
            <p:nvPr/>
          </p:nvCxnSpPr>
          <p:spPr>
            <a:xfrm flipH="1">
              <a:off x="5123031" y="5491603"/>
              <a:ext cx="528917" cy="2537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659758" y="4273006"/>
              <a:ext cx="7121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(k+1)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1333" y="4968383"/>
              <a:ext cx="434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H Sarabun New"/>
                  <a:cs typeface="TH Sarabun New"/>
                </a:rPr>
                <a:t>(k)</a:t>
              </a:r>
              <a:endParaRPr lang="en-US" sz="2800" dirty="0">
                <a:latin typeface="TH Sarabun New"/>
                <a:cs typeface="TH Sarabun New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500575" y="4968383"/>
            <a:ext cx="43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H Sarabun New"/>
                <a:cs typeface="TH Sarabun New"/>
              </a:rPr>
              <a:t>(k)</a:t>
            </a:r>
            <a:endParaRPr lang="en-US" sz="2800" dirty="0">
              <a:latin typeface="TH Sarabun New"/>
              <a:cs typeface="TH Sarabun New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3303450" y="1807628"/>
            <a:ext cx="1312783" cy="411382"/>
          </a:xfrm>
          <a:prstGeom prst="straightConnector1">
            <a:avLst/>
          </a:prstGeom>
          <a:ln w="101600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715584" y="4405115"/>
            <a:ext cx="1312783" cy="411382"/>
          </a:xfrm>
          <a:prstGeom prst="straightConnector1">
            <a:avLst/>
          </a:prstGeom>
          <a:ln w="1016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20643366">
            <a:off x="3343834" y="2003998"/>
            <a:ext cx="1489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Rotate 1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Right_R</a:t>
            </a:r>
            <a:r>
              <a:rPr lang="en-US" sz="2400" dirty="0" smtClean="0">
                <a:solidFill>
                  <a:srgbClr val="FF0000"/>
                </a:solidFill>
              </a:rPr>
              <a:t>(Y)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20643366">
            <a:off x="6999899" y="4622708"/>
            <a:ext cx="1323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Rotate 2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Left_R</a:t>
            </a:r>
            <a:r>
              <a:rPr lang="en-US" sz="2400" dirty="0" smtClean="0">
                <a:solidFill>
                  <a:srgbClr val="FF0000"/>
                </a:solidFill>
              </a:rPr>
              <a:t>(X)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925847" y="3957628"/>
            <a:ext cx="1330916" cy="919466"/>
          </a:xfrm>
          <a:prstGeom prst="straightConnector1">
            <a:avLst/>
          </a:prstGeom>
          <a:ln w="1016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75155">
            <a:off x="2758809" y="3992906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Rotation</a:t>
            </a:r>
            <a:endParaRPr lang="en-US" sz="2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41788" y="4571871"/>
            <a:ext cx="2649322" cy="20550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Rotation(X){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lang="th-TH" sz="1400" dirty="0">
                <a:solidFill>
                  <a:srgbClr val="0000FF"/>
                </a:solidFill>
                <a:latin typeface="Courier New"/>
                <a:cs typeface="Courier New"/>
              </a:rPr>
              <a:t> = X.right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Z</a:t>
            </a:r>
            <a:r>
              <a:rPr lang="en-US" sz="14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= Y.left</a:t>
            </a:r>
            <a:endParaRPr lang="en-US" sz="1400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X.right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Z.left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Y.left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Z.right</a:t>
            </a:r>
            <a:endParaRPr lang="en-US" sz="1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Z.right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 = Y </a:t>
            </a:r>
            <a:r>
              <a:rPr lang="th-TH" sz="1400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lang="th-TH" sz="1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71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การลบโหนดออกจาก </a:t>
            </a:r>
            <a:r>
              <a:rPr lang="en-US" dirty="0" smtClean="0">
                <a:cs typeface="TH Sarabun New"/>
              </a:rPr>
              <a:t>AVL Tree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การลบโหนดใดๆ ออกจาก </a:t>
            </a:r>
            <a:r>
              <a:rPr lang="en-US" dirty="0" smtClean="0">
                <a:cs typeface="TH Sarabun New"/>
              </a:rPr>
              <a:t>AVL Tree </a:t>
            </a:r>
            <a:r>
              <a:rPr lang="th-TH" dirty="0" smtClean="0">
                <a:cs typeface="TH Sarabun New"/>
              </a:rPr>
              <a:t>สามารถใช้วิธีการลบโหนดเหมือน </a:t>
            </a:r>
            <a:r>
              <a:rPr lang="en-US" dirty="0" smtClean="0">
                <a:cs typeface="TH Sarabun New"/>
              </a:rPr>
              <a:t>BST </a:t>
            </a:r>
            <a:r>
              <a:rPr lang="th-TH" dirty="0" smtClean="0">
                <a:cs typeface="TH Sarabun New"/>
              </a:rPr>
              <a:t>แต่ต้องมีการทำสมดุลให้ต้นไม้ โดยใช้วิธีการ </a:t>
            </a:r>
            <a:r>
              <a:rPr lang="en-US" dirty="0" smtClean="0">
                <a:cs typeface="TH Sarabun New"/>
              </a:rPr>
              <a:t>rotation </a:t>
            </a:r>
            <a:r>
              <a:rPr lang="th-TH" dirty="0" smtClean="0">
                <a:cs typeface="TH Sarabun New"/>
              </a:rPr>
              <a:t>ซึ่งสิ่งที่ต้องคำนึงถึงคือเมื่อเราทำสมดุลให้กับโหนดใดแล้วโหนดพ่อของโหนดดังกล่าวอาจเกิดความไม่สมดุลได้ เราจึงต้องตามไปปรับสมดุลด้วย </a:t>
            </a:r>
            <a:r>
              <a:rPr lang="en-US" dirty="0" smtClean="0">
                <a:cs typeface="TH Sarabun New"/>
              </a:rPr>
              <a:t>left rotation </a:t>
            </a:r>
            <a:r>
              <a:rPr lang="th-TH" dirty="0" smtClean="0">
                <a:cs typeface="TH Sarabun New"/>
              </a:rPr>
              <a:t>หรือ </a:t>
            </a:r>
            <a:r>
              <a:rPr lang="en-US" dirty="0" smtClean="0">
                <a:cs typeface="TH Sarabun New"/>
              </a:rPr>
              <a:t>double rotation </a:t>
            </a:r>
            <a:r>
              <a:rPr lang="th-TH" dirty="0" smtClean="0">
                <a:cs typeface="TH Sarabun New"/>
              </a:rPr>
              <a:t>ไปเรื่อยๆ ตามแต่สถานการณ์ว่าต้นไม้ย่อยด้านใดมีความสูงมากกว่ากัน ซึ่งก็ใช้วิธีการเหมือนกับการเพิ่มโหนดนั่นเอง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singleExampl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493000" cy="622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6" y="6356350"/>
            <a:ext cx="528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ที่มาภาพ 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www.coe.utah.edu</a:t>
            </a:r>
            <a:r>
              <a:rPr lang="en-US" dirty="0"/>
              <a:t>/~</a:t>
            </a:r>
            <a:r>
              <a:rPr lang="en-US" dirty="0" err="1"/>
              <a:t>clillywh</a:t>
            </a:r>
            <a:r>
              <a:rPr lang="en-US" dirty="0"/>
              <a:t>/</a:t>
            </a:r>
            <a:r>
              <a:rPr lang="en-US" dirty="0" smtClean="0"/>
              <a:t>CS2420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doubleExampl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493000" cy="622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6" y="6356350"/>
            <a:ext cx="528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ที่มาภาพ 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www.coe.utah.edu</a:t>
            </a:r>
            <a:r>
              <a:rPr lang="en-US" dirty="0"/>
              <a:t>/~</a:t>
            </a:r>
            <a:r>
              <a:rPr lang="en-US" dirty="0" err="1"/>
              <a:t>clillywh</a:t>
            </a:r>
            <a:r>
              <a:rPr lang="en-US" dirty="0"/>
              <a:t>/</a:t>
            </a:r>
            <a:r>
              <a:rPr lang="en-US" dirty="0" smtClean="0"/>
              <a:t>CS2420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th-TH" dirty="0" smtClean="0">
                <a:latin typeface="TH SarabunPSK"/>
                <a:cs typeface="TH SarabunPSK"/>
              </a:rPr>
              <a:t>คุณสมบัติของทรัย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08" y="838200"/>
            <a:ext cx="8778454" cy="5135563"/>
          </a:xfrm>
        </p:spPr>
        <p:txBody>
          <a:bodyPr/>
          <a:lstStyle/>
          <a:p>
            <a:pPr>
              <a:buNone/>
            </a:pPr>
            <a:r>
              <a:rPr lang="th-TH" sz="2800" dirty="0" smtClean="0">
                <a:latin typeface="TH SarabunPSK"/>
                <a:cs typeface="TH SarabunPSK"/>
              </a:rPr>
              <a:t>คุณสมบัติของทรัยมีดังนี้</a:t>
            </a:r>
            <a:r>
              <a:rPr lang="en-US" sz="2800" dirty="0" smtClean="0">
                <a:latin typeface="TH SarabunPSK"/>
                <a:cs typeface="TH SarabunPSK"/>
              </a:rPr>
              <a:t> </a:t>
            </a:r>
            <a:r>
              <a:rPr lang="en-US" sz="2000" dirty="0" smtClean="0">
                <a:latin typeface="TH SarabunPSK"/>
                <a:cs typeface="TH SarabunPSK"/>
              </a:rPr>
              <a:t>[</a:t>
            </a:r>
            <a:r>
              <a:rPr lang="th-TH" sz="2000" dirty="0" smtClean="0">
                <a:latin typeface="TH SarabunPSK"/>
                <a:cs typeface="TH SarabunPSK"/>
              </a:rPr>
              <a:t>อ้างอิง</a:t>
            </a:r>
            <a:r>
              <a:rPr lang="en-US" sz="2000" dirty="0" smtClean="0">
                <a:latin typeface="TH SarabunPSK"/>
                <a:cs typeface="TH SarabunPSK"/>
              </a:rPr>
              <a:t>: </a:t>
            </a:r>
            <a:r>
              <a:rPr lang="th-TH" sz="2000" dirty="0" smtClean="0">
                <a:latin typeface="TH SarabunPSK"/>
                <a:cs typeface="TH SarabunPSK"/>
              </a:rPr>
              <a:t>ผศ. นันท์นภัส โตอดีเทพย์</a:t>
            </a:r>
            <a:r>
              <a:rPr lang="en-US" sz="2000" dirty="0" smtClean="0">
                <a:latin typeface="TH SarabunPSK"/>
                <a:cs typeface="TH SarabunPSK"/>
              </a:rPr>
              <a:t>]</a:t>
            </a: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ทุกโหนดยกเว้นรากมีเลเบลกำกับเป็นแคแรคเตอร์ในเซตของอักษรทั้งหมด</a:t>
            </a:r>
            <a:endParaRPr lang="en-US" sz="2400" dirty="0" smtClean="0">
              <a:latin typeface="TH SarabunPSK"/>
              <a:cs typeface="TH SarabunPSK"/>
            </a:endParaRP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ลำดับของโหนดกิ่งเป็นลำดับแบบบัญญัติ (</a:t>
            </a:r>
            <a:r>
              <a:rPr lang="en-US" sz="2400" dirty="0" smtClean="0">
                <a:latin typeface="TH SarabunPSK"/>
                <a:cs typeface="TH SarabunPSK"/>
              </a:rPr>
              <a:t>canonical</a:t>
            </a:r>
            <a:r>
              <a:rPr lang="th-TH" sz="2400" dirty="0" smtClean="0">
                <a:latin typeface="TH SarabunPSK"/>
                <a:cs typeface="TH SarabunPSK"/>
              </a:rPr>
              <a:t>)</a:t>
            </a:r>
            <a:r>
              <a:rPr lang="en-US" sz="2400" dirty="0" smtClean="0">
                <a:latin typeface="TH SarabunPSK"/>
                <a:cs typeface="TH SarabunPSK"/>
              </a:rPr>
              <a:t> </a:t>
            </a:r>
            <a:r>
              <a:rPr lang="th-TH" sz="2400" dirty="0" smtClean="0">
                <a:latin typeface="TH SarabunPSK"/>
                <a:cs typeface="TH SarabunPSK"/>
              </a:rPr>
              <a:t>ของอักษร (หรือออกแบบใหม่)</a:t>
            </a:r>
            <a:endParaRPr lang="en-US" sz="2400" dirty="0" smtClean="0">
              <a:latin typeface="TH SarabunPSK"/>
              <a:cs typeface="TH SarabunPSK"/>
            </a:endParaRP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โหนดภายนอก (ใบ) แทนสตริง </a:t>
            </a:r>
            <a:r>
              <a:rPr lang="en-US" sz="2400" dirty="0" smtClean="0">
                <a:latin typeface="TH SarabunPSK"/>
                <a:cs typeface="TH SarabunPSK"/>
              </a:rPr>
              <a:t>S </a:t>
            </a:r>
            <a:r>
              <a:rPr lang="th-TH" sz="2400" dirty="0" smtClean="0">
                <a:latin typeface="TH SarabunPSK"/>
                <a:cs typeface="TH SarabunPSK"/>
              </a:rPr>
              <a:t>ที่ได้จากการเชื่อมแคแรคเตอร์จากโหนดราก</a:t>
            </a:r>
            <a:endParaRPr lang="en-US" sz="2400" dirty="0" smtClean="0">
              <a:latin typeface="TH SarabunPSK"/>
              <a:cs typeface="TH SarabunPSK"/>
            </a:endParaRPr>
          </a:p>
          <a:p>
            <a:pPr lvl="1"/>
            <a:r>
              <a:rPr lang="th-TH" sz="2400" dirty="0" smtClean="0">
                <a:latin typeface="TH SarabunPSK"/>
                <a:cs typeface="TH SarabunPSK"/>
              </a:rPr>
              <a:t>แต่ไม่ใช่โหนดใบก็เก็บสตริงได้เหมือนกัน เช่น กรณีที่มีทั้งคำว่า </a:t>
            </a:r>
            <a:r>
              <a:rPr lang="en-US" sz="2400" dirty="0" smtClean="0">
                <a:latin typeface="TH SarabunPSK"/>
                <a:cs typeface="TH SarabunPSK"/>
              </a:rPr>
              <a:t>do, done </a:t>
            </a:r>
            <a:r>
              <a:rPr lang="th-TH" sz="2400" dirty="0" smtClean="0">
                <a:latin typeface="TH SarabunPSK"/>
                <a:cs typeface="TH SarabunPSK"/>
              </a:rPr>
              <a:t>และ </a:t>
            </a:r>
            <a:r>
              <a:rPr lang="en-US" sz="2400" dirty="0" smtClean="0">
                <a:latin typeface="TH SarabunPSK"/>
                <a:cs typeface="TH SarabunPSK"/>
              </a:rPr>
              <a:t>dog </a:t>
            </a:r>
            <a:r>
              <a:rPr lang="th-TH" sz="2400" dirty="0" smtClean="0">
                <a:latin typeface="TH SarabunPSK"/>
                <a:cs typeface="TH SarabunPSK"/>
              </a:rPr>
              <a:t>อยู่ในทรัย</a:t>
            </a:r>
            <a:endParaRPr lang="en-US" sz="2400" dirty="0" smtClean="0">
              <a:latin typeface="TH SarabunPSK"/>
              <a:cs typeface="TH SarabunPSK"/>
            </a:endParaRPr>
          </a:p>
          <a:p>
            <a:pPr>
              <a:buNone/>
            </a:pPr>
            <a:endParaRPr lang="en-US" sz="3600" dirty="0">
              <a:latin typeface="TH SarabunPSK"/>
              <a:cs typeface="TH SarabunPSK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76928"/>
              </p:ext>
            </p:extLst>
          </p:nvPr>
        </p:nvGraphicFramePr>
        <p:xfrm>
          <a:off x="2362317" y="3262490"/>
          <a:ext cx="4419483" cy="325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3" imgW="3861206" imgH="2829154" progId="">
                  <p:embed/>
                </p:oleObj>
              </mc:Choice>
              <mc:Fallback>
                <p:oleObj r:id="rId3" imgW="3861206" imgH="28291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317" y="3262490"/>
                        <a:ext cx="4419483" cy="3251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4684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TH SarabunPSK"/>
                <a:cs typeface="TH SarabunPSK"/>
              </a:rPr>
              <a:t>ภาพ</a:t>
            </a:r>
            <a:r>
              <a:rPr lang="en-US" b="1" dirty="0" smtClean="0">
                <a:latin typeface="TH SarabunPSK"/>
                <a:cs typeface="TH SarabunPSK"/>
              </a:rPr>
              <a:t>: </a:t>
            </a:r>
            <a:r>
              <a:rPr lang="th-TH" b="1" dirty="0" smtClean="0">
                <a:latin typeface="TH SarabunPSK"/>
                <a:cs typeface="TH SarabunPSK"/>
              </a:rPr>
              <a:t>ผศ. นันท์นภัส โตอดีเทพย์</a:t>
            </a:r>
            <a:endParaRPr lang="en-US" b="1" dirty="0">
              <a:latin typeface="TH SarabunPSK"/>
              <a:cs typeface="TH SarabunPS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6396335"/>
            <a:ext cx="857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PSK"/>
                <a:cs typeface="TH SarabunPSK"/>
              </a:rPr>
              <a:t>จากภาพข้างบน ทรัยนี้เก็บคำว่า </a:t>
            </a:r>
            <a:r>
              <a:rPr lang="en-US" sz="2800" b="1" dirty="0" smtClean="0">
                <a:latin typeface="TH SarabunPSK"/>
                <a:cs typeface="TH SarabunPSK"/>
              </a:rPr>
              <a:t>bear, bell, bid, bull, buy, sell, stock, </a:t>
            </a:r>
            <a:r>
              <a:rPr lang="th-TH" sz="2800" b="1" dirty="0" smtClean="0">
                <a:latin typeface="TH SarabunPSK"/>
                <a:cs typeface="TH SarabunPSK"/>
              </a:rPr>
              <a:t>และ </a:t>
            </a:r>
            <a:r>
              <a:rPr lang="en-US" sz="2800" b="1" dirty="0" smtClean="0">
                <a:latin typeface="TH SarabunPSK"/>
                <a:cs typeface="TH SarabunPSK"/>
              </a:rPr>
              <a:t>stop</a:t>
            </a:r>
            <a:r>
              <a:rPr lang="th-TH" sz="2800" b="1" dirty="0" smtClean="0">
                <a:latin typeface="TH SarabunPSK"/>
                <a:cs typeface="TH SarabunPSK"/>
              </a:rPr>
              <a:t> </a:t>
            </a:r>
            <a:endParaRPr lang="en-US" sz="28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deleteExampl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493000" cy="622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706" y="6356350"/>
            <a:ext cx="528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ที่มาภาพ 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www.coe.utah.edu</a:t>
            </a:r>
            <a:r>
              <a:rPr lang="en-US" dirty="0"/>
              <a:t>/~</a:t>
            </a:r>
            <a:r>
              <a:rPr lang="en-US" dirty="0" err="1"/>
              <a:t>clillywh</a:t>
            </a:r>
            <a:r>
              <a:rPr lang="en-US" dirty="0"/>
              <a:t>/</a:t>
            </a:r>
            <a:r>
              <a:rPr lang="en-US" dirty="0" smtClean="0"/>
              <a:t>CS2420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ต้องเพิ่มฟิล์ดพิเศษลงในโหนดนั่นคือสี โดยกำกับให้แต่ละโหนดต้องมีสี ซึ่งจะเป็นได้แค่ </a:t>
            </a:r>
            <a:r>
              <a:rPr lang="en-US" dirty="0" smtClean="0">
                <a:cs typeface="TH Sarabun New"/>
              </a:rPr>
              <a:t>2 </a:t>
            </a:r>
            <a:r>
              <a:rPr lang="th-TH" dirty="0" smtClean="0">
                <a:cs typeface="TH Sarabun New"/>
              </a:rPr>
              <a:t>สีคือสีดำ </a:t>
            </a:r>
            <a:r>
              <a:rPr lang="en-US" dirty="0" smtClean="0">
                <a:cs typeface="TH Sarabun New"/>
              </a:rPr>
              <a:t>(black) </a:t>
            </a:r>
            <a:r>
              <a:rPr lang="th-TH" dirty="0" smtClean="0">
                <a:cs typeface="TH Sarabun New"/>
              </a:rPr>
              <a:t>หรือสีแดง </a:t>
            </a:r>
            <a:r>
              <a:rPr lang="en-US" dirty="0" smtClean="0">
                <a:cs typeface="TH Sarabun New"/>
              </a:rPr>
              <a:t>(red)</a:t>
            </a:r>
          </a:p>
          <a:p>
            <a:r>
              <a:rPr lang="th-TH" dirty="0" smtClean="0">
                <a:cs typeface="TH Sarabun New"/>
              </a:rPr>
              <a:t>ต่อไปนี้คือคุณสมบัติของ </a:t>
            </a:r>
            <a:r>
              <a:rPr lang="en-US" dirty="0" smtClean="0">
                <a:cs typeface="TH Sarabun New"/>
              </a:rPr>
              <a:t>Red-black trees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ทุกโหนดจะต้องมีสีแดงหรือสีดำเท่านั้น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รากและใบ</a:t>
            </a:r>
            <a:r>
              <a:rPr lang="en-US" dirty="0" smtClean="0">
                <a:cs typeface="TH Sarabun New"/>
              </a:rPr>
              <a:t> (</a:t>
            </a:r>
            <a:r>
              <a:rPr lang="th-TH" dirty="0" smtClean="0">
                <a:cs typeface="TH Sarabun New"/>
              </a:rPr>
              <a:t>คือค่า </a:t>
            </a:r>
            <a:r>
              <a:rPr lang="en-US" dirty="0" smtClean="0">
                <a:cs typeface="TH Sarabun New"/>
              </a:rPr>
              <a:t>NULL</a:t>
            </a:r>
            <a:r>
              <a:rPr lang="th-TH" dirty="0" smtClean="0">
                <a:cs typeface="TH Sarabun New"/>
              </a:rPr>
              <a:t> เพราะถือเป็นโหนดสิ้นสุดจริงๆ</a:t>
            </a:r>
            <a:r>
              <a:rPr lang="en-US" dirty="0" smtClean="0">
                <a:cs typeface="TH Sarabun New"/>
              </a:rPr>
              <a:t>) </a:t>
            </a:r>
            <a:r>
              <a:rPr lang="th-TH" dirty="0" smtClean="0">
                <a:cs typeface="TH Sarabun New"/>
              </a:rPr>
              <a:t>มีสีดำ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ถ้าโหนดใดเป็นสีแดง โหนดลูกจะต้องเป็นสีดำทั้งสองโหนด</a:t>
            </a:r>
          </a:p>
          <a:p>
            <a:pPr marL="514350" indent="-514350">
              <a:buAutoNum type="arabicPeriod"/>
            </a:pPr>
            <a:r>
              <a:rPr lang="th-TH" dirty="0" smtClean="0">
                <a:cs typeface="TH Sarabun New"/>
              </a:rPr>
              <a:t>เส้นทางใดๆ </a:t>
            </a:r>
            <a:r>
              <a:rPr lang="en-US" dirty="0" smtClean="0">
                <a:cs typeface="TH Sarabun New"/>
              </a:rPr>
              <a:t>(path) </a:t>
            </a:r>
            <a:r>
              <a:rPr lang="th-TH" dirty="0" smtClean="0">
                <a:cs typeface="TH Sarabun New"/>
              </a:rPr>
              <a:t>จากโหนด </a:t>
            </a:r>
            <a:r>
              <a:rPr lang="en-US" dirty="0" smtClean="0">
                <a:cs typeface="TH Sarabun New"/>
              </a:rPr>
              <a:t>x </a:t>
            </a:r>
            <a:r>
              <a:rPr lang="th-TH" dirty="0" smtClean="0">
                <a:cs typeface="TH Sarabun New"/>
              </a:rPr>
              <a:t>ไปโหนดลูกที่เป็นใบของมันจะมีจำนวนโหนดสีดำเท่ากันเสมอ เรียก </a:t>
            </a:r>
            <a:r>
              <a:rPr lang="en-US" dirty="0" smtClean="0">
                <a:cs typeface="TH Sarabun New"/>
              </a:rPr>
              <a:t>black-height(x)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ตัวอย่าง </a:t>
            </a:r>
            <a:r>
              <a:rPr lang="en-US" dirty="0" smtClean="0">
                <a:cs typeface="TH Sarabun New"/>
              </a:rPr>
              <a:t>Red-black Trees</a:t>
            </a:r>
            <a:endParaRPr lang="en-US" dirty="0">
              <a:cs typeface="TH Sarabun New"/>
            </a:endParaRPr>
          </a:p>
        </p:txBody>
      </p:sp>
      <p:pic>
        <p:nvPicPr>
          <p:cNvPr id="6" name="Content Placeholder 5" descr="Screenshot 2014-03-18 08.32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33" b="-40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น่าเสียดาย </a:t>
            </a:r>
            <a:r>
              <a:rPr lang="en-US" dirty="0" smtClean="0">
                <a:cs typeface="TH Sarabun New"/>
              </a:rPr>
              <a:t>The Standard Template Library</a:t>
            </a:r>
            <a:r>
              <a:rPr lang="th-TH" dirty="0" smtClean="0">
                <a:cs typeface="TH Sarabun New"/>
              </a:rPr>
              <a:t> ไม่ได้มีเทมเพลตต้นไม้ในชื่อว่า </a:t>
            </a:r>
            <a:r>
              <a:rPr lang="en-US" dirty="0" smtClean="0">
                <a:cs typeface="TH Sarabun New"/>
              </a:rPr>
              <a:t>tree </a:t>
            </a:r>
            <a:r>
              <a:rPr lang="th-TH" dirty="0" smtClean="0">
                <a:cs typeface="TH Sarabun New"/>
              </a:rPr>
              <a:t>แต่มี </a:t>
            </a:r>
            <a:r>
              <a:rPr lang="en-US" dirty="0" smtClean="0">
                <a:cs typeface="TH Sarabun New"/>
              </a:rPr>
              <a:t>container </a:t>
            </a:r>
            <a:r>
              <a:rPr lang="th-TH" dirty="0" smtClean="0">
                <a:cs typeface="TH Sarabun New"/>
              </a:rPr>
              <a:t>ที่เมื่อใส่ข้อมูลไป ตัวเทมเพลตได้สร้างการเก็บข้อมูลเป็นแบบ </a:t>
            </a:r>
            <a:r>
              <a:rPr lang="en-US" dirty="0" smtClean="0">
                <a:cs typeface="TH Sarabun New"/>
              </a:rPr>
              <a:t>self-balancing binary search tree </a:t>
            </a:r>
            <a:r>
              <a:rPr lang="th-TH" dirty="0" smtClean="0">
                <a:cs typeface="TH Sarabun New"/>
              </a:rPr>
              <a:t>และเนื่องจาก </a:t>
            </a:r>
            <a:r>
              <a:rPr lang="en-US" dirty="0" smtClean="0">
                <a:cs typeface="TH Sarabun New"/>
              </a:rPr>
              <a:t>the self-balancing BST </a:t>
            </a:r>
            <a:r>
              <a:rPr lang="th-TH" dirty="0" smtClean="0">
                <a:cs typeface="TH Sarabun New"/>
              </a:rPr>
              <a:t>จะรักษาสมดุลของต้นไม้ ดังนั้นจึงมั่นใจได้ว่าเวลาในการค้นหาจะมีค่า </a:t>
            </a:r>
            <a:r>
              <a:rPr lang="en-US" dirty="0" smtClean="0">
                <a:cs typeface="TH Sarabun New"/>
              </a:rPr>
              <a:t>O(log</a:t>
            </a:r>
            <a:r>
              <a:rPr lang="en-US" baseline="-25000" dirty="0" smtClean="0">
                <a:cs typeface="TH Sarabun New"/>
              </a:rPr>
              <a:t>2</a:t>
            </a:r>
            <a:r>
              <a:rPr lang="en-US" dirty="0" smtClean="0">
                <a:cs typeface="TH Sarabun New"/>
              </a:rPr>
              <a:t> </a:t>
            </a:r>
            <a:r>
              <a:rPr lang="en-US" i="1" dirty="0" smtClean="0">
                <a:cs typeface="TH Sarabun New"/>
              </a:rPr>
              <a:t>n</a:t>
            </a:r>
            <a:r>
              <a:rPr lang="en-US" dirty="0" smtClean="0">
                <a:cs typeface="TH Sarabun New"/>
              </a:rPr>
              <a:t>) </a:t>
            </a:r>
            <a:r>
              <a:rPr lang="th-TH" dirty="0" smtClean="0">
                <a:cs typeface="TH Sarabun New"/>
              </a:rPr>
              <a:t>เสมอ แม้จะมีการเปลี่ยนโครงสร้างข้อมูลภายในก็ตาม</a:t>
            </a:r>
          </a:p>
          <a:p>
            <a:r>
              <a:rPr lang="th-TH" dirty="0" smtClean="0">
                <a:cs typeface="TH Sarabun New"/>
              </a:rPr>
              <a:t>ตัวคอนเทนเนอร์ที่ว่าคือ </a:t>
            </a:r>
            <a:r>
              <a:rPr lang="en-US" dirty="0" smtClean="0">
                <a:cs typeface="TH Sarabun New"/>
              </a:rPr>
              <a:t>map&lt;T1,T2&gt;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::map&lt;T1,T2&gt;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H Sarabun New"/>
              </a:rPr>
              <a:t>The STL map&lt;T1,T2&gt; </a:t>
            </a:r>
            <a:r>
              <a:rPr lang="th-TH" dirty="0" smtClean="0">
                <a:cs typeface="TH Sarabun New"/>
              </a:rPr>
              <a:t>บางครั้งถูกเรียกว่า </a:t>
            </a:r>
            <a:r>
              <a:rPr lang="en-US" dirty="0" smtClean="0">
                <a:cs typeface="TH Sarabun New"/>
              </a:rPr>
              <a:t>associative array </a:t>
            </a:r>
            <a:r>
              <a:rPr lang="th-TH" dirty="0" smtClean="0">
                <a:cs typeface="TH Sarabun New"/>
              </a:rPr>
              <a:t>เพราะถูกออกแบบมาให้ทำการแมบค่าจะชนิดข้อมูล </a:t>
            </a:r>
            <a:r>
              <a:rPr lang="en-US" dirty="0" smtClean="0">
                <a:cs typeface="TH Sarabun New"/>
              </a:rPr>
              <a:t>T1 </a:t>
            </a:r>
            <a:r>
              <a:rPr lang="th-TH" dirty="0" smtClean="0">
                <a:cs typeface="TH Sarabun New"/>
              </a:rPr>
              <a:t>ไปยังชนิดข้อมูล </a:t>
            </a:r>
            <a:r>
              <a:rPr lang="en-US" dirty="0" smtClean="0">
                <a:cs typeface="TH Sarabun New"/>
              </a:rPr>
              <a:t>T2</a:t>
            </a:r>
            <a:endParaRPr lang="th-TH" dirty="0" smtClean="0">
              <a:cs typeface="TH Sarabun New"/>
            </a:endParaRPr>
          </a:p>
          <a:p>
            <a:r>
              <a:rPr lang="th-TH" dirty="0" smtClean="0">
                <a:cs typeface="TH Sarabun New"/>
              </a:rPr>
              <a:t>เริ่มจากอาร์เรย์ธรรมดา ซึ่งจริงๆ แล้วเป็นการแมปค่าจะจำนวนเต็มไปยังชนิดข้อมูลที่กำหนด ตัวอย่างเช่น</a:t>
            </a:r>
            <a:endParaRPr lang="en-US" dirty="0" smtClean="0">
              <a:cs typeface="TH Sarabun New"/>
            </a:endParaRPr>
          </a:p>
          <a:p>
            <a:endParaRPr lang="en-US" dirty="0">
              <a:cs typeface="TH Sarabun New"/>
            </a:endParaRPr>
          </a:p>
          <a:p>
            <a:pPr marL="0" indent="0">
              <a:buNone/>
            </a:pPr>
            <a:r>
              <a:rPr lang="th-TH" dirty="0" smtClean="0">
                <a:cs typeface="TH Sarabun New"/>
              </a:rPr>
              <a:t>เมื่อเราต้องการอ้างถึงผลไม้ก็ใช้ตัวเลขเป็นตัวชี้ ดังนี้</a:t>
            </a:r>
          </a:p>
          <a:p>
            <a:pPr marL="0" indent="0">
              <a:buNone/>
            </a:pPr>
            <a:r>
              <a:rPr lang="th-TH" dirty="0" smtClean="0">
                <a:cs typeface="TH Sarabun New"/>
              </a:rPr>
              <a:t> </a:t>
            </a:r>
            <a:endParaRPr lang="en-US" dirty="0" smtClean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648" y="4407647"/>
            <a:ext cx="621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</a:t>
            </a:r>
            <a:r>
              <a:rPr lang="en-US" sz="1600" b="1" dirty="0" smtClean="0">
                <a:latin typeface="Courier New"/>
                <a:cs typeface="Courier New"/>
              </a:rPr>
              <a:t>tring fruits[3] = {“Apple”, “Orange”, “Banana”}; 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648" y="5541387"/>
            <a:ext cx="2401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c</a:t>
            </a:r>
            <a:r>
              <a:rPr lang="en-US" sz="1600" b="1" dirty="0" err="1" smtClean="0">
                <a:latin typeface="Courier New"/>
                <a:cs typeface="Courier New"/>
              </a:rPr>
              <a:t>out</a:t>
            </a:r>
            <a:r>
              <a:rPr lang="en-US" sz="1600" b="1" dirty="0" smtClean="0">
                <a:latin typeface="Courier New"/>
                <a:cs typeface="Courier New"/>
              </a:rPr>
              <a:t> &lt;&lt; fruits[</a:t>
            </a:r>
            <a:r>
              <a:rPr lang="en-US" sz="1600" b="1" dirty="0"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];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cout</a:t>
            </a:r>
            <a:r>
              <a:rPr lang="en-US" sz="1600" b="1" dirty="0" smtClean="0">
                <a:latin typeface="Courier New"/>
                <a:cs typeface="Courier New"/>
              </a:rPr>
              <a:t> &lt;&lt; fruits[1];  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51550"/>
              </p:ext>
            </p:extLst>
          </p:nvPr>
        </p:nvGraphicFramePr>
        <p:xfrm>
          <a:off x="3929527" y="5755323"/>
          <a:ext cx="4495803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“Apple”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“Orange”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“Banana”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89597"/>
              </p:ext>
            </p:extLst>
          </p:nvPr>
        </p:nvGraphicFramePr>
        <p:xfrm>
          <a:off x="3929527" y="5355967"/>
          <a:ext cx="4495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::map&lt;T1,T2&gt; Container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จากอาร์เรย์ เราสามารถอ้างถึงชื่อผลไม้จากตัวเลข</a:t>
            </a:r>
          </a:p>
          <a:p>
            <a:endParaRPr lang="th-TH" dirty="0">
              <a:cs typeface="TH Sarabun New"/>
            </a:endParaRPr>
          </a:p>
          <a:p>
            <a:endParaRPr lang="th-TH" dirty="0" smtClean="0">
              <a:cs typeface="TH Sarabun New"/>
            </a:endParaRPr>
          </a:p>
          <a:p>
            <a:endParaRPr lang="th-TH" dirty="0">
              <a:cs typeface="TH Sarabun New"/>
            </a:endParaRPr>
          </a:p>
          <a:p>
            <a:r>
              <a:rPr lang="th-TH" dirty="0" smtClean="0">
                <a:cs typeface="TH Sarabun New"/>
              </a:rPr>
              <a:t>แต่ถ้าเราต้องการใช้ชื่อผลไม้อ้างตัวเลขหล่ะ อาร์เรย์ทำไม่ได้ แต่ </a:t>
            </a:r>
            <a:r>
              <a:rPr lang="en-US" dirty="0" smtClean="0">
                <a:cs typeface="TH Sarabun New"/>
              </a:rPr>
              <a:t>map&lt;T1,T2&gt; </a:t>
            </a:r>
            <a:r>
              <a:rPr lang="th-TH" dirty="0" smtClean="0">
                <a:cs typeface="TH Sarabun New"/>
              </a:rPr>
              <a:t>สามารถทำได้ โดย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1295" y="2285999"/>
            <a:ext cx="6218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s</a:t>
            </a:r>
            <a:r>
              <a:rPr lang="en-US" sz="1600" b="1" dirty="0" smtClean="0">
                <a:latin typeface="Courier New"/>
                <a:cs typeface="Courier New"/>
              </a:rPr>
              <a:t>tring fruits[3] = {“Apple”, “Orange”, “Banana”}; 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8751"/>
              </p:ext>
            </p:extLst>
          </p:nvPr>
        </p:nvGraphicFramePr>
        <p:xfrm>
          <a:off x="2360703" y="3271227"/>
          <a:ext cx="4495803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“Apple”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“Orange”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“Banana”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1746"/>
              </p:ext>
            </p:extLst>
          </p:nvPr>
        </p:nvGraphicFramePr>
        <p:xfrm>
          <a:off x="2360703" y="2871871"/>
          <a:ext cx="4495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1295" y="5217458"/>
            <a:ext cx="3139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m</a:t>
            </a:r>
            <a:r>
              <a:rPr lang="en-US" sz="1600" b="1" dirty="0" smtClean="0">
                <a:latin typeface="Courier New"/>
                <a:cs typeface="Courier New"/>
              </a:rPr>
              <a:t>ap&lt;string,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&gt; </a:t>
            </a:r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endParaRPr lang="th-TH" sz="1600" b="1" dirty="0" smtClean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[“Apple”] = 0;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[“Orange”] = 1;</a:t>
            </a:r>
          </a:p>
          <a:p>
            <a:r>
              <a:rPr lang="en-US" sz="1600" b="1" dirty="0" err="1" smtClean="0">
                <a:latin typeface="Courier New"/>
                <a:cs typeface="Courier New"/>
              </a:rPr>
              <a:t>iFruit</a:t>
            </a:r>
            <a:r>
              <a:rPr lang="en-US" sz="1600" b="1" dirty="0" smtClean="0">
                <a:latin typeface="Courier New"/>
                <a:cs typeface="Courier New"/>
              </a:rPr>
              <a:t>[“Banana”] = 2; </a:t>
            </a:r>
            <a:endParaRPr lang="en-US" sz="1600" b="1" dirty="0">
              <a:latin typeface="Courier New"/>
              <a:cs typeface="Courier New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27877"/>
              </p:ext>
            </p:extLst>
          </p:nvPr>
        </p:nvGraphicFramePr>
        <p:xfrm>
          <a:off x="4190997" y="5806300"/>
          <a:ext cx="4495803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8479"/>
              </p:ext>
            </p:extLst>
          </p:nvPr>
        </p:nvGraphicFramePr>
        <p:xfrm>
          <a:off x="4190997" y="5406944"/>
          <a:ext cx="449580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[“Apple”]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[“Orange”]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/>
                          <a:cs typeface="Courier New"/>
                        </a:rPr>
                        <a:t>[“Banana”]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::map&lt;T1,T2&gt;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ซึ่งความจริงแล้วโครงสร้างภายในของ </a:t>
            </a:r>
            <a:r>
              <a:rPr lang="en-US" dirty="0" err="1" smtClean="0">
                <a:cs typeface="TH Sarabun New"/>
              </a:rPr>
              <a:t>iFruit</a:t>
            </a:r>
            <a:r>
              <a:rPr lang="en-US" dirty="0" smtClean="0">
                <a:cs typeface="TH Sarabun New"/>
              </a:rPr>
              <a:t> </a:t>
            </a:r>
            <a:r>
              <a:rPr lang="th-TH" dirty="0" smtClean="0">
                <a:cs typeface="TH Sarabun New"/>
              </a:rPr>
              <a:t>จะเป็น </a:t>
            </a:r>
            <a:r>
              <a:rPr lang="en-US" dirty="0" smtClean="0">
                <a:cs typeface="TH Sarabun New"/>
              </a:rPr>
              <a:t>self-balancing BST </a:t>
            </a:r>
            <a:r>
              <a:rPr lang="th-TH" dirty="0" smtClean="0">
                <a:cs typeface="TH Sarabun New"/>
              </a:rPr>
              <a:t>ดังรูป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02564"/>
              </p:ext>
            </p:extLst>
          </p:nvPr>
        </p:nvGraphicFramePr>
        <p:xfrm>
          <a:off x="3421530" y="3882913"/>
          <a:ext cx="2450354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Banana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2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05208"/>
              </p:ext>
            </p:extLst>
          </p:nvPr>
        </p:nvGraphicFramePr>
        <p:xfrm>
          <a:off x="971176" y="5245548"/>
          <a:ext cx="2450354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Apple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0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2566"/>
              </p:ext>
            </p:extLst>
          </p:nvPr>
        </p:nvGraphicFramePr>
        <p:xfrm>
          <a:off x="5871884" y="5245548"/>
          <a:ext cx="2450354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Orange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Left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Right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endCxn id="7" idx="0"/>
          </p:cNvCxnSpPr>
          <p:nvPr/>
        </p:nvCxnSpPr>
        <p:spPr>
          <a:xfrm flipH="1">
            <a:off x="2196353" y="4624593"/>
            <a:ext cx="1822824" cy="620955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5244354" y="4624593"/>
            <a:ext cx="1852707" cy="620955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16066"/>
              </p:ext>
            </p:extLst>
          </p:nvPr>
        </p:nvGraphicFramePr>
        <p:xfrm>
          <a:off x="4108823" y="2572572"/>
          <a:ext cx="10907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3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4646707" y="3137647"/>
            <a:ext cx="0" cy="745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43728" y="2388520"/>
            <a:ext cx="792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H Sarabun New"/>
                <a:cs typeface="TH Sarabun New"/>
              </a:rPr>
              <a:t>iFruit</a:t>
            </a:r>
            <a:endParaRPr lang="en-US" sz="3200" dirty="0">
              <a:latin typeface="TH Sarabun New"/>
              <a:cs typeface="TH Sarabun New"/>
            </a:endParaRPr>
          </a:p>
        </p:txBody>
      </p:sp>
    </p:spTree>
    <p:extLst>
      <p:ext uri="{BB962C8B-B14F-4D97-AF65-F5344CB8AC3E}">
        <p14:creationId xmlns:p14="http://schemas.microsoft.com/office/powerpoint/2010/main" val="4038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::map&lt;T1,T2</a:t>
            </a:r>
            <a:r>
              <a:rPr lang="en-US" dirty="0" smtClean="0"/>
              <a:t>&gt;</a:t>
            </a:r>
            <a:r>
              <a:rPr lang="en-US" dirty="0"/>
              <a:t> </a:t>
            </a:r>
            <a:r>
              <a:rPr lang="en-US" dirty="0" smtClean="0"/>
              <a:t>&amp;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25855"/>
              </p:ext>
            </p:extLst>
          </p:nvPr>
        </p:nvGraphicFramePr>
        <p:xfrm>
          <a:off x="914400" y="1517464"/>
          <a:ext cx="674444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ตัวดำเนินการ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ความหมาย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bool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empty()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เป็นจริงเมื่อไม่มีค่า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Int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size()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จำนวนค่าที่มีใน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Int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erase(T1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ลบค่า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Void clear()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ลบค่าทุกค่าใน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Iterator find (T1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คือค่าที่คู่กับ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en-US" sz="2800" baseline="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baseline="0" dirty="0" smtClean="0">
                          <a:latin typeface="TH Sarabun New"/>
                          <a:cs typeface="TH Sarabun New"/>
                        </a:rPr>
                        <a:t> </a:t>
                      </a:r>
                      <a:r>
                        <a:rPr lang="th-TH" sz="2800" baseline="0" dirty="0" smtClean="0">
                          <a:latin typeface="TH Sarabun New"/>
                          <a:cs typeface="TH Sarabun New"/>
                        </a:rPr>
                        <a:t>ทุกค่า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Int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 count(T1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นับค่าชนิดข้อมูล 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T1 </a:t>
                      </a:r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มีค่า </a:t>
                      </a:r>
                      <a:r>
                        <a:rPr lang="en-US" sz="2800" dirty="0" err="1" smtClean="0">
                          <a:latin typeface="TH Sarabun New"/>
                          <a:cs typeface="TH Sarabun New"/>
                        </a:rPr>
                        <a:t>aValue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Iterator begin()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คือค่าแรกของ 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Iterator end()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 smtClean="0">
                          <a:latin typeface="TH Sarabun New"/>
                          <a:cs typeface="TH Sarabun New"/>
                        </a:rPr>
                        <a:t>คือพอยเตอร์ของค่าสุดท้ายของ </a:t>
                      </a:r>
                      <a:r>
                        <a:rPr lang="en-US" sz="2800" dirty="0" smtClean="0">
                          <a:latin typeface="TH Sarabun New"/>
                          <a:cs typeface="TH Sarabun New"/>
                        </a:rPr>
                        <a:t>map</a:t>
                      </a:r>
                      <a:endParaRPr lang="en-US" sz="2800" dirty="0">
                        <a:latin typeface="TH Sarabun New"/>
                        <a:cs typeface="TH Sarabun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ตัวอย่างโปรแกรม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iostream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#include &lt;map&gt;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#include &lt;string&gt;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u</a:t>
            </a:r>
            <a:r>
              <a:rPr lang="en-US" sz="1600" dirty="0" smtClean="0">
                <a:latin typeface="Courier New"/>
                <a:cs typeface="Courier New"/>
              </a:rPr>
              <a:t>sing namespace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 err="1" smtClean="0">
                <a:latin typeface="Courier New"/>
                <a:cs typeface="Courier New"/>
              </a:rPr>
              <a:t>nt</a:t>
            </a:r>
            <a:r>
              <a:rPr lang="en-US" sz="1600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    map &lt;string, string&gt; mascots;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mascots[“China”] = “Panda”;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mascots[“Thailand”] = “Elephant”;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mascots[“Malaysia”] = “Tiger”;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“enter the name of country:”;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string country;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getline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cin</a:t>
            </a:r>
            <a:r>
              <a:rPr lang="en-US" sz="1600" dirty="0" smtClean="0">
                <a:latin typeface="Courier New"/>
                <a:cs typeface="Courier New"/>
              </a:rPr>
              <a:t>, country);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map&lt;string, string&gt;::iterator it = </a:t>
            </a:r>
            <a:r>
              <a:rPr lang="en-US" sz="1600" dirty="0" err="1" smtClean="0">
                <a:latin typeface="Courier New"/>
                <a:cs typeface="Courier New"/>
              </a:rPr>
              <a:t>mascots.find</a:t>
            </a:r>
            <a:r>
              <a:rPr lang="en-US" sz="1600" dirty="0" smtClean="0">
                <a:latin typeface="Courier New"/>
                <a:cs typeface="Courier New"/>
              </a:rPr>
              <a:t>(country);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if (it != </a:t>
            </a:r>
            <a:r>
              <a:rPr lang="en-US" sz="1600" dirty="0" err="1" smtClean="0">
                <a:latin typeface="Courier New"/>
                <a:cs typeface="Courier New"/>
              </a:rPr>
              <a:t>mascots.end</a:t>
            </a:r>
            <a:r>
              <a:rPr lang="en-US" sz="1600" dirty="0" smtClean="0">
                <a:latin typeface="Courier New"/>
                <a:cs typeface="Courier New"/>
              </a:rPr>
              <a:t>())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“Answer ” &lt;&lt; mascots[country] &lt;&lt; 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else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“missing country from database” &lt;&lt; 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มุมคำถามและทบทวน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cs typeface="TH Sarabun New"/>
              </a:rPr>
              <a:t>สิ่งที่เรียนไปทั้งหมด</a:t>
            </a:r>
          </a:p>
          <a:p>
            <a:pPr lvl="1"/>
            <a:r>
              <a:rPr lang="th-TH" dirty="0" smtClean="0">
                <a:cs typeface="TH Sarabun New"/>
              </a:rPr>
              <a:t>นิยามต้นไม้ และส่วนประกอบต่างๆ ของต้นไม้</a:t>
            </a:r>
          </a:p>
          <a:p>
            <a:pPr lvl="1"/>
            <a:r>
              <a:rPr lang="en-US" dirty="0" smtClean="0">
                <a:cs typeface="TH Sarabun New"/>
              </a:rPr>
              <a:t>Binary Search Tree</a:t>
            </a:r>
          </a:p>
          <a:p>
            <a:pPr lvl="1"/>
            <a:r>
              <a:rPr lang="en-US" dirty="0" smtClean="0">
                <a:cs typeface="TH Sarabun New"/>
              </a:rPr>
              <a:t>Self-balancing BST</a:t>
            </a:r>
          </a:p>
          <a:p>
            <a:pPr lvl="1"/>
            <a:r>
              <a:rPr lang="en-US" dirty="0" err="1">
                <a:cs typeface="TH Sarabun New"/>
              </a:rPr>
              <a:t>s</a:t>
            </a:r>
            <a:r>
              <a:rPr lang="en-US" dirty="0" err="1" smtClean="0">
                <a:cs typeface="TH Sarabun New"/>
              </a:rPr>
              <a:t>td</a:t>
            </a:r>
            <a:r>
              <a:rPr lang="en-US" dirty="0" smtClean="0">
                <a:cs typeface="TH Sarabun New"/>
              </a:rPr>
              <a:t>::map&lt;T1,T2&gt;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ข้อสังเกตเกี่ยวกับทรัย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09" y="1158889"/>
            <a:ext cx="8811146" cy="5638800"/>
          </a:xfrm>
        </p:spPr>
        <p:txBody>
          <a:bodyPr>
            <a:noAutofit/>
          </a:bodyPr>
          <a:lstStyle/>
          <a:p>
            <a:r>
              <a:rPr lang="th-TH" sz="2800" dirty="0" smtClean="0">
                <a:latin typeface="TH SarabunPSK"/>
                <a:cs typeface="TH SarabunPSK"/>
              </a:rPr>
              <a:t>ทรัยทำหน้าที่คล้าย </a:t>
            </a:r>
            <a:r>
              <a:rPr lang="en-US" sz="2800" dirty="0" smtClean="0">
                <a:latin typeface="TH SarabunPSK"/>
                <a:cs typeface="TH SarabunPSK"/>
              </a:rPr>
              <a:t>search tree </a:t>
            </a:r>
            <a:r>
              <a:rPr lang="th-TH" sz="2800" dirty="0" smtClean="0">
                <a:latin typeface="TH SarabunPSK"/>
                <a:cs typeface="TH SarabunPSK"/>
              </a:rPr>
              <a:t>ได้เหมือนกัน เช่น การจัดเรียงคำตามแบบบัญญัติภาษาอังกฤษเราสามารถเปรียบค่า </a:t>
            </a:r>
            <a:r>
              <a:rPr lang="en-US" sz="2800" dirty="0" smtClean="0">
                <a:latin typeface="TH SarabunPSK"/>
                <a:cs typeface="TH SarabunPSK"/>
              </a:rPr>
              <a:t>a, b, c, …, z </a:t>
            </a:r>
            <a:r>
              <a:rPr lang="th-TH" sz="2800" dirty="0" smtClean="0">
                <a:latin typeface="TH SarabunPSK"/>
                <a:cs typeface="TH SarabunPSK"/>
              </a:rPr>
              <a:t>เป็น </a:t>
            </a:r>
            <a:r>
              <a:rPr lang="en-US" sz="2800" dirty="0" smtClean="0">
                <a:latin typeface="TH SarabunPSK"/>
                <a:cs typeface="TH SarabunPSK"/>
              </a:rPr>
              <a:t>1, 2, 3, …, 26 </a:t>
            </a:r>
            <a:r>
              <a:rPr lang="th-TH" sz="2800" dirty="0" smtClean="0">
                <a:latin typeface="TH SarabunPSK"/>
                <a:cs typeface="TH SarabunPSK"/>
              </a:rPr>
              <a:t>ได้</a:t>
            </a:r>
            <a:br>
              <a:rPr lang="th-TH" sz="2800" dirty="0" smtClean="0">
                <a:latin typeface="TH SarabunPSK"/>
                <a:cs typeface="TH SarabunPSK"/>
              </a:rPr>
            </a:br>
            <a:r>
              <a:rPr lang="th-TH" sz="2800" dirty="0" smtClean="0">
                <a:latin typeface="TH SarabunPSK"/>
                <a:cs typeface="TH SarabunPSK"/>
              </a:rPr>
              <a:t>แล้วกำหนดให้พวกตัวอักษรแรกซ้ายสุด เป็นต้น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การอ่านค่าของตัวอักษรในแต่ละโหนดแบบ </a:t>
            </a:r>
            <a:r>
              <a:rPr lang="en-US" sz="2800" dirty="0" smtClean="0">
                <a:latin typeface="TH SarabunPSK"/>
                <a:cs typeface="TH SarabunPSK"/>
              </a:rPr>
              <a:t>preorder</a:t>
            </a:r>
            <a:r>
              <a:rPr lang="th-TH" sz="2800" dirty="0" smtClean="0">
                <a:latin typeface="TH SarabunPSK"/>
                <a:cs typeface="TH SarabunPSK"/>
              </a:rPr>
              <a:t> จะทำให้ได้คำที่เก็บไว้ในทรัย (ต้องลบตัวอักษรเวลากลับไปหาโหนดพ่อด้วย)</a:t>
            </a:r>
          </a:p>
          <a:p>
            <a:r>
              <a:rPr lang="th-TH" sz="2800" dirty="0" smtClean="0">
                <a:latin typeface="TH SarabunPSK"/>
                <a:cs typeface="TH SarabunPSK"/>
              </a:rPr>
              <a:t>การค้นหาคำในทรัยจะเร็วมาก แต่การลบคำจะช้า เพราะต้องตามลบโหนดด้านบนด้วย</a:t>
            </a:r>
            <a:r>
              <a:rPr lang="th-TH" sz="2800" dirty="0">
                <a:latin typeface="TH SarabunPSK"/>
                <a:cs typeface="TH SarabunPSK"/>
              </a:rPr>
              <a:t> </a:t>
            </a:r>
            <a:r>
              <a:rPr lang="th-TH" sz="2800" dirty="0" smtClean="0">
                <a:latin typeface="TH SarabunPSK"/>
                <a:cs typeface="TH SarabunPSK"/>
              </a:rPr>
              <a:t>เช่น การลบคำว่า </a:t>
            </a:r>
            <a:r>
              <a:rPr lang="en-US" sz="2800" dirty="0" smtClean="0">
                <a:latin typeface="TH SarabunPSK"/>
                <a:cs typeface="TH SarabunPSK"/>
              </a:rPr>
              <a:t>bear </a:t>
            </a:r>
            <a:r>
              <a:rPr lang="th-TH" sz="2800" dirty="0" smtClean="0">
                <a:latin typeface="TH SarabunPSK"/>
                <a:cs typeface="TH SarabunPSK"/>
              </a:rPr>
              <a:t>ออกจากทรัยในตัวอย่าง ทั้งโหนด </a:t>
            </a:r>
            <a:r>
              <a:rPr lang="en-US" sz="2800" dirty="0" smtClean="0">
                <a:latin typeface="TH SarabunPSK"/>
                <a:cs typeface="TH SarabunPSK"/>
              </a:rPr>
              <a:t>a </a:t>
            </a:r>
            <a:r>
              <a:rPr lang="th-TH" sz="2800" dirty="0" smtClean="0">
                <a:latin typeface="TH SarabunPSK"/>
                <a:cs typeface="TH SarabunPSK"/>
              </a:rPr>
              <a:t>และ </a:t>
            </a:r>
            <a:r>
              <a:rPr lang="en-US" sz="2800" dirty="0" smtClean="0">
                <a:latin typeface="TH SarabunPSK"/>
                <a:cs typeface="TH SarabunPSK"/>
              </a:rPr>
              <a:t>r </a:t>
            </a:r>
            <a:r>
              <a:rPr lang="th-TH" sz="2800" dirty="0" smtClean="0">
                <a:latin typeface="TH SarabunPSK"/>
                <a:cs typeface="TH SarabunPSK"/>
              </a:rPr>
              <a:t>จะต้องถูกลบด้วย ทรัยจึงไม่เหมาะกับงานที่ต้องลบข้อมูลออกบ่อย ๆ </a:t>
            </a:r>
            <a:endParaRPr lang="en-US" sz="2800" dirty="0">
              <a:latin typeface="TH SarabunPSK"/>
              <a:cs typeface="TH SarabunPSK"/>
            </a:endParaRPr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54318"/>
              </p:ext>
            </p:extLst>
          </p:nvPr>
        </p:nvGraphicFramePr>
        <p:xfrm>
          <a:off x="5327481" y="4495800"/>
          <a:ext cx="3210709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3" imgW="3861206" imgH="2829154" progId="">
                  <p:embed/>
                </p:oleObj>
              </mc:Choice>
              <mc:Fallback>
                <p:oleObj r:id="rId3" imgW="3861206" imgH="28291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481" y="4495800"/>
                        <a:ext cx="3210709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-5400000">
            <a:off x="7859651" y="5631985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latin typeface="TH SarabunPSK"/>
                <a:cs typeface="TH SarabunPSK"/>
              </a:rPr>
              <a:t>ภาพ</a:t>
            </a:r>
            <a:r>
              <a:rPr lang="en-US" sz="1600" b="1" dirty="0" smtClean="0">
                <a:latin typeface="TH SarabunPSK"/>
                <a:cs typeface="TH SarabunPSK"/>
              </a:rPr>
              <a:t>: </a:t>
            </a:r>
            <a:r>
              <a:rPr lang="th-TH" sz="1600" b="1" dirty="0" smtClean="0">
                <a:latin typeface="TH SarabunPSK"/>
                <a:cs typeface="TH SarabunPSK"/>
              </a:rPr>
              <a:t>ผศ. นันท์นภัส โตอดีเทพย์</a:t>
            </a:r>
            <a:endParaRPr lang="en-US" sz="1600" b="1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03" y="5505943"/>
            <a:ext cx="4747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u="sng" dirty="0">
                <a:latin typeface="TH SarabunPSK"/>
                <a:cs typeface="TH SarabunPSK"/>
              </a:rPr>
              <a:t>ทรัยไม่ใช่ </a:t>
            </a:r>
            <a:r>
              <a:rPr lang="en-US" sz="2800" b="1" u="sng" dirty="0">
                <a:latin typeface="TH SarabunPSK"/>
                <a:cs typeface="TH SarabunPSK"/>
              </a:rPr>
              <a:t>binary search tree </a:t>
            </a:r>
            <a:r>
              <a:rPr lang="th-TH" sz="2800" b="1" u="sng" dirty="0">
                <a:latin typeface="TH SarabunPSK"/>
                <a:cs typeface="TH SarabunPSK"/>
              </a:rPr>
              <a:t>เพราะสามารถมีโหนดลูกได้มากมายตามจำนวน</a:t>
            </a:r>
            <a:r>
              <a:rPr lang="th-TH" sz="2800" b="1" u="sng" dirty="0" smtClean="0">
                <a:latin typeface="TH SarabunPSK"/>
                <a:cs typeface="TH SarabunPSK"/>
              </a:rPr>
              <a:t>อักษร</a:t>
            </a:r>
            <a:endParaRPr lang="th-TH" sz="2800" b="1" u="sng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คำถาม</a:t>
            </a:r>
            <a:endParaRPr lang="en-US" dirty="0">
              <a:cs typeface="TH Sarabun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cs typeface="TH Sarabun New"/>
              </a:rPr>
              <a:t>จงสร้าง </a:t>
            </a:r>
            <a:r>
              <a:rPr lang="en-US" dirty="0" smtClean="0">
                <a:cs typeface="TH Sarabun New"/>
              </a:rPr>
              <a:t>self-balancing BST </a:t>
            </a:r>
            <a:r>
              <a:rPr lang="th-TH" dirty="0" smtClean="0">
                <a:cs typeface="TH Sarabun New"/>
              </a:rPr>
              <a:t>จากลำดับต่อไปนี้</a:t>
            </a:r>
          </a:p>
          <a:p>
            <a:pPr marL="0" indent="0">
              <a:buNone/>
            </a:pPr>
            <a:r>
              <a:rPr lang="en-US" dirty="0" smtClean="0">
                <a:cs typeface="TH Sarabun New"/>
              </a:rPr>
              <a:t>23    44    20    2   30   56   60   32   65  48  46      </a:t>
            </a:r>
            <a:endParaRPr lang="en-US" dirty="0">
              <a:cs typeface="TH Sarabun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ทดลองสร้างทรัยสำหรับเก็บคำศัพท์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9" y="1219200"/>
            <a:ext cx="5891627" cy="535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key;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parent;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* link[26];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(char* word)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this-&gt;key = word[0];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end = false;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parent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26;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link[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=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1321" y="3506970"/>
            <a:ext cx="5105400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b="1" dirty="0" smtClean="0">
                <a:latin typeface="TH SarabunPSK"/>
                <a:cs typeface="TH SarabunPSK"/>
              </a:rPr>
              <a:t>ลิงค์ไปโหนดลูกทั้งหมด เนื่องจากตัวอักษรภาษาอังกฤษมี </a:t>
            </a:r>
            <a:r>
              <a:rPr lang="en-US" sz="2200" b="1" dirty="0" smtClean="0">
                <a:latin typeface="TH SarabunPSK"/>
                <a:cs typeface="TH SarabunPSK"/>
              </a:rPr>
              <a:t>26 </a:t>
            </a:r>
            <a:r>
              <a:rPr lang="th-TH" sz="2200" b="1" dirty="0" smtClean="0">
                <a:latin typeface="TH SarabunPSK"/>
                <a:cs typeface="TH SarabunPSK"/>
              </a:rPr>
              <a:t>ตัว </a:t>
            </a:r>
            <a:br>
              <a:rPr lang="th-TH" sz="2200" b="1" dirty="0" smtClean="0">
                <a:latin typeface="TH SarabunPSK"/>
                <a:cs typeface="TH SarabunPSK"/>
              </a:rPr>
            </a:br>
            <a:r>
              <a:rPr lang="th-TH" sz="2200" b="1" dirty="0" smtClean="0">
                <a:latin typeface="TH SarabunPSK"/>
                <a:cs typeface="TH SarabunPSK"/>
              </a:rPr>
              <a:t>จึงเตรียมไว้ทั้งหมด </a:t>
            </a:r>
            <a:r>
              <a:rPr lang="en-US" sz="2200" b="1" dirty="0" smtClean="0">
                <a:latin typeface="TH SarabunPSK"/>
                <a:cs typeface="TH SarabunPSK"/>
              </a:rPr>
              <a:t>26 </a:t>
            </a:r>
            <a:r>
              <a:rPr lang="th-TH" sz="2200" b="1" dirty="0" smtClean="0">
                <a:latin typeface="TH SarabunPSK"/>
                <a:cs typeface="TH SarabunPSK"/>
              </a:rPr>
              <a:t>ชุด</a:t>
            </a:r>
            <a:endParaRPr lang="en-US" sz="2200" b="1" dirty="0">
              <a:latin typeface="TH SarabunPSK"/>
              <a:cs typeface="TH SarabunPS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127" y="1982970"/>
            <a:ext cx="38100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ตัวระบุว่ามีคำที่สิ้นสุดในโหนดนี้หรือไม่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2165727" y="2213802"/>
            <a:ext cx="2057400" cy="83596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521723" y="3891691"/>
            <a:ext cx="609598" cy="7247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5620" y="5870055"/>
            <a:ext cx="43434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คล้ายกับการกำหนดค่าเริ่มต้น</a:t>
            </a:r>
            <a:r>
              <a:rPr lang="en-US" sz="2400" b="1" dirty="0" smtClean="0">
                <a:latin typeface="TH SarabunPSK"/>
                <a:cs typeface="TH SarabunPSK"/>
              </a:rPr>
              <a:t>left </a:t>
            </a:r>
            <a:r>
              <a:rPr lang="th-TH" sz="2400" b="1" dirty="0" smtClean="0">
                <a:latin typeface="TH SarabunPSK"/>
                <a:cs typeface="TH SarabunPSK"/>
              </a:rPr>
              <a:t>กับ </a:t>
            </a:r>
            <a:r>
              <a:rPr lang="en-US" sz="2400" b="1" dirty="0" smtClean="0">
                <a:latin typeface="TH SarabunPSK"/>
                <a:cs typeface="TH SarabunPSK"/>
              </a:rPr>
              <a:t>right </a:t>
            </a:r>
            <a:r>
              <a:rPr lang="th-TH" sz="2400" b="1" dirty="0" smtClean="0">
                <a:latin typeface="TH SarabunPSK"/>
                <a:cs typeface="TH SarabunPSK"/>
              </a:rPr>
              <a:t>ซึ่งเป็นลิงค์ไปหาโหนดลูกใน </a:t>
            </a:r>
            <a:r>
              <a:rPr lang="en-US" sz="2400" b="1" dirty="0" smtClean="0">
                <a:latin typeface="TH SarabunPSK"/>
                <a:cs typeface="TH SarabunPSK"/>
              </a:rPr>
              <a:t>binary search tree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4008748" y="5870055"/>
            <a:ext cx="716872" cy="41549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8355" y="4726465"/>
            <a:ext cx="266700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เก็บตัวอักษรตัวแรกของคำไว้ในฐานะ </a:t>
            </a:r>
            <a:r>
              <a:rPr lang="en-US" sz="2400" b="1" dirty="0" smtClean="0">
                <a:latin typeface="TH SarabunPSK"/>
                <a:cs typeface="TH SarabunPSK"/>
              </a:rPr>
              <a:t>key </a:t>
            </a:r>
            <a:r>
              <a:rPr lang="th-TH" sz="2400" b="1" dirty="0" smtClean="0">
                <a:latin typeface="TH SarabunPSK"/>
                <a:cs typeface="TH SarabunPSK"/>
              </a:rPr>
              <a:t>ของโหนด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>
            <a:off x="4149535" y="4704056"/>
            <a:ext cx="1568821" cy="43790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53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latin typeface="TH SarabunPSK"/>
                <a:cs typeface="TH SarabunPSK"/>
              </a:rPr>
              <a:t>เช่นเดิม เราเริ่มจากที่เก็บข้อมูล </a:t>
            </a:r>
            <a:endParaRPr lang="en-US" dirty="0" smtClean="0">
              <a:latin typeface="TH SarabunPSK"/>
              <a:cs typeface="TH SarabunPS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3127" y="2744970"/>
            <a:ext cx="35814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/>
                <a:cs typeface="TH SarabunPSK"/>
              </a:rPr>
              <a:t>แต่เดิมเก็บตัวเลข ตอนนี้เก็บตัวอักษร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rot="10800000" flipV="1">
            <a:off x="2165727" y="2975802"/>
            <a:ext cx="2057400" cy="37876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Autofit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แล้วตัวอักษรสัมพันธ์กับตัวเลขยังไง</a:t>
            </a:r>
            <a:endParaRPr lang="en-US" dirty="0">
              <a:latin typeface="TH SarabunPSK"/>
              <a:cs typeface="TH SarabunPSK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7390"/>
            <a:ext cx="8485058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86" y="655792"/>
            <a:ext cx="83820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2400" dirty="0" smtClean="0">
                <a:latin typeface="TH SarabunPSK"/>
                <a:cs typeface="TH SarabunPSK"/>
              </a:rPr>
              <a:t>วิธีเก็บตัวอักษรมีอยู่หลายมาตรฐาน เช่น </a:t>
            </a:r>
            <a:r>
              <a:rPr lang="en-US" sz="2400" dirty="0" smtClean="0">
                <a:latin typeface="TH SarabunPSK"/>
                <a:cs typeface="TH SarabunPSK"/>
              </a:rPr>
              <a:t>ASCII, ISO 8859-11, </a:t>
            </a:r>
            <a:r>
              <a:rPr lang="th-TH" sz="2400" dirty="0" smtClean="0">
                <a:latin typeface="TH SarabunPSK"/>
                <a:cs typeface="TH SarabunPSK"/>
              </a:rPr>
              <a:t>และ </a:t>
            </a:r>
            <a:r>
              <a:rPr lang="en-US" sz="2400" dirty="0" smtClean="0">
                <a:latin typeface="TH SarabunPSK"/>
                <a:cs typeface="TH SarabunPSK"/>
              </a:rPr>
              <a:t>Unicode</a:t>
            </a:r>
            <a:endParaRPr lang="en-US" sz="24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5588" y="1227184"/>
            <a:ext cx="553998" cy="51749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เรา</a:t>
            </a:r>
            <a:r>
              <a:rPr lang="th-TH" sz="2400" b="1" dirty="0">
                <a:latin typeface="TH SarabunPSK"/>
                <a:cs typeface="TH SarabunPSK"/>
              </a:rPr>
              <a:t>จะเลือกแบบ </a:t>
            </a:r>
            <a:r>
              <a:rPr lang="en-US" sz="2400" b="1" dirty="0" smtClean="0">
                <a:latin typeface="TH SarabunPSK"/>
                <a:cs typeface="TH SarabunPSK"/>
              </a:rPr>
              <a:t>ASCII</a:t>
            </a:r>
            <a:r>
              <a:rPr lang="th-TH" sz="2400" b="1" dirty="0" smtClean="0">
                <a:latin typeface="TH SarabunPSK"/>
                <a:cs typeface="TH SarabunPSK"/>
              </a:rPr>
              <a:t> เพราะง่ายและเข้ากันได้กับหลายระบบ</a:t>
            </a:r>
            <a:endParaRPr lang="en-US" sz="2400" b="1" dirty="0">
              <a:latin typeface="TH SarabunPSK"/>
              <a:cs typeface="TH SarabunPS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60" y="342900"/>
            <a:ext cx="8229600" cy="685800"/>
          </a:xfrm>
        </p:spPr>
        <p:txBody>
          <a:bodyPr>
            <a:noAutofit/>
          </a:bodyPr>
          <a:lstStyle/>
          <a:p>
            <a:r>
              <a:rPr lang="th-TH" sz="4800" dirty="0" smtClean="0">
                <a:latin typeface="TH SarabunPSK"/>
                <a:cs typeface="TH SarabunPSK"/>
              </a:rPr>
              <a:t>แค่จะหาลิงค์ไปโหนดลูกก็เป็นเรื่องที่ต้องคิด</a:t>
            </a:r>
            <a:endParaRPr lang="en-US" sz="4800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51673"/>
            <a:ext cx="8229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(char key)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(key &gt;= 97) // 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อักษรตัวเล็กเริ่มจากค่า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97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ขึ้นไป</a:t>
            </a:r>
          </a:p>
          <a:p>
            <a:r>
              <a:rPr lang="th-TH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 convert to uppercase.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key -= 32;  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(key &lt; 65 || key &gt; 90)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-1;  // invalid slot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return (key - 65);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6085" y="4624856"/>
            <a:ext cx="3020715" cy="46166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แปลงค่าให้กลายเป็น </a:t>
            </a:r>
            <a:r>
              <a:rPr lang="en-US" sz="2400" b="1" dirty="0" smtClean="0">
                <a:latin typeface="TH SarabunPSK"/>
                <a:cs typeface="TH SarabunPSK"/>
              </a:rPr>
              <a:t>0</a:t>
            </a:r>
            <a:r>
              <a:rPr lang="th-TH" sz="2400" b="1" dirty="0" smtClean="0">
                <a:latin typeface="TH SarabunPSK"/>
                <a:cs typeface="TH SarabunPSK"/>
              </a:rPr>
              <a:t> </a:t>
            </a:r>
            <a:r>
              <a:rPr lang="en-US" sz="2400" b="1" dirty="0" smtClean="0">
                <a:latin typeface="TH SarabunPSK"/>
                <a:cs typeface="TH SarabunPSK"/>
              </a:rPr>
              <a:t>-</a:t>
            </a:r>
            <a:r>
              <a:rPr lang="th-TH" sz="2400" b="1" dirty="0" smtClean="0">
                <a:latin typeface="TH SarabunPSK"/>
                <a:cs typeface="TH SarabunPSK"/>
              </a:rPr>
              <a:t> </a:t>
            </a:r>
            <a:r>
              <a:rPr lang="en-US" sz="2400" b="1" dirty="0" smtClean="0">
                <a:latin typeface="TH SarabunPSK"/>
                <a:cs typeface="TH SarabunPSK"/>
              </a:rPr>
              <a:t>25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4553421" y="4855689"/>
            <a:ext cx="111266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9903" y="3120505"/>
            <a:ext cx="3678032" cy="46166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อักษรตัวใหญ่จะมีค่าน้อยกว่าตัวเล็กอยู่</a:t>
            </a:r>
            <a:r>
              <a:rPr lang="en-US" sz="2400" b="1" dirty="0" smtClean="0">
                <a:latin typeface="TH SarabunPSK"/>
                <a:cs typeface="TH SarabunPSK"/>
              </a:rPr>
              <a:t> 32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28420" y="3335949"/>
            <a:ext cx="2151483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9574" y="3670551"/>
            <a:ext cx="3494426" cy="461665"/>
          </a:xfrm>
          <a:prstGeom prst="rect">
            <a:avLst/>
          </a:prstGeom>
          <a:solidFill>
            <a:srgbClr val="FFFF00"/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/>
                <a:cs typeface="TH SarabunPSK"/>
              </a:rPr>
              <a:t>อักษรตัวใหญ่จะมีค่าตั้งแต่ </a:t>
            </a:r>
            <a:r>
              <a:rPr lang="en-US" sz="2400" b="1" dirty="0" smtClean="0">
                <a:latin typeface="TH SarabunPSK"/>
                <a:cs typeface="TH SarabunPSK"/>
              </a:rPr>
              <a:t>65 </a:t>
            </a:r>
            <a:r>
              <a:rPr lang="th-TH" sz="2400" b="1" dirty="0" smtClean="0">
                <a:latin typeface="TH SarabunPSK"/>
                <a:cs typeface="TH SarabunPSK"/>
              </a:rPr>
              <a:t>ถึง </a:t>
            </a:r>
            <a:r>
              <a:rPr lang="en-US" sz="2400" b="1" dirty="0" smtClean="0">
                <a:latin typeface="TH SarabunPSK"/>
                <a:cs typeface="TH SarabunPSK"/>
              </a:rPr>
              <a:t>90 </a:t>
            </a:r>
            <a:endParaRPr lang="en-US" sz="2400" b="1" dirty="0">
              <a:latin typeface="TH SarabunPSK"/>
              <a:cs typeface="TH SarabunPSK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5049186" y="3901384"/>
            <a:ext cx="60038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71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latin typeface="TH SarabunPSK"/>
                <a:cs typeface="TH SarabunPSK"/>
              </a:rPr>
              <a:t>ถึงคราวต้อง </a:t>
            </a:r>
            <a:r>
              <a:rPr lang="en-US" dirty="0" smtClean="0">
                <a:latin typeface="TH SarabunPSK"/>
                <a:cs typeface="TH SarabunPSK"/>
              </a:rPr>
              <a:t>insert </a:t>
            </a:r>
            <a:r>
              <a:rPr lang="th-TH" dirty="0" smtClean="0">
                <a:latin typeface="TH SarabunPSK"/>
                <a:cs typeface="TH SarabunPSK"/>
              </a:rPr>
              <a:t>ข้อมูลกันแล้ว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772"/>
            <a:ext cx="80772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PSK"/>
                <a:cs typeface="TH SarabunPSK"/>
              </a:rPr>
              <a:t>แบ่งออกเป็นสองฟังก์ชันเพราะโหนดรากของทรัยไม่ได้เก็บตัวอักษรอะไรไว้และทำหน้าที่พิเศษ</a:t>
            </a:r>
            <a:endParaRPr lang="en-US" dirty="0">
              <a:latin typeface="TH SarabunPSK"/>
              <a:cs typeface="TH SarabunPS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407" y="2880928"/>
            <a:ext cx="4211859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insert(char* word,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*&amp; root)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(root == NULL)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root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slot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(word[0]);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(slot == -1)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return;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insert2(word, root-&gt;link[slot], root);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406" y="2357708"/>
            <a:ext cx="421185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>
                <a:latin typeface="Courier New" pitchFamily="49" charset="0"/>
                <a:cs typeface="Courier New" pitchFamily="49" charset="0"/>
              </a:rPr>
              <a:t>ตัวจัดการโหนด</a:t>
            </a:r>
            <a:r>
              <a:rPr lang="th-TH" sz="2800" b="1" dirty="0" smtClean="0">
                <a:latin typeface="Courier New" pitchFamily="49" charset="0"/>
                <a:cs typeface="Courier New" pitchFamily="49" charset="0"/>
              </a:rPr>
              <a:t>ราก</a:t>
            </a:r>
            <a:endParaRPr lang="th-TH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954338" cy="649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insert2(char* word,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th-TH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parent) 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 key = word[0];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(key == '\0')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parent-&gt;end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slot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(word[0]);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(slot == -1)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return;     // invalid character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else {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th-TH" sz="1600" b="1" dirty="0" smtClean="0">
                <a:latin typeface="Courier New" pitchFamily="49" charset="0"/>
                <a:cs typeface="Courier New" pitchFamily="49" charset="0"/>
              </a:rPr>
            </a:b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need new node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NULL) {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TrieNode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-&gt;parent = parent;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th-T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if (word[1] == '\0')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-&gt;end = true;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nextSlot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(word[1]);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insert2(word+1,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-&gt;link[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nextSlot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subtree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9834" y="5478733"/>
            <a:ext cx="3303201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เทคนิคการบวกลบ </a:t>
            </a:r>
            <a:r>
              <a:rPr lang="en-US" sz="2000" dirty="0" smtClean="0"/>
              <a:t>pointer </a:t>
            </a:r>
            <a:r>
              <a:rPr lang="th-TH" sz="2000" dirty="0" smtClean="0"/>
              <a:t>ไม่ค่อยมีในภาษายุคใหม่เพราะทำให้โปรแกรมมีช่องโหว่ด้านความปลอดภัยได้ง่าย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442121" y="5478733"/>
            <a:ext cx="3077713" cy="66172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สอวน. คอมพิวเตอร์​ ค่าย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477A1-39EE-FD4A-B62D-610CF8E64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3033</Words>
  <Application>Microsoft Office PowerPoint</Application>
  <PresentationFormat>On-screen Show (4:3)</PresentationFormat>
  <Paragraphs>601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ゴシック</vt:lpstr>
      <vt:lpstr>Adobe Caslon Pro</vt:lpstr>
      <vt:lpstr>Arial</vt:lpstr>
      <vt:lpstr>Calibri</vt:lpstr>
      <vt:lpstr>Cordia New</vt:lpstr>
      <vt:lpstr>Courier New</vt:lpstr>
      <vt:lpstr>TH Sarabun New</vt:lpstr>
      <vt:lpstr>TH SarabunPSK</vt:lpstr>
      <vt:lpstr>Wingdings</vt:lpstr>
      <vt:lpstr>Office Theme</vt:lpstr>
      <vt:lpstr>โครงสร้างข้อมูล:  ต้นไม้ </vt:lpstr>
      <vt:lpstr>ทรัย (Trie)</vt:lpstr>
      <vt:lpstr>คุณสมบัติของทรัย</vt:lpstr>
      <vt:lpstr>ข้อสังเกตเกี่ยวกับทรัย</vt:lpstr>
      <vt:lpstr>ทดลองสร้างทรัยสำหรับเก็บคำศัพท์</vt:lpstr>
      <vt:lpstr>แล้วตัวอักษรสัมพันธ์กับตัวเลขยังไง</vt:lpstr>
      <vt:lpstr>แค่จะหาลิงค์ไปโหนดลูกก็เป็นเรื่องที่ต้องคิด</vt:lpstr>
      <vt:lpstr>ถึงคราวต้อง insert ข้อมูลกันแล้ว</vt:lpstr>
      <vt:lpstr>PowerPoint Presentation</vt:lpstr>
      <vt:lpstr>การประยุกต์ต้นไม้กับนิพจน์การคำนวณ</vt:lpstr>
      <vt:lpstr>การสร้างต้นไม้เก็บนิพจน์จากนิพจน์ postfix</vt:lpstr>
      <vt:lpstr>postfix expression: A B + C D E - / *</vt:lpstr>
      <vt:lpstr>postfix expression: A B + C D E - / *</vt:lpstr>
      <vt:lpstr>เรื่องน่ารู้</vt:lpstr>
      <vt:lpstr>Self-balancing Binary Search Tree</vt:lpstr>
      <vt:lpstr>AVL Trees</vt:lpstr>
      <vt:lpstr>AVL Trees (ต่อ)</vt:lpstr>
      <vt:lpstr>Insertion of a node</vt:lpstr>
      <vt:lpstr>การดำเนินงาน 2 อย่างที่ช่วยรักษาสมดุล </vt:lpstr>
      <vt:lpstr>Rotation</vt:lpstr>
      <vt:lpstr>AVL Tree ก่อน insert ในสถานการณ์ต่างๆ</vt:lpstr>
      <vt:lpstr>มีความเป็นไปได้ 3 กรณี</vt:lpstr>
      <vt:lpstr>PowerPoint Presentation</vt:lpstr>
      <vt:lpstr>Case 1: โหนดใหม่ถูกแทรกที่ต้นไม้ย่อยขวาสุด</vt:lpstr>
      <vt:lpstr>CASE 2:โหนดใหม่ถูกแทรกที่ต้นไม้ย่อยซ้ายของ Y</vt:lpstr>
      <vt:lpstr>Case 2: ต้องใช้ double ratation</vt:lpstr>
      <vt:lpstr>การลบโหนดออกจาก AVL Tree</vt:lpstr>
      <vt:lpstr>PowerPoint Presentation</vt:lpstr>
      <vt:lpstr>PowerPoint Presentation</vt:lpstr>
      <vt:lpstr>PowerPoint Presentation</vt:lpstr>
      <vt:lpstr>Red-black trees</vt:lpstr>
      <vt:lpstr>ตัวอย่าง Red-black Trees</vt:lpstr>
      <vt:lpstr>Trees in STL</vt:lpstr>
      <vt:lpstr>std::map&lt;T1,T2&gt; container</vt:lpstr>
      <vt:lpstr>std::map&lt;T1,T2&gt; Container (2)</vt:lpstr>
      <vt:lpstr>std::map&lt;T1,T2&gt; container</vt:lpstr>
      <vt:lpstr>std::map&lt;T1,T2&gt; &amp; Operator</vt:lpstr>
      <vt:lpstr>ตัวอย่างโปรแกรม</vt:lpstr>
      <vt:lpstr>มุมคำถามและทบทวน</vt:lpstr>
      <vt:lpstr>คำถาม</vt:lpstr>
    </vt:vector>
  </TitlesOfParts>
  <Company>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โครงสร้างข้อมูล:  ต้นไม้ Data Structure: Tree</dc:title>
  <dc:creator>ratchadaporn kanawong</dc:creator>
  <cp:lastModifiedBy>Ratchadaporn Kanawong</cp:lastModifiedBy>
  <cp:revision>99</cp:revision>
  <cp:lastPrinted>2018-03-15T10:19:18Z</cp:lastPrinted>
  <dcterms:created xsi:type="dcterms:W3CDTF">2013-03-15T07:57:51Z</dcterms:created>
  <dcterms:modified xsi:type="dcterms:W3CDTF">2019-03-16T01:43:18Z</dcterms:modified>
</cp:coreProperties>
</file>