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7" r:id="rId3"/>
    <p:sldId id="288" r:id="rId4"/>
    <p:sldId id="289" r:id="rId5"/>
    <p:sldId id="290" r:id="rId6"/>
    <p:sldId id="292" r:id="rId7"/>
    <p:sldId id="293" r:id="rId8"/>
    <p:sldId id="257" r:id="rId9"/>
    <p:sldId id="258" r:id="rId10"/>
    <p:sldId id="26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94" r:id="rId20"/>
    <p:sldId id="268" r:id="rId21"/>
    <p:sldId id="282" r:id="rId22"/>
    <p:sldId id="283" r:id="rId23"/>
    <p:sldId id="284" r:id="rId24"/>
    <p:sldId id="285" r:id="rId25"/>
    <p:sldId id="286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95" r:id="rId39"/>
    <p:sldId id="297" r:id="rId40"/>
    <p:sldId id="298" r:id="rId41"/>
    <p:sldId id="301" r:id="rId42"/>
    <p:sldId id="299" r:id="rId43"/>
    <p:sldId id="300" r:id="rId44"/>
    <p:sldId id="302" r:id="rId4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1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092C99-894D-4757-9F88-B8D054DAFAA0}" type="datetimeFigureOut">
              <a:rPr lang="th-TH" smtClean="0"/>
              <a:t>12/03/62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E3FD85-36DD-400A-A639-B1DADB7332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9023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6FE005-9560-4E63-B7D0-A93A8EE3CD02}" type="datetimeFigureOut">
              <a:rPr lang="th-TH" smtClean="0"/>
              <a:t>12/03/62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D64035-4836-43C1-9CCA-A17CF77A1D6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260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1425" y="701675"/>
            <a:ext cx="4271963" cy="240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18387" y="3337022"/>
            <a:ext cx="6467225" cy="26676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ชื่อเรื่อง ข้อความ และภาพตัดป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96641" y="568861"/>
            <a:ext cx="10410240" cy="114348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sz="half" idx="1"/>
          </p:nvPr>
        </p:nvSpPr>
        <p:spPr>
          <a:xfrm>
            <a:off x="896641" y="1906761"/>
            <a:ext cx="5112959" cy="4319014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ภาพตัดปะ 3"/>
          <p:cNvSpPr>
            <a:spLocks noGrp="1"/>
          </p:cNvSpPr>
          <p:nvPr>
            <p:ph type="clipArt" sz="half" idx="2"/>
          </p:nvPr>
        </p:nvSpPr>
        <p:spPr>
          <a:xfrm>
            <a:off x="6193920" y="1906761"/>
            <a:ext cx="5112961" cy="4319014"/>
          </a:xfr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latin typeface="TH SarabunPSK" pitchFamily="34" charset="-34"/>
                <a:cs typeface="TH SarabunPSK" pitchFamily="34" charset="-34"/>
              </a:rPr>
              <a:t>C++ STL Tutorial</a:t>
            </a:r>
            <a:endParaRPr lang="en-US" sz="8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Ratchadaporn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Kanawong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Silpakorn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University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" y="206871"/>
            <a:ext cx="2159817" cy="21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the vector container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9" y="2035658"/>
            <a:ext cx="6934976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create a vector to store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vector&lt;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display the original size of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"vector size =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vec.size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push 5 values into the vector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display extended size of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"extended vector size =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vec.size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6520" y="2072304"/>
            <a:ext cx="6153186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// access 5 values from the vector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"value of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"] = "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// use iterator to access the 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vector&lt;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&gt;::iterator v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vec.begin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while( v !=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vec.end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"value of v = " &lt;&lt; *v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v++;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85159" y="2072304"/>
            <a:ext cx="0" cy="4328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constructing lists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9" y="2035658"/>
            <a:ext cx="961386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// constructors used in the same order as described above: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first;                                // empty list of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second (4,100);                       // four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with value 100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third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second.begin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second.end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  // iterating through second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fourth (third);                       // a copy of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third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// the iterator constructor can also be used to construct from arrays: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 = {16,2,77,29};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fifth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"The contents of fifth are: ";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::list&lt;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&gt;::iterator it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fifth.begin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it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fifth.end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it++)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*it &lt;&lt; '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'\n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';}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latin typeface="TH SarabunPSK" pitchFamily="34" charset="-34"/>
                <a:cs typeface="TH SarabunPSK" pitchFamily="34" charset="-34"/>
              </a:rPr>
              <a:t>ตัวอย่าง </a:t>
            </a:r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container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vector 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เราสามารถกำหนดชนิดข้อมูลที่จะสร้างเป็นเวกเตอร์ได้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เราสามารถสร้างลิสต์ของชนิดข้อมูลใดก็ได้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05306"/>
              </p:ext>
            </p:extLst>
          </p:nvPr>
        </p:nvGraphicFramePr>
        <p:xfrm>
          <a:off x="1204856" y="4119082"/>
          <a:ext cx="43568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definition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meaning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vector&lt;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เวกเตอร์จำนวนเต็ม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vector&lt;String&gt;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เวกเตอร์เก็บข้อความ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897"/>
              </p:ext>
            </p:extLst>
          </p:nvPr>
        </p:nvGraphicFramePr>
        <p:xfrm>
          <a:off x="5821679" y="4142390"/>
          <a:ext cx="43568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definition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meaning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list&lt;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ลิสต์จำนวนเต็ม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list&lt;float&gt;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ลิสต์จำนวนจริง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Function Template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สร้างฟังก์ชันเทมเพลตได้ด้วยรูปแบบนี้</a:t>
            </a:r>
          </a:p>
          <a:p>
            <a:pPr marL="0" indent="0">
              <a:buNone/>
            </a:pP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เราจะต้องกำหนดชื่อใดๆ แทนคำว่า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type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สำหรับแทนชนิดข้อมูลที่เราจะอ้างในฟังก์ชัน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63" y="3055171"/>
            <a:ext cx="7904728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emplate &lt;class type&gt; re-type </a:t>
            </a:r>
            <a:r>
              <a:rPr lang="en-US" b="1" dirty="0" err="1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-name(parameter list){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// body of function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>
              <a:solidFill>
                <a:schemeClr val="tx2">
                  <a:lumMod val="1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function template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9" y="2035658"/>
            <a:ext cx="961386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inline 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Max (T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a, 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b) 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return a &lt; b ? b:a;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 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39;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20;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"Max(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j): " &lt;&lt; Max(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j)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s1 = "Hello";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string s2 = "World";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"Max(s1, s2): " &lt;&lt; Max(s1, s2)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return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Class Template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สร้างคลาสเทมเพลตได้ด้วยรูปแบบนี้</a:t>
            </a:r>
          </a:p>
          <a:p>
            <a:pPr marL="0" indent="0">
              <a:buNone/>
            </a:pP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เราจะต้องกำหนดชื่อใดๆ แทนคำว่า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type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สำหรับแทนชนิดข้อมูลที่เราจะอ้างในคลาส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63" y="3055171"/>
            <a:ext cx="5561138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emplate &lt;class type&gt; class class-name{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// body of class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>
              <a:solidFill>
                <a:schemeClr val="tx2">
                  <a:lumMod val="1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class Stack&lt;&gt;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9" y="2035658"/>
            <a:ext cx="553759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stdexcept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Stack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private: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vector&lt;T&gt;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// elements 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8664" y="2160041"/>
            <a:ext cx="553759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void push(T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&amp;);  // push element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void pop();               // pop element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T top()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       // return top element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empty()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      // return true if empty.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elems.empty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97157" y="1977161"/>
            <a:ext cx="96819" cy="378219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class Stack&lt;&gt; (</a:t>
            </a:r>
            <a:r>
              <a:rPr lang="en-US" sz="5400" dirty="0" err="1" smtClean="0">
                <a:latin typeface="TH SarabunPSK" pitchFamily="34" charset="-34"/>
                <a:cs typeface="TH SarabunPSK" pitchFamily="34" charset="-34"/>
              </a:rPr>
              <a:t>cont</a:t>
            </a:r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’)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8" y="2035658"/>
            <a:ext cx="676397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Stack&lt;T&gt;::push (T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append copy of passed element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Stack&lt;T&gt;::pop ()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elems.empty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out_of_range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("Stack&lt;&gt;::pop(): empty stack");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remove last element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elems.pop_back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8664" y="2160041"/>
            <a:ext cx="553759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 Stack&lt;T&gt;::top ()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elems.empty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out_of_range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("Stack&lt;&gt;::top(): empty stack");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// return copy of last element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elems.back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    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518673" y="1977161"/>
            <a:ext cx="96819" cy="289605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3976" y="4873214"/>
            <a:ext cx="65980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class Stack&lt;&gt; (</a:t>
            </a:r>
            <a:r>
              <a:rPr lang="en-US" sz="5400" dirty="0" err="1" smtClean="0">
                <a:latin typeface="TH SarabunPSK" pitchFamily="34" charset="-34"/>
                <a:cs typeface="TH SarabunPSK" pitchFamily="34" charset="-34"/>
              </a:rPr>
              <a:t>cont</a:t>
            </a:r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’)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8" y="1885046"/>
            <a:ext cx="676397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try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Stack&lt;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intStack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// stack of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Stack&lt;string&gt;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// stack of strings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// manipulate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stack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intStack.push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(7);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intStack.top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&lt;&lt;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// manipulate string stack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("hello");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stringStack.top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}catch (exception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ex) {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"Exception: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ex.what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&lt;&lt;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return 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}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893" y="2162286"/>
            <a:ext cx="5561138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Exception: Stack&lt;&gt;::pop(): empty stack</a:t>
            </a:r>
            <a:endParaRPr lang="th-TH" b="1" dirty="0">
              <a:solidFill>
                <a:schemeClr val="tx2">
                  <a:lumMod val="1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Map Container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80321" y="2336873"/>
            <a:ext cx="10737752" cy="3599316"/>
          </a:xfrm>
        </p:spPr>
        <p:txBody>
          <a:bodyPr>
            <a:normAutofit/>
          </a:bodyPr>
          <a:lstStyle/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สร้างความสัมพันธ์ระหว่างคีย์หลักกับค่าข้อมูล</a:t>
            </a:r>
            <a:endParaRPr lang="en-US" alt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เราสามารถใช้คีย์หลักในการหาค่าที่สัมพันธ์กับคีย์หลัก</a:t>
            </a: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คีย์หลักเป็นรหัสชิ้นส่วนอิเล็กทรอนิกส์ สัมพันธ์กับราคา 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8.75 </a:t>
            </a:r>
            <a:r>
              <a:rPr lang="th-TH" altLang="th-TH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ดอลล่าร์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ผลิตโดยบริษัท 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Martin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04976"/>
              </p:ext>
            </p:extLst>
          </p:nvPr>
        </p:nvGraphicFramePr>
        <p:xfrm>
          <a:off x="1610597" y="4613051"/>
          <a:ext cx="2844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50762"/>
              </p:ext>
            </p:extLst>
          </p:nvPr>
        </p:nvGraphicFramePr>
        <p:xfrm>
          <a:off x="6588997" y="4613051"/>
          <a:ext cx="4267200" cy="14827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A24-57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8.75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Martin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A22-56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12.50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Calloway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A23-57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4.95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Mirage</a:t>
                      </a:r>
                      <a:endParaRPr lang="en-US" sz="1800" dirty="0"/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55397" y="4765451"/>
            <a:ext cx="203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73657" y="3676798"/>
            <a:ext cx="2133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5397" y="4841651"/>
            <a:ext cx="2133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STL components overview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5080320" cy="4320454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th-TH" dirty="0"/>
              <a:t>Data storage, data access and algorithms are separated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th-TH" i="1" dirty="0">
                <a:solidFill>
                  <a:srgbClr val="FFFF66"/>
                </a:solidFill>
              </a:rPr>
              <a:t>Containers</a:t>
            </a:r>
            <a:r>
              <a:rPr lang="en-GB" altLang="th-TH" dirty="0"/>
              <a:t> hold data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th-TH" i="1" dirty="0">
                <a:solidFill>
                  <a:srgbClr val="FFFF66"/>
                </a:solidFill>
              </a:rPr>
              <a:t>Iterators</a:t>
            </a:r>
            <a:r>
              <a:rPr lang="en-GB" altLang="th-TH" dirty="0"/>
              <a:t> access data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th-TH" i="1" dirty="0">
                <a:solidFill>
                  <a:srgbClr val="FFFF66"/>
                </a:solidFill>
              </a:rPr>
              <a:t>Algorithms</a:t>
            </a:r>
            <a:r>
              <a:rPr lang="en-GB" altLang="th-TH" dirty="0"/>
              <a:t>, </a:t>
            </a:r>
            <a:r>
              <a:rPr lang="en-GB" altLang="th-TH" i="1" dirty="0">
                <a:solidFill>
                  <a:srgbClr val="FFFF66"/>
                </a:solidFill>
              </a:rPr>
              <a:t>function objects</a:t>
            </a:r>
            <a:r>
              <a:rPr lang="en-GB" altLang="th-TH" dirty="0"/>
              <a:t> manipulate data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th-TH" i="1" dirty="0">
                <a:solidFill>
                  <a:srgbClr val="FFFF66"/>
                </a:solidFill>
              </a:rPr>
              <a:t>Allocators</a:t>
            </a:r>
            <a:r>
              <a:rPr lang="en-GB" altLang="th-TH" dirty="0"/>
              <a:t>... allocate data (mostly, we ignore them)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7190401" y="2267065"/>
            <a:ext cx="1307519" cy="350865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th-TH">
                <a:solidFill>
                  <a:srgbClr val="E6E6FF"/>
                </a:solidFill>
                <a:ea typeface="HG Mincho Light J" charset="0"/>
                <a:cs typeface="HG Mincho Light J" charset="0"/>
              </a:rPr>
              <a:t>Container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9367681" y="2267065"/>
            <a:ext cx="1307519" cy="350865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th-TH">
                <a:solidFill>
                  <a:srgbClr val="E6E6FF"/>
                </a:solidFill>
                <a:ea typeface="HG Mincho Light J" charset="0"/>
                <a:cs typeface="HG Mincho Light J" charset="0"/>
              </a:rPr>
              <a:t>Container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8060160" y="3736738"/>
            <a:ext cx="1741441" cy="350865"/>
          </a:xfrm>
          <a:prstGeom prst="roundRect">
            <a:avLst>
              <a:gd name="adj" fmla="val 144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th-TH">
                <a:solidFill>
                  <a:srgbClr val="E6E6FF"/>
                </a:solidFill>
                <a:ea typeface="HG Mincho Light J" charset="0"/>
                <a:cs typeface="HG Mincho Light J" charset="0"/>
              </a:rPr>
              <a:t>Algorithm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8279040" y="5206413"/>
            <a:ext cx="1307521" cy="350865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th-TH">
                <a:solidFill>
                  <a:srgbClr val="E6E6FF"/>
                </a:solidFill>
                <a:ea typeface="HG Mincho Light J" charset="0"/>
                <a:cs typeface="HG Mincho Light J" charset="0"/>
              </a:rPr>
              <a:t>Container</a:t>
            </a:r>
          </a:p>
        </p:txBody>
      </p:sp>
      <p:cxnSp>
        <p:nvCxnSpPr>
          <p:cNvPr id="13319" name="AutoShape 7"/>
          <p:cNvCxnSpPr>
            <a:cxnSpLocks noChangeShapeType="1"/>
            <a:stCxn id="13315" idx="2"/>
            <a:endCxn id="13317" idx="0"/>
          </p:cNvCxnSpPr>
          <p:nvPr/>
        </p:nvCxnSpPr>
        <p:spPr bwMode="auto">
          <a:xfrm>
            <a:off x="7844161" y="2617930"/>
            <a:ext cx="1086720" cy="1118808"/>
          </a:xfrm>
          <a:prstGeom prst="straightConnector1">
            <a:avLst/>
          </a:prstGeom>
          <a:noFill/>
          <a:ln w="9525">
            <a:solidFill>
              <a:srgbClr val="FFCC99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8"/>
          <p:cNvCxnSpPr>
            <a:cxnSpLocks noChangeShapeType="1"/>
            <a:stCxn id="13316" idx="2"/>
            <a:endCxn id="13317" idx="0"/>
          </p:cNvCxnSpPr>
          <p:nvPr/>
        </p:nvCxnSpPr>
        <p:spPr bwMode="auto">
          <a:xfrm flipH="1">
            <a:off x="8930881" y="2617930"/>
            <a:ext cx="1090560" cy="1118808"/>
          </a:xfrm>
          <a:prstGeom prst="straightConnector1">
            <a:avLst/>
          </a:prstGeom>
          <a:noFill/>
          <a:ln w="9525">
            <a:solidFill>
              <a:srgbClr val="FFCC99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8930881" y="4087603"/>
            <a:ext cx="1920" cy="1118810"/>
          </a:xfrm>
          <a:prstGeom prst="straightConnector1">
            <a:avLst/>
          </a:prstGeom>
          <a:noFill/>
          <a:ln w="9525">
            <a:solidFill>
              <a:srgbClr val="FFCC99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75978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STL map – Associative Arrays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STL map class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เป็นการกำหนดคีย์กับข้อมูล โดยคีย์เป็นข้อมูลที่ไม่ซ้ำกันเลย เช่น เลขบัตรประชาชนกับชื่อสกุล เป็นต้น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STL map class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สามารถใช้ชนิดข้อมูลใดๆ ก็ได้เป็นคีย์หรือเป็นข้อมูล</a:t>
            </a: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1 to 1 mapping (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หนึ่งคีย์สัมพันธ์กับข้อมูลหนึ่งข้อมูล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)</a:t>
            </a: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การใช้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STL map class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จะต้อง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#include &lt;map&gt;</a:t>
            </a:r>
          </a:p>
          <a:p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91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STL map – Associative Arrays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รูปแบบการกำหนดคือ</a:t>
            </a:r>
          </a:p>
          <a:p>
            <a:pPr marL="0" indent="0">
              <a:buNone/>
            </a:pP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หมายเหตุ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comparison_function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ถ้าไม่ระบุจะใช้ค่า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default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less &lt;</a:t>
            </a:r>
          </a:p>
          <a:p>
            <a:pPr marL="0" indent="0">
              <a:buNone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778" y="3067871"/>
            <a:ext cx="749115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::map &lt;</a:t>
            </a:r>
            <a:r>
              <a:rPr lang="en-US" b="1" dirty="0" err="1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key_type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b="1" dirty="0" err="1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comparison_function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]&gt;</a:t>
            </a:r>
            <a:endParaRPr lang="th-TH" b="1" dirty="0">
              <a:solidFill>
                <a:schemeClr val="tx2">
                  <a:lumMod val="1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6852" y="6265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309778" y="4909511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m; // keys of type char, values of type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less than is already defined for char</a:t>
            </a:r>
            <a:endParaRPr lang="th-TH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STL Maps: Constructors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2370" y="2336873"/>
            <a:ext cx="9613861" cy="3599316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Standard </a:t>
            </a:r>
            <a:r>
              <a:rPr lang="en-US" dirty="0"/>
              <a:t>constructor</a:t>
            </a:r>
            <a:endParaRPr lang="en-US" dirty="0" smtClean="0"/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0" indent="0">
              <a:buNone/>
            </a:pPr>
            <a:r>
              <a:rPr lang="en-US" altLang="th-TH" dirty="0"/>
              <a:t>Note that allocator, </a:t>
            </a:r>
            <a:r>
              <a:rPr lang="en-US" altLang="th-TH" dirty="0" err="1"/>
              <a:t>cmpfn</a:t>
            </a:r>
            <a:r>
              <a:rPr lang="en-US" altLang="th-TH" dirty="0"/>
              <a:t> are constructed automatically if not passed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(2) Copy constructor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224500" y="2830665"/>
            <a:ext cx="864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template,fields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 &amp;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Comp(),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Allocator &amp;a = Allocator());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895" y="5360497"/>
            <a:ext cx="1203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template,fields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map&lt;Key, T, Comp, Allocator&gt;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7575" y="778471"/>
            <a:ext cx="3756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th-TH" sz="2800" dirty="0"/>
              <a:t>map&lt;</a:t>
            </a:r>
            <a:r>
              <a:rPr lang="en-US" altLang="th-TH" sz="2800" dirty="0" err="1"/>
              <a:t>char,int</a:t>
            </a:r>
            <a:r>
              <a:rPr lang="en-US" altLang="th-TH" sz="2800" dirty="0"/>
              <a:t>&gt; </a:t>
            </a:r>
            <a:r>
              <a:rPr lang="en-US" altLang="th-TH" sz="2800" dirty="0" smtClean="0"/>
              <a:t>m;</a:t>
            </a:r>
          </a:p>
          <a:p>
            <a:pPr>
              <a:buFontTx/>
              <a:buNone/>
            </a:pPr>
            <a:r>
              <a:rPr lang="en-US" altLang="th-TH" sz="2800" dirty="0" smtClean="0"/>
              <a:t>map&lt;</a:t>
            </a:r>
            <a:r>
              <a:rPr lang="en-US" altLang="th-TH" sz="2800" dirty="0" err="1" smtClean="0"/>
              <a:t>char,int</a:t>
            </a:r>
            <a:r>
              <a:rPr lang="en-US" altLang="th-TH" sz="2800" dirty="0"/>
              <a:t>&gt; m2(m);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0769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Maps: Data Storage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h-TH"/>
              <a:t>An STL map is implemented as a tree-structure, where each node holds a “pair”</a:t>
            </a:r>
          </a:p>
          <a:p>
            <a:pPr>
              <a:lnSpc>
                <a:spcPct val="90000"/>
              </a:lnSpc>
            </a:pPr>
            <a:r>
              <a:rPr lang="en-US" altLang="th-TH"/>
              <a:t>Most important to know when retrieving data from the table</a:t>
            </a:r>
          </a:p>
          <a:p>
            <a:pPr lvl="1">
              <a:lnSpc>
                <a:spcPct val="90000"/>
              </a:lnSpc>
            </a:pPr>
            <a:r>
              <a:rPr lang="en-US" altLang="th-TH"/>
              <a:t>Some functions return the pair, not just the value</a:t>
            </a:r>
          </a:p>
          <a:p>
            <a:pPr>
              <a:lnSpc>
                <a:spcPct val="90000"/>
              </a:lnSpc>
            </a:pPr>
            <a:endParaRPr lang="en-US" altLang="th-TH"/>
          </a:p>
          <a:p>
            <a:pPr>
              <a:lnSpc>
                <a:spcPct val="90000"/>
              </a:lnSpc>
            </a:pPr>
            <a:r>
              <a:rPr lang="en-US" altLang="th-TH"/>
              <a:t>A pair has two fields, </a:t>
            </a:r>
            <a:r>
              <a:rPr lang="en-US" altLang="th-TH" i="1"/>
              <a:t>first</a:t>
            </a:r>
            <a:r>
              <a:rPr lang="en-US" altLang="th-TH"/>
              <a:t> (holding the key) and </a:t>
            </a:r>
            <a:r>
              <a:rPr lang="en-US" altLang="th-TH" i="1"/>
              <a:t>second</a:t>
            </a:r>
            <a:r>
              <a:rPr lang="en-US" altLang="th-TH"/>
              <a:t> (holding the value)</a:t>
            </a:r>
          </a:p>
          <a:p>
            <a:pPr>
              <a:lnSpc>
                <a:spcPct val="90000"/>
              </a:lnSpc>
            </a:pPr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2877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Map: Data Storage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h-TH" dirty="0"/>
              <a:t>If you have a </a:t>
            </a:r>
            <a:r>
              <a:rPr lang="en-US" altLang="th-TH" b="1" i="1" dirty="0"/>
              <a:t>pair object</a:t>
            </a:r>
            <a:r>
              <a:rPr lang="en-US" altLang="th-TH" dirty="0"/>
              <a:t>, you can use the following code to print the key and value: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h-TH" dirty="0" err="1"/>
              <a:t>cout</a:t>
            </a:r>
            <a:r>
              <a:rPr lang="en-US" altLang="th-TH" dirty="0"/>
              <a:t> &lt;&lt; </a:t>
            </a:r>
            <a:r>
              <a:rPr lang="en-US" altLang="th-TH" dirty="0" err="1"/>
              <a:t>myPairObject.first</a:t>
            </a:r>
            <a:r>
              <a:rPr lang="en-US" altLang="th-TH" dirty="0"/>
              <a:t> &lt;&lt; “ “ &lt;&lt; </a:t>
            </a:r>
            <a:r>
              <a:rPr lang="en-US" altLang="th-TH" dirty="0" err="1"/>
              <a:t>myPairObject.second</a:t>
            </a:r>
            <a:r>
              <a:rPr lang="en-US" altLang="th-TH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h-TH" dirty="0"/>
          </a:p>
          <a:p>
            <a:pPr>
              <a:lnSpc>
                <a:spcPct val="90000"/>
              </a:lnSpc>
            </a:pPr>
            <a:r>
              <a:rPr lang="en-US" altLang="th-TH" dirty="0"/>
              <a:t>If you have a </a:t>
            </a:r>
            <a:r>
              <a:rPr lang="en-US" altLang="th-TH" b="1" i="1" dirty="0"/>
              <a:t>pointer to the pair object,</a:t>
            </a:r>
            <a:r>
              <a:rPr lang="en-US" altLang="th-TH" dirty="0"/>
              <a:t> use the arrow operator instead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h-TH" dirty="0" err="1"/>
              <a:t>cout</a:t>
            </a:r>
            <a:r>
              <a:rPr lang="en-US" altLang="th-TH" dirty="0"/>
              <a:t> &lt;&lt; </a:t>
            </a:r>
            <a:r>
              <a:rPr lang="en-US" altLang="th-TH" dirty="0" err="1"/>
              <a:t>myPairObject</a:t>
            </a:r>
            <a:r>
              <a:rPr lang="en-US" altLang="th-TH" dirty="0"/>
              <a:t>-&gt;first &lt;&lt; “ “ &lt;&lt; </a:t>
            </a:r>
            <a:r>
              <a:rPr lang="en-US" altLang="th-TH" dirty="0" err="1"/>
              <a:t>myPairObject</a:t>
            </a:r>
            <a:r>
              <a:rPr lang="en-US" altLang="th-TH" dirty="0"/>
              <a:t>-&gt;second;</a:t>
            </a:r>
          </a:p>
          <a:p>
            <a:pPr lvl="1">
              <a:lnSpc>
                <a:spcPct val="90000"/>
              </a:lnSpc>
            </a:pPr>
            <a:endParaRPr lang="en-US" altLang="th-TH" dirty="0"/>
          </a:p>
        </p:txBody>
      </p:sp>
    </p:spTree>
    <p:extLst>
      <p:ext uri="{BB962C8B-B14F-4D97-AF65-F5344CB8AC3E}">
        <p14:creationId xmlns:p14="http://schemas.microsoft.com/office/powerpoint/2010/main" val="383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Map: Data Storage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 dirty="0"/>
              <a:t>Any time a function returns an </a:t>
            </a:r>
            <a:r>
              <a:rPr lang="en-US" altLang="th-TH" b="1" dirty="0"/>
              <a:t>iterator</a:t>
            </a:r>
            <a:r>
              <a:rPr lang="en-US" altLang="th-TH" dirty="0"/>
              <a:t>, the iterator is a pointer to the pair [so you’ll use the -&gt; operation most frequently</a:t>
            </a:r>
            <a:r>
              <a:rPr lang="en-US" altLang="th-TH" dirty="0" smtClean="0"/>
              <a:t>].</a:t>
            </a:r>
          </a:p>
          <a:p>
            <a:r>
              <a:rPr lang="en-US" altLang="th-TH" dirty="0"/>
              <a:t>Tree structure </a:t>
            </a:r>
          </a:p>
          <a:p>
            <a:pPr lvl="1"/>
            <a:r>
              <a:rPr lang="en-US" altLang="th-TH" dirty="0"/>
              <a:t>logarithmic time inserts, finds, deletes</a:t>
            </a:r>
          </a:p>
          <a:p>
            <a:endParaRPr lang="en-US" altLang="th-TH" b="1" dirty="0"/>
          </a:p>
        </p:txBody>
      </p:sp>
    </p:spTree>
    <p:extLst>
      <p:ext uri="{BB962C8B-B14F-4D97-AF65-F5344CB8AC3E}">
        <p14:creationId xmlns:p14="http://schemas.microsoft.com/office/powerpoint/2010/main" val="810763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Example of map class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7" y="2162286"/>
            <a:ext cx="10087617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main() {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::map &lt;string, char&gt;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grade_list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grade_list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["John"] = 'A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Should be John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grade_list.begin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()-&gt;first&lt;&lt;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Should be A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grade_list.begin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()-&gt;second&lt;&lt;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grade_list.find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("Tim") ==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grade_list.end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&lt;&lt;"Tim is not in the map!"&lt;&lt;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STL Map: Available Methods</a:t>
            </a:r>
          </a:p>
        </p:txBody>
      </p:sp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89975"/>
              </p:ext>
            </p:extLst>
          </p:nvPr>
        </p:nvGraphicFramePr>
        <p:xfrm>
          <a:off x="803082" y="2039587"/>
          <a:ext cx="1110002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void</a:t>
                      </a:r>
                      <a:r>
                        <a:rPr lang="en-US" sz="2000" dirty="0" smtClean="0"/>
                        <a:t> clear()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 all elements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bool</a:t>
                      </a:r>
                      <a:r>
                        <a:rPr lang="en-US" sz="2000" dirty="0" smtClean="0"/>
                        <a:t> empty()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true if empty, false otherwise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err="1" smtClean="0"/>
                        <a:t>size_type</a:t>
                      </a:r>
                      <a:r>
                        <a:rPr lang="en-US" sz="2000" dirty="0" smtClean="0"/>
                        <a:t>  </a:t>
                      </a:r>
                      <a:r>
                        <a:rPr lang="en-US" sz="2000" dirty="0" err="1" smtClean="0"/>
                        <a:t>max_size</a:t>
                      </a:r>
                      <a:r>
                        <a:rPr lang="en-US" sz="2000" dirty="0" smtClean="0"/>
                        <a:t>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max number of elements map can hold (usually an integer</a:t>
                      </a:r>
                      <a:r>
                        <a:rPr lang="en-US" sz="2000" baseline="0" dirty="0" smtClean="0"/>
                        <a:t> returned) [capacity]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err="1" smtClean="0"/>
                        <a:t>size_type</a:t>
                      </a:r>
                      <a:r>
                        <a:rPr lang="en-US" sz="2000" dirty="0" smtClean="0"/>
                        <a:t>  size()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the number of elements currently in the map (usually an integer returned) [actual size]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iterator begin()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an iterator to the first element in the map (the first when sorted, due to storage mechanism)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iterator end()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an iterator to the last element in the map (the last when sorted)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reverse_iterator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rbegin</a:t>
                      </a:r>
                      <a:r>
                        <a:rPr lang="en-US" sz="2000" dirty="0" smtClean="0"/>
                        <a:t>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 reverse iterator to the end of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reverse_iterator</a:t>
                      </a:r>
                      <a:r>
                        <a:rPr lang="en-US" sz="2000" dirty="0" smtClean="0"/>
                        <a:t> rend()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th-TH" sz="2000" dirty="0" smtClean="0"/>
                        <a:t>returns a reverse iterator to the start of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0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STL Map: Available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336873"/>
            <a:ext cx="11023999" cy="35993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h-TH" sz="2900" dirty="0">
                <a:latin typeface="Comic Sans MS" pitchFamily="66" charset="0"/>
              </a:rPr>
              <a:t>pair&lt;</a:t>
            </a:r>
            <a:r>
              <a:rPr lang="en-US" altLang="th-TH" sz="2900" dirty="0" err="1">
                <a:latin typeface="Comic Sans MS" pitchFamily="66" charset="0"/>
              </a:rPr>
              <a:t>iterator,bool</a:t>
            </a:r>
            <a:r>
              <a:rPr lang="en-US" altLang="th-TH" sz="2900" dirty="0">
                <a:latin typeface="Comic Sans MS" pitchFamily="66" charset="0"/>
              </a:rPr>
              <a:t>&gt; insert(</a:t>
            </a:r>
            <a:r>
              <a:rPr lang="en-US" altLang="th-TH" sz="2900" dirty="0" err="1">
                <a:latin typeface="Comic Sans MS" pitchFamily="66" charset="0"/>
              </a:rPr>
              <a:t>const</a:t>
            </a:r>
            <a:r>
              <a:rPr lang="en-US" altLang="th-TH" sz="2900" dirty="0">
                <a:latin typeface="Comic Sans MS" pitchFamily="66" charset="0"/>
              </a:rPr>
              <a:t> </a:t>
            </a:r>
            <a:r>
              <a:rPr lang="en-US" altLang="th-TH" sz="2900" dirty="0" err="1">
                <a:latin typeface="Comic Sans MS" pitchFamily="66" charset="0"/>
              </a:rPr>
              <a:t>value_type</a:t>
            </a:r>
            <a:r>
              <a:rPr lang="en-US" altLang="th-TH" sz="2900" dirty="0">
                <a:latin typeface="Comic Sans MS" pitchFamily="66" charset="0"/>
              </a:rPr>
              <a:t> &amp;</a:t>
            </a:r>
            <a:r>
              <a:rPr lang="en-US" altLang="th-TH" sz="2900" dirty="0" err="1">
                <a:latin typeface="Comic Sans MS" pitchFamily="66" charset="0"/>
              </a:rPr>
              <a:t>val</a:t>
            </a:r>
            <a:r>
              <a:rPr lang="en-US" altLang="th-TH" sz="2900" dirty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 </a:t>
            </a:r>
            <a:r>
              <a:rPr lang="en-US" altLang="th-TH" sz="3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</a:t>
            </a:r>
            <a:r>
              <a:rPr lang="en-US" altLang="th-TH" sz="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into the map, if it’s not already there.  Return pair&lt;</a:t>
            </a:r>
            <a:r>
              <a:rPr lang="en-US" altLang="th-TH" sz="3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iterator,true</a:t>
            </a:r>
            <a:r>
              <a:rPr lang="en-US" altLang="th-TH" sz="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if successful, pair&lt;</a:t>
            </a:r>
            <a:r>
              <a:rPr lang="en-US" altLang="th-TH" sz="3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iterator,false</a:t>
            </a:r>
            <a:r>
              <a:rPr lang="en-US" altLang="th-TH" sz="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if fails.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h-TH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900" dirty="0">
                <a:latin typeface="Comic Sans MS" pitchFamily="66" charset="0"/>
              </a:rPr>
              <a:t>iterator insert(iterator </a:t>
            </a:r>
            <a:r>
              <a:rPr lang="en-US" altLang="th-TH" sz="2900" dirty="0" err="1" smtClean="0">
                <a:latin typeface="Comic Sans MS" pitchFamily="66" charset="0"/>
              </a:rPr>
              <a:t>i</a:t>
            </a:r>
            <a:r>
              <a:rPr lang="en-US" altLang="th-TH" sz="2900" dirty="0" smtClean="0">
                <a:latin typeface="Comic Sans MS" pitchFamily="66" charset="0"/>
              </a:rPr>
              <a:t>, </a:t>
            </a:r>
            <a:r>
              <a:rPr lang="en-US" altLang="th-TH" sz="2900" dirty="0" err="1">
                <a:latin typeface="Comic Sans MS" pitchFamily="66" charset="0"/>
              </a:rPr>
              <a:t>const</a:t>
            </a:r>
            <a:r>
              <a:rPr lang="en-US" altLang="th-TH" sz="2900" dirty="0">
                <a:latin typeface="Comic Sans MS" pitchFamily="66" charset="0"/>
              </a:rPr>
              <a:t> </a:t>
            </a:r>
            <a:r>
              <a:rPr lang="en-US" altLang="th-TH" sz="2900" dirty="0" err="1">
                <a:latin typeface="Comic Sans MS" pitchFamily="66" charset="0"/>
              </a:rPr>
              <a:t>value_type</a:t>
            </a:r>
            <a:r>
              <a:rPr lang="en-US" altLang="th-TH" sz="2900" dirty="0">
                <a:latin typeface="Comic Sans MS" pitchFamily="66" charset="0"/>
              </a:rPr>
              <a:t> &amp;</a:t>
            </a:r>
            <a:r>
              <a:rPr lang="en-US" altLang="th-TH" sz="2900" dirty="0" err="1">
                <a:latin typeface="Comic Sans MS" pitchFamily="66" charset="0"/>
              </a:rPr>
              <a:t>val</a:t>
            </a:r>
            <a:r>
              <a:rPr lang="en-US" altLang="th-TH" sz="2900" dirty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4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 </a:t>
            </a:r>
            <a:r>
              <a:rPr lang="en-US" altLang="th-TH" sz="41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</a:t>
            </a:r>
            <a:r>
              <a:rPr lang="en-US" altLang="th-TH" sz="4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into the map, after the value specified by </a:t>
            </a:r>
            <a:r>
              <a:rPr lang="en-US" altLang="th-TH" sz="41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4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 Iterator to inserted element is returned.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h-TH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900" dirty="0">
                <a:latin typeface="Comic Sans MS" pitchFamily="66" charset="0"/>
              </a:rPr>
              <a:t>template &lt;class </a:t>
            </a:r>
            <a:r>
              <a:rPr lang="en-US" altLang="th-TH" sz="2900" dirty="0" err="1">
                <a:latin typeface="Comic Sans MS" pitchFamily="66" charset="0"/>
              </a:rPr>
              <a:t>InIter</a:t>
            </a:r>
            <a:r>
              <a:rPr lang="en-US" altLang="th-TH" sz="2900" dirty="0">
                <a:latin typeface="Comic Sans MS" pitchFamily="66" charset="0"/>
              </a:rPr>
              <a:t>&gt; void insert(</a:t>
            </a:r>
            <a:r>
              <a:rPr lang="en-US" altLang="th-TH" sz="2900" dirty="0" err="1">
                <a:latin typeface="Comic Sans MS" pitchFamily="66" charset="0"/>
              </a:rPr>
              <a:t>InIter</a:t>
            </a:r>
            <a:r>
              <a:rPr lang="en-US" altLang="th-TH" sz="2900" dirty="0">
                <a:latin typeface="Comic Sans MS" pitchFamily="66" charset="0"/>
              </a:rPr>
              <a:t> start, </a:t>
            </a:r>
            <a:r>
              <a:rPr lang="en-US" altLang="th-TH" sz="2900" dirty="0" err="1">
                <a:latin typeface="Comic Sans MS" pitchFamily="66" charset="0"/>
              </a:rPr>
              <a:t>InIter</a:t>
            </a:r>
            <a:r>
              <a:rPr lang="en-US" altLang="th-TH" sz="2900" dirty="0">
                <a:latin typeface="Comic Sans MS" pitchFamily="66" charset="0"/>
              </a:rPr>
              <a:t> end)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4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 a range of elements</a:t>
            </a:r>
          </a:p>
        </p:txBody>
      </p:sp>
    </p:spTree>
    <p:extLst>
      <p:ext uri="{BB962C8B-B14F-4D97-AF65-F5344CB8AC3E}">
        <p14:creationId xmlns:p14="http://schemas.microsoft.com/office/powerpoint/2010/main" val="417122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Map: Available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775" y="2220379"/>
            <a:ext cx="10972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void erase (iterator </a:t>
            </a:r>
            <a:r>
              <a:rPr lang="en-US" altLang="th-TH" sz="2000" dirty="0" err="1">
                <a:latin typeface="Comic Sans MS" pitchFamily="66" charset="0"/>
              </a:rPr>
              <a:t>i</a:t>
            </a:r>
            <a:r>
              <a:rPr lang="en-US" altLang="th-TH" sz="2000" dirty="0">
                <a:latin typeface="Comic Sans MS" pitchFamily="66" charset="0"/>
              </a:rPr>
              <a:t>)</a:t>
            </a:r>
          </a:p>
          <a:p>
            <a:pPr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Remove the element pointed to by 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pPr>
              <a:buFontTx/>
              <a:buNone/>
            </a:pPr>
            <a:endParaRPr lang="en-US" altLang="th-TH" sz="2000" dirty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th-TH" sz="2000" dirty="0" err="1">
                <a:latin typeface="Comic Sans MS" pitchFamily="66" charset="0"/>
              </a:rPr>
              <a:t>size_type</a:t>
            </a:r>
            <a:r>
              <a:rPr lang="en-US" altLang="th-TH" sz="2000" dirty="0">
                <a:latin typeface="Comic Sans MS" pitchFamily="66" charset="0"/>
              </a:rPr>
              <a:t> erase(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 k)</a:t>
            </a:r>
          </a:p>
          <a:p>
            <a:pPr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Remove from the map elements that have keys with the value k.</a:t>
            </a:r>
          </a:p>
          <a:p>
            <a:pPr>
              <a:buFontTx/>
              <a:buNone/>
            </a:pPr>
            <a:endParaRPr lang="en-US" altLang="th-TH" sz="2400" dirty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void erase(iterator start, iterator end)</a:t>
            </a:r>
          </a:p>
          <a:p>
            <a:pPr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Remove the elements in the range start to end</a:t>
            </a:r>
          </a:p>
        </p:txBody>
      </p:sp>
    </p:spTree>
    <p:extLst>
      <p:ext uri="{BB962C8B-B14F-4D97-AF65-F5344CB8AC3E}">
        <p14:creationId xmlns:p14="http://schemas.microsoft.com/office/powerpoint/2010/main" val="35806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Sequence Containers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10412159" cy="4511994"/>
          </a:xfrm>
          <a:ln/>
        </p:spPr>
        <p:txBody>
          <a:bodyPr/>
          <a:lstStyle/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vector&lt;T&gt;</a:t>
            </a:r>
            <a:r>
              <a:rPr lang="en-GB" altLang="th-TH"/>
              <a:t> – dynamic array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Offers random access, back insertion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Should be your </a:t>
            </a:r>
            <a:r>
              <a:rPr lang="en-GB" altLang="th-TH" b="1" i="1">
                <a:solidFill>
                  <a:srgbClr val="FFFF66"/>
                </a:solidFill>
              </a:rPr>
              <a:t>default choice</a:t>
            </a:r>
            <a:r>
              <a:rPr lang="en-GB" altLang="th-TH" b="1" i="1"/>
              <a:t>, but choose wisely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Backward compatible with C :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&amp;v[0]</a:t>
            </a:r>
            <a:r>
              <a:rPr lang="en-GB" altLang="th-TH"/>
              <a:t> points to the first element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deque&lt;T&gt;</a:t>
            </a:r>
            <a:r>
              <a:rPr lang="en-GB" altLang="th-TH"/>
              <a:t> – double-ended queue (usually array of arrays)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Offers random access, back and front insertion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Slower than vectors, no C compatibility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list&lt;T&gt;</a:t>
            </a:r>
            <a:r>
              <a:rPr lang="en-GB" altLang="th-TH"/>
              <a:t> – 'traditional' doubly linked list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Don't expect random access, you can insert anywhere though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string</a:t>
            </a:r>
            <a:r>
              <a:rPr lang="en-GB" altLang="th-TH"/>
              <a:t> – yes, it is a STL container (a typedef actually)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Nonstandard containers :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slist</a:t>
            </a:r>
            <a:r>
              <a:rPr lang="en-GB" altLang="th-TH"/>
              <a:t>,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rope</a:t>
            </a:r>
            <a:r>
              <a:rPr lang="en-GB" altLang="th-TH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666492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Map: Available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81" y="2138206"/>
            <a:ext cx="112776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iterator find(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an iterator to the specified key.  If the key is not found, an iterator to the end of the map is returned.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h-TH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2000" dirty="0" err="1">
                <a:latin typeface="Comic Sans MS" pitchFamily="66" charset="0"/>
              </a:rPr>
              <a:t>size_type</a:t>
            </a:r>
            <a:r>
              <a:rPr lang="en-US" altLang="th-TH" sz="2000" dirty="0">
                <a:latin typeface="Comic Sans MS" pitchFamily="66" charset="0"/>
              </a:rPr>
              <a:t> count(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 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endParaRPr lang="en-US" altLang="th-TH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2800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the number of times a key k occurs in the map (0 or 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h-TH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reference operator[](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a reference to the value associated with the key k.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If the key is not found in the map, the key and a default constructed instance of the value type is inserted in the amp.</a:t>
            </a:r>
          </a:p>
        </p:txBody>
      </p:sp>
    </p:spTree>
    <p:extLst>
      <p:ext uri="{BB962C8B-B14F-4D97-AF65-F5344CB8AC3E}">
        <p14:creationId xmlns:p14="http://schemas.microsoft.com/office/powerpoint/2010/main" val="316227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STL Map: Available 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489" y="2090500"/>
            <a:ext cx="112776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iterator </a:t>
            </a:r>
            <a:r>
              <a:rPr lang="en-US" altLang="th-TH" sz="2000" dirty="0" err="1">
                <a:latin typeface="Comic Sans MS" pitchFamily="66" charset="0"/>
              </a:rPr>
              <a:t>lower_bound</a:t>
            </a:r>
            <a:r>
              <a:rPr lang="en-US" altLang="th-TH" sz="2000" dirty="0">
                <a:latin typeface="Comic Sans MS" pitchFamily="66" charset="0"/>
              </a:rPr>
              <a:t>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an iterator to the first element in the map with a key &gt;= 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h-TH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iterator </a:t>
            </a:r>
            <a:r>
              <a:rPr lang="en-US" altLang="th-TH" sz="2000" dirty="0" err="1">
                <a:latin typeface="Comic Sans MS" pitchFamily="66" charset="0"/>
              </a:rPr>
              <a:t>upper_bound</a:t>
            </a:r>
            <a:r>
              <a:rPr lang="en-US" altLang="th-TH" sz="2000" dirty="0">
                <a:latin typeface="Comic Sans MS" pitchFamily="66" charset="0"/>
              </a:rPr>
              <a:t>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 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endParaRPr lang="en-US" altLang="th-TH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dirty="0"/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an iterator to the first element in the map with a key strictly &gt; 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h-TH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000" dirty="0">
                <a:latin typeface="Comic Sans MS" pitchFamily="66" charset="0"/>
              </a:rPr>
              <a:t>pair&lt;iterator, iterator&gt; </a:t>
            </a:r>
            <a:r>
              <a:rPr lang="en-US" altLang="th-TH" sz="2000" dirty="0" err="1">
                <a:latin typeface="Comic Sans MS" pitchFamily="66" charset="0"/>
              </a:rPr>
              <a:t>equal_range</a:t>
            </a:r>
            <a:r>
              <a:rPr lang="en-US" altLang="th-TH" sz="2000" dirty="0">
                <a:latin typeface="Comic Sans MS" pitchFamily="66" charset="0"/>
              </a:rPr>
              <a:t>(</a:t>
            </a:r>
            <a:r>
              <a:rPr lang="en-US" altLang="th-TH" sz="2000" dirty="0" err="1">
                <a:latin typeface="Comic Sans MS" pitchFamily="66" charset="0"/>
              </a:rPr>
              <a:t>const</a:t>
            </a:r>
            <a:r>
              <a:rPr lang="en-US" altLang="th-TH" sz="2000" dirty="0">
                <a:latin typeface="Comic Sans MS" pitchFamily="66" charset="0"/>
              </a:rPr>
              <a:t> </a:t>
            </a:r>
            <a:r>
              <a:rPr lang="en-US" altLang="th-TH" sz="2000" dirty="0" err="1">
                <a:latin typeface="Comic Sans MS" pitchFamily="66" charset="0"/>
              </a:rPr>
              <a:t>key_type</a:t>
            </a:r>
            <a:r>
              <a:rPr lang="en-US" altLang="th-TH" sz="2000" dirty="0">
                <a:latin typeface="Comic Sans MS" pitchFamily="66" charset="0"/>
              </a:rPr>
              <a:t> &amp;k)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h-TH" sz="2400" dirty="0">
                <a:latin typeface="Comic Sans MS" pitchFamily="66" charset="0"/>
              </a:rPr>
              <a:t>	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Returns a pair of iterators that point to the upper bound and the lower bound in the map for the specified key</a:t>
            </a:r>
          </a:p>
        </p:txBody>
      </p:sp>
    </p:spTree>
    <p:extLst>
      <p:ext uri="{BB962C8B-B14F-4D97-AF65-F5344CB8AC3E}">
        <p14:creationId xmlns:p14="http://schemas.microsoft.com/office/powerpoint/2010/main" val="94179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8285"/>
            <a:ext cx="10972800" cy="1143000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95400"/>
            <a:ext cx="5791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 dirty="0"/>
              <a:t>	Map between characters and ASCII representations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1143000"/>
            <a:ext cx="58293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8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6236"/>
            <a:ext cx="10972800" cy="1143000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95400"/>
            <a:ext cx="5791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/>
              <a:t>	Same program, exploiting []</a:t>
            </a:r>
          </a:p>
          <a:p>
            <a:pPr>
              <a:buFontTx/>
              <a:buNone/>
            </a:pPr>
            <a:endParaRPr lang="en-US" altLang="th-TH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34" y="838200"/>
            <a:ext cx="614256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363629"/>
            <a:ext cx="9613861" cy="1080938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67" y="1295400"/>
            <a:ext cx="532553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0784" y="1168184"/>
            <a:ext cx="5791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h-TH" sz="2400" dirty="0"/>
              <a:t>	Print all entries in map in forward and reverse order</a:t>
            </a:r>
          </a:p>
          <a:p>
            <a:pPr>
              <a:buFontTx/>
              <a:buNone/>
            </a:pPr>
            <a:endParaRPr lang="en-US" altLang="th-TH" sz="2400" dirty="0"/>
          </a:p>
        </p:txBody>
      </p:sp>
    </p:spTree>
    <p:extLst>
      <p:ext uri="{BB962C8B-B14F-4D97-AF65-F5344CB8AC3E}">
        <p14:creationId xmlns:p14="http://schemas.microsoft.com/office/powerpoint/2010/main" val="32833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347727"/>
            <a:ext cx="9613861" cy="1080938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2383" y="1851970"/>
            <a:ext cx="396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h-TH" dirty="0"/>
              <a:t>	</a:t>
            </a:r>
            <a:r>
              <a:rPr lang="en-US" altLang="th-TH" sz="2400" dirty="0"/>
              <a:t>Print lower bound, upper bound, and equal range given a char typed in</a:t>
            </a:r>
          </a:p>
          <a:p>
            <a:pPr>
              <a:buFontTx/>
              <a:buNone/>
            </a:pPr>
            <a:endParaRPr lang="en-US" altLang="th-TH" sz="2400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1164"/>
            <a:ext cx="7620000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363629"/>
            <a:ext cx="9613861" cy="1080938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94186" y="1295400"/>
            <a:ext cx="702101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h-TH" dirty="0"/>
              <a:t>	</a:t>
            </a:r>
            <a:r>
              <a:rPr lang="en-US" altLang="th-TH" sz="2400" dirty="0"/>
              <a:t>Using the &lt;,&gt;, ==, </a:t>
            </a:r>
            <a:r>
              <a:rPr lang="en-US" altLang="th-TH" sz="2400" dirty="0" smtClean="0"/>
              <a:t>!= functions </a:t>
            </a:r>
            <a:r>
              <a:rPr lang="en-US" altLang="th-TH" sz="2400" dirty="0"/>
              <a:t>on map objects</a:t>
            </a:r>
          </a:p>
          <a:p>
            <a:pPr>
              <a:buFontTx/>
              <a:buNone/>
            </a:pPr>
            <a:endParaRPr lang="en-US" altLang="th-TH" sz="2400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1219200"/>
            <a:ext cx="47625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47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387482"/>
            <a:ext cx="9613861" cy="1080938"/>
          </a:xfrm>
        </p:spPr>
        <p:txBody>
          <a:bodyPr/>
          <a:lstStyle/>
          <a:p>
            <a:r>
              <a:rPr lang="en-US" altLang="th-TH" dirty="0"/>
              <a:t>STL Map: Example Programs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226"/>
            <a:ext cx="8483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4600"/>
            <a:ext cx="762000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49844" y="1851970"/>
            <a:ext cx="396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h-TH" dirty="0"/>
              <a:t>	</a:t>
            </a:r>
            <a:r>
              <a:rPr lang="en-US" altLang="th-TH" sz="2400" dirty="0"/>
              <a:t>Storing objects, requiring an overload of the &lt; operator for the key type</a:t>
            </a:r>
          </a:p>
          <a:p>
            <a:pPr>
              <a:buFontTx/>
              <a:buNone/>
            </a:pPr>
            <a:endParaRPr lang="en-US" altLang="th-TH" sz="2400" dirty="0"/>
          </a:p>
        </p:txBody>
      </p:sp>
    </p:spTree>
    <p:extLst>
      <p:ext uri="{BB962C8B-B14F-4D97-AF65-F5344CB8AC3E}">
        <p14:creationId xmlns:p14="http://schemas.microsoft.com/office/powerpoint/2010/main" val="6551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Multi-map Container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th-TH" dirty="0" smtClean="0"/>
              <a:t>Similar to a map container </a:t>
            </a:r>
          </a:p>
          <a:p>
            <a:pPr eaLnBrk="1" hangingPunct="1"/>
            <a:r>
              <a:rPr lang="en-US" altLang="th-TH" dirty="0" smtClean="0"/>
              <a:t>Multi-map container allows duplicates</a:t>
            </a:r>
          </a:p>
          <a:p>
            <a:pPr eaLnBrk="1" hangingPunct="1"/>
            <a:r>
              <a:rPr lang="en-US" altLang="th-TH" dirty="0" smtClean="0"/>
              <a:t>Sorted Associative Container</a:t>
            </a:r>
          </a:p>
          <a:p>
            <a:pPr eaLnBrk="1" hangingPunct="1"/>
            <a:r>
              <a:rPr lang="en-US" altLang="th-TH" dirty="0" smtClean="0"/>
              <a:t>Multiple Associative Container, there is no limit on the number of elements with the same key.</a:t>
            </a:r>
          </a:p>
          <a:p>
            <a:pPr eaLnBrk="1" hangingPunct="1"/>
            <a:endParaRPr lang="en-US" altLang="th-TH" dirty="0" smtClean="0"/>
          </a:p>
        </p:txBody>
      </p:sp>
    </p:spTree>
    <p:extLst>
      <p:ext uri="{BB962C8B-B14F-4D97-AF65-F5344CB8AC3E}">
        <p14:creationId xmlns:p14="http://schemas.microsoft.com/office/powerpoint/2010/main" val="13576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inserting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9029" y="1923411"/>
            <a:ext cx="11761348" cy="5391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first insert function version (single parameter):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&gt;('a',100)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&gt;('z',150)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&gt;('b',75)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second insert function version (with hint position):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&gt;('c',300));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//max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efficiency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&gt;('z',400));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efficiency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8363" y="222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7250" y="2408838"/>
            <a:ext cx="2993127" cy="25853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mymultimap</a:t>
            </a:r>
            <a:r>
              <a:rPr lang="en-US" dirty="0"/>
              <a:t> contains:</a:t>
            </a:r>
          </a:p>
          <a:p>
            <a:r>
              <a:rPr lang="en-US" dirty="0"/>
              <a:t>a =&gt; 100</a:t>
            </a:r>
          </a:p>
          <a:p>
            <a:r>
              <a:rPr lang="en-US" dirty="0"/>
              <a:t>b =&gt; 75</a:t>
            </a:r>
          </a:p>
          <a:p>
            <a:r>
              <a:rPr lang="en-US" dirty="0"/>
              <a:t>c =&gt; 300</a:t>
            </a:r>
          </a:p>
          <a:p>
            <a:r>
              <a:rPr lang="en-US" dirty="0"/>
              <a:t>z =&gt; 400</a:t>
            </a:r>
          </a:p>
          <a:p>
            <a:r>
              <a:rPr lang="en-US" dirty="0"/>
              <a:t>z =&gt; 150</a:t>
            </a:r>
          </a:p>
          <a:p>
            <a:r>
              <a:rPr lang="en-US" dirty="0" err="1"/>
              <a:t>anothermultimap</a:t>
            </a:r>
            <a:r>
              <a:rPr lang="en-US" dirty="0"/>
              <a:t> contains:</a:t>
            </a:r>
          </a:p>
          <a:p>
            <a:r>
              <a:rPr lang="en-US" dirty="0"/>
              <a:t>a =&gt; 100</a:t>
            </a:r>
          </a:p>
          <a:p>
            <a:r>
              <a:rPr lang="en-US" dirty="0"/>
              <a:t>b =&gt; 75</a:t>
            </a:r>
          </a:p>
        </p:txBody>
      </p:sp>
    </p:spTree>
    <p:extLst>
      <p:ext uri="{BB962C8B-B14F-4D97-AF65-F5344CB8AC3E}">
        <p14:creationId xmlns:p14="http://schemas.microsoft.com/office/powerpoint/2010/main" val="8306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Associative Containers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10412159" cy="4707855"/>
          </a:xfrm>
          <a:ln/>
        </p:spPr>
        <p:txBody>
          <a:bodyPr/>
          <a:lstStyle/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Offer </a:t>
            </a:r>
            <a:r>
              <a:rPr lang="en-GB" altLang="th-TH" i="1">
                <a:solidFill>
                  <a:srgbClr val="FFFF66"/>
                </a:solidFill>
              </a:rPr>
              <a:t>O(log n)</a:t>
            </a:r>
            <a:r>
              <a:rPr lang="en-GB" altLang="th-TH"/>
              <a:t> insertion, suppression and access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Store only weakly strict ordered types (eg. numeric types)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Must have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operator&lt;()</a:t>
            </a:r>
            <a:r>
              <a:rPr lang="en-GB" altLang="th-TH"/>
              <a:t> and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operator==()</a:t>
            </a:r>
            <a:r>
              <a:rPr lang="en-GB" altLang="th-TH"/>
              <a:t> defined</a:t>
            </a:r>
            <a:br>
              <a:rPr lang="en-GB" altLang="th-TH"/>
            </a:br>
            <a:r>
              <a:rPr lang="en-GB" altLang="th-TH"/>
              <a:t>and !(a&lt;b) &amp;&amp; !(b&lt;a) </a:t>
            </a:r>
            <a:r>
              <a:rPr lang="en-GB" altLang="th-TH">
                <a:cs typeface="Times New Roman" pitchFamily="18" charset="0"/>
              </a:rPr>
              <a:t>≡ (a==b)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>
                <a:cs typeface="Times New Roman" pitchFamily="18" charset="0"/>
              </a:rPr>
              <a:t>The sorting criterion is also a template parameter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set&lt;T&gt;</a:t>
            </a:r>
            <a:r>
              <a:rPr lang="en-GB" altLang="th-TH"/>
              <a:t> – the item stored act as key, no duplicates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multiset&lt;T&gt;</a:t>
            </a:r>
            <a:r>
              <a:rPr lang="en-GB" altLang="th-TH"/>
              <a:t> – set allowing duplicate items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map&lt;K,V&gt;</a:t>
            </a:r>
            <a:r>
              <a:rPr lang="en-GB" altLang="th-TH"/>
              <a:t> – separate key and value, no duplicates 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multimap&lt;K,V&gt;</a:t>
            </a:r>
            <a:r>
              <a:rPr lang="en-GB" altLang="th-TH"/>
              <a:t> – map allowing duplicate keys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hashed associative containers </a:t>
            </a:r>
            <a:r>
              <a:rPr lang="en-GB" altLang="th-TH" i="1">
                <a:solidFill>
                  <a:srgbClr val="FFFF66"/>
                </a:solidFill>
              </a:rPr>
              <a:t>may</a:t>
            </a:r>
            <a:r>
              <a:rPr lang="en-GB" altLang="th-TH"/>
              <a:t> be available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Dinkumware and SGI did things differently though</a:t>
            </a:r>
          </a:p>
        </p:txBody>
      </p:sp>
    </p:spTree>
    <p:extLst>
      <p:ext uri="{BB962C8B-B14F-4D97-AF65-F5344CB8AC3E}">
        <p14:creationId xmlns:p14="http://schemas.microsoft.com/office/powerpoint/2010/main" val="12360943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inserting </a:t>
            </a:r>
            <a:r>
              <a:rPr lang="en-US" dirty="0" err="1" smtClean="0"/>
              <a:t>con’t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9029" y="1923411"/>
            <a:ext cx="11481684" cy="4934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third insert function version (range insertion):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showing contents: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(*it).first &lt;&lt; " =&gt; " &lt;&lt; (*it).second &lt;&lt; '\n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anothermultimap.begin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(*it).first &lt;&lt; " =&gt; " &lt;&lt; (*it).second &lt;&lt; '\n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8363" y="222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7946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finding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2370" y="2002921"/>
            <a:ext cx="9613861" cy="5391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mymm.insert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('x',10));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mymm.insert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('y',20));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mymm.insert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('z',30));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mymm.insert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('z',40));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mymm.erase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(it);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mymm.erase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print content: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"elements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'\n';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=&gt;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('y')-&gt;second &lt;&lt; '\n';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"z =&gt;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('z')-&gt;second &lt;&lt; '\n';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}</a:t>
            </a:r>
            <a:endParaRPr lang="th-TH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7196" y="2305390"/>
            <a:ext cx="2238113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Elements in </a:t>
            </a:r>
            <a:r>
              <a:rPr lang="en-US" dirty="0" err="1" smtClean="0"/>
              <a:t>mymm</a:t>
            </a:r>
            <a:r>
              <a:rPr lang="en-US" dirty="0" smtClean="0"/>
              <a:t>:</a:t>
            </a:r>
          </a:p>
          <a:p>
            <a:r>
              <a:rPr lang="en-US" dirty="0"/>
              <a:t>y</a:t>
            </a:r>
            <a:r>
              <a:rPr lang="en-US" dirty="0" smtClean="0"/>
              <a:t> =&gt; 20</a:t>
            </a:r>
          </a:p>
          <a:p>
            <a:r>
              <a:rPr lang="en-US" dirty="0"/>
              <a:t>z</a:t>
            </a:r>
            <a:r>
              <a:rPr lang="en-US" dirty="0" smtClean="0"/>
              <a:t> =&gt; 40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778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erasing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9029" y="1923411"/>
            <a:ext cx="11481684" cy="4934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insert some values: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&gt;('a',10));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&gt;('b',20));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&gt;('b',30));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&gt;('c',40));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&gt;('d',50));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&gt;('d',60));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&gt;('e',70));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&gt;('f',80));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(it);                     // erasing by iterator (1 element)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('d');                    // erasing by key (2 elements)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('e');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it,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 // erasing by range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show content: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(*it).first &lt;&lt; " =&gt; " &lt;&lt; (*it).second &lt;&lt; '\n';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 &amp; Run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8363" y="222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2313" y="233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7250" y="2408838"/>
            <a:ext cx="938077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a =&gt; 10</a:t>
            </a:r>
          </a:p>
          <a:p>
            <a:r>
              <a:rPr lang="pt-BR" dirty="0"/>
              <a:t>b =&gt; 30</a:t>
            </a:r>
          </a:p>
          <a:p>
            <a:r>
              <a:rPr lang="pt-BR" dirty="0"/>
              <a:t>c =&gt;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3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erasing </a:t>
            </a:r>
            <a:r>
              <a:rPr lang="en-US" dirty="0" err="1" smtClean="0"/>
              <a:t>con’t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9029" y="1923411"/>
            <a:ext cx="11481684" cy="4934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(it);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erasing by iterator (1 element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('d');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erasing by key (2 elements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('e');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it,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 // erasing by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show content: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mymultimap.end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(*it).first &lt;&lt; " =&gt; " &lt;&lt; (*it).second &lt;&lt; '\n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8363" y="222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2313" y="233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alt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5961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0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Container Adaptors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10412159" cy="4320454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There are a few classes acting as wrappers around other containers, adapting them to a specific interface 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stack</a:t>
            </a:r>
            <a:r>
              <a:rPr lang="en-GB" altLang="th-TH"/>
              <a:t> – ordinary LIFO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queue</a:t>
            </a:r>
            <a:r>
              <a:rPr lang="en-GB" altLang="th-TH"/>
              <a:t> – single-ended FIFO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priority_queue</a:t>
            </a:r>
            <a:r>
              <a:rPr lang="en-GB" altLang="th-TH"/>
              <a:t> – the sorting criterion can be specified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Programmers can specify the underlying data type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usually a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39696571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Tip : vector&lt;bool&gt;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10412159" cy="4320454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800"/>
              <a:t>Meyers: "As an STL container, there are really only two things wrong with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vector&lt;bool&gt;</a:t>
            </a:r>
            <a:r>
              <a:rPr lang="en-GB" altLang="th-TH" sz="2800"/>
              <a:t>. First it's not an STL containers. Second it doesn't hold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bool</a:t>
            </a:r>
            <a:r>
              <a:rPr lang="en-GB" altLang="th-TH" sz="2800"/>
              <a:t>s. Other than that, there's not much to object to." (Effective STL, p79)</a:t>
            </a:r>
          </a:p>
          <a:p>
            <a:pPr lvl="1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vector&lt;bool&gt;</a:t>
            </a:r>
            <a:r>
              <a:rPr lang="en-GB" altLang="th-TH"/>
              <a:t> does not conform to STL requirements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it stores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bool</a:t>
            </a:r>
            <a:r>
              <a:rPr lang="en-GB" altLang="th-TH"/>
              <a:t>s in a </a:t>
            </a:r>
            <a:r>
              <a:rPr lang="en-GB" altLang="th-TH" i="1">
                <a:solidFill>
                  <a:srgbClr val="FFFF66"/>
                </a:solidFill>
              </a:rPr>
              <a:t>packed</a:t>
            </a:r>
            <a:r>
              <a:rPr lang="en-GB" altLang="th-TH"/>
              <a:t> representation (e.g. bitfield)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Accessing it returns proxy objects to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bool</a:t>
            </a:r>
            <a:r>
              <a:rPr lang="en-GB" altLang="th-TH"/>
              <a:t>s, not true bools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Use a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deque&lt;bool&gt;</a:t>
            </a:r>
            <a:r>
              <a:rPr lang="en-GB" altLang="th-TH"/>
              <a:t> or a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bitset</a:t>
            </a:r>
            <a:r>
              <a:rPr lang="en-GB" altLang="th-TH"/>
              <a:t> to store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bool</a:t>
            </a:r>
            <a:r>
              <a:rPr lang="en-GB" altLang="th-TH"/>
              <a:t>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You won't get C compatibility (but C doesn't have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bool</a:t>
            </a:r>
            <a:r>
              <a:rPr lang="en-GB" altLang="th-TH"/>
              <a:t>s anyways)</a:t>
            </a:r>
          </a:p>
        </p:txBody>
      </p:sp>
    </p:spTree>
    <p:extLst>
      <p:ext uri="{BB962C8B-B14F-4D97-AF65-F5344CB8AC3E}">
        <p14:creationId xmlns:p14="http://schemas.microsoft.com/office/powerpoint/2010/main" val="684757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896641" y="568860"/>
            <a:ext cx="10412159" cy="11463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Tip : size() and empty()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641" y="1906760"/>
            <a:ext cx="10412159" cy="4320454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You </a:t>
            </a:r>
            <a:r>
              <a:rPr lang="en-GB" altLang="th-TH" i="1">
                <a:solidFill>
                  <a:srgbClr val="FFFF66"/>
                </a:solidFill>
              </a:rPr>
              <a:t>may</a:t>
            </a:r>
            <a:r>
              <a:rPr lang="en-GB" altLang="th-TH"/>
              <a:t> check whether a container is empty by writing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c.size() == 0</a:t>
            </a:r>
            <a:r>
              <a:rPr lang="en-GB" altLang="th-TH"/>
              <a:t> or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c.empty()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However, with lists, which have a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splice()</a:t>
            </a:r>
            <a:r>
              <a:rPr lang="en-GB" altLang="th-TH"/>
              <a:t> function, if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splice()</a:t>
            </a:r>
            <a:r>
              <a:rPr lang="en-GB" altLang="th-TH"/>
              <a:t> is O(1),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size()</a:t>
            </a:r>
            <a:r>
              <a:rPr lang="en-GB" altLang="th-TH"/>
              <a:t> must be O(n) and conversely.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th-TH"/>
              <a:t>Therefore, while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empty()</a:t>
            </a:r>
            <a:r>
              <a:rPr lang="en-GB" altLang="th-TH"/>
              <a:t> will always run in O(1),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size()</a:t>
            </a:r>
            <a:r>
              <a:rPr lang="en-GB" altLang="th-TH"/>
              <a:t> may not. You should thus prefer calling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empty()</a:t>
            </a:r>
            <a:r>
              <a:rPr lang="en-GB" altLang="th-TH"/>
              <a:t> to checking </a:t>
            </a:r>
            <a:r>
              <a:rPr lang="en-GB" altLang="th-TH" sz="2000" b="1">
                <a:solidFill>
                  <a:srgbClr val="FFCC99"/>
                </a:solidFill>
                <a:latin typeface="Courier New" pitchFamily="49" charset="0"/>
              </a:rPr>
              <a:t>size()</a:t>
            </a:r>
            <a:r>
              <a:rPr lang="en-GB" altLang="th-TH"/>
              <a:t> against zero.</a:t>
            </a:r>
          </a:p>
        </p:txBody>
      </p:sp>
    </p:spTree>
    <p:extLst>
      <p:ext uri="{BB962C8B-B14F-4D97-AF65-F5344CB8AC3E}">
        <p14:creationId xmlns:p14="http://schemas.microsoft.com/office/powerpoint/2010/main" val="213926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Template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173223" cy="35993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Template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เป็นพื้นฐานสำหรับการเขียนโปรแกรมเพื่อใช้งานโดยไม่ยึดติดกับชนิดข้อมูล เช่นการเรียงลำดับข้อมูล จะเรียงตัวเลข หรือตัวอักษรก็สามารถทำได้ เรียกว่า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generic programming</a:t>
            </a: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Template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เป็นเหมือนแม่แบบสำหรับสร้าง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generic class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generic function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911" y="2734235"/>
            <a:ext cx="2316480" cy="231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latin typeface="TH SarabunPSK" pitchFamily="34" charset="-34"/>
                <a:cs typeface="TH SarabunPSK" pitchFamily="34" charset="-34"/>
              </a:rPr>
              <a:t>ตัวอย่าง </a:t>
            </a:r>
            <a:r>
              <a:rPr lang="en-US" sz="5400" dirty="0" smtClean="0">
                <a:latin typeface="TH SarabunPSK" pitchFamily="34" charset="-34"/>
                <a:cs typeface="TH SarabunPSK" pitchFamily="34" charset="-34"/>
              </a:rPr>
              <a:t>container</a:t>
            </a:r>
            <a:endParaRPr lang="th-TH" sz="5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vector 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เราสามารถกำหนดชนิดข้อมูลที่จะสร้างเป็นเวกเตอร์ได้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เราสามารถสร้างลิสต์ของชนิดข้อมูลใดก็ได้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56441"/>
              </p:ext>
            </p:extLst>
          </p:nvPr>
        </p:nvGraphicFramePr>
        <p:xfrm>
          <a:off x="1204856" y="4119082"/>
          <a:ext cx="43568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definition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meaning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vector&lt;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เวกเตอร์จำนวนเต็ม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vector&lt;String&gt;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เวกเตอร์เก็บข้อความ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07479"/>
              </p:ext>
            </p:extLst>
          </p:nvPr>
        </p:nvGraphicFramePr>
        <p:xfrm>
          <a:off x="5821679" y="4142390"/>
          <a:ext cx="43568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definition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meaning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list&lt;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ลิสต์จำนวนเต็ม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list&lt;float&gt;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ลิสต์จำนวนจริง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3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647</TotalTime>
  <Words>2893</Words>
  <Application>Microsoft Office PowerPoint</Application>
  <PresentationFormat>Widescreen</PresentationFormat>
  <Paragraphs>471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Angsana New</vt:lpstr>
      <vt:lpstr>Arial</vt:lpstr>
      <vt:lpstr>Calibri</vt:lpstr>
      <vt:lpstr>Comic Sans MS</vt:lpstr>
      <vt:lpstr>Cordia New</vt:lpstr>
      <vt:lpstr>Courier New</vt:lpstr>
      <vt:lpstr>HG Mincho Light J</vt:lpstr>
      <vt:lpstr>TH SarabunPSK</vt:lpstr>
      <vt:lpstr>Times New Roman</vt:lpstr>
      <vt:lpstr>Trebuchet MS</vt:lpstr>
      <vt:lpstr>TM04033917[[fn=Berlin]]_novariants</vt:lpstr>
      <vt:lpstr>C++ STL Tutorial</vt:lpstr>
      <vt:lpstr>STL components overview</vt:lpstr>
      <vt:lpstr>Sequence Containers</vt:lpstr>
      <vt:lpstr>Associative Containers</vt:lpstr>
      <vt:lpstr>Container Adaptors</vt:lpstr>
      <vt:lpstr>Tip : vector&lt;bool&gt;</vt:lpstr>
      <vt:lpstr>Tip : size() and empty()</vt:lpstr>
      <vt:lpstr>Template</vt:lpstr>
      <vt:lpstr>ตัวอย่าง container</vt:lpstr>
      <vt:lpstr>Example of the vector container</vt:lpstr>
      <vt:lpstr>Example of constructing lists</vt:lpstr>
      <vt:lpstr>ตัวอย่าง container</vt:lpstr>
      <vt:lpstr>Function Template</vt:lpstr>
      <vt:lpstr>Example of function template</vt:lpstr>
      <vt:lpstr>Class Template</vt:lpstr>
      <vt:lpstr>Example of class Stack&lt;&gt;</vt:lpstr>
      <vt:lpstr>Example of class Stack&lt;&gt; (cont’)</vt:lpstr>
      <vt:lpstr>Example of class Stack&lt;&gt; (cont’)</vt:lpstr>
      <vt:lpstr>Map Container</vt:lpstr>
      <vt:lpstr>STL map – Associative Arrays</vt:lpstr>
      <vt:lpstr>STL map – Associative Arrays</vt:lpstr>
      <vt:lpstr>STL Maps: Constructors</vt:lpstr>
      <vt:lpstr>STL Maps: Data Storage</vt:lpstr>
      <vt:lpstr>STL Map: Data Storage</vt:lpstr>
      <vt:lpstr>STL Map: Data Storage</vt:lpstr>
      <vt:lpstr>Example of map class</vt:lpstr>
      <vt:lpstr>STL Map: Available Methods</vt:lpstr>
      <vt:lpstr>STL Map: Available Methods</vt:lpstr>
      <vt:lpstr>STL Map: Available Methods</vt:lpstr>
      <vt:lpstr>STL Map: Available Methods</vt:lpstr>
      <vt:lpstr>STL Map: Available Methods</vt:lpstr>
      <vt:lpstr>STL Map: Example Programs</vt:lpstr>
      <vt:lpstr>STL Map: Example Programs</vt:lpstr>
      <vt:lpstr>STL Map: Example Programs</vt:lpstr>
      <vt:lpstr>STL Map: Example Programs</vt:lpstr>
      <vt:lpstr>STL Map: Example Programs</vt:lpstr>
      <vt:lpstr>STL Map: Example Programs</vt:lpstr>
      <vt:lpstr>Multi-map Container </vt:lpstr>
      <vt:lpstr>Example inserting</vt:lpstr>
      <vt:lpstr>Example inserting con’t</vt:lpstr>
      <vt:lpstr>Example finding</vt:lpstr>
      <vt:lpstr>Example erasing</vt:lpstr>
      <vt:lpstr>Example erasing con’t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Ratchadaporn Kanawong</cp:lastModifiedBy>
  <cp:revision>22</cp:revision>
  <cp:lastPrinted>2017-03-15T09:20:29Z</cp:lastPrinted>
  <dcterms:created xsi:type="dcterms:W3CDTF">2015-09-21T23:12:49Z</dcterms:created>
  <dcterms:modified xsi:type="dcterms:W3CDTF">2019-03-12T04:21:20Z</dcterms:modified>
</cp:coreProperties>
</file>