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6"/>
  </p:handoutMasterIdLst>
  <p:sldIdLst>
    <p:sldId id="289" r:id="rId2"/>
    <p:sldId id="268" r:id="rId3"/>
    <p:sldId id="275" r:id="rId4"/>
    <p:sldId id="282" r:id="rId5"/>
    <p:sldId id="256" r:id="rId6"/>
    <p:sldId id="262" r:id="rId7"/>
    <p:sldId id="269" r:id="rId8"/>
    <p:sldId id="276" r:id="rId9"/>
    <p:sldId id="283" r:id="rId10"/>
    <p:sldId id="257" r:id="rId11"/>
    <p:sldId id="263" r:id="rId12"/>
    <p:sldId id="270" r:id="rId13"/>
    <p:sldId id="277" r:id="rId14"/>
    <p:sldId id="284" r:id="rId15"/>
    <p:sldId id="258" r:id="rId16"/>
    <p:sldId id="264" r:id="rId17"/>
    <p:sldId id="271" r:id="rId18"/>
    <p:sldId id="278" r:id="rId19"/>
    <p:sldId id="285" r:id="rId20"/>
    <p:sldId id="259" r:id="rId21"/>
    <p:sldId id="265" r:id="rId22"/>
    <p:sldId id="272" r:id="rId23"/>
    <p:sldId id="279" r:id="rId24"/>
    <p:sldId id="286" r:id="rId25"/>
    <p:sldId id="260" r:id="rId26"/>
    <p:sldId id="266" r:id="rId27"/>
    <p:sldId id="273" r:id="rId28"/>
    <p:sldId id="280" r:id="rId29"/>
    <p:sldId id="287" r:id="rId30"/>
    <p:sldId id="261" r:id="rId31"/>
    <p:sldId id="267" r:id="rId32"/>
    <p:sldId id="274" r:id="rId33"/>
    <p:sldId id="281" r:id="rId34"/>
    <p:sldId id="288" r:id="rId35"/>
  </p:sldIdLst>
  <p:sldSz cx="6858000" cy="9906000" type="A4"/>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3504" y="-354"/>
      </p:cViewPr>
      <p:guideLst>
        <p:guide orient="horz" pos="3120"/>
        <p:guide pos="216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106" d="100"/>
          <a:sy n="106" d="100"/>
        </p:scale>
        <p:origin x="-648" y="-96"/>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US" dirty="0"/>
          </a:p>
        </p:txBody>
      </p:sp>
      <p:sp>
        <p:nvSpPr>
          <p:cNvPr id="3" name="Espace réservé de la date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0967321C-C8A4-4D18-A6C4-2BDF5AED5B32}" type="datetimeFigureOut">
              <a:rPr lang="en-US" smtClean="0"/>
              <a:t>10/9/2014</a:t>
            </a:fld>
            <a:endParaRPr lang="en-US" dirty="0"/>
          </a:p>
        </p:txBody>
      </p:sp>
      <p:sp>
        <p:nvSpPr>
          <p:cNvPr id="4" name="Espace réservé du pied de page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US"/>
          </a:p>
        </p:txBody>
      </p:sp>
      <p:sp>
        <p:nvSpPr>
          <p:cNvPr id="5" name="Espace réservé du numéro de diapositive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DBC33EE4-25D5-495F-8EC0-71D0DE2BC5DE}" type="slidenum">
              <a:rPr lang="en-US" smtClean="0"/>
              <a:t>‹N°›</a:t>
            </a:fld>
            <a:endParaRPr lang="en-US"/>
          </a:p>
        </p:txBody>
      </p:sp>
    </p:spTree>
    <p:extLst>
      <p:ext uri="{BB962C8B-B14F-4D97-AF65-F5344CB8AC3E}">
        <p14:creationId xmlns:p14="http://schemas.microsoft.com/office/powerpoint/2010/main" val="7969110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3077286"/>
            <a:ext cx="5829300" cy="2123369"/>
          </a:xfrm>
        </p:spPr>
        <p:txBody>
          <a:bodyPr/>
          <a:lstStyle/>
          <a:p>
            <a:r>
              <a:rPr lang="fr-FR" smtClean="0"/>
              <a:t>Modifiez le style du titre</a:t>
            </a:r>
            <a:endParaRPr lang="en-US"/>
          </a:p>
        </p:txBody>
      </p:sp>
      <p:sp>
        <p:nvSpPr>
          <p:cNvPr id="3" name="Sous-titr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6B02DE83-69E8-4047-90D3-65A597277A2A}" type="datetimeFigureOut">
              <a:rPr lang="en-US" smtClean="0"/>
              <a:t>10/9/2014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23549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B02DE83-69E8-4047-90D3-65A597277A2A}" type="datetimeFigureOut">
              <a:rPr lang="en-US" smtClean="0"/>
              <a:t>10/9/2014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3990205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2"/>
            <a:ext cx="1543050" cy="8452201"/>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342900" y="396702"/>
            <a:ext cx="4514850" cy="84522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B02DE83-69E8-4047-90D3-65A597277A2A}" type="datetimeFigureOut">
              <a:rPr lang="en-US" smtClean="0"/>
              <a:t>10/9/2014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7007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B02DE83-69E8-4047-90D3-65A597277A2A}" type="datetimeFigureOut">
              <a:rPr lang="en-US" smtClean="0"/>
              <a:t>10/9/2014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868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3"/>
            <a:ext cx="5829300" cy="1967442"/>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541735" y="4198590"/>
            <a:ext cx="5829300" cy="21669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B02DE83-69E8-4047-90D3-65A597277A2A}" type="datetimeFigureOut">
              <a:rPr lang="en-US" smtClean="0"/>
              <a:t>10/9/2014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323264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342900" y="2311404"/>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3486150" y="2311404"/>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6B02DE83-69E8-4047-90D3-65A597277A2A}" type="datetimeFigureOut">
              <a:rPr lang="en-US" smtClean="0"/>
              <a:t>10/9/2014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375113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342903"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3"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3483772"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72"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6B02DE83-69E8-4047-90D3-65A597277A2A}" type="datetimeFigureOut">
              <a:rPr lang="en-US" smtClean="0"/>
              <a:t>10/9/2014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32862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rte">
    <p:spTree>
      <p:nvGrpSpPr>
        <p:cNvPr id="1" name=""/>
        <p:cNvGrpSpPr/>
        <p:nvPr/>
      </p:nvGrpSpPr>
      <p:grpSpPr>
        <a:xfrm>
          <a:off x="0" y="0"/>
          <a:ext cx="0" cy="0"/>
          <a:chOff x="0" y="0"/>
          <a:chExt cx="0" cy="0"/>
        </a:xfrm>
      </p:grpSpPr>
      <p:sp>
        <p:nvSpPr>
          <p:cNvPr id="21" name="Ellipse 20"/>
          <p:cNvSpPr/>
          <p:nvPr userDrawn="1"/>
        </p:nvSpPr>
        <p:spPr>
          <a:xfrm>
            <a:off x="88166" y="319651"/>
            <a:ext cx="792088" cy="85809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908721" y="396701"/>
            <a:ext cx="5606380" cy="655867"/>
          </a:xfrm>
        </p:spPr>
        <p:txBody>
          <a:bodyPr/>
          <a:lstStyle>
            <a:lvl1pPr>
              <a:defRPr b="1">
                <a:solidFill>
                  <a:schemeClr val="accent4"/>
                </a:solidFill>
                <a:latin typeface="Arial Narrow" panose="020B0606020202030204" pitchFamily="34" charset="0"/>
              </a:defRPr>
            </a:lvl1pPr>
          </a:lstStyle>
          <a:p>
            <a:r>
              <a:rPr lang="fr-FR" dirty="0" smtClean="0"/>
              <a:t>Modifiez le style du titre</a:t>
            </a:r>
            <a:endParaRPr lang="en-US" dirty="0"/>
          </a:p>
        </p:txBody>
      </p:sp>
      <p:sp>
        <p:nvSpPr>
          <p:cNvPr id="9" name="Espace réservé du contenu 8"/>
          <p:cNvSpPr>
            <a:spLocks noGrp="1"/>
          </p:cNvSpPr>
          <p:nvPr>
            <p:ph sz="quarter" idx="14"/>
          </p:nvPr>
        </p:nvSpPr>
        <p:spPr>
          <a:xfrm>
            <a:off x="333378" y="4172215"/>
            <a:ext cx="6264275" cy="4309178"/>
          </a:xfrm>
          <a:ln w="63500" cmpd="thickThin">
            <a:solidFill>
              <a:schemeClr val="bg1">
                <a:lumMod val="50000"/>
              </a:schemeClr>
            </a:solidFill>
          </a:ln>
        </p:spPr>
        <p:txBody>
          <a:bodyPr>
            <a:normAutofit/>
          </a:bodyPr>
          <a:lstStyle>
            <a:lvl1pPr marL="0" indent="0">
              <a:buNone/>
              <a:defRPr sz="3200">
                <a:latin typeface="Arial Narrow" panose="020B0606020202030204" pitchFamily="34" charset="0"/>
              </a:defRPr>
            </a:lvl1pPr>
            <a:lvl2pPr marL="457200" indent="0">
              <a:buNone/>
              <a:defRPr sz="3200">
                <a:latin typeface="Arial Narrow" panose="020B0606020202030204" pitchFamily="34" charset="0"/>
              </a:defRPr>
            </a:lvl2pPr>
            <a:lvl3pPr marL="914400" indent="0">
              <a:buNone/>
              <a:defRPr sz="3200">
                <a:latin typeface="Arial Narrow" panose="020B0606020202030204" pitchFamily="34" charset="0"/>
              </a:defRPr>
            </a:lvl3pPr>
            <a:lvl4pPr marL="1371600" indent="0">
              <a:buNone/>
              <a:defRPr sz="3200">
                <a:latin typeface="Arial Narrow" panose="020B0606020202030204" pitchFamily="34" charset="0"/>
              </a:defRPr>
            </a:lvl4pPr>
            <a:lvl5pPr marL="1828800" indent="0">
              <a:buNone/>
              <a:defRPr sz="3200">
                <a:latin typeface="Arial Narrow" panose="020B060602020203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11" name="Espace réservé du contenu 10"/>
          <p:cNvSpPr>
            <a:spLocks noGrp="1"/>
          </p:cNvSpPr>
          <p:nvPr>
            <p:ph sz="quarter" idx="15"/>
          </p:nvPr>
        </p:nvSpPr>
        <p:spPr>
          <a:xfrm>
            <a:off x="3500438" y="1209016"/>
            <a:ext cx="3097212" cy="2807882"/>
          </a:xfrm>
        </p:spPr>
        <p:txBody>
          <a:bodyPr/>
          <a:lstStyle>
            <a:lvl1pPr marL="0" inden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15" name="Espace réservé du texte 14"/>
          <p:cNvSpPr>
            <a:spLocks noGrp="1"/>
          </p:cNvSpPr>
          <p:nvPr>
            <p:ph type="body" sz="quarter" idx="17" hasCustomPrompt="1"/>
          </p:nvPr>
        </p:nvSpPr>
        <p:spPr>
          <a:xfrm>
            <a:off x="4941889" y="9164773"/>
            <a:ext cx="1655762" cy="546894"/>
          </a:xfrm>
        </p:spPr>
        <p:txBody>
          <a:bodyPr anchor="ctr">
            <a:noAutofit/>
          </a:bodyPr>
          <a:lstStyle>
            <a:lvl1pPr marL="0" indent="0" algn="r">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fr-FR" dirty="0" smtClean="0"/>
              <a:t>Page PPP</a:t>
            </a:r>
            <a:endParaRPr lang="en-US" dirty="0"/>
          </a:p>
        </p:txBody>
      </p:sp>
      <p:sp>
        <p:nvSpPr>
          <p:cNvPr id="16" name="Espace réservé du texte 14"/>
          <p:cNvSpPr>
            <a:spLocks noGrp="1"/>
          </p:cNvSpPr>
          <p:nvPr>
            <p:ph type="body" sz="quarter" idx="18" hasCustomPrompt="1"/>
          </p:nvPr>
        </p:nvSpPr>
        <p:spPr>
          <a:xfrm>
            <a:off x="332656" y="9165470"/>
            <a:ext cx="1655762" cy="546894"/>
          </a:xfrm>
        </p:spPr>
        <p:txBody>
          <a:bodyPr anchor="ctr">
            <a:noAutofit/>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fr-FR" dirty="0" smtClean="0"/>
              <a:t>XXX min</a:t>
            </a:r>
            <a:endParaRPr lang="en-US" dirty="0"/>
          </a:p>
        </p:txBody>
      </p:sp>
      <p:sp>
        <p:nvSpPr>
          <p:cNvPr id="17" name="Espace réservé du texte 14"/>
          <p:cNvSpPr>
            <a:spLocks noGrp="1"/>
          </p:cNvSpPr>
          <p:nvPr>
            <p:ph type="body" sz="quarter" idx="19" hasCustomPrompt="1"/>
          </p:nvPr>
        </p:nvSpPr>
        <p:spPr>
          <a:xfrm>
            <a:off x="2636913" y="9165470"/>
            <a:ext cx="1655762" cy="546894"/>
          </a:xfrm>
        </p:spPr>
        <p:txBody>
          <a:bodyPr anchor="ctr">
            <a:noAutofit/>
          </a:bodyPr>
          <a:lstStyle>
            <a:lvl1pPr marL="0" indent="0" algn="ctr">
              <a:buNone/>
              <a:defRPr sz="2800">
                <a:sym typeface="Wingdings"/>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  </a:t>
            </a:r>
            <a:endParaRPr lang="en-US" dirty="0"/>
          </a:p>
        </p:txBody>
      </p:sp>
      <p:sp>
        <p:nvSpPr>
          <p:cNvPr id="20" name="Espace réservé du texte 19"/>
          <p:cNvSpPr>
            <a:spLocks noGrp="1"/>
          </p:cNvSpPr>
          <p:nvPr>
            <p:ph type="body" sz="quarter" idx="20" hasCustomPrompt="1"/>
          </p:nvPr>
        </p:nvSpPr>
        <p:spPr>
          <a:xfrm>
            <a:off x="188913" y="393096"/>
            <a:ext cx="647700" cy="659416"/>
          </a:xfrm>
        </p:spPr>
        <p:txBody>
          <a:bodyPr vert="horz" lIns="0" tIns="0" rIns="0" bIns="0" rtlCol="0" anchor="ctr">
            <a:normAutofit/>
          </a:bodyPr>
          <a:lstStyle>
            <a:lvl1pPr marL="0" indent="0" algn="ctr">
              <a:buNone/>
              <a:defRPr lang="en-US" sz="4400" b="1" dirty="0">
                <a:solidFill>
                  <a:schemeClr val="bg1"/>
                </a:solidFill>
                <a:latin typeface="Arial Narrow" panose="020B0606020202030204" pitchFamily="34" charset="0"/>
                <a:ea typeface="+mj-ea"/>
                <a:cs typeface="+mj-cs"/>
              </a:defRPr>
            </a:lvl1pPr>
          </a:lstStyle>
          <a:p>
            <a:pPr lvl="0" algn="ctr">
              <a:spcBef>
                <a:spcPct val="0"/>
              </a:spcBef>
            </a:pPr>
            <a:r>
              <a:rPr lang="fr-FR" dirty="0" smtClean="0"/>
              <a:t>n</a:t>
            </a:r>
            <a:endParaRPr lang="en-US" dirty="0"/>
          </a:p>
        </p:txBody>
      </p:sp>
      <p:sp>
        <p:nvSpPr>
          <p:cNvPr id="5" name="Espace réservé du contenu 4"/>
          <p:cNvSpPr>
            <a:spLocks noGrp="1"/>
          </p:cNvSpPr>
          <p:nvPr>
            <p:ph sz="quarter" idx="21" hasCustomPrompt="1"/>
          </p:nvPr>
        </p:nvSpPr>
        <p:spPr>
          <a:xfrm>
            <a:off x="333375" y="8840788"/>
            <a:ext cx="6264275" cy="288925"/>
          </a:xfrm>
        </p:spPr>
        <p:txBody>
          <a:bodyPr>
            <a:noAutofit/>
          </a:bodyPr>
          <a:lstStyle>
            <a:lvl1pPr marL="0" indent="0">
              <a:buNone/>
              <a:defRPr sz="1600"/>
            </a:lvl1pPr>
          </a:lstStyle>
          <a:p>
            <a:r>
              <a:rPr lang="fr-FR" i="1" dirty="0" smtClean="0"/>
              <a:t>Links to: </a:t>
            </a:r>
            <a:endParaRPr lang="en-US" i="1" dirty="0"/>
          </a:p>
        </p:txBody>
      </p:sp>
      <p:sp>
        <p:nvSpPr>
          <p:cNvPr id="12" name="Espace réservé du contenu 4"/>
          <p:cNvSpPr>
            <a:spLocks noGrp="1"/>
          </p:cNvSpPr>
          <p:nvPr>
            <p:ph sz="quarter" idx="22" hasCustomPrompt="1"/>
          </p:nvPr>
        </p:nvSpPr>
        <p:spPr>
          <a:xfrm>
            <a:off x="332656" y="8552507"/>
            <a:ext cx="6264275" cy="288925"/>
          </a:xfrm>
        </p:spPr>
        <p:txBody>
          <a:bodyPr>
            <a:noAutofit/>
          </a:bodyPr>
          <a:lstStyle>
            <a:lvl1pPr marL="0" indent="0">
              <a:buNone/>
              <a:defRPr sz="1600"/>
            </a:lvl1pPr>
          </a:lstStyle>
          <a:p>
            <a:r>
              <a:rPr lang="fr-FR" i="1" dirty="0" smtClean="0"/>
              <a:t>Goals:</a:t>
            </a:r>
            <a:endParaRPr lang="en-US" i="1" dirty="0"/>
          </a:p>
        </p:txBody>
      </p:sp>
    </p:spTree>
    <p:extLst>
      <p:ext uri="{BB962C8B-B14F-4D97-AF65-F5344CB8AC3E}">
        <p14:creationId xmlns:p14="http://schemas.microsoft.com/office/powerpoint/2010/main" val="18578980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B02DE83-69E8-4047-90D3-65A597277A2A}" type="datetimeFigureOut">
              <a:rPr lang="en-US" smtClean="0"/>
              <a:t>10/9/2014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284052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3" y="394407"/>
            <a:ext cx="2256235" cy="1678517"/>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2681290" y="394410"/>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342903" y="2072926"/>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B02DE83-69E8-4047-90D3-65A597277A2A}" type="datetimeFigureOut">
              <a:rPr lang="en-US" smtClean="0"/>
              <a:t>10/9/2014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78525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3"/>
            <a:ext cx="4114800" cy="818622"/>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344216" y="7752825"/>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B02DE83-69E8-4047-90D3-65A597277A2A}" type="datetimeFigureOut">
              <a:rPr lang="en-US" smtClean="0"/>
              <a:t>10/9/2014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9BF9FF0-DEE5-4601-AF4D-48A8BCE42148}" type="slidenum">
              <a:rPr lang="en-US" smtClean="0"/>
              <a:t>‹N°›</a:t>
            </a:fld>
            <a:endParaRPr lang="en-US"/>
          </a:p>
        </p:txBody>
      </p:sp>
    </p:spTree>
    <p:extLst>
      <p:ext uri="{BB962C8B-B14F-4D97-AF65-F5344CB8AC3E}">
        <p14:creationId xmlns:p14="http://schemas.microsoft.com/office/powerpoint/2010/main" val="155082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342900" y="2311404"/>
            <a:ext cx="6172200" cy="653750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342900" y="9181399"/>
            <a:ext cx="1600200" cy="527401"/>
          </a:xfrm>
          <a:prstGeom prst="rect">
            <a:avLst/>
          </a:prstGeom>
        </p:spPr>
        <p:txBody>
          <a:bodyPr vert="horz" lIns="91440" tIns="45720" rIns="91440" bIns="45720" rtlCol="0" anchor="ctr"/>
          <a:lstStyle>
            <a:lvl1pPr algn="l">
              <a:defRPr sz="1200">
                <a:solidFill>
                  <a:schemeClr val="tx1">
                    <a:tint val="75000"/>
                  </a:schemeClr>
                </a:solidFill>
              </a:defRPr>
            </a:lvl1pPr>
          </a:lstStyle>
          <a:p>
            <a:fld id="{6B02DE83-69E8-4047-90D3-65A597277A2A}" type="datetimeFigureOut">
              <a:rPr lang="en-US" smtClean="0"/>
              <a:t>10/9/2014</a:t>
            </a:fld>
            <a:endParaRPr lang="en-US"/>
          </a:p>
        </p:txBody>
      </p:sp>
      <p:sp>
        <p:nvSpPr>
          <p:cNvPr id="5" name="Espace réservé du pied de page 4"/>
          <p:cNvSpPr>
            <a:spLocks noGrp="1"/>
          </p:cNvSpPr>
          <p:nvPr>
            <p:ph type="ftr" sz="quarter" idx="3"/>
          </p:nvPr>
        </p:nvSpPr>
        <p:spPr>
          <a:xfrm>
            <a:off x="2343150" y="9181399"/>
            <a:ext cx="2171700" cy="52740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4914900" y="9181399"/>
            <a:ext cx="1600200" cy="527401"/>
          </a:xfrm>
          <a:prstGeom prst="rect">
            <a:avLst/>
          </a:prstGeom>
        </p:spPr>
        <p:txBody>
          <a:bodyPr vert="horz" lIns="91440" tIns="45720" rIns="91440" bIns="45720" rtlCol="0" anchor="ctr"/>
          <a:lstStyle>
            <a:lvl1pPr algn="r">
              <a:defRPr sz="1200">
                <a:solidFill>
                  <a:schemeClr val="tx1">
                    <a:tint val="75000"/>
                  </a:schemeClr>
                </a:solidFill>
              </a:defRPr>
            </a:lvl1pPr>
          </a:lstStyle>
          <a:p>
            <a:fld id="{B9BF9FF0-DEE5-4601-AF4D-48A8BCE42148}" type="slidenum">
              <a:rPr lang="en-US" smtClean="0"/>
              <a:t>‹N°›</a:t>
            </a:fld>
            <a:endParaRPr lang="en-US"/>
          </a:p>
        </p:txBody>
      </p:sp>
    </p:spTree>
    <p:extLst>
      <p:ext uri="{BB962C8B-B14F-4D97-AF65-F5344CB8AC3E}">
        <p14:creationId xmlns:p14="http://schemas.microsoft.com/office/powerpoint/2010/main" val="125189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stampf@appreciatingsystems.com" TargetMode="External"/><Relationship Id="rId2" Type="http://schemas.openxmlformats.org/officeDocument/2006/relationships/hyperlink" Target="http://www.liberatingstructures.com/" TargetMode="External"/><Relationship Id="rId1" Type="http://schemas.openxmlformats.org/officeDocument/2006/relationships/slideLayout" Target="../slideLayouts/slideLayout6.xml"/><Relationship Id="rId6" Type="http://schemas.openxmlformats.org/officeDocument/2006/relationships/hyperlink" Target="http://creativecommons.org/licenses/by-nc/3.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Liberating</a:t>
            </a:r>
            <a:r>
              <a:rPr lang="fr-FR" dirty="0" smtClean="0"/>
              <a:t> Structures</a:t>
            </a:r>
            <a:endParaRPr lang="en-US" dirty="0"/>
          </a:p>
        </p:txBody>
      </p:sp>
      <p:sp>
        <p:nvSpPr>
          <p:cNvPr id="3" name="Espace réservé du contenu 2"/>
          <p:cNvSpPr>
            <a:spLocks noGrp="1"/>
          </p:cNvSpPr>
          <p:nvPr>
            <p:ph sz="quarter" idx="14"/>
          </p:nvPr>
        </p:nvSpPr>
        <p:spPr/>
        <p:txBody>
          <a:bodyPr>
            <a:normAutofit fontScale="55000" lnSpcReduction="20000"/>
          </a:bodyPr>
          <a:lstStyle/>
          <a:p>
            <a:r>
              <a:rPr lang="fr-FR" sz="2800" dirty="0" smtClean="0"/>
              <a:t>Use the </a:t>
            </a:r>
            <a:r>
              <a:rPr lang="fr-FR" sz="2800" dirty="0" err="1" smtClean="0"/>
              <a:t>following</a:t>
            </a:r>
            <a:r>
              <a:rPr lang="fr-FR" sz="2800" dirty="0" smtClean="0"/>
              <a:t> </a:t>
            </a:r>
            <a:r>
              <a:rPr lang="fr-FR" sz="2800" dirty="0" err="1" smtClean="0"/>
              <a:t>cards</a:t>
            </a:r>
            <a:r>
              <a:rPr lang="fr-FR" sz="2800" dirty="0" smtClean="0"/>
              <a:t> to help in planning an </a:t>
            </a:r>
            <a:r>
              <a:rPr lang="fr-FR" sz="2800" dirty="0" err="1" smtClean="0"/>
              <a:t>event</a:t>
            </a:r>
            <a:r>
              <a:rPr lang="fr-FR" sz="2800" dirty="0" smtClean="0"/>
              <a:t>.</a:t>
            </a:r>
          </a:p>
          <a:p>
            <a:pPr marL="457200" indent="-457200">
              <a:buFont typeface="Wingdings" panose="05000000000000000000" pitchFamily="2" charset="2"/>
              <a:buChar char="§"/>
            </a:pPr>
            <a:r>
              <a:rPr lang="fr-FR" sz="2800" dirty="0" smtClean="0"/>
              <a:t>Top </a:t>
            </a:r>
            <a:r>
              <a:rPr lang="fr-FR" sz="2800" dirty="0" err="1" smtClean="0"/>
              <a:t>left</a:t>
            </a:r>
            <a:r>
              <a:rPr lang="fr-FR" sz="2800" dirty="0" smtClean="0"/>
              <a:t>: LS </a:t>
            </a:r>
            <a:r>
              <a:rPr lang="fr-FR" sz="2800" dirty="0" err="1" smtClean="0"/>
              <a:t>number</a:t>
            </a:r>
            <a:r>
              <a:rPr lang="fr-FR" sz="2800" dirty="0" smtClean="0"/>
              <a:t> </a:t>
            </a:r>
            <a:r>
              <a:rPr lang="fr-FR" sz="2800" dirty="0" err="1" smtClean="0"/>
              <a:t>according</a:t>
            </a:r>
            <a:r>
              <a:rPr lang="fr-FR" sz="2800" dirty="0" smtClean="0"/>
              <a:t> to </a:t>
            </a:r>
            <a:r>
              <a:rPr lang="fr-FR" sz="2800" dirty="0" err="1" smtClean="0"/>
              <a:t>website</a:t>
            </a:r>
            <a:r>
              <a:rPr lang="fr-FR" sz="2800" dirty="0" smtClean="0"/>
              <a:t> </a:t>
            </a:r>
            <a:r>
              <a:rPr lang="fr-FR" sz="2800" dirty="0" smtClean="0">
                <a:hlinkClick r:id="rId2"/>
              </a:rPr>
              <a:t>www.liberatingstructures.com</a:t>
            </a:r>
            <a:r>
              <a:rPr lang="fr-FR" sz="2800" dirty="0" smtClean="0"/>
              <a:t> </a:t>
            </a:r>
          </a:p>
          <a:p>
            <a:pPr marL="457200" indent="-457200">
              <a:buFont typeface="Wingdings" panose="05000000000000000000" pitchFamily="2" charset="2"/>
              <a:buChar char="§"/>
            </a:pPr>
            <a:r>
              <a:rPr lang="fr-FR" sz="2800" dirty="0" smtClean="0"/>
              <a:t>Center: goals </a:t>
            </a:r>
            <a:r>
              <a:rPr lang="fr-FR" sz="2800" dirty="0" err="1" smtClean="0"/>
              <a:t>toward</a:t>
            </a:r>
            <a:r>
              <a:rPr lang="fr-FR" sz="2800" dirty="0" smtClean="0"/>
              <a:t> </a:t>
            </a:r>
            <a:r>
              <a:rPr lang="fr-FR" sz="2800" dirty="0" err="1" smtClean="0"/>
              <a:t>which</a:t>
            </a:r>
            <a:r>
              <a:rPr lang="fr-FR" sz="2800" dirty="0" smtClean="0"/>
              <a:t> the LS </a:t>
            </a:r>
            <a:r>
              <a:rPr lang="fr-FR" sz="2800" dirty="0" err="1" smtClean="0"/>
              <a:t>helps</a:t>
            </a:r>
            <a:endParaRPr lang="fr-FR" sz="2800" dirty="0" smtClean="0"/>
          </a:p>
          <a:p>
            <a:pPr marL="914400" lvl="1" indent="-457200">
              <a:buFont typeface="Wingdings" panose="05000000000000000000" pitchFamily="2" charset="2"/>
              <a:buChar char="§"/>
            </a:pPr>
            <a:r>
              <a:rPr lang="en-US" sz="2800" dirty="0" smtClean="0"/>
              <a:t>Solutions: Discovering </a:t>
            </a:r>
            <a:r>
              <a:rPr lang="en-US" sz="2800" dirty="0"/>
              <a:t>Everyday </a:t>
            </a:r>
            <a:r>
              <a:rPr lang="en-US" sz="2800" dirty="0" smtClean="0"/>
              <a:t>Solutions</a:t>
            </a:r>
          </a:p>
          <a:p>
            <a:pPr marL="914400" lvl="1" indent="-457200">
              <a:buFont typeface="Wingdings" panose="05000000000000000000" pitchFamily="2" charset="2"/>
              <a:buChar char="§"/>
            </a:pPr>
            <a:r>
              <a:rPr lang="en-US" sz="2800" dirty="0" smtClean="0"/>
              <a:t>Patterns: Noticing </a:t>
            </a:r>
            <a:r>
              <a:rPr lang="en-US" sz="2800" dirty="0"/>
              <a:t>Patterns </a:t>
            </a:r>
            <a:r>
              <a:rPr lang="en-US" sz="2800" dirty="0" smtClean="0"/>
              <a:t>Together</a:t>
            </a:r>
          </a:p>
          <a:p>
            <a:pPr marL="914400" lvl="1" indent="-457200">
              <a:buFont typeface="Wingdings" panose="05000000000000000000" pitchFamily="2" charset="2"/>
              <a:buChar char="§"/>
            </a:pPr>
            <a:r>
              <a:rPr lang="en-US" sz="2800" dirty="0" smtClean="0"/>
              <a:t>Action: Unleashing </a:t>
            </a:r>
            <a:r>
              <a:rPr lang="en-US" sz="2800" dirty="0"/>
              <a:t>Local </a:t>
            </a:r>
            <a:r>
              <a:rPr lang="en-US" sz="2800" dirty="0" smtClean="0"/>
              <a:t>Action</a:t>
            </a:r>
          </a:p>
          <a:p>
            <a:pPr marL="914400" lvl="1" indent="-457200">
              <a:buFont typeface="Wingdings" panose="05000000000000000000" pitchFamily="2" charset="2"/>
              <a:buChar char="§"/>
            </a:pPr>
            <a:r>
              <a:rPr lang="en-US" sz="2800" dirty="0" smtClean="0"/>
              <a:t>Prototypes: Drawing </a:t>
            </a:r>
            <a:r>
              <a:rPr lang="en-US" sz="2800" dirty="0"/>
              <a:t>Out </a:t>
            </a:r>
            <a:r>
              <a:rPr lang="en-US" sz="2800" dirty="0" smtClean="0"/>
              <a:t>Prototypes</a:t>
            </a:r>
          </a:p>
          <a:p>
            <a:pPr marL="914400" lvl="1" indent="-457200">
              <a:buFont typeface="Wingdings" panose="05000000000000000000" pitchFamily="2" charset="2"/>
              <a:buChar char="§"/>
            </a:pPr>
            <a:r>
              <a:rPr lang="en-US" sz="2800" dirty="0" smtClean="0"/>
              <a:t>Innovation: Spreading </a:t>
            </a:r>
            <a:r>
              <a:rPr lang="en-US" sz="2800" dirty="0"/>
              <a:t>Innovation</a:t>
            </a:r>
          </a:p>
          <a:p>
            <a:pPr marL="457200" indent="-457200">
              <a:buFont typeface="Wingdings" panose="05000000000000000000" pitchFamily="2" charset="2"/>
              <a:buChar char="§"/>
            </a:pPr>
            <a:r>
              <a:rPr lang="fr-FR" sz="2800" dirty="0" smtClean="0"/>
              <a:t>Center</a:t>
            </a:r>
            <a:r>
              <a:rPr lang="fr-FR" sz="2800" dirty="0" smtClean="0"/>
              <a:t>: </a:t>
            </a:r>
            <a:r>
              <a:rPr lang="fr-FR" sz="2800" dirty="0" err="1" smtClean="0"/>
              <a:t>overall</a:t>
            </a:r>
            <a:r>
              <a:rPr lang="fr-FR" sz="2800" dirty="0" smtClean="0"/>
              <a:t> description of LS</a:t>
            </a:r>
          </a:p>
          <a:p>
            <a:pPr marL="457200" indent="-457200">
              <a:buFont typeface="Wingdings" panose="05000000000000000000" pitchFamily="2" charset="2"/>
              <a:buChar char="§"/>
            </a:pPr>
            <a:r>
              <a:rPr lang="fr-FR" sz="2800" dirty="0" err="1" smtClean="0"/>
              <a:t>Below</a:t>
            </a:r>
            <a:r>
              <a:rPr lang="fr-FR" sz="2800" dirty="0" smtClean="0"/>
              <a:t> center: links to possible </a:t>
            </a:r>
            <a:r>
              <a:rPr lang="fr-FR" sz="2800" dirty="0" err="1" smtClean="0"/>
              <a:t>userful</a:t>
            </a:r>
            <a:r>
              <a:rPr lang="fr-FR" sz="2800" dirty="0" smtClean="0"/>
              <a:t> </a:t>
            </a:r>
            <a:r>
              <a:rPr lang="fr-FR" sz="2800" dirty="0" err="1" smtClean="0"/>
              <a:t>other</a:t>
            </a:r>
            <a:r>
              <a:rPr lang="fr-FR" sz="2800" dirty="0" smtClean="0"/>
              <a:t> LS</a:t>
            </a:r>
          </a:p>
          <a:p>
            <a:pPr marL="457200" indent="-457200">
              <a:buFont typeface="Wingdings" panose="05000000000000000000" pitchFamily="2" charset="2"/>
              <a:buChar char="§"/>
            </a:pPr>
            <a:r>
              <a:rPr lang="fr-FR" sz="2800" dirty="0" err="1" smtClean="0"/>
              <a:t>Bottom</a:t>
            </a:r>
            <a:r>
              <a:rPr lang="fr-FR" sz="2800" dirty="0" smtClean="0"/>
              <a:t> </a:t>
            </a:r>
            <a:r>
              <a:rPr lang="fr-FR" sz="2800" dirty="0" err="1" smtClean="0"/>
              <a:t>left</a:t>
            </a:r>
            <a:r>
              <a:rPr lang="fr-FR" sz="2800" dirty="0" smtClean="0"/>
              <a:t>: indicative duration</a:t>
            </a:r>
          </a:p>
          <a:p>
            <a:pPr marL="457200" indent="-457200">
              <a:buFont typeface="Wingdings" panose="05000000000000000000" pitchFamily="2" charset="2"/>
              <a:buChar char="§"/>
            </a:pPr>
            <a:r>
              <a:rPr lang="fr-FR" sz="2800" dirty="0" err="1" smtClean="0"/>
              <a:t>Bottom</a:t>
            </a:r>
            <a:r>
              <a:rPr lang="fr-FR" sz="2800" dirty="0" smtClean="0"/>
              <a:t> middle: </a:t>
            </a:r>
            <a:r>
              <a:rPr lang="fr-FR" sz="2800" dirty="0" err="1" smtClean="0"/>
              <a:t>difficulty</a:t>
            </a:r>
            <a:endParaRPr lang="fr-FR" sz="2800" dirty="0" smtClean="0"/>
          </a:p>
          <a:p>
            <a:pPr marL="457200" indent="-457200">
              <a:buFont typeface="Wingdings" panose="05000000000000000000" pitchFamily="2" charset="2"/>
              <a:buChar char="§"/>
            </a:pPr>
            <a:r>
              <a:rPr lang="fr-FR" sz="2800" dirty="0" err="1" smtClean="0"/>
              <a:t>Bottom</a:t>
            </a:r>
            <a:r>
              <a:rPr lang="fr-FR" sz="2800" dirty="0" smtClean="0"/>
              <a:t> right: page </a:t>
            </a:r>
            <a:r>
              <a:rPr lang="fr-FR" sz="2800" dirty="0" err="1" smtClean="0"/>
              <a:t>number</a:t>
            </a:r>
            <a:r>
              <a:rPr lang="fr-FR" sz="2800" dirty="0" smtClean="0"/>
              <a:t> </a:t>
            </a:r>
            <a:r>
              <a:rPr lang="fr-FR" sz="2800" dirty="0" err="1" smtClean="0"/>
              <a:t>according</a:t>
            </a:r>
            <a:r>
              <a:rPr lang="fr-FR" sz="2800" dirty="0" smtClean="0"/>
              <a:t> to 1</a:t>
            </a:r>
            <a:r>
              <a:rPr lang="fr-FR" sz="2800" baseline="30000" dirty="0" smtClean="0"/>
              <a:t>st</a:t>
            </a:r>
            <a:r>
              <a:rPr lang="fr-FR" sz="2800" dirty="0" smtClean="0"/>
              <a:t> </a:t>
            </a:r>
            <a:r>
              <a:rPr lang="fr-FR" sz="2800" dirty="0" err="1" smtClean="0"/>
              <a:t>edition</a:t>
            </a:r>
            <a:r>
              <a:rPr lang="fr-FR" sz="2800" dirty="0" smtClean="0"/>
              <a:t> of book</a:t>
            </a:r>
          </a:p>
          <a:p>
            <a:pPr algn="ctr"/>
            <a:endParaRPr lang="fr-FR" sz="2800" dirty="0" smtClean="0"/>
          </a:p>
          <a:p>
            <a:pPr algn="ctr"/>
            <a:r>
              <a:rPr lang="fr-FR" sz="1900" dirty="0" smtClean="0"/>
              <a:t>Version </a:t>
            </a:r>
            <a:r>
              <a:rPr lang="fr-FR" sz="1900" dirty="0" smtClean="0"/>
              <a:t>1.3 </a:t>
            </a:r>
            <a:r>
              <a:rPr lang="fr-FR" sz="1900" dirty="0" smtClean="0"/>
              <a:t>EN</a:t>
            </a:r>
          </a:p>
          <a:p>
            <a:pPr algn="ctr"/>
            <a:r>
              <a:rPr lang="fr-FR" sz="1900" dirty="0" smtClean="0"/>
              <a:t>Content </a:t>
            </a:r>
            <a:r>
              <a:rPr lang="fr-FR" sz="1900" dirty="0" err="1" smtClean="0"/>
              <a:t>from</a:t>
            </a:r>
            <a:r>
              <a:rPr lang="fr-FR" sz="1900" dirty="0" smtClean="0"/>
              <a:t> LS </a:t>
            </a:r>
            <a:r>
              <a:rPr lang="fr-FR" sz="1900" dirty="0" err="1" smtClean="0"/>
              <a:t>website</a:t>
            </a:r>
            <a:r>
              <a:rPr lang="fr-FR" sz="1900" dirty="0" smtClean="0"/>
              <a:t>. </a:t>
            </a:r>
          </a:p>
          <a:p>
            <a:pPr algn="ctr"/>
            <a:r>
              <a:rPr lang="fr-FR" sz="1900" dirty="0" err="1" smtClean="0"/>
              <a:t>Card</a:t>
            </a:r>
            <a:r>
              <a:rPr lang="fr-FR" sz="1900" dirty="0" smtClean="0"/>
              <a:t> design by Nicolas </a:t>
            </a:r>
            <a:r>
              <a:rPr lang="fr-FR" sz="1900" dirty="0" err="1" smtClean="0"/>
              <a:t>Stampf</a:t>
            </a:r>
            <a:r>
              <a:rPr lang="fr-FR" sz="1900" dirty="0"/>
              <a:t/>
            </a:r>
            <a:br>
              <a:rPr lang="fr-FR" sz="1900" dirty="0"/>
            </a:br>
            <a:r>
              <a:rPr lang="fr-FR" sz="1900" dirty="0" smtClean="0">
                <a:hlinkClick r:id="rId3"/>
              </a:rPr>
              <a:t>nstampf@appreciatingsystems.com</a:t>
            </a:r>
            <a:endParaRPr lang="en-US" sz="1900" dirty="0"/>
          </a:p>
        </p:txBody>
      </p:sp>
      <p:sp>
        <p:nvSpPr>
          <p:cNvPr id="4" name="Espace réservé du contenu 3"/>
          <p:cNvSpPr>
            <a:spLocks noGrp="1"/>
          </p:cNvSpPr>
          <p:nvPr>
            <p:ph sz="quarter" idx="15"/>
          </p:nvPr>
        </p:nvSpPr>
        <p:spPr/>
        <p:txBody>
          <a:bodyPr/>
          <a:lstStyle/>
          <a:p>
            <a:r>
              <a:rPr lang="fr-FR" b="1" dirty="0" err="1" smtClean="0"/>
              <a:t>Cards</a:t>
            </a:r>
            <a:r>
              <a:rPr lang="fr-FR" b="1" dirty="0" smtClean="0"/>
              <a:t> to help in planning a meeting or an </a:t>
            </a:r>
            <a:r>
              <a:rPr lang="fr-FR" b="1" dirty="0" err="1" smtClean="0"/>
              <a:t>event</a:t>
            </a:r>
            <a:endParaRPr lang="en-US" b="1" dirty="0"/>
          </a:p>
        </p:txBody>
      </p:sp>
      <p:sp>
        <p:nvSpPr>
          <p:cNvPr id="5" name="Espace réservé du texte 4"/>
          <p:cNvSpPr>
            <a:spLocks noGrp="1"/>
          </p:cNvSpPr>
          <p:nvPr>
            <p:ph type="body" sz="quarter" idx="17"/>
          </p:nvPr>
        </p:nvSpPr>
        <p:spPr/>
        <p:txBody>
          <a:bodyPr/>
          <a:lstStyle/>
          <a:p>
            <a:endParaRPr lang="en-US"/>
          </a:p>
        </p:txBody>
      </p:sp>
      <p:sp>
        <p:nvSpPr>
          <p:cNvPr id="6" name="Espace réservé du texte 5"/>
          <p:cNvSpPr>
            <a:spLocks noGrp="1"/>
          </p:cNvSpPr>
          <p:nvPr>
            <p:ph type="body" sz="quarter" idx="18"/>
          </p:nvPr>
        </p:nvSpPr>
        <p:spPr/>
        <p:txBody>
          <a:bodyPr/>
          <a:lstStyle/>
          <a:p>
            <a:endParaRPr lang="en-US"/>
          </a:p>
        </p:txBody>
      </p:sp>
      <p:sp>
        <p:nvSpPr>
          <p:cNvPr id="7" name="Espace réservé du texte 6"/>
          <p:cNvSpPr>
            <a:spLocks noGrp="1"/>
          </p:cNvSpPr>
          <p:nvPr>
            <p:ph type="body" sz="quarter" idx="19"/>
          </p:nvPr>
        </p:nvSpPr>
        <p:spPr/>
        <p:txBody>
          <a:bodyPr/>
          <a:lstStyle/>
          <a:p>
            <a:endParaRPr lang="en-US"/>
          </a:p>
        </p:txBody>
      </p:sp>
      <p:sp>
        <p:nvSpPr>
          <p:cNvPr id="8" name="Espace réservé du texte 7"/>
          <p:cNvSpPr>
            <a:spLocks noGrp="1"/>
          </p:cNvSpPr>
          <p:nvPr>
            <p:ph type="body" sz="quarter" idx="20"/>
          </p:nvPr>
        </p:nvSpPr>
        <p:spPr/>
        <p:txBody>
          <a:bodyPr>
            <a:normAutofit lnSpcReduction="10000"/>
          </a:bodyPr>
          <a:lstStyle/>
          <a:p>
            <a:endParaRPr lang="en-US" dirty="0"/>
          </a:p>
        </p:txBody>
      </p:sp>
      <p:pic>
        <p:nvPicPr>
          <p:cNvPr id="2050" name="Picture 2" descr="Liberating Structures Menu"/>
          <p:cNvPicPr>
            <a:picLocks noChangeAspect="1" noChangeArrowheads="1"/>
          </p:cNvPicPr>
          <p:nvPr/>
        </p:nvPicPr>
        <p:blipFill>
          <a:blip r:embed="rId4">
            <a:extLst>
              <a:ext uri="{28A0092B-C50C-407E-A947-70E740481C1C}">
                <a14:useLocalDpi xmlns:a14="http://schemas.microsoft.com/office/drawing/2010/main" val="0"/>
              </a:ext>
            </a:extLst>
          </a:blip>
          <a:srcRect l="496" t="5200" r="86040" b="80630"/>
          <a:stretch>
            <a:fillRect/>
          </a:stretch>
        </p:blipFill>
        <p:spPr bwMode="auto">
          <a:xfrm>
            <a:off x="688135" y="1286594"/>
            <a:ext cx="2369586" cy="232032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e 9"/>
          <p:cNvGrpSpPr/>
          <p:nvPr/>
        </p:nvGrpSpPr>
        <p:grpSpPr>
          <a:xfrm>
            <a:off x="908721" y="3782877"/>
            <a:ext cx="5111476" cy="334547"/>
            <a:chOff x="476672" y="3500261"/>
            <a:chExt cx="5111476" cy="308812"/>
          </a:xfrm>
        </p:grpSpPr>
        <p:pic>
          <p:nvPicPr>
            <p:cNvPr id="2052" name="Picture 4" descr="Creative Commons Licen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672" y="3530004"/>
              <a:ext cx="792088" cy="279069"/>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268760" y="3500261"/>
              <a:ext cx="4319388" cy="284101"/>
            </a:xfrm>
            <a:prstGeom prst="rect">
              <a:avLst/>
            </a:prstGeom>
            <a:noFill/>
          </p:spPr>
          <p:txBody>
            <a:bodyPr wrap="none" rtlCol="0">
              <a:spAutoFit/>
            </a:bodyPr>
            <a:lstStyle/>
            <a:p>
              <a:pPr algn="ctr"/>
              <a:r>
                <a:rPr lang="en-US" sz="1400" dirty="0" smtClean="0"/>
                <a:t>This work is licensed under a </a:t>
              </a:r>
              <a:r>
                <a:rPr lang="en-US" sz="1400" dirty="0" smtClean="0">
                  <a:hlinkClick r:id="rId6"/>
                </a:rPr>
                <a:t>Creative Commons License</a:t>
              </a:r>
              <a:r>
                <a:rPr lang="en-US" sz="1400" dirty="0" smtClean="0"/>
                <a:t>.</a:t>
              </a:r>
              <a:endParaRPr lang="en-US" sz="1400" dirty="0"/>
            </a:p>
          </p:txBody>
        </p:sp>
      </p:grpSp>
    </p:spTree>
    <p:extLst>
      <p:ext uri="{BB962C8B-B14F-4D97-AF65-F5344CB8AC3E}">
        <p14:creationId xmlns:p14="http://schemas.microsoft.com/office/powerpoint/2010/main" val="295644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err="1"/>
              <a:t>What</a:t>
            </a:r>
            <a:r>
              <a:rPr lang="fr-FR" sz="3600" dirty="0"/>
              <a:t>, So </a:t>
            </a:r>
            <a:r>
              <a:rPr lang="fr-FR" sz="3600" dirty="0" err="1"/>
              <a:t>What</a:t>
            </a:r>
            <a:r>
              <a:rPr lang="fr-FR" sz="3600" dirty="0"/>
              <a:t>, </a:t>
            </a:r>
            <a:r>
              <a:rPr lang="fr-FR" sz="3600" dirty="0" err="1"/>
              <a:t>Now</a:t>
            </a:r>
            <a:r>
              <a:rPr lang="fr-FR" sz="3600" dirty="0"/>
              <a:t> </a:t>
            </a:r>
            <a:r>
              <a:rPr lang="fr-FR" sz="3600" dirty="0" err="1"/>
              <a:t>What</a:t>
            </a:r>
            <a:r>
              <a:rPr lang="fr-FR" sz="3600" dirty="0" smtClean="0"/>
              <a:t>?</a:t>
            </a:r>
            <a:endParaRPr lang="en-US" sz="3600" dirty="0"/>
          </a:p>
        </p:txBody>
      </p:sp>
      <p:sp>
        <p:nvSpPr>
          <p:cNvPr id="3" name="Espace réservé du contenu 2"/>
          <p:cNvSpPr>
            <a:spLocks noGrp="1"/>
          </p:cNvSpPr>
          <p:nvPr>
            <p:ph sz="quarter" idx="14"/>
          </p:nvPr>
        </p:nvSpPr>
        <p:spPr>
          <a:ln w="63500" cmpd="thickThin">
            <a:solidFill>
              <a:schemeClr val="bg1">
                <a:lumMod val="50000"/>
              </a:schemeClr>
            </a:solidFill>
          </a:ln>
        </p:spPr>
        <p:txBody>
          <a:bodyPr vert="horz" lIns="91440" tIns="45720" rIns="91440" bIns="45720" rtlCol="0">
            <a:normAutofit fontScale="92500" lnSpcReduction="20000"/>
          </a:bodyPr>
          <a:lstStyle/>
          <a:p>
            <a:r>
              <a:rPr lang="en-US" dirty="0"/>
              <a:t>After a shared experience, you are asked progressively:</a:t>
            </a:r>
          </a:p>
          <a:p>
            <a:pPr marL="457200" indent="-457200">
              <a:buFont typeface="Wingdings" panose="05000000000000000000" pitchFamily="2" charset="2"/>
              <a:buChar char="§"/>
            </a:pPr>
            <a:r>
              <a:rPr lang="en-US" dirty="0"/>
              <a:t>“WHAT? What happened? What did you notice, what facts or observations stood out?”  </a:t>
            </a:r>
          </a:p>
          <a:p>
            <a:pPr marL="457200" indent="-457200">
              <a:buFont typeface="Wingdings" panose="05000000000000000000" pitchFamily="2" charset="2"/>
              <a:buChar char="§"/>
            </a:pPr>
            <a:r>
              <a:rPr lang="en-US" dirty="0"/>
              <a:t>Then, “SO WHAT? Why is that important? Is there a pattern or conclusion emerging?”  </a:t>
            </a:r>
          </a:p>
          <a:p>
            <a:pPr marL="457200" indent="-457200">
              <a:buFont typeface="Wingdings" panose="05000000000000000000" pitchFamily="2" charset="2"/>
              <a:buChar char="§"/>
            </a:pPr>
            <a:r>
              <a:rPr lang="en-US" dirty="0"/>
              <a:t>Then, “NOW WHAT? What actions make sense?” </a:t>
            </a:r>
          </a:p>
        </p:txBody>
      </p:sp>
      <p:sp>
        <p:nvSpPr>
          <p:cNvPr id="4" name="Espace réservé du contenu 3"/>
          <p:cNvSpPr>
            <a:spLocks noGrp="1"/>
          </p:cNvSpPr>
          <p:nvPr>
            <p:ph sz="quarter" idx="15"/>
          </p:nvPr>
        </p:nvSpPr>
        <p:spPr/>
        <p:txBody>
          <a:bodyPr/>
          <a:lstStyle/>
          <a:p>
            <a:r>
              <a:rPr lang="en-US" b="1" dirty="0"/>
              <a:t>Reflecting on Your Progress and Making </a:t>
            </a:r>
            <a:r>
              <a:rPr lang="en-US" b="1" dirty="0" smtClean="0"/>
              <a:t>Adjustments-As-You-Go</a:t>
            </a:r>
            <a:endParaRPr lang="en-US" b="1" dirty="0"/>
          </a:p>
        </p:txBody>
      </p:sp>
      <p:sp>
        <p:nvSpPr>
          <p:cNvPr id="16" name="Espace réservé du texte 15"/>
          <p:cNvSpPr>
            <a:spLocks noGrp="1"/>
          </p:cNvSpPr>
          <p:nvPr>
            <p:ph type="body" sz="quarter" idx="17"/>
          </p:nvPr>
        </p:nvSpPr>
        <p:spPr/>
        <p:txBody>
          <a:bodyPr/>
          <a:lstStyle/>
          <a:p>
            <a:r>
              <a:rPr lang="fr-FR" dirty="0" smtClean="0"/>
              <a:t>p197</a:t>
            </a:r>
            <a:endParaRPr lang="en-US" dirty="0"/>
          </a:p>
        </p:txBody>
      </p:sp>
      <p:sp>
        <p:nvSpPr>
          <p:cNvPr id="17" name="Espace réservé du texte 16"/>
          <p:cNvSpPr>
            <a:spLocks noGrp="1"/>
          </p:cNvSpPr>
          <p:nvPr>
            <p:ph type="body" sz="quarter" idx="18"/>
          </p:nvPr>
        </p:nvSpPr>
        <p:spPr/>
        <p:txBody>
          <a:bodyPr/>
          <a:lstStyle/>
          <a:p>
            <a:r>
              <a:rPr lang="fr-FR" dirty="0" smtClean="0"/>
              <a:t>45 min</a:t>
            </a:r>
            <a:endParaRPr lang="en-US" dirty="0"/>
          </a:p>
        </p:txBody>
      </p:sp>
      <p:sp>
        <p:nvSpPr>
          <p:cNvPr id="18" name="Espace réservé du texte 17"/>
          <p:cNvSpPr>
            <a:spLocks noGrp="1"/>
          </p:cNvSpPr>
          <p:nvPr>
            <p:ph type="body" sz="quarter" idx="19"/>
          </p:nvPr>
        </p:nvSpPr>
        <p:spPr/>
        <p:txBody>
          <a:bodyPr/>
          <a:lstStyle/>
          <a:p>
            <a:r>
              <a:rPr lang="en-US" dirty="0" smtClean="0"/>
              <a:t></a:t>
            </a:r>
          </a:p>
        </p:txBody>
      </p:sp>
      <p:sp>
        <p:nvSpPr>
          <p:cNvPr id="19" name="Espace réservé du texte 18"/>
          <p:cNvSpPr>
            <a:spLocks noGrp="1"/>
          </p:cNvSpPr>
          <p:nvPr>
            <p:ph type="body" sz="quarter" idx="20"/>
          </p:nvPr>
        </p:nvSpPr>
        <p:spPr/>
        <p:txBody>
          <a:bodyPr>
            <a:normAutofit/>
          </a:bodyPr>
          <a:lstStyle/>
          <a:p>
            <a:r>
              <a:rPr lang="fr-FR" sz="3900" dirty="0" smtClean="0"/>
              <a:t>9</a:t>
            </a:r>
            <a:endParaRPr lang="en-US" dirty="0"/>
          </a:p>
        </p:txBody>
      </p:sp>
      <p:sp>
        <p:nvSpPr>
          <p:cNvPr id="5" name="Espace réservé du contenu 4"/>
          <p:cNvSpPr>
            <a:spLocks noGrp="1"/>
          </p:cNvSpPr>
          <p:nvPr>
            <p:ph sz="quarter" idx="21"/>
          </p:nvPr>
        </p:nvSpPr>
        <p:spPr/>
        <p:txBody>
          <a:bodyPr/>
          <a:lstStyle/>
          <a:p>
            <a:endParaRPr lang="en-US"/>
          </a:p>
        </p:txBody>
      </p:sp>
      <p:sp>
        <p:nvSpPr>
          <p:cNvPr id="6" name="Espace réservé du contenu 5"/>
          <p:cNvSpPr>
            <a:spLocks noGrp="1"/>
          </p:cNvSpPr>
          <p:nvPr>
            <p:ph sz="quarter" idx="22"/>
          </p:nvPr>
        </p:nvSpPr>
        <p:spPr/>
        <p:txBody>
          <a:bodyPr/>
          <a:lstStyle/>
          <a:p>
            <a:r>
              <a:rPr lang="fr-FR" b="1" dirty="0"/>
              <a:t>Goals: Solutions, Patterns, Action, </a:t>
            </a:r>
            <a:r>
              <a:rPr lang="fr-FR" b="1" dirty="0" smtClean="0"/>
              <a:t>Prototypes</a:t>
            </a:r>
            <a:endParaRPr lang="en-US" b="1" dirty="0"/>
          </a:p>
        </p:txBody>
      </p:sp>
      <p:pic>
        <p:nvPicPr>
          <p:cNvPr id="12" name="Image 11" descr="http://www.liberatingstructures.com/storage/icons/09_What3.png?__SQUARESPACE_CACHEVERSION=1337874429198"/>
          <p:cNvPicPr/>
          <p:nvPr/>
        </p:nvPicPr>
        <p:blipFill>
          <a:blip r:embed="rId2" cstate="print"/>
          <a:srcRect/>
          <a:stretch>
            <a:fillRect/>
          </a:stretch>
        </p:blipFill>
        <p:spPr bwMode="auto">
          <a:xfrm>
            <a:off x="589584" y="1208585"/>
            <a:ext cx="2623394" cy="2842011"/>
          </a:xfrm>
          <a:prstGeom prst="rect">
            <a:avLst/>
          </a:prstGeom>
          <a:noFill/>
          <a:ln w="9525">
            <a:noFill/>
            <a:miter lim="800000"/>
            <a:headEnd/>
            <a:tailEnd/>
          </a:ln>
        </p:spPr>
      </p:pic>
    </p:spTree>
    <p:extLst>
      <p:ext uri="{BB962C8B-B14F-4D97-AF65-F5344CB8AC3E}">
        <p14:creationId xmlns:p14="http://schemas.microsoft.com/office/powerpoint/2010/main" val="2800611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err="1"/>
              <a:t>Discovery</a:t>
            </a:r>
            <a:r>
              <a:rPr lang="fr-FR" sz="3200" dirty="0"/>
              <a:t> &amp; Action Dialogue (DAD)</a:t>
            </a:r>
            <a:endParaRPr lang="en-US" sz="3200" dirty="0"/>
          </a:p>
        </p:txBody>
      </p:sp>
      <p:sp>
        <p:nvSpPr>
          <p:cNvPr id="3" name="Espace réservé du contenu 2"/>
          <p:cNvSpPr>
            <a:spLocks noGrp="1"/>
          </p:cNvSpPr>
          <p:nvPr>
            <p:ph sz="quarter" idx="14"/>
          </p:nvPr>
        </p:nvSpPr>
        <p:spPr/>
        <p:txBody>
          <a:bodyPr/>
          <a:lstStyle/>
          <a:p>
            <a:r>
              <a:rPr lang="fr-FR" dirty="0"/>
              <a:t>You are </a:t>
            </a:r>
            <a:r>
              <a:rPr lang="fr-FR" dirty="0" err="1"/>
              <a:t>asked</a:t>
            </a:r>
            <a:r>
              <a:rPr lang="fr-FR" dirty="0"/>
              <a:t>, “How </a:t>
            </a:r>
            <a:r>
              <a:rPr lang="fr-FR" dirty="0" err="1"/>
              <a:t>can</a:t>
            </a:r>
            <a:r>
              <a:rPr lang="fr-FR" dirty="0"/>
              <a:t> </a:t>
            </a:r>
            <a:r>
              <a:rPr lang="fr-FR" dirty="0" err="1"/>
              <a:t>we</a:t>
            </a:r>
            <a:r>
              <a:rPr lang="fr-FR" dirty="0"/>
              <a:t> </a:t>
            </a:r>
            <a:r>
              <a:rPr lang="fr-FR" dirty="0" err="1"/>
              <a:t>uncover</a:t>
            </a:r>
            <a:r>
              <a:rPr lang="fr-FR" dirty="0"/>
              <a:t> </a:t>
            </a:r>
            <a:r>
              <a:rPr lang="fr-FR" dirty="0" err="1"/>
              <a:t>hidden</a:t>
            </a:r>
            <a:r>
              <a:rPr lang="fr-FR" dirty="0"/>
              <a:t> and </a:t>
            </a:r>
            <a:r>
              <a:rPr lang="fr-FR" dirty="0" err="1"/>
              <a:t>untapped</a:t>
            </a:r>
            <a:r>
              <a:rPr lang="fr-FR" dirty="0"/>
              <a:t> solutions (i.e., </a:t>
            </a:r>
            <a:r>
              <a:rPr lang="fr-FR" dirty="0" err="1"/>
              <a:t>tacit</a:t>
            </a:r>
            <a:r>
              <a:rPr lang="fr-FR" dirty="0"/>
              <a:t> and latent know how) </a:t>
            </a:r>
            <a:r>
              <a:rPr lang="fr-FR" dirty="0" err="1"/>
              <a:t>among</a:t>
            </a:r>
            <a:r>
              <a:rPr lang="fr-FR" dirty="0"/>
              <a:t> people in </a:t>
            </a:r>
            <a:r>
              <a:rPr lang="fr-FR" dirty="0" err="1"/>
              <a:t>your</a:t>
            </a:r>
            <a:r>
              <a:rPr lang="fr-FR" dirty="0"/>
              <a:t> </a:t>
            </a:r>
            <a:r>
              <a:rPr lang="fr-FR" dirty="0" err="1"/>
              <a:t>working</a:t>
            </a:r>
            <a:r>
              <a:rPr lang="fr-FR" dirty="0"/>
              <a:t> group, unit, or </a:t>
            </a:r>
            <a:r>
              <a:rPr lang="fr-FR" dirty="0" err="1"/>
              <a:t>community</a:t>
            </a:r>
            <a:r>
              <a:rPr lang="fr-FR" dirty="0"/>
              <a:t>?” </a:t>
            </a:r>
            <a:r>
              <a:rPr lang="fr-FR" dirty="0" err="1"/>
              <a:t>Seven</a:t>
            </a:r>
            <a:r>
              <a:rPr lang="fr-FR" dirty="0"/>
              <a:t> progressive questions are </a:t>
            </a:r>
            <a:r>
              <a:rPr lang="fr-FR" dirty="0" err="1"/>
              <a:t>employed</a:t>
            </a:r>
            <a:r>
              <a:rPr lang="fr-FR" dirty="0"/>
              <a:t> </a:t>
            </a:r>
            <a:r>
              <a:rPr lang="fr-FR" dirty="0" err="1"/>
              <a:t>regarding</a:t>
            </a:r>
            <a:r>
              <a:rPr lang="fr-FR" dirty="0"/>
              <a:t> a </a:t>
            </a:r>
            <a:r>
              <a:rPr lang="fr-FR" dirty="0" err="1"/>
              <a:t>shared</a:t>
            </a:r>
            <a:r>
              <a:rPr lang="fr-FR" dirty="0"/>
              <a:t> challenge.  </a:t>
            </a:r>
            <a:endParaRPr lang="en-US" dirty="0"/>
          </a:p>
        </p:txBody>
      </p:sp>
      <p:sp>
        <p:nvSpPr>
          <p:cNvPr id="4" name="Espace réservé du contenu 3"/>
          <p:cNvSpPr>
            <a:spLocks noGrp="1"/>
          </p:cNvSpPr>
          <p:nvPr>
            <p:ph sz="quarter" idx="15"/>
          </p:nvPr>
        </p:nvSpPr>
        <p:spPr/>
        <p:txBody>
          <a:bodyPr/>
          <a:lstStyle/>
          <a:p>
            <a:r>
              <a:rPr lang="en-US" b="1" dirty="0"/>
              <a:t>Discovering Solutions To Challenges In Plain </a:t>
            </a:r>
            <a:r>
              <a:rPr lang="en-US" b="1" dirty="0" smtClean="0"/>
              <a:t>Sight</a:t>
            </a:r>
            <a:endParaRPr lang="en-US" b="1" dirty="0"/>
          </a:p>
        </p:txBody>
      </p:sp>
      <p:sp>
        <p:nvSpPr>
          <p:cNvPr id="10" name="Espace réservé du texte 9"/>
          <p:cNvSpPr>
            <a:spLocks noGrp="1"/>
          </p:cNvSpPr>
          <p:nvPr>
            <p:ph type="body" sz="quarter" idx="17"/>
          </p:nvPr>
        </p:nvSpPr>
        <p:spPr/>
        <p:txBody>
          <a:bodyPr/>
          <a:lstStyle/>
          <a:p>
            <a:r>
              <a:rPr lang="fr-FR" dirty="0" smtClean="0"/>
              <a:t>p202</a:t>
            </a:r>
            <a:endParaRPr lang="en-US" dirty="0"/>
          </a:p>
        </p:txBody>
      </p:sp>
      <p:sp>
        <p:nvSpPr>
          <p:cNvPr id="11" name="Espace réservé du texte 10"/>
          <p:cNvSpPr>
            <a:spLocks noGrp="1"/>
          </p:cNvSpPr>
          <p:nvPr>
            <p:ph type="body" sz="quarter" idx="18"/>
          </p:nvPr>
        </p:nvSpPr>
        <p:spPr/>
        <p:txBody>
          <a:bodyPr/>
          <a:lstStyle/>
          <a:p>
            <a:r>
              <a:rPr lang="fr-FR" dirty="0" smtClean="0"/>
              <a:t>25-70 min</a:t>
            </a:r>
            <a:endParaRPr lang="en-US" dirty="0"/>
          </a:p>
        </p:txBody>
      </p:sp>
      <p:sp>
        <p:nvSpPr>
          <p:cNvPr id="12" name="Espace réservé du texte 11"/>
          <p:cNvSpPr>
            <a:spLocks noGrp="1"/>
          </p:cNvSpPr>
          <p:nvPr>
            <p:ph type="body" sz="quarter" idx="19"/>
          </p:nvPr>
        </p:nvSpPr>
        <p:spPr/>
        <p:txBody>
          <a:bodyPr/>
          <a:lstStyle/>
          <a:p>
            <a:r>
              <a:rPr lang="en-US" dirty="0" smtClean="0"/>
              <a:t>  </a:t>
            </a:r>
          </a:p>
        </p:txBody>
      </p:sp>
      <p:sp>
        <p:nvSpPr>
          <p:cNvPr id="13" name="Espace réservé du texte 12"/>
          <p:cNvSpPr>
            <a:spLocks noGrp="1"/>
          </p:cNvSpPr>
          <p:nvPr>
            <p:ph type="body" sz="quarter" idx="20"/>
          </p:nvPr>
        </p:nvSpPr>
        <p:spPr/>
        <p:txBody>
          <a:bodyPr>
            <a:normAutofit/>
          </a:bodyPr>
          <a:lstStyle/>
          <a:p>
            <a:r>
              <a:rPr lang="fr-FR" sz="3900" dirty="0" smtClean="0"/>
              <a:t>10</a:t>
            </a:r>
            <a:endParaRPr lang="en-US" dirty="0"/>
          </a:p>
        </p:txBody>
      </p:sp>
      <p:sp>
        <p:nvSpPr>
          <p:cNvPr id="5" name="Espace réservé du contenu 4"/>
          <p:cNvSpPr>
            <a:spLocks noGrp="1"/>
          </p:cNvSpPr>
          <p:nvPr>
            <p:ph sz="quarter" idx="21"/>
          </p:nvPr>
        </p:nvSpPr>
        <p:spPr/>
        <p:txBody>
          <a:bodyPr/>
          <a:lstStyle/>
          <a:p>
            <a:r>
              <a:rPr lang="fr-FR" i="1" dirty="0" smtClean="0"/>
              <a:t>Links to: 6 TRIZ, 15 </a:t>
            </a:r>
            <a:r>
              <a:rPr lang="fr-FR" i="1" dirty="0" err="1" smtClean="0"/>
              <a:t>Improv</a:t>
            </a:r>
            <a:r>
              <a:rPr lang="fr-FR" i="1" dirty="0" smtClean="0"/>
              <a:t> </a:t>
            </a:r>
            <a:r>
              <a:rPr lang="fr-FR" i="1" dirty="0" err="1" smtClean="0"/>
              <a:t>Prototyping</a:t>
            </a:r>
            <a:endParaRPr lang="en-US" i="1" dirty="0"/>
          </a:p>
        </p:txBody>
      </p:sp>
      <p:sp>
        <p:nvSpPr>
          <p:cNvPr id="6" name="Espace réservé du contenu 5"/>
          <p:cNvSpPr>
            <a:spLocks noGrp="1"/>
          </p:cNvSpPr>
          <p:nvPr>
            <p:ph sz="quarter" idx="22"/>
          </p:nvPr>
        </p:nvSpPr>
        <p:spPr/>
        <p:txBody>
          <a:bodyPr/>
          <a:lstStyle/>
          <a:p>
            <a:r>
              <a:rPr lang="fr-FR" b="1" dirty="0"/>
              <a:t>Goals: Solutions, Patterns, Action, Prototypes, </a:t>
            </a:r>
            <a:r>
              <a:rPr lang="fr-FR" b="1" dirty="0" smtClean="0"/>
              <a:t>Innovation</a:t>
            </a:r>
            <a:endParaRPr lang="en-US" b="1" dirty="0"/>
          </a:p>
        </p:txBody>
      </p:sp>
      <p:pic>
        <p:nvPicPr>
          <p:cNvPr id="7" name="Image 6" descr="http://www.liberatingstructures.com/storage/icons/10_Discovery-and-action-dialog.png?__SQUARESPACE_CACHEVERSION=1337874451912"/>
          <p:cNvPicPr/>
          <p:nvPr/>
        </p:nvPicPr>
        <p:blipFill>
          <a:blip r:embed="rId2" cstate="print"/>
          <a:srcRect/>
          <a:stretch>
            <a:fillRect/>
          </a:stretch>
        </p:blipFill>
        <p:spPr bwMode="auto">
          <a:xfrm>
            <a:off x="733600" y="1330905"/>
            <a:ext cx="2191346" cy="2373959"/>
          </a:xfrm>
          <a:prstGeom prst="rect">
            <a:avLst/>
          </a:prstGeom>
          <a:noFill/>
          <a:ln w="9525">
            <a:noFill/>
            <a:miter lim="800000"/>
            <a:headEnd/>
            <a:tailEnd/>
          </a:ln>
        </p:spPr>
      </p:pic>
    </p:spTree>
    <p:extLst>
      <p:ext uri="{BB962C8B-B14F-4D97-AF65-F5344CB8AC3E}">
        <p14:creationId xmlns:p14="http://schemas.microsoft.com/office/powerpoint/2010/main" val="1992234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Shift &amp; </a:t>
            </a:r>
            <a:r>
              <a:rPr lang="en-US" dirty="0" smtClean="0"/>
              <a:t>Share</a:t>
            </a:r>
            <a:endParaRPr lang="en-US" dirty="0"/>
          </a:p>
        </p:txBody>
      </p:sp>
      <p:sp>
        <p:nvSpPr>
          <p:cNvPr id="3" name="Espace réservé du contenu 2"/>
          <p:cNvSpPr>
            <a:spLocks noGrp="1"/>
          </p:cNvSpPr>
          <p:nvPr>
            <p:ph sz="quarter" idx="14"/>
          </p:nvPr>
        </p:nvSpPr>
        <p:spPr/>
        <p:txBody>
          <a:bodyPr/>
          <a:lstStyle/>
          <a:p>
            <a:r>
              <a:rPr lang="en-US" dirty="0"/>
              <a:t>You are invited to share something new or innovative you are doing that may be of value to </a:t>
            </a:r>
            <a:r>
              <a:rPr lang="en-US" dirty="0" smtClean="0"/>
              <a:t>others.</a:t>
            </a:r>
            <a:endParaRPr lang="en-US" dirty="0"/>
          </a:p>
        </p:txBody>
      </p:sp>
      <p:sp>
        <p:nvSpPr>
          <p:cNvPr id="4" name="Espace réservé du contenu 3"/>
          <p:cNvSpPr>
            <a:spLocks noGrp="1"/>
          </p:cNvSpPr>
          <p:nvPr>
            <p:ph sz="quarter" idx="15"/>
          </p:nvPr>
        </p:nvSpPr>
        <p:spPr/>
        <p:txBody>
          <a:bodyPr/>
          <a:lstStyle/>
          <a:p>
            <a:r>
              <a:rPr lang="fr-FR" dirty="0" err="1"/>
              <a:t>Spreading</a:t>
            </a:r>
            <a:r>
              <a:rPr lang="fr-FR" dirty="0"/>
              <a:t> Good </a:t>
            </a:r>
            <a:r>
              <a:rPr lang="fr-FR" dirty="0" err="1"/>
              <a:t>Ideas</a:t>
            </a:r>
            <a:r>
              <a:rPr lang="fr-FR" dirty="0"/>
              <a:t> </a:t>
            </a:r>
            <a:r>
              <a:rPr lang="fr-FR" dirty="0" err="1"/>
              <a:t>from</a:t>
            </a:r>
            <a:r>
              <a:rPr lang="fr-FR" dirty="0"/>
              <a:t> the Grass </a:t>
            </a:r>
            <a:r>
              <a:rPr lang="fr-FR" dirty="0" err="1"/>
              <a:t>Roots</a:t>
            </a:r>
            <a:r>
              <a:rPr lang="fr-FR" dirty="0"/>
              <a:t> Up &amp; the </a:t>
            </a:r>
            <a:r>
              <a:rPr lang="fr-FR" dirty="0" err="1"/>
              <a:t>Fringe</a:t>
            </a:r>
            <a:r>
              <a:rPr lang="fr-FR" dirty="0"/>
              <a:t> In</a:t>
            </a:r>
            <a:endParaRPr lang="en-US" dirty="0"/>
          </a:p>
        </p:txBody>
      </p:sp>
      <p:sp>
        <p:nvSpPr>
          <p:cNvPr id="10" name="Espace réservé du texte 9"/>
          <p:cNvSpPr>
            <a:spLocks noGrp="1"/>
          </p:cNvSpPr>
          <p:nvPr>
            <p:ph type="body" sz="quarter" idx="17"/>
          </p:nvPr>
        </p:nvSpPr>
        <p:spPr/>
        <p:txBody>
          <a:bodyPr/>
          <a:lstStyle/>
          <a:p>
            <a:r>
              <a:rPr lang="fr-FR" dirty="0" smtClean="0"/>
              <a:t>p212</a:t>
            </a:r>
            <a:endParaRPr lang="en-US" dirty="0"/>
          </a:p>
        </p:txBody>
      </p:sp>
      <p:sp>
        <p:nvSpPr>
          <p:cNvPr id="11" name="Espace réservé du texte 10"/>
          <p:cNvSpPr>
            <a:spLocks noGrp="1"/>
          </p:cNvSpPr>
          <p:nvPr>
            <p:ph type="body" sz="quarter" idx="18"/>
          </p:nvPr>
        </p:nvSpPr>
        <p:spPr/>
        <p:txBody>
          <a:bodyPr/>
          <a:lstStyle/>
          <a:p>
            <a:r>
              <a:rPr lang="fr-FR" dirty="0" smtClean="0"/>
              <a:t>90 min</a:t>
            </a:r>
            <a:endParaRPr lang="en-US" dirty="0"/>
          </a:p>
        </p:txBody>
      </p:sp>
      <p:sp>
        <p:nvSpPr>
          <p:cNvPr id="12" name="Espace réservé du texte 11"/>
          <p:cNvSpPr>
            <a:spLocks noGrp="1"/>
          </p:cNvSpPr>
          <p:nvPr>
            <p:ph type="body" sz="quarter" idx="19"/>
          </p:nvPr>
        </p:nvSpPr>
        <p:spPr/>
        <p:txBody>
          <a:bodyPr/>
          <a:lstStyle/>
          <a:p>
            <a:r>
              <a:rPr lang="en-US" dirty="0" smtClean="0"/>
              <a:t> </a:t>
            </a:r>
          </a:p>
        </p:txBody>
      </p:sp>
      <p:sp>
        <p:nvSpPr>
          <p:cNvPr id="13" name="Espace réservé du texte 12"/>
          <p:cNvSpPr>
            <a:spLocks noGrp="1"/>
          </p:cNvSpPr>
          <p:nvPr>
            <p:ph type="body" sz="quarter" idx="20"/>
          </p:nvPr>
        </p:nvSpPr>
        <p:spPr/>
        <p:txBody>
          <a:bodyPr>
            <a:noAutofit/>
          </a:bodyPr>
          <a:lstStyle/>
          <a:p>
            <a:r>
              <a:rPr lang="fr-FR" sz="3600" dirty="0" smtClean="0"/>
              <a:t>11</a:t>
            </a:r>
            <a:endParaRPr lang="en-US" sz="3600" dirty="0"/>
          </a:p>
        </p:txBody>
      </p:sp>
      <p:sp>
        <p:nvSpPr>
          <p:cNvPr id="5" name="Espace réservé du contenu 4"/>
          <p:cNvSpPr>
            <a:spLocks noGrp="1"/>
          </p:cNvSpPr>
          <p:nvPr>
            <p:ph sz="quarter" idx="21"/>
          </p:nvPr>
        </p:nvSpPr>
        <p:spPr/>
        <p:txBody>
          <a:bodyPr/>
          <a:lstStyle/>
          <a:p>
            <a:r>
              <a:rPr lang="fr-FR" i="1" dirty="0" smtClean="0"/>
              <a:t>Links to: 9 W</a:t>
            </a:r>
            <a:r>
              <a:rPr lang="fr-FR" i="1" baseline="30000" dirty="0" smtClean="0"/>
              <a:t>3</a:t>
            </a:r>
            <a:r>
              <a:rPr lang="fr-FR" i="1" dirty="0"/>
              <a:t>, 15 </a:t>
            </a:r>
            <a:r>
              <a:rPr lang="fr-FR" i="1" dirty="0" err="1"/>
              <a:t>Improv</a:t>
            </a:r>
            <a:r>
              <a:rPr lang="fr-FR" i="1" dirty="0"/>
              <a:t> </a:t>
            </a:r>
            <a:r>
              <a:rPr lang="fr-FR" i="1" dirty="0" err="1" smtClean="0"/>
              <a:t>Prototyping</a:t>
            </a:r>
            <a:endParaRPr lang="en-US" i="1" dirty="0"/>
          </a:p>
        </p:txBody>
      </p:sp>
      <p:sp>
        <p:nvSpPr>
          <p:cNvPr id="6" name="Espace réservé du contenu 5"/>
          <p:cNvSpPr>
            <a:spLocks noGrp="1"/>
          </p:cNvSpPr>
          <p:nvPr>
            <p:ph sz="quarter" idx="22"/>
          </p:nvPr>
        </p:nvSpPr>
        <p:spPr/>
        <p:txBody>
          <a:bodyPr/>
          <a:lstStyle/>
          <a:p>
            <a:r>
              <a:rPr lang="fr-FR" b="1" dirty="0"/>
              <a:t>Goals: Solutions, Patterns</a:t>
            </a:r>
            <a:r>
              <a:rPr lang="fr-FR" b="1" dirty="0" smtClean="0"/>
              <a:t>, </a:t>
            </a:r>
            <a:r>
              <a:rPr lang="fr-FR" b="1" dirty="0"/>
              <a:t>Prototypes, </a:t>
            </a:r>
            <a:r>
              <a:rPr lang="fr-FR" b="1" dirty="0" smtClean="0"/>
              <a:t>Innovation</a:t>
            </a:r>
            <a:endParaRPr lang="en-US" b="1" dirty="0"/>
          </a:p>
        </p:txBody>
      </p:sp>
      <p:pic>
        <p:nvPicPr>
          <p:cNvPr id="7" name="Image 6" descr="http://www.liberatingstructures.com/storage/icons/11_Shift-and-share.png?__SQUARESPACE_CACHEVERSION=1337874478045"/>
          <p:cNvPicPr/>
          <p:nvPr/>
        </p:nvPicPr>
        <p:blipFill>
          <a:blip r:embed="rId2" cstate="print"/>
          <a:srcRect/>
          <a:stretch>
            <a:fillRect/>
          </a:stretch>
        </p:blipFill>
        <p:spPr bwMode="auto">
          <a:xfrm>
            <a:off x="733599" y="1252897"/>
            <a:ext cx="2335362" cy="2529978"/>
          </a:xfrm>
          <a:prstGeom prst="rect">
            <a:avLst/>
          </a:prstGeom>
          <a:noFill/>
          <a:ln w="9525">
            <a:noFill/>
            <a:miter lim="800000"/>
            <a:headEnd/>
            <a:tailEnd/>
          </a:ln>
        </p:spPr>
      </p:pic>
    </p:spTree>
    <p:extLst>
      <p:ext uri="{BB962C8B-B14F-4D97-AF65-F5344CB8AC3E}">
        <p14:creationId xmlns:p14="http://schemas.microsoft.com/office/powerpoint/2010/main" val="79735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25/10 </a:t>
            </a:r>
            <a:r>
              <a:rPr lang="fr-FR" dirty="0" err="1"/>
              <a:t>Crowd</a:t>
            </a:r>
            <a:r>
              <a:rPr lang="fr-FR" dirty="0"/>
              <a:t> </a:t>
            </a:r>
            <a:r>
              <a:rPr lang="fr-FR" dirty="0" err="1"/>
              <a:t>Sourcing</a:t>
            </a:r>
            <a:endParaRPr lang="en-US" dirty="0"/>
          </a:p>
        </p:txBody>
      </p:sp>
      <p:sp>
        <p:nvSpPr>
          <p:cNvPr id="3" name="Espace réservé du contenu 2"/>
          <p:cNvSpPr>
            <a:spLocks noGrp="1"/>
          </p:cNvSpPr>
          <p:nvPr>
            <p:ph sz="quarter" idx="14"/>
          </p:nvPr>
        </p:nvSpPr>
        <p:spPr/>
        <p:txBody>
          <a:bodyPr/>
          <a:lstStyle/>
          <a:p>
            <a:r>
              <a:rPr lang="en-US" dirty="0"/>
              <a:t>You are asked, “If you were 10 times bolder, what big idea would you recommend?  What first step would you take to get started?” </a:t>
            </a:r>
          </a:p>
        </p:txBody>
      </p:sp>
      <p:sp>
        <p:nvSpPr>
          <p:cNvPr id="4" name="Espace réservé du contenu 3"/>
          <p:cNvSpPr>
            <a:spLocks noGrp="1"/>
          </p:cNvSpPr>
          <p:nvPr>
            <p:ph sz="quarter" idx="15"/>
          </p:nvPr>
        </p:nvSpPr>
        <p:spPr/>
        <p:txBody>
          <a:bodyPr/>
          <a:lstStyle/>
          <a:p>
            <a:r>
              <a:rPr lang="en-US" b="1" dirty="0"/>
              <a:t>Vetting Powerful Ideas and Igniting </a:t>
            </a:r>
            <a:r>
              <a:rPr lang="en-US" b="1" dirty="0" smtClean="0"/>
              <a:t>Action</a:t>
            </a:r>
            <a:endParaRPr lang="en-US" b="1" dirty="0"/>
          </a:p>
        </p:txBody>
      </p:sp>
      <p:sp>
        <p:nvSpPr>
          <p:cNvPr id="7" name="Espace réservé du texte 6"/>
          <p:cNvSpPr>
            <a:spLocks noGrp="1"/>
          </p:cNvSpPr>
          <p:nvPr>
            <p:ph type="body" sz="quarter" idx="17"/>
          </p:nvPr>
        </p:nvSpPr>
        <p:spPr/>
        <p:txBody>
          <a:bodyPr/>
          <a:lstStyle/>
          <a:p>
            <a:r>
              <a:rPr lang="fr-FR" dirty="0" smtClean="0"/>
              <a:t>p208</a:t>
            </a:r>
            <a:endParaRPr lang="en-US" dirty="0"/>
          </a:p>
        </p:txBody>
      </p:sp>
      <p:sp>
        <p:nvSpPr>
          <p:cNvPr id="9" name="Espace réservé du texte 8"/>
          <p:cNvSpPr>
            <a:spLocks noGrp="1"/>
          </p:cNvSpPr>
          <p:nvPr>
            <p:ph type="body" sz="quarter" idx="18"/>
          </p:nvPr>
        </p:nvSpPr>
        <p:spPr/>
        <p:txBody>
          <a:bodyPr/>
          <a:lstStyle/>
          <a:p>
            <a:r>
              <a:rPr lang="fr-FR" dirty="0" smtClean="0"/>
              <a:t>30 min</a:t>
            </a:r>
            <a:endParaRPr lang="en-US" dirty="0"/>
          </a:p>
        </p:txBody>
      </p:sp>
      <p:sp>
        <p:nvSpPr>
          <p:cNvPr id="10" name="Espace réservé du texte 9"/>
          <p:cNvSpPr>
            <a:spLocks noGrp="1"/>
          </p:cNvSpPr>
          <p:nvPr>
            <p:ph type="body" sz="quarter" idx="19"/>
          </p:nvPr>
        </p:nvSpPr>
        <p:spPr/>
        <p:txBody>
          <a:bodyPr/>
          <a:lstStyle/>
          <a:p>
            <a:r>
              <a:rPr lang="en-US" dirty="0" smtClean="0"/>
              <a:t></a:t>
            </a:r>
            <a:endParaRPr lang="en-US" dirty="0"/>
          </a:p>
        </p:txBody>
      </p:sp>
      <p:sp>
        <p:nvSpPr>
          <p:cNvPr id="11" name="Espace réservé du texte 10"/>
          <p:cNvSpPr>
            <a:spLocks noGrp="1"/>
          </p:cNvSpPr>
          <p:nvPr>
            <p:ph type="body" sz="quarter" idx="20"/>
          </p:nvPr>
        </p:nvSpPr>
        <p:spPr/>
        <p:txBody>
          <a:bodyPr>
            <a:noAutofit/>
          </a:bodyPr>
          <a:lstStyle/>
          <a:p>
            <a:r>
              <a:rPr lang="fr-FR" sz="3600" dirty="0" smtClean="0"/>
              <a:t>12</a:t>
            </a:r>
            <a:endParaRPr lang="en-US" sz="3600" dirty="0"/>
          </a:p>
        </p:txBody>
      </p:sp>
      <p:sp>
        <p:nvSpPr>
          <p:cNvPr id="5" name="Espace réservé du contenu 4"/>
          <p:cNvSpPr>
            <a:spLocks noGrp="1"/>
          </p:cNvSpPr>
          <p:nvPr>
            <p:ph sz="quarter" idx="21"/>
          </p:nvPr>
        </p:nvSpPr>
        <p:spPr/>
        <p:txBody>
          <a:bodyPr/>
          <a:lstStyle/>
          <a:p>
            <a:r>
              <a:rPr lang="fr-FR" i="1" dirty="0" smtClean="0"/>
              <a:t>Links to: 25 Open </a:t>
            </a:r>
            <a:r>
              <a:rPr lang="fr-FR" i="1" dirty="0" err="1" smtClean="0"/>
              <a:t>Space</a:t>
            </a:r>
            <a:r>
              <a:rPr lang="fr-FR" i="1" dirty="0" smtClean="0"/>
              <a:t> </a:t>
            </a:r>
            <a:r>
              <a:rPr lang="fr-FR" i="1" dirty="0" err="1" smtClean="0"/>
              <a:t>Technology</a:t>
            </a:r>
            <a:r>
              <a:rPr lang="fr-FR" i="1" dirty="0" smtClean="0"/>
              <a:t>, 27 Agreement-&amp;-</a:t>
            </a:r>
            <a:r>
              <a:rPr lang="fr-FR" i="1" dirty="0" err="1" smtClean="0"/>
              <a:t>Certainty</a:t>
            </a:r>
            <a:r>
              <a:rPr lang="fr-FR" i="1" dirty="0" smtClean="0"/>
              <a:t> Matrix</a:t>
            </a:r>
            <a:endParaRPr lang="en-US" i="1" dirty="0"/>
          </a:p>
        </p:txBody>
      </p:sp>
      <p:sp>
        <p:nvSpPr>
          <p:cNvPr id="6" name="Espace réservé du contenu 5"/>
          <p:cNvSpPr>
            <a:spLocks noGrp="1"/>
          </p:cNvSpPr>
          <p:nvPr>
            <p:ph sz="quarter" idx="22"/>
          </p:nvPr>
        </p:nvSpPr>
        <p:spPr/>
        <p:txBody>
          <a:bodyPr/>
          <a:lstStyle/>
          <a:p>
            <a:r>
              <a:rPr lang="fr-FR" b="1" dirty="0"/>
              <a:t>Goals: Solutions, Patterns, Action, </a:t>
            </a:r>
            <a:r>
              <a:rPr lang="fr-FR" b="1" dirty="0" smtClean="0"/>
              <a:t>Prototypes</a:t>
            </a:r>
            <a:endParaRPr lang="en-US" b="1" dirty="0"/>
          </a:p>
        </p:txBody>
      </p:sp>
      <p:pic>
        <p:nvPicPr>
          <p:cNvPr id="8" name="Image 7" descr="http://www.liberatingstructures.com/storage/icons/12_25-to-10-crowdsourcing.png?__SQUARESPACE_CACHEVERSION=1337874503265"/>
          <p:cNvPicPr/>
          <p:nvPr/>
        </p:nvPicPr>
        <p:blipFill>
          <a:blip r:embed="rId2" cstate="print"/>
          <a:srcRect/>
          <a:stretch>
            <a:fillRect/>
          </a:stretch>
        </p:blipFill>
        <p:spPr bwMode="auto">
          <a:xfrm>
            <a:off x="661591" y="1252897"/>
            <a:ext cx="2335362" cy="2529978"/>
          </a:xfrm>
          <a:prstGeom prst="rect">
            <a:avLst/>
          </a:prstGeom>
          <a:noFill/>
          <a:ln w="9525">
            <a:noFill/>
            <a:miter lim="800000"/>
            <a:headEnd/>
            <a:tailEnd/>
          </a:ln>
        </p:spPr>
      </p:pic>
    </p:spTree>
    <p:extLst>
      <p:ext uri="{BB962C8B-B14F-4D97-AF65-F5344CB8AC3E}">
        <p14:creationId xmlns:p14="http://schemas.microsoft.com/office/powerpoint/2010/main" val="3497618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Wise </a:t>
            </a:r>
            <a:r>
              <a:rPr lang="fr-FR" dirty="0" err="1"/>
              <a:t>Crowds</a:t>
            </a:r>
            <a:endParaRPr lang="en-US" dirty="0"/>
          </a:p>
        </p:txBody>
      </p:sp>
      <p:sp>
        <p:nvSpPr>
          <p:cNvPr id="3" name="Espace réservé du contenu 2"/>
          <p:cNvSpPr>
            <a:spLocks noGrp="1"/>
          </p:cNvSpPr>
          <p:nvPr>
            <p:ph sz="quarter" idx="14"/>
          </p:nvPr>
        </p:nvSpPr>
        <p:spPr/>
        <p:txBody>
          <a:bodyPr/>
          <a:lstStyle/>
          <a:p>
            <a:pPr marL="457200" indent="-457200">
              <a:buFont typeface="Wingdings" panose="05000000000000000000" pitchFamily="2" charset="2"/>
              <a:buChar char="§"/>
            </a:pPr>
            <a:r>
              <a:rPr lang="en-US" dirty="0"/>
              <a:t>As a “client,” you are invited to ask others for help with a challenge you </a:t>
            </a:r>
            <a:r>
              <a:rPr lang="en-US" dirty="0" smtClean="0"/>
              <a:t>face.</a:t>
            </a:r>
            <a:endParaRPr lang="en-US" dirty="0"/>
          </a:p>
          <a:p>
            <a:pPr marL="457200" indent="-457200">
              <a:buFont typeface="Wingdings" panose="05000000000000000000" pitchFamily="2" charset="2"/>
              <a:buChar char="§"/>
            </a:pPr>
            <a:r>
              <a:rPr lang="en-US" dirty="0"/>
              <a:t>As “consultants” to a “client,” you are invited to help the “client” clarify their challenge and offer advice or </a:t>
            </a:r>
            <a:r>
              <a:rPr lang="en-US" dirty="0" smtClean="0"/>
              <a:t>recommendations.</a:t>
            </a:r>
            <a:endParaRPr lang="en-US" dirty="0"/>
          </a:p>
        </p:txBody>
      </p:sp>
      <p:sp>
        <p:nvSpPr>
          <p:cNvPr id="4" name="Espace réservé du contenu 3"/>
          <p:cNvSpPr>
            <a:spLocks noGrp="1"/>
          </p:cNvSpPr>
          <p:nvPr>
            <p:ph sz="quarter" idx="15"/>
          </p:nvPr>
        </p:nvSpPr>
        <p:spPr/>
        <p:txBody>
          <a:bodyPr/>
          <a:lstStyle/>
          <a:p>
            <a:r>
              <a:rPr lang="en-US" b="1" dirty="0"/>
              <a:t>Tapping the Wisdom of </a:t>
            </a:r>
            <a:r>
              <a:rPr lang="en-US" b="1" dirty="0" smtClean="0"/>
              <a:t>Crowds</a:t>
            </a:r>
            <a:endParaRPr lang="en-US" b="1" dirty="0"/>
          </a:p>
        </p:txBody>
      </p:sp>
      <p:sp>
        <p:nvSpPr>
          <p:cNvPr id="7" name="Espace réservé du texte 6"/>
          <p:cNvSpPr>
            <a:spLocks noGrp="1"/>
          </p:cNvSpPr>
          <p:nvPr>
            <p:ph type="body" sz="quarter" idx="17"/>
          </p:nvPr>
        </p:nvSpPr>
        <p:spPr/>
        <p:txBody>
          <a:bodyPr/>
          <a:lstStyle/>
          <a:p>
            <a:r>
              <a:rPr lang="fr-FR" dirty="0" smtClean="0"/>
              <a:t>p217</a:t>
            </a:r>
            <a:endParaRPr lang="en-US" dirty="0"/>
          </a:p>
        </p:txBody>
      </p:sp>
      <p:sp>
        <p:nvSpPr>
          <p:cNvPr id="9" name="Espace réservé du texte 8"/>
          <p:cNvSpPr>
            <a:spLocks noGrp="1"/>
          </p:cNvSpPr>
          <p:nvPr>
            <p:ph type="body" sz="quarter" idx="18"/>
          </p:nvPr>
        </p:nvSpPr>
        <p:spPr/>
        <p:txBody>
          <a:bodyPr/>
          <a:lstStyle/>
          <a:p>
            <a:r>
              <a:rPr lang="fr-FR" dirty="0" smtClean="0"/>
              <a:t>15 min / </a:t>
            </a:r>
            <a:r>
              <a:rPr lang="fr-FR" dirty="0" err="1" smtClean="0"/>
              <a:t>person</a:t>
            </a:r>
            <a:endParaRPr lang="en-US" dirty="0"/>
          </a:p>
        </p:txBody>
      </p:sp>
      <p:sp>
        <p:nvSpPr>
          <p:cNvPr id="10" name="Espace réservé du texte 9"/>
          <p:cNvSpPr>
            <a:spLocks noGrp="1"/>
          </p:cNvSpPr>
          <p:nvPr>
            <p:ph type="body" sz="quarter" idx="19"/>
          </p:nvPr>
        </p:nvSpPr>
        <p:spPr/>
        <p:txBody>
          <a:bodyPr/>
          <a:lstStyle/>
          <a:p>
            <a:r>
              <a:rPr lang="en-US" dirty="0" smtClean="0"/>
              <a:t> </a:t>
            </a:r>
          </a:p>
        </p:txBody>
      </p:sp>
      <p:sp>
        <p:nvSpPr>
          <p:cNvPr id="11" name="Espace réservé du texte 10"/>
          <p:cNvSpPr>
            <a:spLocks noGrp="1"/>
          </p:cNvSpPr>
          <p:nvPr>
            <p:ph type="body" sz="quarter" idx="20"/>
          </p:nvPr>
        </p:nvSpPr>
        <p:spPr/>
        <p:txBody>
          <a:bodyPr>
            <a:noAutofit/>
          </a:bodyPr>
          <a:lstStyle/>
          <a:p>
            <a:r>
              <a:rPr lang="fr-FR" sz="3600" dirty="0" smtClean="0"/>
              <a:t>13</a:t>
            </a:r>
            <a:endParaRPr lang="en-US" sz="3600" dirty="0"/>
          </a:p>
        </p:txBody>
      </p:sp>
      <p:sp>
        <p:nvSpPr>
          <p:cNvPr id="5" name="Espace réservé du contenu 4"/>
          <p:cNvSpPr>
            <a:spLocks noGrp="1"/>
          </p:cNvSpPr>
          <p:nvPr>
            <p:ph sz="quarter" idx="21"/>
          </p:nvPr>
        </p:nvSpPr>
        <p:spPr/>
        <p:txBody>
          <a:bodyPr/>
          <a:lstStyle/>
          <a:p>
            <a:r>
              <a:rPr lang="fr-FR" sz="1400" i="1" dirty="0" smtClean="0"/>
              <a:t>Links to: 16 </a:t>
            </a:r>
            <a:r>
              <a:rPr lang="en-US" sz="1400" i="1" dirty="0" smtClean="0"/>
              <a:t>Helping Heuristics,19 HSR, 3 9-Whys</a:t>
            </a:r>
            <a:r>
              <a:rPr lang="en-US" sz="1400" i="1" dirty="0"/>
              <a:t>, </a:t>
            </a:r>
            <a:r>
              <a:rPr lang="en-US" sz="1400" i="1" dirty="0" smtClean="0"/>
              <a:t>8 Troika Consulting, </a:t>
            </a:r>
            <a:br>
              <a:rPr lang="en-US" sz="1400" i="1" dirty="0" smtClean="0"/>
            </a:br>
            <a:r>
              <a:rPr lang="en-US" sz="1400" i="1" dirty="0" smtClean="0"/>
              <a:t>5 Appreciative </a:t>
            </a:r>
            <a:r>
              <a:rPr lang="en-US" sz="1400" i="1" dirty="0"/>
              <a:t>Interviews</a:t>
            </a:r>
          </a:p>
        </p:txBody>
      </p:sp>
      <p:sp>
        <p:nvSpPr>
          <p:cNvPr id="6" name="Espace réservé du contenu 5"/>
          <p:cNvSpPr>
            <a:spLocks noGrp="1"/>
          </p:cNvSpPr>
          <p:nvPr>
            <p:ph sz="quarter" idx="22"/>
          </p:nvPr>
        </p:nvSpPr>
        <p:spPr/>
        <p:txBody>
          <a:bodyPr/>
          <a:lstStyle/>
          <a:p>
            <a:r>
              <a:rPr lang="fr-FR" b="1" dirty="0"/>
              <a:t>Goals: Solutions, </a:t>
            </a:r>
            <a:r>
              <a:rPr lang="fr-FR" b="1" dirty="0" smtClean="0"/>
              <a:t>Patterns, Prototypes</a:t>
            </a:r>
            <a:r>
              <a:rPr lang="fr-FR" b="1" dirty="0"/>
              <a:t>, </a:t>
            </a:r>
            <a:r>
              <a:rPr lang="fr-FR" b="1" dirty="0" smtClean="0"/>
              <a:t>Innovation</a:t>
            </a:r>
            <a:endParaRPr lang="en-US" b="1" dirty="0"/>
          </a:p>
        </p:txBody>
      </p:sp>
      <p:pic>
        <p:nvPicPr>
          <p:cNvPr id="8" name="Image 7" descr="http://www.liberatingstructures.com/storage/icons/13_Wise-crowds.png?__SQUARESPACE_CACHEVERSION=1337874556802"/>
          <p:cNvPicPr/>
          <p:nvPr/>
        </p:nvPicPr>
        <p:blipFill>
          <a:blip r:embed="rId2" cstate="print"/>
          <a:srcRect/>
          <a:stretch>
            <a:fillRect/>
          </a:stretch>
        </p:blipFill>
        <p:spPr bwMode="auto">
          <a:xfrm>
            <a:off x="764705" y="1286593"/>
            <a:ext cx="2335360" cy="2529973"/>
          </a:xfrm>
          <a:prstGeom prst="rect">
            <a:avLst/>
          </a:prstGeom>
          <a:noFill/>
          <a:ln w="9525">
            <a:noFill/>
            <a:miter lim="800000"/>
            <a:headEnd/>
            <a:tailEnd/>
          </a:ln>
        </p:spPr>
      </p:pic>
    </p:spTree>
    <p:extLst>
      <p:ext uri="{BB962C8B-B14F-4D97-AF65-F5344CB8AC3E}">
        <p14:creationId xmlns:p14="http://schemas.microsoft.com/office/powerpoint/2010/main" val="1213761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Min </a:t>
            </a:r>
            <a:r>
              <a:rPr lang="fr-FR" dirty="0" err="1"/>
              <a:t>Specs</a:t>
            </a:r>
            <a:endParaRPr lang="en-US" dirty="0"/>
          </a:p>
        </p:txBody>
      </p:sp>
      <p:sp>
        <p:nvSpPr>
          <p:cNvPr id="3" name="Espace réservé du contenu 2"/>
          <p:cNvSpPr>
            <a:spLocks noGrp="1"/>
          </p:cNvSpPr>
          <p:nvPr>
            <p:ph sz="quarter" idx="14"/>
          </p:nvPr>
        </p:nvSpPr>
        <p:spPr/>
        <p:txBody>
          <a:bodyPr/>
          <a:lstStyle/>
          <a:p>
            <a:pPr marL="0" indent="0">
              <a:buNone/>
            </a:pPr>
            <a:r>
              <a:rPr lang="en-US" dirty="0"/>
              <a:t>You are invited to sift through all the do’s and don’ts, reducing them to the absolute minimum to achieve your </a:t>
            </a:r>
            <a:r>
              <a:rPr lang="en-US" dirty="0" smtClean="0"/>
              <a:t>purpose.</a:t>
            </a:r>
            <a:endParaRPr lang="en-US" dirty="0"/>
          </a:p>
          <a:p>
            <a:pPr marL="0" indent="0">
              <a:buNone/>
            </a:pPr>
            <a:r>
              <a:rPr lang="en-US" dirty="0"/>
              <a:t>Once developed, you are invited to do anything to achieve your purpose as long as you abide by the Min </a:t>
            </a:r>
            <a:r>
              <a:rPr lang="en-US" dirty="0" smtClean="0"/>
              <a:t>Specs.</a:t>
            </a:r>
            <a:endParaRPr lang="en-US" dirty="0"/>
          </a:p>
          <a:p>
            <a:pPr marL="0" indent="0">
              <a:buNone/>
            </a:pPr>
            <a:endParaRPr lang="en-US" dirty="0"/>
          </a:p>
        </p:txBody>
      </p:sp>
      <p:sp>
        <p:nvSpPr>
          <p:cNvPr id="4" name="Espace réservé du contenu 3"/>
          <p:cNvSpPr>
            <a:spLocks noGrp="1"/>
          </p:cNvSpPr>
          <p:nvPr>
            <p:ph sz="quarter" idx="15"/>
          </p:nvPr>
        </p:nvSpPr>
        <p:spPr/>
        <p:txBody>
          <a:bodyPr/>
          <a:lstStyle/>
          <a:p>
            <a:r>
              <a:rPr lang="en-US" b="1" dirty="0"/>
              <a:t>Unleashing Innovation by Specifying Only “Must-dos” &amp; “Must-not-dos</a:t>
            </a:r>
            <a:r>
              <a:rPr lang="en-US" b="1" dirty="0" smtClean="0"/>
              <a:t>”</a:t>
            </a:r>
            <a:endParaRPr lang="en-US" b="1" dirty="0"/>
          </a:p>
        </p:txBody>
      </p:sp>
      <p:sp>
        <p:nvSpPr>
          <p:cNvPr id="13" name="Espace réservé du texte 12"/>
          <p:cNvSpPr>
            <a:spLocks noGrp="1"/>
          </p:cNvSpPr>
          <p:nvPr>
            <p:ph type="body" sz="quarter" idx="17"/>
          </p:nvPr>
        </p:nvSpPr>
        <p:spPr/>
        <p:txBody>
          <a:bodyPr/>
          <a:lstStyle/>
          <a:p>
            <a:r>
              <a:rPr lang="fr-FR" dirty="0" smtClean="0"/>
              <a:t>p228</a:t>
            </a:r>
            <a:endParaRPr lang="en-US" dirty="0"/>
          </a:p>
        </p:txBody>
      </p:sp>
      <p:sp>
        <p:nvSpPr>
          <p:cNvPr id="14" name="Espace réservé du texte 13"/>
          <p:cNvSpPr>
            <a:spLocks noGrp="1"/>
          </p:cNvSpPr>
          <p:nvPr>
            <p:ph type="body" sz="quarter" idx="18"/>
          </p:nvPr>
        </p:nvSpPr>
        <p:spPr/>
        <p:txBody>
          <a:bodyPr/>
          <a:lstStyle/>
          <a:p>
            <a:r>
              <a:rPr lang="fr-FR" dirty="0" smtClean="0"/>
              <a:t>35-50 min</a:t>
            </a:r>
            <a:endParaRPr lang="en-US" dirty="0"/>
          </a:p>
        </p:txBody>
      </p:sp>
      <p:sp>
        <p:nvSpPr>
          <p:cNvPr id="15" name="Espace réservé du texte 14"/>
          <p:cNvSpPr>
            <a:spLocks noGrp="1"/>
          </p:cNvSpPr>
          <p:nvPr>
            <p:ph type="body" sz="quarter" idx="19"/>
          </p:nvPr>
        </p:nvSpPr>
        <p:spPr/>
        <p:txBody>
          <a:bodyPr/>
          <a:lstStyle/>
          <a:p>
            <a:r>
              <a:rPr lang="en-US" dirty="0" smtClean="0"/>
              <a:t> </a:t>
            </a:r>
          </a:p>
        </p:txBody>
      </p:sp>
      <p:sp>
        <p:nvSpPr>
          <p:cNvPr id="16" name="Espace réservé du texte 15"/>
          <p:cNvSpPr>
            <a:spLocks noGrp="1"/>
          </p:cNvSpPr>
          <p:nvPr>
            <p:ph type="body" sz="quarter" idx="20"/>
          </p:nvPr>
        </p:nvSpPr>
        <p:spPr/>
        <p:txBody>
          <a:bodyPr>
            <a:normAutofit/>
          </a:bodyPr>
          <a:lstStyle/>
          <a:p>
            <a:r>
              <a:rPr lang="fr-FR" sz="3900" dirty="0" smtClean="0"/>
              <a:t>14</a:t>
            </a:r>
            <a:endParaRPr lang="en-US" dirty="0"/>
          </a:p>
        </p:txBody>
      </p:sp>
      <p:sp>
        <p:nvSpPr>
          <p:cNvPr id="5" name="Espace réservé du contenu 4"/>
          <p:cNvSpPr>
            <a:spLocks noGrp="1"/>
          </p:cNvSpPr>
          <p:nvPr>
            <p:ph sz="quarter" idx="21"/>
          </p:nvPr>
        </p:nvSpPr>
        <p:spPr/>
        <p:txBody>
          <a:bodyPr/>
          <a:lstStyle/>
          <a:p>
            <a:r>
              <a:rPr lang="fr-FR" i="1" dirty="0" smtClean="0"/>
              <a:t>Links to: 28 Simple </a:t>
            </a:r>
            <a:r>
              <a:rPr lang="fr-FR" i="1" dirty="0" err="1" smtClean="0"/>
              <a:t>Ethnography</a:t>
            </a:r>
            <a:endParaRPr lang="en-US" i="1" dirty="0"/>
          </a:p>
        </p:txBody>
      </p:sp>
      <p:sp>
        <p:nvSpPr>
          <p:cNvPr id="6" name="Espace réservé du contenu 5"/>
          <p:cNvSpPr>
            <a:spLocks noGrp="1"/>
          </p:cNvSpPr>
          <p:nvPr>
            <p:ph sz="quarter" idx="22"/>
          </p:nvPr>
        </p:nvSpPr>
        <p:spPr/>
        <p:txBody>
          <a:bodyPr/>
          <a:lstStyle/>
          <a:p>
            <a:r>
              <a:rPr lang="fr-FR" b="1" dirty="0"/>
              <a:t>Goals: Solutions, Patterns</a:t>
            </a:r>
            <a:r>
              <a:rPr lang="fr-FR" b="1" dirty="0" smtClean="0"/>
              <a:t>, </a:t>
            </a:r>
            <a:r>
              <a:rPr lang="fr-FR" b="1" dirty="0"/>
              <a:t>Prototypes, </a:t>
            </a:r>
            <a:r>
              <a:rPr lang="fr-FR" b="1" dirty="0" smtClean="0"/>
              <a:t>Innovation</a:t>
            </a:r>
            <a:endParaRPr lang="en-US" b="1" dirty="0"/>
          </a:p>
        </p:txBody>
      </p:sp>
      <p:pic>
        <p:nvPicPr>
          <p:cNvPr id="10" name="Image 9" descr="http://www.liberatingstructures.com/storage/icons/14_Min-specs.png?__SQUARESPACE_CACHEVERSION=1337874589650"/>
          <p:cNvPicPr/>
          <p:nvPr/>
        </p:nvPicPr>
        <p:blipFill>
          <a:blip r:embed="rId2" cstate="print"/>
          <a:srcRect/>
          <a:stretch>
            <a:fillRect/>
          </a:stretch>
        </p:blipFill>
        <p:spPr bwMode="auto">
          <a:xfrm>
            <a:off x="661593" y="1364601"/>
            <a:ext cx="2191344" cy="2373956"/>
          </a:xfrm>
          <a:prstGeom prst="rect">
            <a:avLst/>
          </a:prstGeom>
          <a:noFill/>
          <a:ln w="9525">
            <a:noFill/>
            <a:miter lim="800000"/>
            <a:headEnd/>
            <a:tailEnd/>
          </a:ln>
        </p:spPr>
      </p:pic>
    </p:spTree>
    <p:extLst>
      <p:ext uri="{BB962C8B-B14F-4D97-AF65-F5344CB8AC3E}">
        <p14:creationId xmlns:p14="http://schemas.microsoft.com/office/powerpoint/2010/main" val="465712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Improv</a:t>
            </a:r>
            <a:r>
              <a:rPr lang="fr-FR" dirty="0"/>
              <a:t> </a:t>
            </a:r>
            <a:r>
              <a:rPr lang="fr-FR" dirty="0" err="1"/>
              <a:t>Prototyping</a:t>
            </a:r>
            <a:endParaRPr lang="en-US" dirty="0"/>
          </a:p>
        </p:txBody>
      </p:sp>
      <p:sp>
        <p:nvSpPr>
          <p:cNvPr id="3" name="Espace réservé du contenu 2"/>
          <p:cNvSpPr>
            <a:spLocks noGrp="1"/>
          </p:cNvSpPr>
          <p:nvPr>
            <p:ph sz="quarter" idx="14"/>
          </p:nvPr>
        </p:nvSpPr>
        <p:spPr/>
        <p:txBody>
          <a:bodyPr/>
          <a:lstStyle/>
          <a:p>
            <a:r>
              <a:rPr lang="en-US" dirty="0"/>
              <a:t>You invited to identify a frustrating chronic challenge in your </a:t>
            </a:r>
            <a:r>
              <a:rPr lang="en-US" dirty="0" smtClean="0"/>
              <a:t>work.</a:t>
            </a:r>
            <a:endParaRPr lang="en-US" dirty="0"/>
          </a:p>
          <a:p>
            <a:r>
              <a:rPr lang="en-US" dirty="0"/>
              <a:t>You are invited to playfully experiment, invent and discover better ways to address the challenge by acting it </a:t>
            </a:r>
            <a:r>
              <a:rPr lang="en-US" dirty="0" smtClean="0"/>
              <a:t>out.</a:t>
            </a:r>
            <a:endParaRPr lang="en-US" dirty="0"/>
          </a:p>
          <a:p>
            <a:endParaRPr lang="en-US" dirty="0"/>
          </a:p>
        </p:txBody>
      </p:sp>
      <p:sp>
        <p:nvSpPr>
          <p:cNvPr id="4" name="Espace réservé du contenu 3"/>
          <p:cNvSpPr>
            <a:spLocks noGrp="1"/>
          </p:cNvSpPr>
          <p:nvPr>
            <p:ph sz="quarter" idx="15"/>
          </p:nvPr>
        </p:nvSpPr>
        <p:spPr/>
        <p:txBody>
          <a:bodyPr/>
          <a:lstStyle/>
          <a:p>
            <a:r>
              <a:rPr lang="en-US" b="1" dirty="0"/>
              <a:t>Developing Inventive Solutions to Chronic </a:t>
            </a:r>
            <a:r>
              <a:rPr lang="en-US" b="1" dirty="0" smtClean="0"/>
              <a:t>Challenges</a:t>
            </a:r>
            <a:endParaRPr lang="en-US" b="1" dirty="0"/>
          </a:p>
        </p:txBody>
      </p:sp>
      <p:sp>
        <p:nvSpPr>
          <p:cNvPr id="10" name="Espace réservé du texte 9"/>
          <p:cNvSpPr>
            <a:spLocks noGrp="1"/>
          </p:cNvSpPr>
          <p:nvPr>
            <p:ph type="body" sz="quarter" idx="17"/>
          </p:nvPr>
        </p:nvSpPr>
        <p:spPr/>
        <p:txBody>
          <a:bodyPr/>
          <a:lstStyle/>
          <a:p>
            <a:r>
              <a:rPr lang="fr-FR" dirty="0" smtClean="0"/>
              <a:t>p232</a:t>
            </a:r>
            <a:endParaRPr lang="en-US" dirty="0"/>
          </a:p>
        </p:txBody>
      </p:sp>
      <p:sp>
        <p:nvSpPr>
          <p:cNvPr id="11" name="Espace réservé du texte 10"/>
          <p:cNvSpPr>
            <a:spLocks noGrp="1"/>
          </p:cNvSpPr>
          <p:nvPr>
            <p:ph type="body" sz="quarter" idx="18"/>
          </p:nvPr>
        </p:nvSpPr>
        <p:spPr/>
        <p:txBody>
          <a:bodyPr/>
          <a:lstStyle/>
          <a:p>
            <a:r>
              <a:rPr lang="fr-FR" dirty="0" smtClean="0"/>
              <a:t>20 min / round</a:t>
            </a:r>
            <a:endParaRPr lang="en-US" dirty="0"/>
          </a:p>
        </p:txBody>
      </p:sp>
      <p:sp>
        <p:nvSpPr>
          <p:cNvPr id="12" name="Espace réservé du texte 11"/>
          <p:cNvSpPr>
            <a:spLocks noGrp="1"/>
          </p:cNvSpPr>
          <p:nvPr>
            <p:ph type="body" sz="quarter" idx="19"/>
          </p:nvPr>
        </p:nvSpPr>
        <p:spPr/>
        <p:txBody>
          <a:bodyPr/>
          <a:lstStyle/>
          <a:p>
            <a:r>
              <a:rPr lang="en-US" dirty="0" smtClean="0"/>
              <a:t> </a:t>
            </a:r>
          </a:p>
        </p:txBody>
      </p:sp>
      <p:sp>
        <p:nvSpPr>
          <p:cNvPr id="13" name="Espace réservé du texte 12"/>
          <p:cNvSpPr>
            <a:spLocks noGrp="1"/>
          </p:cNvSpPr>
          <p:nvPr>
            <p:ph type="body" sz="quarter" idx="20"/>
          </p:nvPr>
        </p:nvSpPr>
        <p:spPr/>
        <p:txBody>
          <a:bodyPr>
            <a:noAutofit/>
          </a:bodyPr>
          <a:lstStyle/>
          <a:p>
            <a:r>
              <a:rPr lang="fr-FR" sz="3600" dirty="0" smtClean="0"/>
              <a:t>15</a:t>
            </a:r>
            <a:endParaRPr lang="en-US" sz="3600" dirty="0"/>
          </a:p>
        </p:txBody>
      </p:sp>
      <p:sp>
        <p:nvSpPr>
          <p:cNvPr id="5" name="Espace réservé du contenu 4"/>
          <p:cNvSpPr>
            <a:spLocks noGrp="1"/>
          </p:cNvSpPr>
          <p:nvPr>
            <p:ph sz="quarter" idx="21"/>
          </p:nvPr>
        </p:nvSpPr>
        <p:spPr/>
        <p:txBody>
          <a:bodyPr/>
          <a:lstStyle/>
          <a:p>
            <a:r>
              <a:rPr lang="fr-FR" sz="1400" i="1" dirty="0" smtClean="0"/>
              <a:t>Links to: 10 </a:t>
            </a:r>
            <a:r>
              <a:rPr lang="en-US" sz="1400" i="1" dirty="0" smtClean="0"/>
              <a:t>Discovery &amp; Action Dialogues</a:t>
            </a:r>
            <a:r>
              <a:rPr lang="en-US" sz="1400" i="1" dirty="0"/>
              <a:t>, 28 Simple Ethnography, 21 Design </a:t>
            </a:r>
            <a:r>
              <a:rPr lang="en-US" sz="1400" i="1" dirty="0" smtClean="0"/>
              <a:t>Storyboards</a:t>
            </a:r>
            <a:endParaRPr lang="en-US" sz="1400" i="1" dirty="0"/>
          </a:p>
        </p:txBody>
      </p:sp>
      <p:sp>
        <p:nvSpPr>
          <p:cNvPr id="6" name="Espace réservé du contenu 5"/>
          <p:cNvSpPr>
            <a:spLocks noGrp="1"/>
          </p:cNvSpPr>
          <p:nvPr>
            <p:ph sz="quarter" idx="22"/>
          </p:nvPr>
        </p:nvSpPr>
        <p:spPr/>
        <p:txBody>
          <a:bodyPr/>
          <a:lstStyle/>
          <a:p>
            <a:r>
              <a:rPr lang="fr-FR" b="1" dirty="0"/>
              <a:t>Goals: Solutions, Patterns, Action, Prototypes, </a:t>
            </a:r>
            <a:r>
              <a:rPr lang="fr-FR" b="1" dirty="0" smtClean="0"/>
              <a:t>Innovation</a:t>
            </a:r>
            <a:endParaRPr lang="en-US" b="1" dirty="0"/>
          </a:p>
        </p:txBody>
      </p:sp>
      <p:pic>
        <p:nvPicPr>
          <p:cNvPr id="7" name="Image 6" descr="http://www.liberatingstructures.com/storage/icons/15_Improv-prototyping_01.png?__SQUARESPACE_CACHEVERSION=1337874613656"/>
          <p:cNvPicPr/>
          <p:nvPr/>
        </p:nvPicPr>
        <p:blipFill>
          <a:blip r:embed="rId2" cstate="print"/>
          <a:srcRect/>
          <a:stretch>
            <a:fillRect/>
          </a:stretch>
        </p:blipFill>
        <p:spPr bwMode="auto">
          <a:xfrm>
            <a:off x="661591" y="1330906"/>
            <a:ext cx="2335362" cy="2529978"/>
          </a:xfrm>
          <a:prstGeom prst="rect">
            <a:avLst/>
          </a:prstGeom>
          <a:noFill/>
          <a:ln w="9525">
            <a:noFill/>
            <a:miter lim="800000"/>
            <a:headEnd/>
            <a:tailEnd/>
          </a:ln>
        </p:spPr>
      </p:pic>
    </p:spTree>
    <p:extLst>
      <p:ext uri="{BB962C8B-B14F-4D97-AF65-F5344CB8AC3E}">
        <p14:creationId xmlns:p14="http://schemas.microsoft.com/office/powerpoint/2010/main" val="4144172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Helping</a:t>
            </a:r>
            <a:r>
              <a:rPr lang="fr-FR" dirty="0"/>
              <a:t> </a:t>
            </a:r>
            <a:r>
              <a:rPr lang="fr-FR" dirty="0" err="1"/>
              <a:t>Heuristics</a:t>
            </a:r>
            <a:endParaRPr lang="en-US" dirty="0"/>
          </a:p>
        </p:txBody>
      </p:sp>
      <p:sp>
        <p:nvSpPr>
          <p:cNvPr id="3" name="Espace réservé du contenu 2"/>
          <p:cNvSpPr>
            <a:spLocks noGrp="1"/>
          </p:cNvSpPr>
          <p:nvPr>
            <p:ph sz="quarter" idx="14"/>
          </p:nvPr>
        </p:nvSpPr>
        <p:spPr/>
        <p:txBody>
          <a:bodyPr>
            <a:normAutofit lnSpcReduction="10000"/>
          </a:bodyPr>
          <a:lstStyle/>
          <a:p>
            <a:r>
              <a:rPr lang="en-US" dirty="0"/>
              <a:t>You are invited to view all human interactions as offers that are accepted or blocked (e.g., </a:t>
            </a:r>
            <a:r>
              <a:rPr lang="en-US" dirty="0" err="1"/>
              <a:t>improv</a:t>
            </a:r>
            <a:r>
              <a:rPr lang="en-US" dirty="0"/>
              <a:t> artists are trained to accept all offers</a:t>
            </a:r>
            <a:r>
              <a:rPr lang="en-US" dirty="0" smtClean="0"/>
              <a:t>).</a:t>
            </a:r>
            <a:endParaRPr lang="en-US" dirty="0"/>
          </a:p>
          <a:p>
            <a:r>
              <a:rPr lang="en-US" dirty="0"/>
              <a:t>You are invited to act, react or observe four patterns of </a:t>
            </a:r>
            <a:r>
              <a:rPr lang="en-US" dirty="0" smtClean="0"/>
              <a:t>interaction.</a:t>
            </a:r>
            <a:endParaRPr lang="en-US" dirty="0"/>
          </a:p>
          <a:p>
            <a:r>
              <a:rPr lang="en-US" dirty="0"/>
              <a:t>You are invited to reflect on your own pattern as well as shifting how you ask, offer, and receive </a:t>
            </a:r>
            <a:r>
              <a:rPr lang="en-US" dirty="0" smtClean="0"/>
              <a:t>help.</a:t>
            </a:r>
            <a:endParaRPr lang="en-US" dirty="0"/>
          </a:p>
          <a:p>
            <a:endParaRPr lang="en-US" dirty="0"/>
          </a:p>
        </p:txBody>
      </p:sp>
      <p:sp>
        <p:nvSpPr>
          <p:cNvPr id="4" name="Espace réservé du contenu 3"/>
          <p:cNvSpPr>
            <a:spLocks noGrp="1"/>
          </p:cNvSpPr>
          <p:nvPr>
            <p:ph sz="quarter" idx="15"/>
          </p:nvPr>
        </p:nvSpPr>
        <p:spPr/>
        <p:txBody>
          <a:bodyPr>
            <a:normAutofit lnSpcReduction="10000"/>
          </a:bodyPr>
          <a:lstStyle/>
          <a:p>
            <a:r>
              <a:rPr lang="en-US" b="1" dirty="0"/>
              <a:t>Practicing Progressive Methods for Helping Others and Asking for </a:t>
            </a:r>
            <a:r>
              <a:rPr lang="en-US" b="1" dirty="0" smtClean="0"/>
              <a:t>Help</a:t>
            </a:r>
            <a:endParaRPr lang="en-US" b="1" dirty="0"/>
          </a:p>
        </p:txBody>
      </p:sp>
      <p:sp>
        <p:nvSpPr>
          <p:cNvPr id="11" name="Espace réservé du texte 10"/>
          <p:cNvSpPr>
            <a:spLocks noGrp="1"/>
          </p:cNvSpPr>
          <p:nvPr>
            <p:ph type="body" sz="quarter" idx="17"/>
          </p:nvPr>
        </p:nvSpPr>
        <p:spPr/>
        <p:txBody>
          <a:bodyPr/>
          <a:lstStyle/>
          <a:p>
            <a:r>
              <a:rPr lang="fr-FR" dirty="0" smtClean="0"/>
              <a:t>p236</a:t>
            </a:r>
            <a:endParaRPr lang="en-US" dirty="0"/>
          </a:p>
        </p:txBody>
      </p:sp>
      <p:sp>
        <p:nvSpPr>
          <p:cNvPr id="12" name="Espace réservé du texte 11"/>
          <p:cNvSpPr>
            <a:spLocks noGrp="1"/>
          </p:cNvSpPr>
          <p:nvPr>
            <p:ph type="body" sz="quarter" idx="18"/>
          </p:nvPr>
        </p:nvSpPr>
        <p:spPr/>
        <p:txBody>
          <a:bodyPr/>
          <a:lstStyle/>
          <a:p>
            <a:r>
              <a:rPr lang="fr-FR" dirty="0" smtClean="0"/>
              <a:t>15 min</a:t>
            </a:r>
            <a:endParaRPr lang="en-US" dirty="0"/>
          </a:p>
        </p:txBody>
      </p:sp>
      <p:sp>
        <p:nvSpPr>
          <p:cNvPr id="13" name="Espace réservé du texte 12"/>
          <p:cNvSpPr>
            <a:spLocks noGrp="1"/>
          </p:cNvSpPr>
          <p:nvPr>
            <p:ph type="body" sz="quarter" idx="19"/>
          </p:nvPr>
        </p:nvSpPr>
        <p:spPr/>
        <p:txBody>
          <a:bodyPr/>
          <a:lstStyle/>
          <a:p>
            <a:r>
              <a:rPr lang="en-US" dirty="0" smtClean="0"/>
              <a:t>  </a:t>
            </a:r>
          </a:p>
        </p:txBody>
      </p:sp>
      <p:sp>
        <p:nvSpPr>
          <p:cNvPr id="14" name="Espace réservé du texte 13"/>
          <p:cNvSpPr>
            <a:spLocks noGrp="1"/>
          </p:cNvSpPr>
          <p:nvPr>
            <p:ph type="body" sz="quarter" idx="20"/>
          </p:nvPr>
        </p:nvSpPr>
        <p:spPr/>
        <p:txBody>
          <a:bodyPr>
            <a:noAutofit/>
          </a:bodyPr>
          <a:lstStyle/>
          <a:p>
            <a:r>
              <a:rPr lang="fr-FR" sz="3600" dirty="0" smtClean="0"/>
              <a:t>16</a:t>
            </a:r>
            <a:endParaRPr lang="en-US" sz="3600" dirty="0"/>
          </a:p>
        </p:txBody>
      </p:sp>
      <p:sp>
        <p:nvSpPr>
          <p:cNvPr id="5" name="Espace réservé du contenu 4"/>
          <p:cNvSpPr>
            <a:spLocks noGrp="1"/>
          </p:cNvSpPr>
          <p:nvPr>
            <p:ph sz="quarter" idx="21"/>
          </p:nvPr>
        </p:nvSpPr>
        <p:spPr/>
        <p:txBody>
          <a:bodyPr/>
          <a:lstStyle/>
          <a:p>
            <a:r>
              <a:rPr lang="fr-FR" sz="1400" i="1" dirty="0" smtClean="0"/>
              <a:t>Links to: 19 HSR, 5 </a:t>
            </a:r>
            <a:r>
              <a:rPr lang="fr-FR" sz="1400" i="1" dirty="0" err="1" smtClean="0"/>
              <a:t>Appreciative</a:t>
            </a:r>
            <a:r>
              <a:rPr lang="fr-FR" sz="1400" i="1" dirty="0" smtClean="0"/>
              <a:t> Interviews, 8 </a:t>
            </a:r>
            <a:r>
              <a:rPr lang="fr-FR" sz="1400" i="1" dirty="0" err="1" smtClean="0"/>
              <a:t>Troika</a:t>
            </a:r>
            <a:r>
              <a:rPr lang="fr-FR" sz="1400" i="1" dirty="0" smtClean="0"/>
              <a:t> Consulting, 13 </a:t>
            </a:r>
            <a:r>
              <a:rPr lang="en-US" sz="1400" i="1" dirty="0" smtClean="0"/>
              <a:t>Wise </a:t>
            </a:r>
            <a:r>
              <a:rPr lang="en-US" sz="1400" i="1" dirty="0"/>
              <a:t>Crowds, </a:t>
            </a:r>
            <a:r>
              <a:rPr lang="en-US" sz="1400" i="1" dirty="0" smtClean="0"/>
              <a:t>24 WINFY, 15 </a:t>
            </a:r>
            <a:r>
              <a:rPr lang="en-US" sz="1400" i="1" dirty="0" err="1" smtClean="0"/>
              <a:t>Improv</a:t>
            </a:r>
            <a:r>
              <a:rPr lang="en-US" sz="1400" i="1" dirty="0" smtClean="0"/>
              <a:t> </a:t>
            </a:r>
            <a:r>
              <a:rPr lang="en-US" sz="1400" i="1" dirty="0"/>
              <a:t>Prototyping, </a:t>
            </a:r>
            <a:r>
              <a:rPr lang="en-US" sz="1400" i="1" dirty="0" smtClean="0"/>
              <a:t>28 Simple </a:t>
            </a:r>
            <a:r>
              <a:rPr lang="en-US" sz="1400" i="1" dirty="0"/>
              <a:t>Ethnography</a:t>
            </a:r>
          </a:p>
        </p:txBody>
      </p:sp>
      <p:sp>
        <p:nvSpPr>
          <p:cNvPr id="6" name="Espace réservé du contenu 5"/>
          <p:cNvSpPr>
            <a:spLocks noGrp="1"/>
          </p:cNvSpPr>
          <p:nvPr>
            <p:ph sz="quarter" idx="22"/>
          </p:nvPr>
        </p:nvSpPr>
        <p:spPr/>
        <p:txBody>
          <a:bodyPr/>
          <a:lstStyle/>
          <a:p>
            <a:r>
              <a:rPr lang="fr-FR" b="1" dirty="0"/>
              <a:t>Goals: Solutions, </a:t>
            </a:r>
            <a:r>
              <a:rPr lang="fr-FR" b="1" dirty="0" smtClean="0"/>
              <a:t>Patterns</a:t>
            </a:r>
            <a:endParaRPr lang="en-US" b="1" dirty="0"/>
          </a:p>
        </p:txBody>
      </p:sp>
      <p:pic>
        <p:nvPicPr>
          <p:cNvPr id="8" name="Image 7" descr="http://www.liberatingstructures.com/storage/icons/16_Helping-heuristics_01.png?__SQUARESPACE_CACHEVERSION=1337874639171"/>
          <p:cNvPicPr/>
          <p:nvPr/>
        </p:nvPicPr>
        <p:blipFill>
          <a:blip r:embed="rId2" cstate="print"/>
          <a:srcRect/>
          <a:stretch>
            <a:fillRect/>
          </a:stretch>
        </p:blipFill>
        <p:spPr bwMode="auto">
          <a:xfrm>
            <a:off x="733599" y="1442611"/>
            <a:ext cx="2047330" cy="2217942"/>
          </a:xfrm>
          <a:prstGeom prst="rect">
            <a:avLst/>
          </a:prstGeom>
          <a:noFill/>
          <a:ln w="9525">
            <a:noFill/>
            <a:miter lim="800000"/>
            <a:headEnd/>
            <a:tailEnd/>
          </a:ln>
        </p:spPr>
      </p:pic>
    </p:spTree>
    <p:extLst>
      <p:ext uri="{BB962C8B-B14F-4D97-AF65-F5344CB8AC3E}">
        <p14:creationId xmlns:p14="http://schemas.microsoft.com/office/powerpoint/2010/main" val="279779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Conversation Café</a:t>
            </a:r>
            <a:endParaRPr lang="en-US" dirty="0"/>
          </a:p>
        </p:txBody>
      </p:sp>
      <p:sp>
        <p:nvSpPr>
          <p:cNvPr id="3" name="Espace réservé du contenu 2"/>
          <p:cNvSpPr>
            <a:spLocks noGrp="1"/>
          </p:cNvSpPr>
          <p:nvPr>
            <p:ph sz="quarter" idx="14"/>
          </p:nvPr>
        </p:nvSpPr>
        <p:spPr/>
        <p:txBody>
          <a:bodyPr/>
          <a:lstStyle/>
          <a:p>
            <a:r>
              <a:rPr lang="en-US" dirty="0"/>
              <a:t>You are invited to listen and reflect together on a shared challenge while respecting dialogue </a:t>
            </a:r>
            <a:r>
              <a:rPr lang="en-US" dirty="0" smtClean="0"/>
              <a:t>agreements.</a:t>
            </a:r>
            <a:endParaRPr lang="en-US" dirty="0"/>
          </a:p>
        </p:txBody>
      </p:sp>
      <p:sp>
        <p:nvSpPr>
          <p:cNvPr id="4" name="Espace réservé du contenu 3"/>
          <p:cNvSpPr>
            <a:spLocks noGrp="1"/>
          </p:cNvSpPr>
          <p:nvPr>
            <p:ph sz="quarter" idx="15"/>
          </p:nvPr>
        </p:nvSpPr>
        <p:spPr/>
        <p:txBody>
          <a:bodyPr/>
          <a:lstStyle/>
          <a:p>
            <a:r>
              <a:rPr lang="en-US" b="1" dirty="0"/>
              <a:t>Forming Consensual Hunches about </a:t>
            </a:r>
            <a:r>
              <a:rPr lang="en-US" b="1" dirty="0" smtClean="0"/>
              <a:t>Challenges</a:t>
            </a:r>
            <a:endParaRPr lang="en-US" b="1" dirty="0"/>
          </a:p>
        </p:txBody>
      </p:sp>
      <p:sp>
        <p:nvSpPr>
          <p:cNvPr id="7" name="Espace réservé du texte 6"/>
          <p:cNvSpPr>
            <a:spLocks noGrp="1"/>
          </p:cNvSpPr>
          <p:nvPr>
            <p:ph type="body" sz="quarter" idx="17"/>
          </p:nvPr>
        </p:nvSpPr>
        <p:spPr/>
        <p:txBody>
          <a:bodyPr/>
          <a:lstStyle/>
          <a:p>
            <a:r>
              <a:rPr lang="fr-FR" dirty="0" smtClean="0"/>
              <a:t>p224</a:t>
            </a:r>
            <a:endParaRPr lang="en-US" dirty="0"/>
          </a:p>
        </p:txBody>
      </p:sp>
      <p:sp>
        <p:nvSpPr>
          <p:cNvPr id="9" name="Espace réservé du texte 8"/>
          <p:cNvSpPr>
            <a:spLocks noGrp="1"/>
          </p:cNvSpPr>
          <p:nvPr>
            <p:ph type="body" sz="quarter" idx="18"/>
          </p:nvPr>
        </p:nvSpPr>
        <p:spPr/>
        <p:txBody>
          <a:bodyPr/>
          <a:lstStyle/>
          <a:p>
            <a:r>
              <a:rPr lang="fr-FR" dirty="0" smtClean="0"/>
              <a:t>35-60 min</a:t>
            </a:r>
            <a:endParaRPr lang="en-US" dirty="0"/>
          </a:p>
        </p:txBody>
      </p:sp>
      <p:sp>
        <p:nvSpPr>
          <p:cNvPr id="10" name="Espace réservé du texte 9"/>
          <p:cNvSpPr>
            <a:spLocks noGrp="1"/>
          </p:cNvSpPr>
          <p:nvPr>
            <p:ph type="body" sz="quarter" idx="19"/>
          </p:nvPr>
        </p:nvSpPr>
        <p:spPr/>
        <p:txBody>
          <a:bodyPr/>
          <a:lstStyle/>
          <a:p>
            <a:r>
              <a:rPr lang="en-US" dirty="0" smtClean="0"/>
              <a:t></a:t>
            </a:r>
          </a:p>
        </p:txBody>
      </p:sp>
      <p:sp>
        <p:nvSpPr>
          <p:cNvPr id="11" name="Espace réservé du texte 10"/>
          <p:cNvSpPr>
            <a:spLocks noGrp="1"/>
          </p:cNvSpPr>
          <p:nvPr>
            <p:ph type="body" sz="quarter" idx="20"/>
          </p:nvPr>
        </p:nvSpPr>
        <p:spPr/>
        <p:txBody>
          <a:bodyPr>
            <a:noAutofit/>
          </a:bodyPr>
          <a:lstStyle/>
          <a:p>
            <a:r>
              <a:rPr lang="fr-FR" sz="3600" dirty="0" smtClean="0"/>
              <a:t>17</a:t>
            </a:r>
            <a:endParaRPr lang="en-US" sz="3600" dirty="0"/>
          </a:p>
        </p:txBody>
      </p:sp>
      <p:sp>
        <p:nvSpPr>
          <p:cNvPr id="5" name="Espace réservé du contenu 4"/>
          <p:cNvSpPr>
            <a:spLocks noGrp="1"/>
          </p:cNvSpPr>
          <p:nvPr>
            <p:ph sz="quarter" idx="21"/>
          </p:nvPr>
        </p:nvSpPr>
        <p:spPr/>
        <p:txBody>
          <a:bodyPr/>
          <a:lstStyle/>
          <a:p>
            <a:r>
              <a:rPr lang="fr-FR" sz="1400" i="1" dirty="0" smtClean="0"/>
              <a:t>Links to: 4 </a:t>
            </a:r>
            <a:r>
              <a:rPr lang="fr-FR" sz="1400" i="1" dirty="0" err="1" smtClean="0"/>
              <a:t>Wicked</a:t>
            </a:r>
            <a:r>
              <a:rPr lang="fr-FR" sz="1400" i="1" dirty="0" smtClean="0"/>
              <a:t> Questions, 9 </a:t>
            </a:r>
            <a:r>
              <a:rPr lang="en-US" sz="1400" i="1" dirty="0" smtClean="0"/>
              <a:t>W³</a:t>
            </a:r>
            <a:r>
              <a:rPr lang="en-US" sz="1400" i="1" dirty="0"/>
              <a:t>, </a:t>
            </a:r>
            <a:r>
              <a:rPr lang="en-US" sz="1400" i="1" dirty="0" smtClean="0"/>
              <a:t>7 15</a:t>
            </a:r>
            <a:r>
              <a:rPr lang="en-US" sz="1400" i="1" dirty="0"/>
              <a:t>% Solutions, </a:t>
            </a:r>
            <a:r>
              <a:rPr lang="en-US" sz="1400" i="1" dirty="0" smtClean="0"/>
              <a:t>21 Design </a:t>
            </a:r>
            <a:r>
              <a:rPr lang="en-US" sz="1400" i="1" dirty="0" err="1"/>
              <a:t>StoryBoards</a:t>
            </a:r>
            <a:r>
              <a:rPr lang="en-US" sz="1400" i="1" dirty="0"/>
              <a:t>, </a:t>
            </a:r>
            <a:r>
              <a:rPr lang="en-US" sz="1400" i="1" dirty="0" smtClean="0"/>
              <a:t>25 Open Space Technology</a:t>
            </a:r>
            <a:endParaRPr lang="en-US" sz="1400" i="1" dirty="0"/>
          </a:p>
        </p:txBody>
      </p:sp>
      <p:sp>
        <p:nvSpPr>
          <p:cNvPr id="6" name="Espace réservé du contenu 5"/>
          <p:cNvSpPr>
            <a:spLocks noGrp="1"/>
          </p:cNvSpPr>
          <p:nvPr>
            <p:ph sz="quarter" idx="22"/>
          </p:nvPr>
        </p:nvSpPr>
        <p:spPr/>
        <p:txBody>
          <a:bodyPr/>
          <a:lstStyle/>
          <a:p>
            <a:r>
              <a:rPr lang="fr-FR" b="1" dirty="0"/>
              <a:t>Goals: Solutions, </a:t>
            </a:r>
            <a:r>
              <a:rPr lang="fr-FR" b="1" dirty="0" smtClean="0"/>
              <a:t>Patterns</a:t>
            </a:r>
            <a:endParaRPr lang="en-US" b="1" dirty="0"/>
          </a:p>
        </p:txBody>
      </p:sp>
      <p:pic>
        <p:nvPicPr>
          <p:cNvPr id="8" name="Image 7" descr="http://www.liberatingstructures.com/storage/icons/17_Conversation-Cafe_01.png?__SQUARESPACE_CACHEVERSION=1337874660702"/>
          <p:cNvPicPr/>
          <p:nvPr/>
        </p:nvPicPr>
        <p:blipFill>
          <a:blip r:embed="rId2" cstate="print"/>
          <a:srcRect/>
          <a:stretch>
            <a:fillRect/>
          </a:stretch>
        </p:blipFill>
        <p:spPr bwMode="auto">
          <a:xfrm>
            <a:off x="836712" y="1286593"/>
            <a:ext cx="2335362" cy="2529978"/>
          </a:xfrm>
          <a:prstGeom prst="rect">
            <a:avLst/>
          </a:prstGeom>
          <a:noFill/>
          <a:ln w="9525">
            <a:noFill/>
            <a:miter lim="800000"/>
            <a:headEnd/>
            <a:tailEnd/>
          </a:ln>
        </p:spPr>
      </p:pic>
    </p:spTree>
    <p:extLst>
      <p:ext uri="{BB962C8B-B14F-4D97-AF65-F5344CB8AC3E}">
        <p14:creationId xmlns:p14="http://schemas.microsoft.com/office/powerpoint/2010/main" val="2311109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Users</a:t>
            </a:r>
            <a:r>
              <a:rPr lang="fr-FR" dirty="0"/>
              <a:t> </a:t>
            </a:r>
            <a:r>
              <a:rPr lang="fr-FR" dirty="0" err="1"/>
              <a:t>Experience</a:t>
            </a:r>
            <a:r>
              <a:rPr lang="fr-FR" dirty="0"/>
              <a:t> </a:t>
            </a:r>
            <a:r>
              <a:rPr lang="fr-FR" dirty="0" err="1"/>
              <a:t>Fishbowl</a:t>
            </a:r>
            <a:endParaRPr lang="en-US" dirty="0"/>
          </a:p>
        </p:txBody>
      </p:sp>
      <p:sp>
        <p:nvSpPr>
          <p:cNvPr id="3" name="Espace réservé du contenu 2"/>
          <p:cNvSpPr>
            <a:spLocks noGrp="1"/>
          </p:cNvSpPr>
          <p:nvPr>
            <p:ph sz="quarter" idx="14"/>
          </p:nvPr>
        </p:nvSpPr>
        <p:spPr/>
        <p:txBody>
          <a:bodyPr/>
          <a:lstStyle/>
          <a:p>
            <a:pPr marL="457200" indent="-457200">
              <a:buFont typeface="Wingdings" panose="05000000000000000000" pitchFamily="2" charset="2"/>
              <a:buChar char="§"/>
            </a:pPr>
            <a:r>
              <a:rPr lang="en-US" dirty="0"/>
              <a:t>If in the fishbowl, you are invited to describe—informally, concretely and openly with others—your experience</a:t>
            </a:r>
          </a:p>
          <a:p>
            <a:pPr marL="457200" indent="-457200">
              <a:buFont typeface="Wingdings" panose="05000000000000000000" pitchFamily="2" charset="2"/>
              <a:buChar char="§"/>
            </a:pPr>
            <a:r>
              <a:rPr lang="en-US" dirty="0"/>
              <a:t>If outside the fishbowl, you are invited to listen, observe non-verbal exchanges, and formulate questions</a:t>
            </a:r>
          </a:p>
          <a:p>
            <a:endParaRPr lang="en-US" dirty="0"/>
          </a:p>
        </p:txBody>
      </p:sp>
      <p:sp>
        <p:nvSpPr>
          <p:cNvPr id="4" name="Espace réservé du contenu 3"/>
          <p:cNvSpPr>
            <a:spLocks noGrp="1"/>
          </p:cNvSpPr>
          <p:nvPr>
            <p:ph sz="quarter" idx="15"/>
          </p:nvPr>
        </p:nvSpPr>
        <p:spPr/>
        <p:txBody>
          <a:bodyPr/>
          <a:lstStyle/>
          <a:p>
            <a:r>
              <a:rPr lang="en-US" b="1" dirty="0"/>
              <a:t>Sharing Insights Gained from Experience with a Larger </a:t>
            </a:r>
            <a:r>
              <a:rPr lang="en-US" b="1" dirty="0" smtClean="0"/>
              <a:t>Community</a:t>
            </a:r>
            <a:endParaRPr lang="en-US" b="1" dirty="0"/>
          </a:p>
        </p:txBody>
      </p:sp>
      <p:sp>
        <p:nvSpPr>
          <p:cNvPr id="7" name="Espace réservé du texte 6"/>
          <p:cNvSpPr>
            <a:spLocks noGrp="1"/>
          </p:cNvSpPr>
          <p:nvPr>
            <p:ph type="body" sz="quarter" idx="17"/>
          </p:nvPr>
        </p:nvSpPr>
        <p:spPr/>
        <p:txBody>
          <a:bodyPr/>
          <a:lstStyle/>
          <a:p>
            <a:r>
              <a:rPr lang="fr-FR" dirty="0" smtClean="0"/>
              <a:t>p240</a:t>
            </a:r>
            <a:endParaRPr lang="en-US" dirty="0"/>
          </a:p>
        </p:txBody>
      </p:sp>
      <p:sp>
        <p:nvSpPr>
          <p:cNvPr id="9" name="Espace réservé du texte 8"/>
          <p:cNvSpPr>
            <a:spLocks noGrp="1"/>
          </p:cNvSpPr>
          <p:nvPr>
            <p:ph type="body" sz="quarter" idx="18"/>
          </p:nvPr>
        </p:nvSpPr>
        <p:spPr/>
        <p:txBody>
          <a:bodyPr/>
          <a:lstStyle/>
          <a:p>
            <a:r>
              <a:rPr lang="fr-FR" dirty="0" smtClean="0"/>
              <a:t>35-70 min</a:t>
            </a:r>
            <a:endParaRPr lang="en-US" dirty="0"/>
          </a:p>
        </p:txBody>
      </p:sp>
      <p:sp>
        <p:nvSpPr>
          <p:cNvPr id="10" name="Espace réservé du texte 9"/>
          <p:cNvSpPr>
            <a:spLocks noGrp="1"/>
          </p:cNvSpPr>
          <p:nvPr>
            <p:ph type="body" sz="quarter" idx="19"/>
          </p:nvPr>
        </p:nvSpPr>
        <p:spPr/>
        <p:txBody>
          <a:bodyPr/>
          <a:lstStyle/>
          <a:p>
            <a:r>
              <a:rPr lang="en-US" dirty="0" smtClean="0"/>
              <a:t></a:t>
            </a:r>
          </a:p>
        </p:txBody>
      </p:sp>
      <p:sp>
        <p:nvSpPr>
          <p:cNvPr id="11" name="Espace réservé du texte 10"/>
          <p:cNvSpPr>
            <a:spLocks noGrp="1"/>
          </p:cNvSpPr>
          <p:nvPr>
            <p:ph type="body" sz="quarter" idx="20"/>
          </p:nvPr>
        </p:nvSpPr>
        <p:spPr/>
        <p:txBody>
          <a:bodyPr>
            <a:noAutofit/>
          </a:bodyPr>
          <a:lstStyle/>
          <a:p>
            <a:r>
              <a:rPr lang="fr-FR" sz="3600" dirty="0" smtClean="0"/>
              <a:t>18</a:t>
            </a:r>
            <a:endParaRPr lang="en-US" sz="3600" dirty="0"/>
          </a:p>
        </p:txBody>
      </p:sp>
      <p:sp>
        <p:nvSpPr>
          <p:cNvPr id="5" name="Espace réservé du contenu 4"/>
          <p:cNvSpPr>
            <a:spLocks noGrp="1"/>
          </p:cNvSpPr>
          <p:nvPr>
            <p:ph sz="quarter" idx="21"/>
          </p:nvPr>
        </p:nvSpPr>
        <p:spPr/>
        <p:txBody>
          <a:bodyPr/>
          <a:lstStyle/>
          <a:p>
            <a:r>
              <a:rPr lang="fr-FR" sz="1400" i="1" dirty="0" smtClean="0"/>
              <a:t>Links to: </a:t>
            </a:r>
            <a:r>
              <a:rPr lang="fr-FR" sz="1400" i="1" dirty="0"/>
              <a:t>9 </a:t>
            </a:r>
            <a:r>
              <a:rPr lang="en-US" sz="1400" i="1" dirty="0" smtClean="0"/>
              <a:t>W³, 15 </a:t>
            </a:r>
            <a:r>
              <a:rPr lang="en-US" sz="1400" i="1" dirty="0" err="1" smtClean="0"/>
              <a:t>Improv</a:t>
            </a:r>
            <a:r>
              <a:rPr lang="en-US" sz="1400" i="1" dirty="0" smtClean="0"/>
              <a:t> </a:t>
            </a:r>
            <a:r>
              <a:rPr lang="en-US" sz="1400" i="1" dirty="0"/>
              <a:t>Prototyping, </a:t>
            </a:r>
            <a:r>
              <a:rPr lang="en-US" sz="1400" i="1" dirty="0" smtClean="0"/>
              <a:t>12 25/10 </a:t>
            </a:r>
            <a:r>
              <a:rPr lang="en-US" sz="1400" i="1" dirty="0"/>
              <a:t>Crowdsourcing, </a:t>
            </a:r>
            <a:r>
              <a:rPr lang="en-US" sz="1400" i="1" dirty="0" smtClean="0"/>
              <a:t>31 </a:t>
            </a:r>
            <a:r>
              <a:rPr lang="en-US" sz="1400" i="1" dirty="0" err="1" smtClean="0"/>
              <a:t>Ecocycle</a:t>
            </a:r>
            <a:r>
              <a:rPr lang="en-US" sz="1400" i="1" dirty="0" smtClean="0"/>
              <a:t> Planning, 28 Simple </a:t>
            </a:r>
            <a:r>
              <a:rPr lang="en-US" sz="1400" i="1" dirty="0"/>
              <a:t>Ethnography</a:t>
            </a:r>
          </a:p>
        </p:txBody>
      </p:sp>
      <p:sp>
        <p:nvSpPr>
          <p:cNvPr id="6" name="Espace réservé du contenu 5"/>
          <p:cNvSpPr>
            <a:spLocks noGrp="1"/>
          </p:cNvSpPr>
          <p:nvPr>
            <p:ph sz="quarter" idx="22"/>
          </p:nvPr>
        </p:nvSpPr>
        <p:spPr/>
        <p:txBody>
          <a:bodyPr/>
          <a:lstStyle/>
          <a:p>
            <a:r>
              <a:rPr lang="fr-FR" b="1" dirty="0"/>
              <a:t>Goals: Solutions, Patterns, Action, Prototypes, </a:t>
            </a:r>
            <a:r>
              <a:rPr lang="fr-FR" b="1" dirty="0" smtClean="0"/>
              <a:t>Innovation</a:t>
            </a:r>
            <a:endParaRPr lang="en-US" b="1" dirty="0"/>
          </a:p>
        </p:txBody>
      </p:sp>
      <p:pic>
        <p:nvPicPr>
          <p:cNvPr id="8" name="Image 7" descr="http://www.liberatingstructures.com/storage/icons/18_User_Experience_Fishbowl.png?__SQUARESPACE_CACHEVERSION=1337874687673"/>
          <p:cNvPicPr/>
          <p:nvPr/>
        </p:nvPicPr>
        <p:blipFill>
          <a:blip r:embed="rId2" cstate="print"/>
          <a:srcRect/>
          <a:stretch>
            <a:fillRect/>
          </a:stretch>
        </p:blipFill>
        <p:spPr bwMode="auto">
          <a:xfrm>
            <a:off x="733600" y="1330905"/>
            <a:ext cx="2191346" cy="2373959"/>
          </a:xfrm>
          <a:prstGeom prst="rect">
            <a:avLst/>
          </a:prstGeom>
          <a:noFill/>
          <a:ln w="9525">
            <a:noFill/>
            <a:miter lim="800000"/>
            <a:headEnd/>
            <a:tailEnd/>
          </a:ln>
        </p:spPr>
      </p:pic>
    </p:spTree>
    <p:extLst>
      <p:ext uri="{BB962C8B-B14F-4D97-AF65-F5344CB8AC3E}">
        <p14:creationId xmlns:p14="http://schemas.microsoft.com/office/powerpoint/2010/main" val="3464908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1-2-4-All</a:t>
            </a:r>
            <a:endParaRPr lang="en-US" dirty="0"/>
          </a:p>
        </p:txBody>
      </p:sp>
      <p:sp>
        <p:nvSpPr>
          <p:cNvPr id="3" name="Espace réservé du contenu 2"/>
          <p:cNvSpPr>
            <a:spLocks noGrp="1"/>
          </p:cNvSpPr>
          <p:nvPr>
            <p:ph sz="quarter" idx="14"/>
          </p:nvPr>
        </p:nvSpPr>
        <p:spPr/>
        <p:txBody>
          <a:bodyPr/>
          <a:lstStyle/>
          <a:p>
            <a:r>
              <a:rPr lang="en-US" dirty="0"/>
              <a:t>You are asked a question in response to the presentation of an issue or a problem to resolve or the presentation of a proposal (e.g., What opportunities do YOU see for making progress on this challenge? How would you handle this situation? What ideas or actions do you recommend</a:t>
            </a:r>
            <a:r>
              <a:rPr lang="en-US" dirty="0" smtClean="0"/>
              <a:t>?)</a:t>
            </a:r>
            <a:endParaRPr lang="en-US" dirty="0"/>
          </a:p>
        </p:txBody>
      </p:sp>
      <p:sp>
        <p:nvSpPr>
          <p:cNvPr id="4" name="Espace réservé du contenu 3"/>
          <p:cNvSpPr>
            <a:spLocks noGrp="1"/>
          </p:cNvSpPr>
          <p:nvPr>
            <p:ph sz="quarter" idx="15"/>
          </p:nvPr>
        </p:nvSpPr>
        <p:spPr/>
        <p:txBody>
          <a:bodyPr>
            <a:normAutofit lnSpcReduction="10000"/>
          </a:bodyPr>
          <a:lstStyle/>
          <a:p>
            <a:r>
              <a:rPr lang="en-US" b="1" dirty="0"/>
              <a:t>Conversing in Rapid-Cycles: Self-Reflection, Pairs, Small Group, Whole </a:t>
            </a:r>
            <a:r>
              <a:rPr lang="en-US" b="1" dirty="0" smtClean="0"/>
              <a:t>Group</a:t>
            </a:r>
            <a:endParaRPr lang="en-US" b="1" dirty="0"/>
          </a:p>
        </p:txBody>
      </p:sp>
      <p:sp>
        <p:nvSpPr>
          <p:cNvPr id="10" name="Espace réservé du texte 9"/>
          <p:cNvSpPr>
            <a:spLocks noGrp="1"/>
          </p:cNvSpPr>
          <p:nvPr>
            <p:ph type="body" sz="quarter" idx="17"/>
          </p:nvPr>
        </p:nvSpPr>
        <p:spPr/>
        <p:txBody>
          <a:bodyPr/>
          <a:lstStyle/>
          <a:p>
            <a:r>
              <a:rPr lang="fr-FR" dirty="0" smtClean="0"/>
              <a:t>p167</a:t>
            </a:r>
            <a:endParaRPr lang="en-US" dirty="0"/>
          </a:p>
        </p:txBody>
      </p:sp>
      <p:sp>
        <p:nvSpPr>
          <p:cNvPr id="11" name="Espace réservé du texte 10"/>
          <p:cNvSpPr>
            <a:spLocks noGrp="1"/>
          </p:cNvSpPr>
          <p:nvPr>
            <p:ph type="body" sz="quarter" idx="18"/>
          </p:nvPr>
        </p:nvSpPr>
        <p:spPr/>
        <p:txBody>
          <a:bodyPr/>
          <a:lstStyle/>
          <a:p>
            <a:r>
              <a:rPr lang="fr-FR" dirty="0" smtClean="0"/>
              <a:t>12 min</a:t>
            </a:r>
            <a:endParaRPr lang="en-US" dirty="0"/>
          </a:p>
        </p:txBody>
      </p:sp>
      <p:sp>
        <p:nvSpPr>
          <p:cNvPr id="12" name="Espace réservé du texte 11"/>
          <p:cNvSpPr>
            <a:spLocks noGrp="1"/>
          </p:cNvSpPr>
          <p:nvPr>
            <p:ph type="body" sz="quarter" idx="19"/>
          </p:nvPr>
        </p:nvSpPr>
        <p:spPr/>
        <p:txBody>
          <a:bodyPr/>
          <a:lstStyle/>
          <a:p>
            <a:r>
              <a:rPr lang="en-US" dirty="0" smtClean="0"/>
              <a:t></a:t>
            </a:r>
          </a:p>
        </p:txBody>
      </p:sp>
      <p:sp>
        <p:nvSpPr>
          <p:cNvPr id="13" name="Espace réservé du texte 12"/>
          <p:cNvSpPr>
            <a:spLocks noGrp="1"/>
          </p:cNvSpPr>
          <p:nvPr>
            <p:ph type="body" sz="quarter" idx="20"/>
          </p:nvPr>
        </p:nvSpPr>
        <p:spPr/>
        <p:txBody>
          <a:bodyPr>
            <a:noAutofit/>
          </a:bodyPr>
          <a:lstStyle/>
          <a:p>
            <a:r>
              <a:rPr lang="fr-FR" sz="3600" dirty="0" smtClean="0">
                <a:solidFill>
                  <a:schemeClr val="bg1"/>
                </a:solidFill>
              </a:rPr>
              <a:t>1</a:t>
            </a:r>
            <a:endParaRPr lang="en-US" sz="3600" dirty="0">
              <a:solidFill>
                <a:schemeClr val="bg1"/>
              </a:solidFill>
            </a:endParaRPr>
          </a:p>
        </p:txBody>
      </p:sp>
      <p:sp>
        <p:nvSpPr>
          <p:cNvPr id="5" name="Espace réservé du contenu 4"/>
          <p:cNvSpPr>
            <a:spLocks noGrp="1"/>
          </p:cNvSpPr>
          <p:nvPr>
            <p:ph sz="quarter" idx="21"/>
          </p:nvPr>
        </p:nvSpPr>
        <p:spPr/>
        <p:txBody>
          <a:bodyPr/>
          <a:lstStyle/>
          <a:p>
            <a:r>
              <a:rPr lang="fr-FR" i="1" dirty="0" smtClean="0"/>
              <a:t>Links to: </a:t>
            </a:r>
            <a:r>
              <a:rPr lang="fr-FR" i="1" dirty="0" err="1" smtClean="0"/>
              <a:t>most</a:t>
            </a:r>
            <a:r>
              <a:rPr lang="fr-FR" i="1" dirty="0" smtClean="0"/>
              <a:t> of </a:t>
            </a:r>
            <a:r>
              <a:rPr lang="fr-FR" i="1" dirty="0" err="1" smtClean="0"/>
              <a:t>other</a:t>
            </a:r>
            <a:r>
              <a:rPr lang="fr-FR" i="1" dirty="0" smtClean="0"/>
              <a:t> </a:t>
            </a:r>
            <a:r>
              <a:rPr lang="fr-FR" i="1" dirty="0" err="1" smtClean="0"/>
              <a:t>Liberating</a:t>
            </a:r>
            <a:r>
              <a:rPr lang="fr-FR" i="1" dirty="0" smtClean="0"/>
              <a:t> Structures</a:t>
            </a:r>
            <a:endParaRPr lang="en-US" i="1" dirty="0"/>
          </a:p>
        </p:txBody>
      </p:sp>
      <p:sp>
        <p:nvSpPr>
          <p:cNvPr id="6" name="Espace réservé du contenu 5"/>
          <p:cNvSpPr>
            <a:spLocks noGrp="1"/>
          </p:cNvSpPr>
          <p:nvPr>
            <p:ph sz="quarter" idx="22"/>
          </p:nvPr>
        </p:nvSpPr>
        <p:spPr/>
        <p:txBody>
          <a:bodyPr/>
          <a:lstStyle/>
          <a:p>
            <a:r>
              <a:rPr lang="fr-FR" b="1" dirty="0" smtClean="0"/>
              <a:t>Goals: Solutions, Patterns, Action, Prototypes, Innovation</a:t>
            </a:r>
            <a:endParaRPr lang="en-US" b="1" dirty="0"/>
          </a:p>
        </p:txBody>
      </p:sp>
      <p:pic>
        <p:nvPicPr>
          <p:cNvPr id="7" name="Image 6" descr="http://www.liberatingstructures.com/storage/icons/01_1-2-4_Whole_Progressive_rapd-cycle-conversation.png?__SQUARESPACE_CACHEVERSION=1338041396531"/>
          <p:cNvPicPr/>
          <p:nvPr/>
        </p:nvPicPr>
        <p:blipFill>
          <a:blip r:embed="rId2" cstate="print"/>
          <a:srcRect/>
          <a:stretch>
            <a:fillRect/>
          </a:stretch>
        </p:blipFill>
        <p:spPr bwMode="auto">
          <a:xfrm>
            <a:off x="805608" y="1364603"/>
            <a:ext cx="2047330" cy="2217942"/>
          </a:xfrm>
          <a:prstGeom prst="rect">
            <a:avLst/>
          </a:prstGeom>
          <a:noFill/>
          <a:ln w="9525">
            <a:noFill/>
            <a:miter lim="800000"/>
            <a:headEnd/>
            <a:tailEnd/>
          </a:ln>
        </p:spPr>
      </p:pic>
    </p:spTree>
    <p:extLst>
      <p:ext uri="{BB962C8B-B14F-4D97-AF65-F5344CB8AC3E}">
        <p14:creationId xmlns:p14="http://schemas.microsoft.com/office/powerpoint/2010/main" val="400437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a:t>Heard, </a:t>
            </a:r>
            <a:r>
              <a:rPr lang="fr-FR" sz="3600" dirty="0" err="1"/>
              <a:t>Seen</a:t>
            </a:r>
            <a:r>
              <a:rPr lang="fr-FR" sz="3600" dirty="0"/>
              <a:t>, </a:t>
            </a:r>
            <a:r>
              <a:rPr lang="fr-FR" sz="3600" dirty="0" err="1"/>
              <a:t>Respected</a:t>
            </a:r>
            <a:r>
              <a:rPr lang="fr-FR" sz="3600" dirty="0"/>
              <a:t> (HSR)</a:t>
            </a:r>
            <a:endParaRPr lang="en-US" sz="3600" dirty="0"/>
          </a:p>
        </p:txBody>
      </p:sp>
      <p:sp>
        <p:nvSpPr>
          <p:cNvPr id="3" name="Espace réservé du contenu 2"/>
          <p:cNvSpPr>
            <a:spLocks noGrp="1"/>
          </p:cNvSpPr>
          <p:nvPr>
            <p:ph sz="quarter" idx="14"/>
          </p:nvPr>
        </p:nvSpPr>
        <p:spPr/>
        <p:txBody>
          <a:bodyPr/>
          <a:lstStyle/>
          <a:p>
            <a:r>
              <a:rPr lang="en-US" dirty="0"/>
              <a:t>You are invited to tell a story about a time when you were not heard, seen, or respected. </a:t>
            </a:r>
          </a:p>
        </p:txBody>
      </p:sp>
      <p:sp>
        <p:nvSpPr>
          <p:cNvPr id="4" name="Espace réservé du contenu 3"/>
          <p:cNvSpPr>
            <a:spLocks noGrp="1"/>
          </p:cNvSpPr>
          <p:nvPr>
            <p:ph sz="quarter" idx="15"/>
          </p:nvPr>
        </p:nvSpPr>
        <p:spPr/>
        <p:txBody>
          <a:bodyPr/>
          <a:lstStyle/>
          <a:p>
            <a:r>
              <a:rPr lang="en-US" b="1" dirty="0"/>
              <a:t>Practicing Deeper Listening and Empathy in the Midst of </a:t>
            </a:r>
            <a:r>
              <a:rPr lang="en-US" b="1" dirty="0" smtClean="0"/>
              <a:t>Challenges</a:t>
            </a:r>
            <a:endParaRPr lang="en-US" b="1" dirty="0"/>
          </a:p>
        </p:txBody>
      </p:sp>
      <p:sp>
        <p:nvSpPr>
          <p:cNvPr id="10" name="Espace réservé du texte 9"/>
          <p:cNvSpPr>
            <a:spLocks noGrp="1"/>
          </p:cNvSpPr>
          <p:nvPr>
            <p:ph type="body" sz="quarter" idx="17"/>
          </p:nvPr>
        </p:nvSpPr>
        <p:spPr/>
        <p:txBody>
          <a:bodyPr/>
          <a:lstStyle/>
          <a:p>
            <a:r>
              <a:rPr lang="fr-FR" dirty="0" smtClean="0"/>
              <a:t>p244</a:t>
            </a:r>
            <a:endParaRPr lang="en-US" dirty="0"/>
          </a:p>
        </p:txBody>
      </p:sp>
      <p:sp>
        <p:nvSpPr>
          <p:cNvPr id="11" name="Espace réservé du texte 10"/>
          <p:cNvSpPr>
            <a:spLocks noGrp="1"/>
          </p:cNvSpPr>
          <p:nvPr>
            <p:ph type="body" sz="quarter" idx="18"/>
          </p:nvPr>
        </p:nvSpPr>
        <p:spPr/>
        <p:txBody>
          <a:bodyPr/>
          <a:lstStyle/>
          <a:p>
            <a:r>
              <a:rPr lang="fr-FR" dirty="0" smtClean="0"/>
              <a:t>35 min</a:t>
            </a:r>
            <a:endParaRPr lang="en-US" dirty="0"/>
          </a:p>
        </p:txBody>
      </p:sp>
      <p:sp>
        <p:nvSpPr>
          <p:cNvPr id="12" name="Espace réservé du texte 11"/>
          <p:cNvSpPr>
            <a:spLocks noGrp="1"/>
          </p:cNvSpPr>
          <p:nvPr>
            <p:ph type="body" sz="quarter" idx="19"/>
          </p:nvPr>
        </p:nvSpPr>
        <p:spPr/>
        <p:txBody>
          <a:bodyPr/>
          <a:lstStyle/>
          <a:p>
            <a:r>
              <a:rPr lang="en-US" dirty="0" smtClean="0"/>
              <a:t> </a:t>
            </a:r>
          </a:p>
        </p:txBody>
      </p:sp>
      <p:sp>
        <p:nvSpPr>
          <p:cNvPr id="13" name="Espace réservé du texte 12"/>
          <p:cNvSpPr>
            <a:spLocks noGrp="1"/>
          </p:cNvSpPr>
          <p:nvPr>
            <p:ph type="body" sz="quarter" idx="20"/>
          </p:nvPr>
        </p:nvSpPr>
        <p:spPr/>
        <p:txBody>
          <a:bodyPr>
            <a:normAutofit/>
          </a:bodyPr>
          <a:lstStyle/>
          <a:p>
            <a:r>
              <a:rPr lang="fr-FR" sz="3900" dirty="0" smtClean="0"/>
              <a:t>19</a:t>
            </a:r>
            <a:endParaRPr lang="en-US" dirty="0"/>
          </a:p>
        </p:txBody>
      </p:sp>
      <p:sp>
        <p:nvSpPr>
          <p:cNvPr id="5" name="Espace réservé du contenu 4"/>
          <p:cNvSpPr>
            <a:spLocks noGrp="1"/>
          </p:cNvSpPr>
          <p:nvPr>
            <p:ph sz="quarter" idx="21"/>
          </p:nvPr>
        </p:nvSpPr>
        <p:spPr/>
        <p:txBody>
          <a:bodyPr/>
          <a:lstStyle/>
          <a:p>
            <a:r>
              <a:rPr lang="fr-FR" sz="1400" i="1" dirty="0" smtClean="0"/>
              <a:t>Links to: 8 </a:t>
            </a:r>
            <a:r>
              <a:rPr lang="en-US" sz="1400" i="1" dirty="0" smtClean="0"/>
              <a:t>Troika Consulting, 16 Helping </a:t>
            </a:r>
            <a:r>
              <a:rPr lang="en-US" sz="1400" i="1" dirty="0"/>
              <a:t>Heuristics, </a:t>
            </a:r>
            <a:r>
              <a:rPr lang="en-US" sz="1400" i="1" dirty="0" smtClean="0"/>
              <a:t>26 Generative </a:t>
            </a:r>
            <a:r>
              <a:rPr lang="en-US" sz="1400" i="1" dirty="0"/>
              <a:t>Relationship STAR, </a:t>
            </a:r>
            <a:r>
              <a:rPr lang="en-US" sz="1400" i="1" dirty="0" smtClean="0"/>
              <a:t>5 Appreciative </a:t>
            </a:r>
            <a:r>
              <a:rPr lang="en-US" sz="1400" i="1" dirty="0"/>
              <a:t>Interviews, </a:t>
            </a:r>
            <a:r>
              <a:rPr lang="en-US" sz="1400" i="1" dirty="0" smtClean="0"/>
              <a:t>17 Conversation </a:t>
            </a:r>
            <a:r>
              <a:rPr lang="en-US" sz="1400" i="1" dirty="0"/>
              <a:t>Cafe</a:t>
            </a:r>
          </a:p>
        </p:txBody>
      </p:sp>
      <p:sp>
        <p:nvSpPr>
          <p:cNvPr id="6" name="Espace réservé du contenu 5"/>
          <p:cNvSpPr>
            <a:spLocks noGrp="1"/>
          </p:cNvSpPr>
          <p:nvPr>
            <p:ph sz="quarter" idx="22"/>
          </p:nvPr>
        </p:nvSpPr>
        <p:spPr/>
        <p:txBody>
          <a:bodyPr/>
          <a:lstStyle/>
          <a:p>
            <a:r>
              <a:rPr lang="fr-FR" b="1" dirty="0"/>
              <a:t>Goals: Solutions, </a:t>
            </a:r>
            <a:r>
              <a:rPr lang="fr-FR" b="1" dirty="0" smtClean="0"/>
              <a:t>Patterns</a:t>
            </a:r>
            <a:endParaRPr lang="en-US" b="1" dirty="0"/>
          </a:p>
        </p:txBody>
      </p:sp>
      <p:pic>
        <p:nvPicPr>
          <p:cNvPr id="7" name="Image 6" descr="http://www.liberatingstructures.com/storage/icons/19_Heard_seen_respected_01.png?__SQUARESPACE_CACHEVERSION=1337874705404"/>
          <p:cNvPicPr/>
          <p:nvPr/>
        </p:nvPicPr>
        <p:blipFill>
          <a:blip r:embed="rId2" cstate="print"/>
          <a:srcRect/>
          <a:stretch>
            <a:fillRect/>
          </a:stretch>
        </p:blipFill>
        <p:spPr bwMode="auto">
          <a:xfrm>
            <a:off x="805608" y="1330905"/>
            <a:ext cx="2047330" cy="2217942"/>
          </a:xfrm>
          <a:prstGeom prst="rect">
            <a:avLst/>
          </a:prstGeom>
          <a:noFill/>
          <a:ln w="9525">
            <a:noFill/>
            <a:miter lim="800000"/>
            <a:headEnd/>
            <a:tailEnd/>
          </a:ln>
        </p:spPr>
      </p:pic>
    </p:spTree>
    <p:extLst>
      <p:ext uri="{BB962C8B-B14F-4D97-AF65-F5344CB8AC3E}">
        <p14:creationId xmlns:p14="http://schemas.microsoft.com/office/powerpoint/2010/main" val="870905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Drawing</a:t>
            </a:r>
            <a:r>
              <a:rPr lang="fr-FR" dirty="0"/>
              <a:t> </a:t>
            </a:r>
            <a:r>
              <a:rPr lang="fr-FR" dirty="0" err="1"/>
              <a:t>Together</a:t>
            </a:r>
            <a:endParaRPr lang="en-US" dirty="0"/>
          </a:p>
        </p:txBody>
      </p:sp>
      <p:sp>
        <p:nvSpPr>
          <p:cNvPr id="3" name="Espace réservé du contenu 2"/>
          <p:cNvSpPr>
            <a:spLocks noGrp="1"/>
          </p:cNvSpPr>
          <p:nvPr>
            <p:ph sz="quarter" idx="14"/>
          </p:nvPr>
        </p:nvSpPr>
        <p:spPr/>
        <p:txBody>
          <a:bodyPr/>
          <a:lstStyle/>
          <a:p>
            <a:r>
              <a:rPr lang="en-US" dirty="0"/>
              <a:t>You are invited to tell a story about a challenge you face using only five symbols without </a:t>
            </a:r>
            <a:r>
              <a:rPr lang="en-US" dirty="0" smtClean="0"/>
              <a:t>words.</a:t>
            </a:r>
            <a:endParaRPr lang="en-US" dirty="0"/>
          </a:p>
        </p:txBody>
      </p:sp>
      <p:sp>
        <p:nvSpPr>
          <p:cNvPr id="4" name="Espace réservé du contenu 3"/>
          <p:cNvSpPr>
            <a:spLocks noGrp="1"/>
          </p:cNvSpPr>
          <p:nvPr>
            <p:ph sz="quarter" idx="15"/>
          </p:nvPr>
        </p:nvSpPr>
        <p:spPr/>
        <p:txBody>
          <a:bodyPr/>
          <a:lstStyle/>
          <a:p>
            <a:r>
              <a:rPr lang="en-US" b="1" dirty="0"/>
              <a:t>Drawing Out Insight That Precedes Logical </a:t>
            </a:r>
            <a:r>
              <a:rPr lang="en-US" b="1" dirty="0" smtClean="0"/>
              <a:t>Understanding</a:t>
            </a:r>
            <a:endParaRPr lang="en-US" b="1" dirty="0"/>
          </a:p>
        </p:txBody>
      </p:sp>
      <p:sp>
        <p:nvSpPr>
          <p:cNvPr id="10" name="Espace réservé du texte 9"/>
          <p:cNvSpPr>
            <a:spLocks noGrp="1"/>
          </p:cNvSpPr>
          <p:nvPr>
            <p:ph type="body" sz="quarter" idx="17"/>
          </p:nvPr>
        </p:nvSpPr>
        <p:spPr/>
        <p:txBody>
          <a:bodyPr/>
          <a:lstStyle/>
          <a:p>
            <a:r>
              <a:rPr lang="fr-FR" dirty="0" smtClean="0"/>
              <a:t>p247</a:t>
            </a:r>
            <a:endParaRPr lang="en-US" dirty="0"/>
          </a:p>
        </p:txBody>
      </p:sp>
      <p:sp>
        <p:nvSpPr>
          <p:cNvPr id="11" name="Espace réservé du texte 10"/>
          <p:cNvSpPr>
            <a:spLocks noGrp="1"/>
          </p:cNvSpPr>
          <p:nvPr>
            <p:ph type="body" sz="quarter" idx="18"/>
          </p:nvPr>
        </p:nvSpPr>
        <p:spPr/>
        <p:txBody>
          <a:bodyPr/>
          <a:lstStyle/>
          <a:p>
            <a:r>
              <a:rPr lang="fr-FR" dirty="0" smtClean="0"/>
              <a:t>40 min</a:t>
            </a:r>
            <a:endParaRPr lang="en-US" dirty="0"/>
          </a:p>
        </p:txBody>
      </p:sp>
      <p:sp>
        <p:nvSpPr>
          <p:cNvPr id="12" name="Espace réservé du texte 11"/>
          <p:cNvSpPr>
            <a:spLocks noGrp="1"/>
          </p:cNvSpPr>
          <p:nvPr>
            <p:ph type="body" sz="quarter" idx="19"/>
          </p:nvPr>
        </p:nvSpPr>
        <p:spPr/>
        <p:txBody>
          <a:bodyPr/>
          <a:lstStyle/>
          <a:p>
            <a:r>
              <a:rPr lang="en-US" dirty="0" smtClean="0"/>
              <a:t> </a:t>
            </a:r>
          </a:p>
        </p:txBody>
      </p:sp>
      <p:sp>
        <p:nvSpPr>
          <p:cNvPr id="13" name="Espace réservé du texte 12"/>
          <p:cNvSpPr>
            <a:spLocks noGrp="1"/>
          </p:cNvSpPr>
          <p:nvPr>
            <p:ph type="body" sz="quarter" idx="20"/>
          </p:nvPr>
        </p:nvSpPr>
        <p:spPr/>
        <p:txBody>
          <a:bodyPr>
            <a:noAutofit/>
          </a:bodyPr>
          <a:lstStyle/>
          <a:p>
            <a:r>
              <a:rPr lang="fr-FR" sz="3600" dirty="0" smtClean="0"/>
              <a:t>20</a:t>
            </a:r>
            <a:endParaRPr lang="en-US" sz="3600" dirty="0"/>
          </a:p>
        </p:txBody>
      </p:sp>
      <p:sp>
        <p:nvSpPr>
          <p:cNvPr id="5" name="Espace réservé du contenu 4"/>
          <p:cNvSpPr>
            <a:spLocks noGrp="1"/>
          </p:cNvSpPr>
          <p:nvPr>
            <p:ph sz="quarter" idx="21"/>
          </p:nvPr>
        </p:nvSpPr>
        <p:spPr/>
        <p:txBody>
          <a:bodyPr/>
          <a:lstStyle/>
          <a:p>
            <a:endParaRPr lang="en-US"/>
          </a:p>
        </p:txBody>
      </p:sp>
      <p:sp>
        <p:nvSpPr>
          <p:cNvPr id="6" name="Espace réservé du contenu 5"/>
          <p:cNvSpPr>
            <a:spLocks noGrp="1"/>
          </p:cNvSpPr>
          <p:nvPr>
            <p:ph sz="quarter" idx="22"/>
          </p:nvPr>
        </p:nvSpPr>
        <p:spPr/>
        <p:txBody>
          <a:bodyPr/>
          <a:lstStyle/>
          <a:p>
            <a:r>
              <a:rPr lang="fr-FR" b="1" dirty="0"/>
              <a:t>Goals: Solutions, Patterns</a:t>
            </a:r>
            <a:r>
              <a:rPr lang="fr-FR" b="1" dirty="0" smtClean="0"/>
              <a:t>, Prototypes</a:t>
            </a:r>
            <a:endParaRPr lang="en-US" b="1" dirty="0"/>
          </a:p>
        </p:txBody>
      </p:sp>
      <p:pic>
        <p:nvPicPr>
          <p:cNvPr id="7" name="Image 6" descr="http://www.liberatingstructures.com/storage/icons/20_Drawing-Together.png?__SQUARESPACE_CACHEVERSION=1337874728479"/>
          <p:cNvPicPr/>
          <p:nvPr/>
        </p:nvPicPr>
        <p:blipFill>
          <a:blip r:embed="rId2" cstate="print"/>
          <a:srcRect/>
          <a:stretch>
            <a:fillRect/>
          </a:stretch>
        </p:blipFill>
        <p:spPr bwMode="auto">
          <a:xfrm>
            <a:off x="661591" y="1252897"/>
            <a:ext cx="2335362" cy="2529978"/>
          </a:xfrm>
          <a:prstGeom prst="rect">
            <a:avLst/>
          </a:prstGeom>
          <a:noFill/>
          <a:ln w="9525">
            <a:noFill/>
            <a:miter lim="800000"/>
            <a:headEnd/>
            <a:tailEnd/>
          </a:ln>
        </p:spPr>
      </p:pic>
    </p:spTree>
    <p:extLst>
      <p:ext uri="{BB962C8B-B14F-4D97-AF65-F5344CB8AC3E}">
        <p14:creationId xmlns:p14="http://schemas.microsoft.com/office/powerpoint/2010/main" val="2782885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Design </a:t>
            </a:r>
            <a:r>
              <a:rPr lang="fr-FR" dirty="0" err="1"/>
              <a:t>StoryBoards</a:t>
            </a:r>
            <a:endParaRPr lang="en-US" dirty="0"/>
          </a:p>
        </p:txBody>
      </p:sp>
      <p:sp>
        <p:nvSpPr>
          <p:cNvPr id="3" name="Espace réservé du contenu 2"/>
          <p:cNvSpPr>
            <a:spLocks noGrp="1"/>
          </p:cNvSpPr>
          <p:nvPr>
            <p:ph sz="quarter" idx="14"/>
          </p:nvPr>
        </p:nvSpPr>
        <p:spPr/>
        <p:txBody>
          <a:bodyPr/>
          <a:lstStyle/>
          <a:p>
            <a:r>
              <a:rPr lang="en-US" dirty="0"/>
              <a:t>You are invited to create a detailed plan, including visual cues, for how participants will interact to achieve their </a:t>
            </a:r>
            <a:r>
              <a:rPr lang="en-US" dirty="0" smtClean="0"/>
              <a:t>purpose.</a:t>
            </a:r>
            <a:endParaRPr lang="en-US" dirty="0"/>
          </a:p>
        </p:txBody>
      </p:sp>
      <p:sp>
        <p:nvSpPr>
          <p:cNvPr id="4" name="Espace réservé du contenu 3"/>
          <p:cNvSpPr>
            <a:spLocks noGrp="1"/>
          </p:cNvSpPr>
          <p:nvPr>
            <p:ph sz="quarter" idx="15"/>
          </p:nvPr>
        </p:nvSpPr>
        <p:spPr/>
        <p:txBody>
          <a:bodyPr/>
          <a:lstStyle/>
          <a:p>
            <a:r>
              <a:rPr lang="en-US" b="1" dirty="0"/>
              <a:t>Deciding Design Elements for </a:t>
            </a:r>
            <a:r>
              <a:rPr lang="en-US" b="1" dirty="0" smtClean="0"/>
              <a:t>Meetings</a:t>
            </a:r>
            <a:endParaRPr lang="en-US" b="1" dirty="0"/>
          </a:p>
        </p:txBody>
      </p:sp>
      <p:sp>
        <p:nvSpPr>
          <p:cNvPr id="7" name="Espace réservé du texte 6"/>
          <p:cNvSpPr>
            <a:spLocks noGrp="1"/>
          </p:cNvSpPr>
          <p:nvPr>
            <p:ph type="body" sz="quarter" idx="17"/>
          </p:nvPr>
        </p:nvSpPr>
        <p:spPr/>
        <p:txBody>
          <a:bodyPr/>
          <a:lstStyle/>
          <a:p>
            <a:r>
              <a:rPr lang="fr-FR" dirty="0" smtClean="0"/>
              <a:t>p251</a:t>
            </a:r>
            <a:endParaRPr lang="en-US" dirty="0"/>
          </a:p>
        </p:txBody>
      </p:sp>
      <p:sp>
        <p:nvSpPr>
          <p:cNvPr id="9" name="Espace réservé du texte 8"/>
          <p:cNvSpPr>
            <a:spLocks noGrp="1"/>
          </p:cNvSpPr>
          <p:nvPr>
            <p:ph type="body" sz="quarter" idx="18"/>
          </p:nvPr>
        </p:nvSpPr>
        <p:spPr/>
        <p:txBody>
          <a:bodyPr/>
          <a:lstStyle/>
          <a:p>
            <a:r>
              <a:rPr lang="fr-FR" dirty="0" smtClean="0"/>
              <a:t>25-70 min</a:t>
            </a:r>
            <a:endParaRPr lang="en-US" dirty="0"/>
          </a:p>
        </p:txBody>
      </p:sp>
      <p:sp>
        <p:nvSpPr>
          <p:cNvPr id="10" name="Espace réservé du texte 9"/>
          <p:cNvSpPr>
            <a:spLocks noGrp="1"/>
          </p:cNvSpPr>
          <p:nvPr>
            <p:ph type="body" sz="quarter" idx="19"/>
          </p:nvPr>
        </p:nvSpPr>
        <p:spPr/>
        <p:txBody>
          <a:bodyPr/>
          <a:lstStyle/>
          <a:p>
            <a:r>
              <a:rPr lang="en-US" dirty="0" smtClean="0"/>
              <a:t> </a:t>
            </a:r>
          </a:p>
        </p:txBody>
      </p:sp>
      <p:sp>
        <p:nvSpPr>
          <p:cNvPr id="11" name="Espace réservé du texte 10"/>
          <p:cNvSpPr>
            <a:spLocks noGrp="1"/>
          </p:cNvSpPr>
          <p:nvPr>
            <p:ph type="body" sz="quarter" idx="20"/>
          </p:nvPr>
        </p:nvSpPr>
        <p:spPr/>
        <p:txBody>
          <a:bodyPr>
            <a:noAutofit/>
          </a:bodyPr>
          <a:lstStyle/>
          <a:p>
            <a:r>
              <a:rPr lang="fr-FR" sz="3600" dirty="0" smtClean="0"/>
              <a:t>21</a:t>
            </a:r>
            <a:endParaRPr lang="en-US" sz="3600" dirty="0"/>
          </a:p>
        </p:txBody>
      </p:sp>
      <p:sp>
        <p:nvSpPr>
          <p:cNvPr id="5" name="Espace réservé du contenu 4"/>
          <p:cNvSpPr>
            <a:spLocks noGrp="1"/>
          </p:cNvSpPr>
          <p:nvPr>
            <p:ph sz="quarter" idx="21"/>
          </p:nvPr>
        </p:nvSpPr>
        <p:spPr/>
        <p:txBody>
          <a:bodyPr/>
          <a:lstStyle/>
          <a:p>
            <a:r>
              <a:rPr lang="fr-FR" i="1" dirty="0" smtClean="0"/>
              <a:t>Links to: 3 9-Whys, 9 W</a:t>
            </a:r>
            <a:r>
              <a:rPr lang="fr-FR" i="1" baseline="30000" dirty="0" smtClean="0"/>
              <a:t>3</a:t>
            </a:r>
            <a:endParaRPr lang="en-US" i="1" dirty="0"/>
          </a:p>
        </p:txBody>
      </p:sp>
      <p:sp>
        <p:nvSpPr>
          <p:cNvPr id="6" name="Espace réservé du contenu 5"/>
          <p:cNvSpPr>
            <a:spLocks noGrp="1"/>
          </p:cNvSpPr>
          <p:nvPr>
            <p:ph sz="quarter" idx="22"/>
          </p:nvPr>
        </p:nvSpPr>
        <p:spPr/>
        <p:txBody>
          <a:bodyPr/>
          <a:lstStyle/>
          <a:p>
            <a:r>
              <a:rPr lang="fr-FR" b="1" dirty="0"/>
              <a:t>Goals: Solutions</a:t>
            </a:r>
            <a:r>
              <a:rPr lang="fr-FR" b="1" dirty="0" smtClean="0"/>
              <a:t>, Prototypes, Innovation</a:t>
            </a:r>
            <a:endParaRPr lang="en-US" b="1" dirty="0"/>
          </a:p>
        </p:txBody>
      </p:sp>
      <p:pic>
        <p:nvPicPr>
          <p:cNvPr id="8" name="Image 7" descr="http://www.liberatingstructures.com/storage/icons/21_Design-storyboards_01.png?__SQUARESPACE_CACHEVERSION=1337874749435"/>
          <p:cNvPicPr/>
          <p:nvPr/>
        </p:nvPicPr>
        <p:blipFill>
          <a:blip r:embed="rId2" cstate="print"/>
          <a:srcRect/>
          <a:stretch>
            <a:fillRect/>
          </a:stretch>
        </p:blipFill>
        <p:spPr bwMode="auto">
          <a:xfrm>
            <a:off x="674130" y="1286592"/>
            <a:ext cx="2479378" cy="2685994"/>
          </a:xfrm>
          <a:prstGeom prst="rect">
            <a:avLst/>
          </a:prstGeom>
          <a:noFill/>
          <a:ln w="9525">
            <a:noFill/>
            <a:miter lim="800000"/>
            <a:headEnd/>
            <a:tailEnd/>
          </a:ln>
        </p:spPr>
      </p:pic>
    </p:spTree>
    <p:extLst>
      <p:ext uri="{BB962C8B-B14F-4D97-AF65-F5344CB8AC3E}">
        <p14:creationId xmlns:p14="http://schemas.microsoft.com/office/powerpoint/2010/main" val="587025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Celebrity</a:t>
            </a:r>
            <a:r>
              <a:rPr lang="fr-FR" dirty="0"/>
              <a:t> Interview</a:t>
            </a:r>
            <a:endParaRPr lang="en-US" dirty="0"/>
          </a:p>
        </p:txBody>
      </p:sp>
      <p:sp>
        <p:nvSpPr>
          <p:cNvPr id="3" name="Espace réservé du contenu 2"/>
          <p:cNvSpPr>
            <a:spLocks noGrp="1"/>
          </p:cNvSpPr>
          <p:nvPr>
            <p:ph sz="quarter" idx="14"/>
          </p:nvPr>
        </p:nvSpPr>
        <p:spPr/>
        <p:txBody>
          <a:bodyPr>
            <a:normAutofit lnSpcReduction="10000"/>
          </a:bodyPr>
          <a:lstStyle/>
          <a:p>
            <a:pPr marL="457200" indent="-457200">
              <a:buFont typeface="Wingdings" panose="05000000000000000000" pitchFamily="2" charset="2"/>
              <a:buChar char="§"/>
            </a:pPr>
            <a:r>
              <a:rPr lang="en-US" dirty="0"/>
              <a:t>If you are the celebrity, you are invited to let go of your formal presentation or speech and answer the </a:t>
            </a:r>
            <a:r>
              <a:rPr lang="en-US" i="1" dirty="0"/>
              <a:t>harder</a:t>
            </a:r>
            <a:r>
              <a:rPr lang="en-US" dirty="0"/>
              <a:t> questions on everyone’s mind in a casual “talk show” </a:t>
            </a:r>
            <a:r>
              <a:rPr lang="en-US" dirty="0" smtClean="0"/>
              <a:t>format.</a:t>
            </a:r>
            <a:endParaRPr lang="en-US" dirty="0"/>
          </a:p>
          <a:p>
            <a:pPr marL="457200" indent="-457200">
              <a:buFont typeface="Wingdings" panose="05000000000000000000" pitchFamily="2" charset="2"/>
              <a:buChar char="§"/>
            </a:pPr>
            <a:r>
              <a:rPr lang="en-US" dirty="0"/>
              <a:t>If a group member, you are invited to listen, see the person behind the celebrity, and write down questions with </a:t>
            </a:r>
            <a:r>
              <a:rPr lang="en-US" dirty="0" smtClean="0"/>
              <a:t>colleagues.</a:t>
            </a:r>
            <a:endParaRPr lang="en-US" dirty="0"/>
          </a:p>
        </p:txBody>
      </p:sp>
      <p:sp>
        <p:nvSpPr>
          <p:cNvPr id="4" name="Espace réservé du contenu 3"/>
          <p:cNvSpPr>
            <a:spLocks noGrp="1"/>
          </p:cNvSpPr>
          <p:nvPr>
            <p:ph sz="quarter" idx="15"/>
          </p:nvPr>
        </p:nvSpPr>
        <p:spPr/>
        <p:txBody>
          <a:bodyPr/>
          <a:lstStyle/>
          <a:p>
            <a:r>
              <a:rPr lang="en-US" b="1" dirty="0"/>
              <a:t>Exploring Big Challenges with an Expert or </a:t>
            </a:r>
            <a:r>
              <a:rPr lang="en-US" b="1" dirty="0" smtClean="0"/>
              <a:t>Leader</a:t>
            </a:r>
            <a:endParaRPr lang="en-US" b="1" dirty="0"/>
          </a:p>
        </p:txBody>
      </p:sp>
      <p:sp>
        <p:nvSpPr>
          <p:cNvPr id="7" name="Espace réservé du texte 6"/>
          <p:cNvSpPr>
            <a:spLocks noGrp="1"/>
          </p:cNvSpPr>
          <p:nvPr>
            <p:ph type="body" sz="quarter" idx="17"/>
          </p:nvPr>
        </p:nvSpPr>
        <p:spPr/>
        <p:txBody>
          <a:bodyPr/>
          <a:lstStyle/>
          <a:p>
            <a:r>
              <a:rPr lang="fr-FR" dirty="0" smtClean="0"/>
              <a:t>p259</a:t>
            </a:r>
            <a:endParaRPr lang="en-US" dirty="0"/>
          </a:p>
        </p:txBody>
      </p:sp>
      <p:sp>
        <p:nvSpPr>
          <p:cNvPr id="9" name="Espace réservé du texte 8"/>
          <p:cNvSpPr>
            <a:spLocks noGrp="1"/>
          </p:cNvSpPr>
          <p:nvPr>
            <p:ph type="body" sz="quarter" idx="18"/>
          </p:nvPr>
        </p:nvSpPr>
        <p:spPr/>
        <p:txBody>
          <a:bodyPr/>
          <a:lstStyle/>
          <a:p>
            <a:r>
              <a:rPr lang="fr-FR" dirty="0" smtClean="0"/>
              <a:t>35-60 min</a:t>
            </a:r>
            <a:endParaRPr lang="en-US" dirty="0"/>
          </a:p>
        </p:txBody>
      </p:sp>
      <p:sp>
        <p:nvSpPr>
          <p:cNvPr id="10" name="Espace réservé du texte 9"/>
          <p:cNvSpPr>
            <a:spLocks noGrp="1"/>
          </p:cNvSpPr>
          <p:nvPr>
            <p:ph type="body" sz="quarter" idx="19"/>
          </p:nvPr>
        </p:nvSpPr>
        <p:spPr/>
        <p:txBody>
          <a:bodyPr/>
          <a:lstStyle/>
          <a:p>
            <a:r>
              <a:rPr lang="en-US" dirty="0" smtClean="0"/>
              <a:t>  </a:t>
            </a:r>
          </a:p>
        </p:txBody>
      </p:sp>
      <p:sp>
        <p:nvSpPr>
          <p:cNvPr id="11" name="Espace réservé du texte 10"/>
          <p:cNvSpPr>
            <a:spLocks noGrp="1"/>
          </p:cNvSpPr>
          <p:nvPr>
            <p:ph type="body" sz="quarter" idx="20"/>
          </p:nvPr>
        </p:nvSpPr>
        <p:spPr/>
        <p:txBody>
          <a:bodyPr>
            <a:noAutofit/>
          </a:bodyPr>
          <a:lstStyle/>
          <a:p>
            <a:r>
              <a:rPr lang="fr-FR" sz="3600" dirty="0" smtClean="0"/>
              <a:t>22</a:t>
            </a:r>
            <a:endParaRPr lang="en-US" sz="3600" dirty="0"/>
          </a:p>
        </p:txBody>
      </p:sp>
      <p:sp>
        <p:nvSpPr>
          <p:cNvPr id="5" name="Espace réservé du contenu 4"/>
          <p:cNvSpPr>
            <a:spLocks noGrp="1"/>
          </p:cNvSpPr>
          <p:nvPr>
            <p:ph sz="quarter" idx="21"/>
          </p:nvPr>
        </p:nvSpPr>
        <p:spPr/>
        <p:txBody>
          <a:bodyPr/>
          <a:lstStyle/>
          <a:p>
            <a:r>
              <a:rPr lang="fr-FR" i="1" dirty="0" smtClean="0"/>
              <a:t>Links: 18 User </a:t>
            </a:r>
            <a:r>
              <a:rPr lang="fr-FR" i="1" dirty="0" err="1" smtClean="0"/>
              <a:t>Experience</a:t>
            </a:r>
            <a:r>
              <a:rPr lang="fr-FR" i="1" dirty="0" smtClean="0"/>
              <a:t> </a:t>
            </a:r>
            <a:r>
              <a:rPr lang="fr-FR" i="1" dirty="0" err="1" smtClean="0"/>
              <a:t>Fishbowl</a:t>
            </a:r>
            <a:r>
              <a:rPr lang="fr-FR" i="1" dirty="0" smtClean="0"/>
              <a:t>, 25 Open </a:t>
            </a:r>
            <a:r>
              <a:rPr lang="fr-FR" i="1" dirty="0" err="1" smtClean="0"/>
              <a:t>Space</a:t>
            </a:r>
            <a:r>
              <a:rPr lang="fr-FR" i="1" dirty="0" smtClean="0"/>
              <a:t>, 10 DAD, 24 WINFY</a:t>
            </a:r>
            <a:endParaRPr lang="en-US" i="1" dirty="0"/>
          </a:p>
        </p:txBody>
      </p:sp>
      <p:sp>
        <p:nvSpPr>
          <p:cNvPr id="6" name="Espace réservé du contenu 5"/>
          <p:cNvSpPr>
            <a:spLocks noGrp="1"/>
          </p:cNvSpPr>
          <p:nvPr>
            <p:ph sz="quarter" idx="22"/>
          </p:nvPr>
        </p:nvSpPr>
        <p:spPr/>
        <p:txBody>
          <a:bodyPr/>
          <a:lstStyle/>
          <a:p>
            <a:r>
              <a:rPr lang="fr-FR" b="1" dirty="0"/>
              <a:t>Goals: Solutions, Patterns</a:t>
            </a:r>
            <a:r>
              <a:rPr lang="fr-FR" b="1" dirty="0" smtClean="0"/>
              <a:t>, </a:t>
            </a:r>
            <a:r>
              <a:rPr lang="fr-FR" b="1" dirty="0"/>
              <a:t>Innovation</a:t>
            </a:r>
            <a:endParaRPr lang="en-US" dirty="0"/>
          </a:p>
        </p:txBody>
      </p:sp>
      <p:pic>
        <p:nvPicPr>
          <p:cNvPr id="8" name="Image 7" descr="http://www.liberatingstructures.com/storage/icons/22_Celebrity-interview.png?__SQUARESPACE_CACHEVERSION=1337874773629"/>
          <p:cNvPicPr/>
          <p:nvPr/>
        </p:nvPicPr>
        <p:blipFill>
          <a:blip r:embed="rId2" cstate="print"/>
          <a:srcRect/>
          <a:stretch>
            <a:fillRect/>
          </a:stretch>
        </p:blipFill>
        <p:spPr bwMode="auto">
          <a:xfrm>
            <a:off x="733599" y="1252897"/>
            <a:ext cx="2335362" cy="2529978"/>
          </a:xfrm>
          <a:prstGeom prst="rect">
            <a:avLst/>
          </a:prstGeom>
          <a:noFill/>
          <a:ln w="9525">
            <a:noFill/>
            <a:miter lim="800000"/>
            <a:headEnd/>
            <a:tailEnd/>
          </a:ln>
        </p:spPr>
      </p:pic>
    </p:spTree>
    <p:extLst>
      <p:ext uri="{BB962C8B-B14F-4D97-AF65-F5344CB8AC3E}">
        <p14:creationId xmlns:p14="http://schemas.microsoft.com/office/powerpoint/2010/main" val="3162523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Social Network </a:t>
            </a:r>
            <a:r>
              <a:rPr lang="fr-FR" dirty="0" err="1"/>
              <a:t>Webbing</a:t>
            </a:r>
            <a:endParaRPr lang="en-US" dirty="0"/>
          </a:p>
        </p:txBody>
      </p:sp>
      <p:sp>
        <p:nvSpPr>
          <p:cNvPr id="3" name="Espace réservé du contenu 2"/>
          <p:cNvSpPr>
            <a:spLocks noGrp="1"/>
          </p:cNvSpPr>
          <p:nvPr>
            <p:ph sz="quarter" idx="14"/>
          </p:nvPr>
        </p:nvSpPr>
        <p:spPr/>
        <p:txBody>
          <a:bodyPr>
            <a:normAutofit lnSpcReduction="10000"/>
          </a:bodyPr>
          <a:lstStyle/>
          <a:p>
            <a:r>
              <a:rPr lang="en-US" dirty="0"/>
              <a:t>In regard to a shared purpose, you are invited to name individuals you currently work with and those you would like to include in the future (i.e., people with influence or expertise you need to achieve your purpose</a:t>
            </a:r>
            <a:r>
              <a:rPr lang="en-US" dirty="0" smtClean="0"/>
              <a:t>).</a:t>
            </a:r>
            <a:endParaRPr lang="en-US" dirty="0"/>
          </a:p>
          <a:p>
            <a:r>
              <a:rPr lang="en-US" dirty="0"/>
              <a:t>You are invited to “weave” connections in the network web to advance your </a:t>
            </a:r>
            <a:r>
              <a:rPr lang="en-US" dirty="0" smtClean="0"/>
              <a:t>purpose.</a:t>
            </a:r>
            <a:endParaRPr lang="en-US" dirty="0"/>
          </a:p>
          <a:p>
            <a:endParaRPr lang="en-US" dirty="0"/>
          </a:p>
        </p:txBody>
      </p:sp>
      <p:sp>
        <p:nvSpPr>
          <p:cNvPr id="4" name="Espace réservé du contenu 3"/>
          <p:cNvSpPr>
            <a:spLocks noGrp="1"/>
          </p:cNvSpPr>
          <p:nvPr>
            <p:ph sz="quarter" idx="15"/>
          </p:nvPr>
        </p:nvSpPr>
        <p:spPr/>
        <p:txBody>
          <a:bodyPr/>
          <a:lstStyle/>
          <a:p>
            <a:r>
              <a:rPr lang="en-US" b="1" dirty="0"/>
              <a:t>Drawing Out Informal Connections and Creative </a:t>
            </a:r>
            <a:r>
              <a:rPr lang="en-US" b="1" dirty="0" smtClean="0"/>
              <a:t>Adaptability</a:t>
            </a:r>
            <a:endParaRPr lang="en-US" b="1" dirty="0"/>
          </a:p>
        </p:txBody>
      </p:sp>
      <p:sp>
        <p:nvSpPr>
          <p:cNvPr id="7" name="Espace réservé du texte 6"/>
          <p:cNvSpPr>
            <a:spLocks noGrp="1"/>
          </p:cNvSpPr>
          <p:nvPr>
            <p:ph type="body" sz="quarter" idx="17"/>
          </p:nvPr>
        </p:nvSpPr>
        <p:spPr/>
        <p:txBody>
          <a:bodyPr/>
          <a:lstStyle/>
          <a:p>
            <a:r>
              <a:rPr lang="fr-FR" dirty="0" smtClean="0"/>
              <a:t>p262</a:t>
            </a:r>
            <a:endParaRPr lang="en-US" dirty="0"/>
          </a:p>
        </p:txBody>
      </p:sp>
      <p:sp>
        <p:nvSpPr>
          <p:cNvPr id="9" name="Espace réservé du texte 8"/>
          <p:cNvSpPr>
            <a:spLocks noGrp="1"/>
          </p:cNvSpPr>
          <p:nvPr>
            <p:ph type="body" sz="quarter" idx="18"/>
          </p:nvPr>
        </p:nvSpPr>
        <p:spPr/>
        <p:txBody>
          <a:bodyPr/>
          <a:lstStyle/>
          <a:p>
            <a:r>
              <a:rPr lang="fr-FR" dirty="0" smtClean="0"/>
              <a:t>60 min</a:t>
            </a:r>
            <a:endParaRPr lang="en-US" dirty="0"/>
          </a:p>
        </p:txBody>
      </p:sp>
      <p:sp>
        <p:nvSpPr>
          <p:cNvPr id="10" name="Espace réservé du texte 9"/>
          <p:cNvSpPr>
            <a:spLocks noGrp="1"/>
          </p:cNvSpPr>
          <p:nvPr>
            <p:ph type="body" sz="quarter" idx="19"/>
          </p:nvPr>
        </p:nvSpPr>
        <p:spPr/>
        <p:txBody>
          <a:bodyPr/>
          <a:lstStyle/>
          <a:p>
            <a:r>
              <a:rPr lang="en-US" dirty="0" smtClean="0"/>
              <a:t> </a:t>
            </a:r>
          </a:p>
        </p:txBody>
      </p:sp>
      <p:sp>
        <p:nvSpPr>
          <p:cNvPr id="11" name="Espace réservé du texte 10"/>
          <p:cNvSpPr>
            <a:spLocks noGrp="1"/>
          </p:cNvSpPr>
          <p:nvPr>
            <p:ph type="body" sz="quarter" idx="20"/>
          </p:nvPr>
        </p:nvSpPr>
        <p:spPr/>
        <p:txBody>
          <a:bodyPr>
            <a:noAutofit/>
          </a:bodyPr>
          <a:lstStyle/>
          <a:p>
            <a:r>
              <a:rPr lang="fr-FR" sz="3600" dirty="0" smtClean="0"/>
              <a:t>23</a:t>
            </a:r>
            <a:endParaRPr lang="en-US" sz="3600" dirty="0"/>
          </a:p>
        </p:txBody>
      </p:sp>
      <p:sp>
        <p:nvSpPr>
          <p:cNvPr id="5" name="Espace réservé du contenu 4"/>
          <p:cNvSpPr>
            <a:spLocks noGrp="1"/>
          </p:cNvSpPr>
          <p:nvPr>
            <p:ph sz="quarter" idx="21"/>
          </p:nvPr>
        </p:nvSpPr>
        <p:spPr/>
        <p:txBody>
          <a:bodyPr/>
          <a:lstStyle/>
          <a:p>
            <a:r>
              <a:rPr lang="fr-FR" i="1" dirty="0" smtClean="0"/>
              <a:t>Links: 7 15% Solutions, 21 Design </a:t>
            </a:r>
            <a:r>
              <a:rPr lang="fr-FR" i="1" dirty="0" err="1" smtClean="0"/>
              <a:t>Storyboards</a:t>
            </a:r>
            <a:endParaRPr lang="en-US" i="1"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Action</a:t>
            </a:r>
            <a:r>
              <a:rPr lang="fr-FR" b="1" dirty="0" smtClean="0"/>
              <a:t>, </a:t>
            </a:r>
            <a:r>
              <a:rPr lang="fr-FR" b="1" dirty="0"/>
              <a:t>Innovation</a:t>
            </a:r>
            <a:endParaRPr lang="en-US" dirty="0"/>
          </a:p>
        </p:txBody>
      </p:sp>
      <p:pic>
        <p:nvPicPr>
          <p:cNvPr id="8" name="Image 7" descr="http://www.liberatingstructures.com/storage/icons/23_Social-Network-Webbing_01.png?__SQUARESPACE_CACHEVERSION=1337874804354"/>
          <p:cNvPicPr/>
          <p:nvPr/>
        </p:nvPicPr>
        <p:blipFill>
          <a:blip r:embed="rId2" cstate="print"/>
          <a:srcRect/>
          <a:stretch>
            <a:fillRect/>
          </a:stretch>
        </p:blipFill>
        <p:spPr bwMode="auto">
          <a:xfrm>
            <a:off x="836713" y="1364603"/>
            <a:ext cx="2191346" cy="2373959"/>
          </a:xfrm>
          <a:prstGeom prst="rect">
            <a:avLst/>
          </a:prstGeom>
          <a:noFill/>
          <a:ln w="9525">
            <a:noFill/>
            <a:miter lim="800000"/>
            <a:headEnd/>
            <a:tailEnd/>
          </a:ln>
        </p:spPr>
      </p:pic>
    </p:spTree>
    <p:extLst>
      <p:ext uri="{BB962C8B-B14F-4D97-AF65-F5344CB8AC3E}">
        <p14:creationId xmlns:p14="http://schemas.microsoft.com/office/powerpoint/2010/main" val="2946694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200" dirty="0"/>
              <a:t>“What I Need From You” (WINFY</a:t>
            </a:r>
            <a:r>
              <a:rPr lang="en-US" sz="3200" dirty="0" smtClean="0"/>
              <a:t>)</a:t>
            </a:r>
            <a:endParaRPr lang="en-US" sz="3200" dirty="0"/>
          </a:p>
        </p:txBody>
      </p:sp>
      <p:sp>
        <p:nvSpPr>
          <p:cNvPr id="3" name="Espace réservé du contenu 2"/>
          <p:cNvSpPr>
            <a:spLocks noGrp="1"/>
          </p:cNvSpPr>
          <p:nvPr>
            <p:ph sz="quarter" idx="14"/>
          </p:nvPr>
        </p:nvSpPr>
        <p:spPr/>
        <p:txBody>
          <a:bodyPr/>
          <a:lstStyle/>
          <a:p>
            <a:r>
              <a:rPr lang="en-US" dirty="0"/>
              <a:t>You are invited to ask for what you need from others (often in different functions or disciplines) to be </a:t>
            </a:r>
            <a:r>
              <a:rPr lang="en-US" dirty="0" smtClean="0"/>
              <a:t>successful.</a:t>
            </a:r>
            <a:endParaRPr lang="en-US" dirty="0"/>
          </a:p>
          <a:p>
            <a:r>
              <a:rPr lang="en-US" dirty="0"/>
              <a:t>You are invited to respond to requests </a:t>
            </a:r>
            <a:r>
              <a:rPr lang="en-US" dirty="0" smtClean="0"/>
              <a:t>unambiguously.</a:t>
            </a:r>
            <a:endParaRPr lang="en-US" dirty="0"/>
          </a:p>
          <a:p>
            <a:endParaRPr lang="en-US" dirty="0"/>
          </a:p>
        </p:txBody>
      </p:sp>
      <p:sp>
        <p:nvSpPr>
          <p:cNvPr id="4" name="Espace réservé du contenu 3"/>
          <p:cNvSpPr>
            <a:spLocks noGrp="1"/>
          </p:cNvSpPr>
          <p:nvPr>
            <p:ph sz="quarter" idx="15"/>
          </p:nvPr>
        </p:nvSpPr>
        <p:spPr/>
        <p:txBody>
          <a:bodyPr/>
          <a:lstStyle/>
          <a:p>
            <a:r>
              <a:rPr lang="en-US" b="1" dirty="0"/>
              <a:t>Surfacing Needs and Working Across Functions &amp; Disciplines</a:t>
            </a:r>
          </a:p>
        </p:txBody>
      </p:sp>
      <p:sp>
        <p:nvSpPr>
          <p:cNvPr id="10" name="Espace réservé du texte 9"/>
          <p:cNvSpPr>
            <a:spLocks noGrp="1"/>
          </p:cNvSpPr>
          <p:nvPr>
            <p:ph type="body" sz="quarter" idx="17"/>
          </p:nvPr>
        </p:nvSpPr>
        <p:spPr/>
        <p:txBody>
          <a:bodyPr/>
          <a:lstStyle/>
          <a:p>
            <a:r>
              <a:rPr lang="fr-FR" dirty="0" smtClean="0"/>
              <a:t>p266</a:t>
            </a:r>
            <a:endParaRPr lang="en-US" dirty="0"/>
          </a:p>
        </p:txBody>
      </p:sp>
      <p:sp>
        <p:nvSpPr>
          <p:cNvPr id="11" name="Espace réservé du texte 10"/>
          <p:cNvSpPr>
            <a:spLocks noGrp="1"/>
          </p:cNvSpPr>
          <p:nvPr>
            <p:ph type="body" sz="quarter" idx="18"/>
          </p:nvPr>
        </p:nvSpPr>
        <p:spPr/>
        <p:txBody>
          <a:bodyPr/>
          <a:lstStyle/>
          <a:p>
            <a:r>
              <a:rPr lang="fr-FR" dirty="0" smtClean="0"/>
              <a:t>55-70 min</a:t>
            </a:r>
            <a:endParaRPr lang="en-US" dirty="0"/>
          </a:p>
        </p:txBody>
      </p:sp>
      <p:sp>
        <p:nvSpPr>
          <p:cNvPr id="12" name="Espace réservé du texte 11"/>
          <p:cNvSpPr>
            <a:spLocks noGrp="1"/>
          </p:cNvSpPr>
          <p:nvPr>
            <p:ph type="body" sz="quarter" idx="19"/>
          </p:nvPr>
        </p:nvSpPr>
        <p:spPr/>
        <p:txBody>
          <a:bodyPr/>
          <a:lstStyle/>
          <a:p>
            <a:r>
              <a:rPr lang="en-US" dirty="0" smtClean="0"/>
              <a:t>  </a:t>
            </a:r>
          </a:p>
        </p:txBody>
      </p:sp>
      <p:sp>
        <p:nvSpPr>
          <p:cNvPr id="13" name="Espace réservé du texte 12"/>
          <p:cNvSpPr>
            <a:spLocks noGrp="1"/>
          </p:cNvSpPr>
          <p:nvPr>
            <p:ph type="body" sz="quarter" idx="20"/>
          </p:nvPr>
        </p:nvSpPr>
        <p:spPr/>
        <p:txBody>
          <a:bodyPr>
            <a:noAutofit/>
          </a:bodyPr>
          <a:lstStyle/>
          <a:p>
            <a:r>
              <a:rPr lang="fr-FR" sz="3600" dirty="0" smtClean="0"/>
              <a:t>24</a:t>
            </a:r>
            <a:endParaRPr lang="en-US" sz="3600" dirty="0"/>
          </a:p>
        </p:txBody>
      </p:sp>
      <p:sp>
        <p:nvSpPr>
          <p:cNvPr id="5" name="Espace réservé du contenu 4"/>
          <p:cNvSpPr>
            <a:spLocks noGrp="1"/>
          </p:cNvSpPr>
          <p:nvPr>
            <p:ph sz="quarter" idx="21"/>
          </p:nvPr>
        </p:nvSpPr>
        <p:spPr/>
        <p:txBody>
          <a:bodyPr/>
          <a:lstStyle/>
          <a:p>
            <a:r>
              <a:rPr lang="fr-FR" sz="1400" i="1" dirty="0" smtClean="0"/>
              <a:t>Links to: 16 </a:t>
            </a:r>
            <a:r>
              <a:rPr lang="en-US" sz="1400" i="1" dirty="0" smtClean="0"/>
              <a:t>Helping </a:t>
            </a:r>
            <a:r>
              <a:rPr lang="en-US" sz="1400" i="1" dirty="0"/>
              <a:t>Heuristics, </a:t>
            </a:r>
            <a:r>
              <a:rPr lang="en-US" sz="1400" i="1" dirty="0" smtClean="0"/>
              <a:t>29 </a:t>
            </a:r>
            <a:r>
              <a:rPr lang="en-US" sz="1400" i="1" dirty="0" err="1" smtClean="0"/>
              <a:t>Integrated~Autonomy</a:t>
            </a:r>
            <a:r>
              <a:rPr lang="en-US" sz="1400" i="1" dirty="0"/>
              <a:t>, </a:t>
            </a:r>
            <a:r>
              <a:rPr lang="en-US" sz="1400" i="1" dirty="0" smtClean="0"/>
              <a:t>5 Appreciative </a:t>
            </a:r>
            <a:r>
              <a:rPr lang="en-US" sz="1400" i="1" dirty="0"/>
              <a:t>Interviews</a:t>
            </a:r>
          </a:p>
        </p:txBody>
      </p:sp>
      <p:sp>
        <p:nvSpPr>
          <p:cNvPr id="6" name="Espace réservé du contenu 5"/>
          <p:cNvSpPr>
            <a:spLocks noGrp="1"/>
          </p:cNvSpPr>
          <p:nvPr>
            <p:ph sz="quarter" idx="22"/>
          </p:nvPr>
        </p:nvSpPr>
        <p:spPr/>
        <p:txBody>
          <a:bodyPr/>
          <a:lstStyle/>
          <a:p>
            <a:r>
              <a:rPr lang="fr-FR" b="1" dirty="0"/>
              <a:t>Goals: Solutions, Patterns, </a:t>
            </a:r>
            <a:r>
              <a:rPr lang="fr-FR" b="1" dirty="0" smtClean="0"/>
              <a:t>Action</a:t>
            </a:r>
            <a:endParaRPr lang="en-US" dirty="0"/>
          </a:p>
        </p:txBody>
      </p:sp>
      <p:pic>
        <p:nvPicPr>
          <p:cNvPr id="7" name="Image 6" descr="http://www.liberatingstructures.com/storage/icons/24_What_I_Need_From_You.png?__SQUARESPACE_CACHEVERSION=1337874826662"/>
          <p:cNvPicPr/>
          <p:nvPr/>
        </p:nvPicPr>
        <p:blipFill>
          <a:blip r:embed="rId2" cstate="print"/>
          <a:srcRect/>
          <a:stretch>
            <a:fillRect/>
          </a:stretch>
        </p:blipFill>
        <p:spPr bwMode="auto">
          <a:xfrm>
            <a:off x="736177" y="1286594"/>
            <a:ext cx="2191346" cy="2373959"/>
          </a:xfrm>
          <a:prstGeom prst="rect">
            <a:avLst/>
          </a:prstGeom>
          <a:noFill/>
          <a:ln w="9525">
            <a:noFill/>
            <a:miter lim="800000"/>
            <a:headEnd/>
            <a:tailEnd/>
          </a:ln>
        </p:spPr>
      </p:pic>
    </p:spTree>
    <p:extLst>
      <p:ext uri="{BB962C8B-B14F-4D97-AF65-F5344CB8AC3E}">
        <p14:creationId xmlns:p14="http://schemas.microsoft.com/office/powerpoint/2010/main" val="1634958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Open </a:t>
            </a:r>
            <a:r>
              <a:rPr lang="fr-FR" dirty="0" err="1"/>
              <a:t>Space</a:t>
            </a:r>
            <a:r>
              <a:rPr lang="fr-FR" dirty="0"/>
              <a:t> </a:t>
            </a:r>
            <a:r>
              <a:rPr lang="fr-FR" dirty="0" err="1"/>
              <a:t>Technology</a:t>
            </a:r>
            <a:endParaRPr lang="en-US" dirty="0"/>
          </a:p>
        </p:txBody>
      </p:sp>
      <p:sp>
        <p:nvSpPr>
          <p:cNvPr id="3" name="Espace réservé du contenu 2"/>
          <p:cNvSpPr>
            <a:spLocks noGrp="1"/>
          </p:cNvSpPr>
          <p:nvPr>
            <p:ph sz="quarter" idx="14"/>
          </p:nvPr>
        </p:nvSpPr>
        <p:spPr/>
        <p:txBody>
          <a:bodyPr/>
          <a:lstStyle/>
          <a:p>
            <a:r>
              <a:rPr lang="en-US" dirty="0"/>
              <a:t>You are invited to propose topics you are passionate about, convene a group of people that want to explore the same topic, and take </a:t>
            </a:r>
            <a:r>
              <a:rPr lang="en-US" dirty="0" smtClean="0"/>
              <a:t>action.</a:t>
            </a:r>
            <a:endParaRPr lang="en-US" dirty="0"/>
          </a:p>
          <a:p>
            <a:r>
              <a:rPr lang="en-US" dirty="0"/>
              <a:t>In pursuing your purpose, you are invited to “use your two feet to go to where you are learning or contributing</a:t>
            </a:r>
            <a:r>
              <a:rPr lang="en-US" dirty="0" smtClean="0"/>
              <a:t>”.</a:t>
            </a:r>
            <a:endParaRPr lang="en-US" dirty="0"/>
          </a:p>
        </p:txBody>
      </p:sp>
      <p:sp>
        <p:nvSpPr>
          <p:cNvPr id="4" name="Espace réservé du contenu 3"/>
          <p:cNvSpPr>
            <a:spLocks noGrp="1"/>
          </p:cNvSpPr>
          <p:nvPr>
            <p:ph sz="quarter" idx="15"/>
          </p:nvPr>
        </p:nvSpPr>
        <p:spPr/>
        <p:txBody>
          <a:bodyPr>
            <a:normAutofit/>
          </a:bodyPr>
          <a:lstStyle/>
          <a:p>
            <a:r>
              <a:rPr lang="en-US" b="1" dirty="0"/>
              <a:t>Liberating Inherent Creativity, Action and Leadership In Large </a:t>
            </a:r>
            <a:r>
              <a:rPr lang="en-US" b="1" dirty="0" smtClean="0"/>
              <a:t>Groups</a:t>
            </a:r>
            <a:endParaRPr lang="en-US" b="1" dirty="0"/>
          </a:p>
        </p:txBody>
      </p:sp>
      <p:sp>
        <p:nvSpPr>
          <p:cNvPr id="10" name="Espace réservé du texte 9"/>
          <p:cNvSpPr>
            <a:spLocks noGrp="1"/>
          </p:cNvSpPr>
          <p:nvPr>
            <p:ph type="body" sz="quarter" idx="17"/>
          </p:nvPr>
        </p:nvSpPr>
        <p:spPr/>
        <p:txBody>
          <a:bodyPr/>
          <a:lstStyle/>
          <a:p>
            <a:r>
              <a:rPr lang="fr-FR" dirty="0" smtClean="0"/>
              <a:t>p271</a:t>
            </a:r>
            <a:endParaRPr lang="en-US" dirty="0"/>
          </a:p>
        </p:txBody>
      </p:sp>
      <p:sp>
        <p:nvSpPr>
          <p:cNvPr id="11" name="Espace réservé du texte 10"/>
          <p:cNvSpPr>
            <a:spLocks noGrp="1"/>
          </p:cNvSpPr>
          <p:nvPr>
            <p:ph type="body" sz="quarter" idx="18"/>
          </p:nvPr>
        </p:nvSpPr>
        <p:spPr/>
        <p:txBody>
          <a:bodyPr/>
          <a:lstStyle/>
          <a:p>
            <a:r>
              <a:rPr lang="fr-FR" dirty="0" smtClean="0"/>
              <a:t>90 min – 3 </a:t>
            </a:r>
            <a:r>
              <a:rPr lang="fr-FR" dirty="0" err="1" smtClean="0"/>
              <a:t>days</a:t>
            </a:r>
            <a:endParaRPr lang="en-US" dirty="0"/>
          </a:p>
        </p:txBody>
      </p:sp>
      <p:sp>
        <p:nvSpPr>
          <p:cNvPr id="12" name="Espace réservé du texte 11"/>
          <p:cNvSpPr>
            <a:spLocks noGrp="1"/>
          </p:cNvSpPr>
          <p:nvPr>
            <p:ph type="body" sz="quarter" idx="19"/>
          </p:nvPr>
        </p:nvSpPr>
        <p:spPr/>
        <p:txBody>
          <a:bodyPr/>
          <a:lstStyle/>
          <a:p>
            <a:r>
              <a:rPr lang="en-US" dirty="0" smtClean="0"/>
              <a:t> </a:t>
            </a:r>
          </a:p>
        </p:txBody>
      </p:sp>
      <p:sp>
        <p:nvSpPr>
          <p:cNvPr id="13" name="Espace réservé du texte 12"/>
          <p:cNvSpPr>
            <a:spLocks noGrp="1"/>
          </p:cNvSpPr>
          <p:nvPr>
            <p:ph type="body" sz="quarter" idx="20"/>
          </p:nvPr>
        </p:nvSpPr>
        <p:spPr/>
        <p:txBody>
          <a:bodyPr>
            <a:noAutofit/>
          </a:bodyPr>
          <a:lstStyle/>
          <a:p>
            <a:r>
              <a:rPr lang="fr-FR" sz="3600" dirty="0" smtClean="0"/>
              <a:t>25</a:t>
            </a:r>
            <a:endParaRPr lang="en-US" sz="3600" dirty="0"/>
          </a:p>
        </p:txBody>
      </p:sp>
      <p:sp>
        <p:nvSpPr>
          <p:cNvPr id="5" name="Espace réservé du contenu 4"/>
          <p:cNvSpPr>
            <a:spLocks noGrp="1"/>
          </p:cNvSpPr>
          <p:nvPr>
            <p:ph sz="quarter" idx="21"/>
          </p:nvPr>
        </p:nvSpPr>
        <p:spPr/>
        <p:txBody>
          <a:bodyPr/>
          <a:lstStyle/>
          <a:p>
            <a:r>
              <a:rPr lang="fr-FR" i="1" dirty="0" smtClean="0"/>
              <a:t>Links to: 6 TRIZ, 12 25/10 </a:t>
            </a:r>
            <a:r>
              <a:rPr lang="fr-FR" i="1" dirty="0" err="1" smtClean="0"/>
              <a:t>Crowd</a:t>
            </a:r>
            <a:r>
              <a:rPr lang="fr-FR" i="1" dirty="0" smtClean="0"/>
              <a:t> </a:t>
            </a:r>
            <a:r>
              <a:rPr lang="fr-FR" i="1" dirty="0" err="1" smtClean="0"/>
              <a:t>Sourcing</a:t>
            </a:r>
            <a:endParaRPr lang="en-US" i="1"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Action, Prototypes, Innovation</a:t>
            </a:r>
            <a:endParaRPr lang="en-US" dirty="0"/>
          </a:p>
        </p:txBody>
      </p:sp>
      <p:pic>
        <p:nvPicPr>
          <p:cNvPr id="7" name="Image 6" descr="http://www.liberatingstructures.com/storage/icons/25_Open-space.png?__SQUARESPACE_CACHEVERSION=1337874862573"/>
          <p:cNvPicPr/>
          <p:nvPr/>
        </p:nvPicPr>
        <p:blipFill>
          <a:blip r:embed="rId2" cstate="print"/>
          <a:srcRect/>
          <a:stretch>
            <a:fillRect/>
          </a:stretch>
        </p:blipFill>
        <p:spPr bwMode="auto">
          <a:xfrm>
            <a:off x="764704" y="1286593"/>
            <a:ext cx="2335362" cy="2529978"/>
          </a:xfrm>
          <a:prstGeom prst="rect">
            <a:avLst/>
          </a:prstGeom>
          <a:noFill/>
          <a:ln w="9525">
            <a:noFill/>
            <a:miter lim="800000"/>
            <a:headEnd/>
            <a:tailEnd/>
          </a:ln>
        </p:spPr>
      </p:pic>
    </p:spTree>
    <p:extLst>
      <p:ext uri="{BB962C8B-B14F-4D97-AF65-F5344CB8AC3E}">
        <p14:creationId xmlns:p14="http://schemas.microsoft.com/office/powerpoint/2010/main" val="2656668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err="1"/>
              <a:t>Generative</a:t>
            </a:r>
            <a:r>
              <a:rPr lang="fr-FR" sz="3600" dirty="0"/>
              <a:t> </a:t>
            </a:r>
            <a:r>
              <a:rPr lang="fr-FR" sz="3600" dirty="0" err="1"/>
              <a:t>Relationships</a:t>
            </a:r>
            <a:r>
              <a:rPr lang="fr-FR" sz="3600" dirty="0"/>
              <a:t>  STAR</a:t>
            </a:r>
            <a:endParaRPr lang="en-US" sz="3600" dirty="0"/>
          </a:p>
        </p:txBody>
      </p:sp>
      <p:sp>
        <p:nvSpPr>
          <p:cNvPr id="3" name="Espace réservé du contenu 2"/>
          <p:cNvSpPr>
            <a:spLocks noGrp="1"/>
          </p:cNvSpPr>
          <p:nvPr>
            <p:ph sz="quarter" idx="14"/>
          </p:nvPr>
        </p:nvSpPr>
        <p:spPr/>
        <p:txBody>
          <a:bodyPr>
            <a:normAutofit fontScale="70000" lnSpcReduction="20000"/>
          </a:bodyPr>
          <a:lstStyle/>
          <a:p>
            <a:r>
              <a:rPr lang="en-US" dirty="0"/>
              <a:t>You are invited to assess your working group or team regarding four attributes:</a:t>
            </a:r>
          </a:p>
          <a:p>
            <a:pPr marL="457200" indent="-457200">
              <a:buFont typeface="Wingdings" panose="05000000000000000000" pitchFamily="2" charset="2"/>
              <a:buChar char="§"/>
            </a:pPr>
            <a:r>
              <a:rPr lang="en-US" b="1" dirty="0"/>
              <a:t>S</a:t>
            </a:r>
            <a:r>
              <a:rPr lang="en-US" dirty="0"/>
              <a:t>  Separateness or diversity in perspective, expertise, and background among group members</a:t>
            </a:r>
          </a:p>
          <a:p>
            <a:pPr marL="457200" indent="-457200">
              <a:buFont typeface="Wingdings" panose="05000000000000000000" pitchFamily="2" charset="2"/>
              <a:buChar char="§"/>
            </a:pPr>
            <a:r>
              <a:rPr lang="en-US" b="1" dirty="0"/>
              <a:t>T</a:t>
            </a:r>
            <a:r>
              <a:rPr lang="en-US" dirty="0"/>
              <a:t>  Tuning (listening deeply, reflecting, and making sense of challenges together)</a:t>
            </a:r>
          </a:p>
          <a:p>
            <a:pPr marL="457200" indent="-457200">
              <a:buFont typeface="Wingdings" panose="05000000000000000000" pitchFamily="2" charset="2"/>
              <a:buChar char="§"/>
            </a:pPr>
            <a:r>
              <a:rPr lang="en-US" b="1" dirty="0"/>
              <a:t>A</a:t>
            </a:r>
            <a:r>
              <a:rPr lang="en-US" dirty="0"/>
              <a:t>  Action opportunities (opportunities to act on ideas or innovate with group members)</a:t>
            </a:r>
          </a:p>
          <a:p>
            <a:pPr marL="457200" indent="-457200">
              <a:buFont typeface="Wingdings" panose="05000000000000000000" pitchFamily="2" charset="2"/>
              <a:buChar char="§"/>
            </a:pPr>
            <a:r>
              <a:rPr lang="en-US" b="1" dirty="0"/>
              <a:t>R</a:t>
            </a:r>
            <a:r>
              <a:rPr lang="en-US" dirty="0"/>
              <a:t>  Reason to work together (clarity on why it is important to work together)</a:t>
            </a:r>
          </a:p>
          <a:p>
            <a:r>
              <a:rPr lang="en-US" dirty="0"/>
              <a:t>You are invited to jointly shape action steps to boost generative </a:t>
            </a:r>
            <a:r>
              <a:rPr lang="en-US" dirty="0" smtClean="0"/>
              <a:t>results.</a:t>
            </a:r>
            <a:endParaRPr lang="en-US" dirty="0"/>
          </a:p>
          <a:p>
            <a:endParaRPr lang="en-US" dirty="0"/>
          </a:p>
        </p:txBody>
      </p:sp>
      <p:sp>
        <p:nvSpPr>
          <p:cNvPr id="4" name="Espace réservé du contenu 3"/>
          <p:cNvSpPr>
            <a:spLocks noGrp="1"/>
          </p:cNvSpPr>
          <p:nvPr>
            <p:ph sz="quarter" idx="15"/>
          </p:nvPr>
        </p:nvSpPr>
        <p:spPr/>
        <p:txBody>
          <a:bodyPr>
            <a:normAutofit lnSpcReduction="10000"/>
          </a:bodyPr>
          <a:lstStyle/>
          <a:p>
            <a:r>
              <a:rPr lang="en-US" b="1" dirty="0"/>
              <a:t>Understanding Patterns in Relationships that Create Surprising Sources of </a:t>
            </a:r>
            <a:r>
              <a:rPr lang="en-US" b="1" dirty="0" smtClean="0"/>
              <a:t>Value</a:t>
            </a:r>
            <a:endParaRPr lang="en-US" b="1" dirty="0"/>
          </a:p>
        </p:txBody>
      </p:sp>
      <p:sp>
        <p:nvSpPr>
          <p:cNvPr id="7" name="Espace réservé du texte 6"/>
          <p:cNvSpPr>
            <a:spLocks noGrp="1"/>
          </p:cNvSpPr>
          <p:nvPr>
            <p:ph type="body" sz="quarter" idx="17"/>
          </p:nvPr>
        </p:nvSpPr>
        <p:spPr/>
        <p:txBody>
          <a:bodyPr/>
          <a:lstStyle/>
          <a:p>
            <a:r>
              <a:rPr lang="fr-FR" dirty="0" smtClean="0"/>
              <a:t>p275</a:t>
            </a:r>
            <a:endParaRPr lang="en-US" dirty="0"/>
          </a:p>
        </p:txBody>
      </p:sp>
      <p:sp>
        <p:nvSpPr>
          <p:cNvPr id="9" name="Espace réservé du texte 8"/>
          <p:cNvSpPr>
            <a:spLocks noGrp="1"/>
          </p:cNvSpPr>
          <p:nvPr>
            <p:ph type="body" sz="quarter" idx="18"/>
          </p:nvPr>
        </p:nvSpPr>
        <p:spPr/>
        <p:txBody>
          <a:bodyPr/>
          <a:lstStyle/>
          <a:p>
            <a:r>
              <a:rPr lang="fr-FR" dirty="0" smtClean="0"/>
              <a:t>25 min</a:t>
            </a:r>
            <a:endParaRPr lang="en-US" dirty="0"/>
          </a:p>
        </p:txBody>
      </p:sp>
      <p:sp>
        <p:nvSpPr>
          <p:cNvPr id="10" name="Espace réservé du texte 9"/>
          <p:cNvSpPr>
            <a:spLocks noGrp="1"/>
          </p:cNvSpPr>
          <p:nvPr>
            <p:ph type="body" sz="quarter" idx="19"/>
          </p:nvPr>
        </p:nvSpPr>
        <p:spPr/>
        <p:txBody>
          <a:bodyPr/>
          <a:lstStyle/>
          <a:p>
            <a:r>
              <a:rPr lang="en-US" dirty="0" smtClean="0"/>
              <a:t>  </a:t>
            </a:r>
          </a:p>
        </p:txBody>
      </p:sp>
      <p:sp>
        <p:nvSpPr>
          <p:cNvPr id="11" name="Espace réservé du texte 10"/>
          <p:cNvSpPr>
            <a:spLocks noGrp="1"/>
          </p:cNvSpPr>
          <p:nvPr>
            <p:ph type="body" sz="quarter" idx="20"/>
          </p:nvPr>
        </p:nvSpPr>
        <p:spPr/>
        <p:txBody>
          <a:bodyPr>
            <a:noAutofit/>
          </a:bodyPr>
          <a:lstStyle/>
          <a:p>
            <a:r>
              <a:rPr lang="fr-FR" sz="3600" dirty="0" smtClean="0"/>
              <a:t>26</a:t>
            </a:r>
            <a:endParaRPr lang="en-US" sz="3600" dirty="0"/>
          </a:p>
        </p:txBody>
      </p:sp>
      <p:sp>
        <p:nvSpPr>
          <p:cNvPr id="5" name="Espace réservé du contenu 4"/>
          <p:cNvSpPr>
            <a:spLocks noGrp="1"/>
          </p:cNvSpPr>
          <p:nvPr>
            <p:ph sz="quarter" idx="21"/>
          </p:nvPr>
        </p:nvSpPr>
        <p:spPr/>
        <p:txBody>
          <a:bodyPr/>
          <a:lstStyle/>
          <a:p>
            <a:r>
              <a:rPr lang="fr-FR" sz="1200" i="1" dirty="0" smtClean="0"/>
              <a:t>Links to: 17 </a:t>
            </a:r>
            <a:r>
              <a:rPr lang="en-US" sz="1200" i="1" dirty="0" smtClean="0"/>
              <a:t>Conversation </a:t>
            </a:r>
            <a:r>
              <a:rPr lang="en-US" sz="1200" i="1" dirty="0"/>
              <a:t>Café, </a:t>
            </a:r>
            <a:r>
              <a:rPr lang="en-US" sz="1200" i="1" dirty="0" smtClean="0"/>
              <a:t>11 Shift </a:t>
            </a:r>
            <a:r>
              <a:rPr lang="en-US" sz="1200" i="1" dirty="0"/>
              <a:t>&amp; Share, </a:t>
            </a:r>
            <a:r>
              <a:rPr lang="en-US" sz="1200" i="1" dirty="0" smtClean="0"/>
              <a:t>9 W</a:t>
            </a:r>
            <a:r>
              <a:rPr lang="en-US" sz="1200" i="1" baseline="30000" dirty="0" smtClean="0"/>
              <a:t>3</a:t>
            </a:r>
            <a:r>
              <a:rPr lang="en-US" sz="1200" i="1" dirty="0" smtClean="0"/>
              <a:t>, 13 Wise </a:t>
            </a:r>
            <a:r>
              <a:rPr lang="en-US" sz="1200" i="1" dirty="0"/>
              <a:t>Crowds, </a:t>
            </a:r>
            <a:r>
              <a:rPr lang="en-US" sz="1200" i="1" dirty="0" smtClean="0"/>
              <a:t>8 Troika Consulting, 19 HSR, 12 25/10 Crowd Sourcing, 7 15</a:t>
            </a:r>
            <a:r>
              <a:rPr lang="en-US" sz="1200" i="1" dirty="0"/>
              <a:t>% Solutions, </a:t>
            </a:r>
            <a:r>
              <a:rPr lang="en-US" sz="1200" i="1" dirty="0" smtClean="0"/>
              <a:t>25 Open Space Technology, 24 WINFY</a:t>
            </a:r>
            <a:endParaRPr lang="en-US" sz="1200" i="1"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t>
            </a:r>
            <a:r>
              <a:rPr lang="fr-FR" b="1" dirty="0" smtClean="0"/>
              <a:t>Action</a:t>
            </a:r>
            <a:endParaRPr lang="en-US" dirty="0"/>
          </a:p>
        </p:txBody>
      </p:sp>
      <p:pic>
        <p:nvPicPr>
          <p:cNvPr id="8" name="Image 7" descr="http://www.liberatingstructures.com/storage/icons/26_Generative-relationships_01.png?__SQUARESPACE_CACHEVERSION=1337874888936"/>
          <p:cNvPicPr/>
          <p:nvPr/>
        </p:nvPicPr>
        <p:blipFill>
          <a:blip r:embed="rId2" cstate="print"/>
          <a:srcRect/>
          <a:stretch>
            <a:fillRect/>
          </a:stretch>
        </p:blipFill>
        <p:spPr bwMode="auto">
          <a:xfrm>
            <a:off x="764704" y="1364603"/>
            <a:ext cx="2335362" cy="2529978"/>
          </a:xfrm>
          <a:prstGeom prst="rect">
            <a:avLst/>
          </a:prstGeom>
          <a:noFill/>
          <a:ln w="9525">
            <a:noFill/>
            <a:miter lim="800000"/>
            <a:headEnd/>
            <a:tailEnd/>
          </a:ln>
        </p:spPr>
      </p:pic>
    </p:spTree>
    <p:extLst>
      <p:ext uri="{BB962C8B-B14F-4D97-AF65-F5344CB8AC3E}">
        <p14:creationId xmlns:p14="http://schemas.microsoft.com/office/powerpoint/2010/main" val="4161000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600" dirty="0"/>
              <a:t>Agreement-&amp;-Certainty </a:t>
            </a:r>
            <a:r>
              <a:rPr lang="en-US" sz="3600" dirty="0" smtClean="0"/>
              <a:t>Matrix</a:t>
            </a:r>
            <a:endParaRPr lang="en-US" sz="3600" dirty="0"/>
          </a:p>
        </p:txBody>
      </p:sp>
      <p:sp>
        <p:nvSpPr>
          <p:cNvPr id="3" name="Espace réservé du contenu 2"/>
          <p:cNvSpPr>
            <a:spLocks noGrp="1"/>
          </p:cNvSpPr>
          <p:nvPr>
            <p:ph sz="quarter" idx="14"/>
          </p:nvPr>
        </p:nvSpPr>
        <p:spPr/>
        <p:txBody>
          <a:bodyPr/>
          <a:lstStyle/>
          <a:p>
            <a:r>
              <a:rPr lang="en-US" dirty="0"/>
              <a:t>You are invited to categorize your current challenges as simple, complicated, or </a:t>
            </a:r>
            <a:r>
              <a:rPr lang="en-US" dirty="0" smtClean="0"/>
              <a:t>complex.</a:t>
            </a:r>
            <a:endParaRPr lang="en-US" dirty="0"/>
          </a:p>
          <a:p>
            <a:r>
              <a:rPr lang="en-US" dirty="0"/>
              <a:t>You are invited to think about the approaches you are using to address each challenge, contemplating how well they fit and where there are </a:t>
            </a:r>
            <a:r>
              <a:rPr lang="en-US" dirty="0" smtClean="0"/>
              <a:t>mismatches.</a:t>
            </a:r>
            <a:endParaRPr lang="en-US" dirty="0"/>
          </a:p>
        </p:txBody>
      </p:sp>
      <p:sp>
        <p:nvSpPr>
          <p:cNvPr id="4" name="Espace réservé du contenu 3"/>
          <p:cNvSpPr>
            <a:spLocks noGrp="1"/>
          </p:cNvSpPr>
          <p:nvPr>
            <p:ph sz="quarter" idx="15"/>
          </p:nvPr>
        </p:nvSpPr>
        <p:spPr/>
        <p:txBody>
          <a:bodyPr>
            <a:normAutofit lnSpcReduction="10000"/>
          </a:bodyPr>
          <a:lstStyle/>
          <a:p>
            <a:r>
              <a:rPr lang="en-US" b="1" dirty="0"/>
              <a:t>Matching Simple, Complicated, &amp; Complex Approaches to Your </a:t>
            </a:r>
            <a:r>
              <a:rPr lang="en-US" b="1" dirty="0" smtClean="0"/>
              <a:t>Challenges</a:t>
            </a:r>
            <a:endParaRPr lang="en-US" b="1" dirty="0"/>
          </a:p>
        </p:txBody>
      </p:sp>
      <p:sp>
        <p:nvSpPr>
          <p:cNvPr id="7" name="Espace réservé du texte 6"/>
          <p:cNvSpPr>
            <a:spLocks noGrp="1"/>
          </p:cNvSpPr>
          <p:nvPr>
            <p:ph type="body" sz="quarter" idx="17"/>
          </p:nvPr>
        </p:nvSpPr>
        <p:spPr/>
        <p:txBody>
          <a:bodyPr/>
          <a:lstStyle/>
          <a:p>
            <a:r>
              <a:rPr lang="fr-FR" dirty="0" smtClean="0"/>
              <a:t>p279</a:t>
            </a:r>
            <a:endParaRPr lang="en-US" dirty="0"/>
          </a:p>
        </p:txBody>
      </p:sp>
      <p:sp>
        <p:nvSpPr>
          <p:cNvPr id="9" name="Espace réservé du texte 8"/>
          <p:cNvSpPr>
            <a:spLocks noGrp="1"/>
          </p:cNvSpPr>
          <p:nvPr>
            <p:ph type="body" sz="quarter" idx="18"/>
          </p:nvPr>
        </p:nvSpPr>
        <p:spPr/>
        <p:txBody>
          <a:bodyPr/>
          <a:lstStyle/>
          <a:p>
            <a:r>
              <a:rPr lang="fr-FR" dirty="0" smtClean="0"/>
              <a:t>45 min</a:t>
            </a:r>
            <a:endParaRPr lang="en-US" dirty="0"/>
          </a:p>
        </p:txBody>
      </p:sp>
      <p:sp>
        <p:nvSpPr>
          <p:cNvPr id="10" name="Espace réservé du texte 9"/>
          <p:cNvSpPr>
            <a:spLocks noGrp="1"/>
          </p:cNvSpPr>
          <p:nvPr>
            <p:ph type="body" sz="quarter" idx="19"/>
          </p:nvPr>
        </p:nvSpPr>
        <p:spPr/>
        <p:txBody>
          <a:bodyPr/>
          <a:lstStyle/>
          <a:p>
            <a:r>
              <a:rPr lang="en-US" dirty="0" smtClean="0"/>
              <a:t> </a:t>
            </a:r>
          </a:p>
        </p:txBody>
      </p:sp>
      <p:sp>
        <p:nvSpPr>
          <p:cNvPr id="11" name="Espace réservé du texte 10"/>
          <p:cNvSpPr>
            <a:spLocks noGrp="1"/>
          </p:cNvSpPr>
          <p:nvPr>
            <p:ph type="body" sz="quarter" idx="20"/>
          </p:nvPr>
        </p:nvSpPr>
        <p:spPr/>
        <p:txBody>
          <a:bodyPr>
            <a:noAutofit/>
          </a:bodyPr>
          <a:lstStyle/>
          <a:p>
            <a:r>
              <a:rPr lang="fr-FR" sz="3600" dirty="0" smtClean="0"/>
              <a:t>27</a:t>
            </a:r>
            <a:endParaRPr lang="en-US" sz="3600" dirty="0"/>
          </a:p>
        </p:txBody>
      </p:sp>
      <p:sp>
        <p:nvSpPr>
          <p:cNvPr id="5" name="Espace réservé du contenu 4"/>
          <p:cNvSpPr>
            <a:spLocks noGrp="1"/>
          </p:cNvSpPr>
          <p:nvPr>
            <p:ph sz="quarter" idx="21"/>
          </p:nvPr>
        </p:nvSpPr>
        <p:spPr/>
        <p:txBody>
          <a:bodyPr/>
          <a:lstStyle/>
          <a:p>
            <a:r>
              <a:rPr lang="fr-FR" sz="1400" i="1" dirty="0" smtClean="0"/>
              <a:t>Links to: 30 </a:t>
            </a:r>
            <a:r>
              <a:rPr lang="en-US" sz="1400" i="1" dirty="0" smtClean="0"/>
              <a:t>Critical </a:t>
            </a:r>
            <a:r>
              <a:rPr lang="en-US" sz="1400" i="1" dirty="0"/>
              <a:t>Uncertainties, </a:t>
            </a:r>
            <a:r>
              <a:rPr lang="en-US" sz="1400" i="1" dirty="0" smtClean="0"/>
              <a:t>33 P2P</a:t>
            </a:r>
            <a:r>
              <a:rPr lang="en-US" sz="1400" i="1" dirty="0"/>
              <a:t>, </a:t>
            </a:r>
            <a:r>
              <a:rPr lang="en-US" sz="1400" i="1" dirty="0" smtClean="0"/>
              <a:t>31 </a:t>
            </a:r>
            <a:r>
              <a:rPr lang="en-US" sz="1400" i="1" dirty="0" err="1" smtClean="0"/>
              <a:t>Ecocycle</a:t>
            </a:r>
            <a:r>
              <a:rPr lang="en-US" sz="1400" i="1" dirty="0" smtClean="0"/>
              <a:t> Planning, 32 </a:t>
            </a:r>
            <a:r>
              <a:rPr lang="en-US" sz="1400" i="1" dirty="0" err="1" smtClean="0"/>
              <a:t>Panarchy</a:t>
            </a:r>
            <a:r>
              <a:rPr lang="en-US" sz="1400" i="1" dirty="0"/>
              <a:t>, </a:t>
            </a:r>
            <a:r>
              <a:rPr lang="en-US" sz="1400" i="1" dirty="0" smtClean="0"/>
              <a:t>29 </a:t>
            </a:r>
            <a:r>
              <a:rPr lang="en-US" sz="1400" i="1" dirty="0" err="1" smtClean="0"/>
              <a:t>Integrated~Autonomy</a:t>
            </a:r>
            <a:endParaRPr lang="en-US" sz="1400" i="1" dirty="0"/>
          </a:p>
        </p:txBody>
      </p:sp>
      <p:sp>
        <p:nvSpPr>
          <p:cNvPr id="6" name="Espace réservé du contenu 5"/>
          <p:cNvSpPr>
            <a:spLocks noGrp="1"/>
          </p:cNvSpPr>
          <p:nvPr>
            <p:ph sz="quarter" idx="22"/>
          </p:nvPr>
        </p:nvSpPr>
        <p:spPr/>
        <p:txBody>
          <a:bodyPr/>
          <a:lstStyle/>
          <a:p>
            <a:r>
              <a:rPr lang="fr-FR" b="1" dirty="0"/>
              <a:t>Goals</a:t>
            </a:r>
            <a:r>
              <a:rPr lang="fr-FR" b="1" dirty="0" smtClean="0"/>
              <a:t>: Patterns</a:t>
            </a:r>
            <a:endParaRPr lang="en-US" dirty="0"/>
          </a:p>
        </p:txBody>
      </p:sp>
      <p:pic>
        <p:nvPicPr>
          <p:cNvPr id="8" name="Image 7" descr="http://www.liberatingstructures.com/storage/icons/27_Agreement_Certainty_Matrix_01.png?__SQUARESPACE_CACHEVERSION=1337874914861"/>
          <p:cNvPicPr/>
          <p:nvPr/>
        </p:nvPicPr>
        <p:blipFill>
          <a:blip r:embed="rId2" cstate="print"/>
          <a:srcRect/>
          <a:stretch>
            <a:fillRect/>
          </a:stretch>
        </p:blipFill>
        <p:spPr bwMode="auto">
          <a:xfrm>
            <a:off x="877616" y="1408912"/>
            <a:ext cx="2047330" cy="2217942"/>
          </a:xfrm>
          <a:prstGeom prst="rect">
            <a:avLst/>
          </a:prstGeom>
          <a:noFill/>
          <a:ln w="9525">
            <a:noFill/>
            <a:miter lim="800000"/>
            <a:headEnd/>
            <a:tailEnd/>
          </a:ln>
        </p:spPr>
      </p:pic>
    </p:spTree>
    <p:extLst>
      <p:ext uri="{BB962C8B-B14F-4D97-AF65-F5344CB8AC3E}">
        <p14:creationId xmlns:p14="http://schemas.microsoft.com/office/powerpoint/2010/main" val="323950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Ethnography</a:t>
            </a:r>
            <a:endParaRPr lang="en-US" dirty="0"/>
          </a:p>
        </p:txBody>
      </p:sp>
      <p:sp>
        <p:nvSpPr>
          <p:cNvPr id="3" name="Espace réservé du contenu 2"/>
          <p:cNvSpPr>
            <a:spLocks noGrp="1"/>
          </p:cNvSpPr>
          <p:nvPr>
            <p:ph sz="quarter" idx="14"/>
          </p:nvPr>
        </p:nvSpPr>
        <p:spPr/>
        <p:txBody>
          <a:bodyPr/>
          <a:lstStyle/>
          <a:p>
            <a:r>
              <a:rPr lang="en-US" dirty="0"/>
              <a:t>You are invited to observe local interactions and then coax more beauty and insight out of everyday </a:t>
            </a:r>
            <a:r>
              <a:rPr lang="en-US" dirty="0" smtClean="0"/>
              <a:t>reality.</a:t>
            </a:r>
            <a:endParaRPr lang="en-US" dirty="0"/>
          </a:p>
        </p:txBody>
      </p:sp>
      <p:sp>
        <p:nvSpPr>
          <p:cNvPr id="4" name="Espace réservé du contenu 3"/>
          <p:cNvSpPr>
            <a:spLocks noGrp="1"/>
          </p:cNvSpPr>
          <p:nvPr>
            <p:ph sz="quarter" idx="15"/>
          </p:nvPr>
        </p:nvSpPr>
        <p:spPr/>
        <p:txBody>
          <a:bodyPr/>
          <a:lstStyle/>
          <a:p>
            <a:r>
              <a:rPr lang="en-US" b="1" dirty="0"/>
              <a:t>Making Field Observations of User </a:t>
            </a:r>
            <a:r>
              <a:rPr lang="en-US" b="1" dirty="0" smtClean="0"/>
              <a:t>Experience</a:t>
            </a:r>
            <a:endParaRPr lang="en-US" b="1" dirty="0"/>
          </a:p>
        </p:txBody>
      </p:sp>
      <p:sp>
        <p:nvSpPr>
          <p:cNvPr id="7" name="Espace réservé du texte 6"/>
          <p:cNvSpPr>
            <a:spLocks noGrp="1"/>
          </p:cNvSpPr>
          <p:nvPr>
            <p:ph type="body" sz="quarter" idx="17"/>
          </p:nvPr>
        </p:nvSpPr>
        <p:spPr/>
        <p:txBody>
          <a:bodyPr/>
          <a:lstStyle/>
          <a:p>
            <a:r>
              <a:rPr lang="fr-FR" dirty="0" smtClean="0"/>
              <a:t>p283</a:t>
            </a:r>
            <a:endParaRPr lang="en-US" dirty="0"/>
          </a:p>
        </p:txBody>
      </p:sp>
      <p:sp>
        <p:nvSpPr>
          <p:cNvPr id="9" name="Espace réservé du texte 8"/>
          <p:cNvSpPr>
            <a:spLocks noGrp="1"/>
          </p:cNvSpPr>
          <p:nvPr>
            <p:ph type="body" sz="quarter" idx="18"/>
          </p:nvPr>
        </p:nvSpPr>
        <p:spPr/>
        <p:txBody>
          <a:bodyPr/>
          <a:lstStyle/>
          <a:p>
            <a:r>
              <a:rPr lang="fr-FR" dirty="0" smtClean="0"/>
              <a:t>75 min to 7 </a:t>
            </a:r>
            <a:r>
              <a:rPr lang="fr-FR" dirty="0" err="1" smtClean="0"/>
              <a:t>hours</a:t>
            </a:r>
            <a:endParaRPr lang="en-US" dirty="0"/>
          </a:p>
        </p:txBody>
      </p:sp>
      <p:sp>
        <p:nvSpPr>
          <p:cNvPr id="10" name="Espace réservé du texte 9"/>
          <p:cNvSpPr>
            <a:spLocks noGrp="1"/>
          </p:cNvSpPr>
          <p:nvPr>
            <p:ph type="body" sz="quarter" idx="19"/>
          </p:nvPr>
        </p:nvSpPr>
        <p:spPr/>
        <p:txBody>
          <a:bodyPr/>
          <a:lstStyle/>
          <a:p>
            <a:r>
              <a:rPr lang="en-US" dirty="0" smtClean="0"/>
              <a:t>  </a:t>
            </a:r>
          </a:p>
        </p:txBody>
      </p:sp>
      <p:sp>
        <p:nvSpPr>
          <p:cNvPr id="11" name="Espace réservé du texte 10"/>
          <p:cNvSpPr>
            <a:spLocks noGrp="1"/>
          </p:cNvSpPr>
          <p:nvPr>
            <p:ph type="body" sz="quarter" idx="20"/>
          </p:nvPr>
        </p:nvSpPr>
        <p:spPr/>
        <p:txBody>
          <a:bodyPr>
            <a:noAutofit/>
          </a:bodyPr>
          <a:lstStyle/>
          <a:p>
            <a:r>
              <a:rPr lang="fr-FR" sz="3600" dirty="0" smtClean="0"/>
              <a:t>28</a:t>
            </a:r>
            <a:endParaRPr lang="en-US" sz="3600" dirty="0"/>
          </a:p>
        </p:txBody>
      </p:sp>
      <p:sp>
        <p:nvSpPr>
          <p:cNvPr id="5" name="Espace réservé du contenu 4"/>
          <p:cNvSpPr>
            <a:spLocks noGrp="1"/>
          </p:cNvSpPr>
          <p:nvPr>
            <p:ph sz="quarter" idx="21"/>
          </p:nvPr>
        </p:nvSpPr>
        <p:spPr/>
        <p:txBody>
          <a:bodyPr/>
          <a:lstStyle/>
          <a:p>
            <a:endParaRPr lang="en-US"/>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a:t>
            </a:r>
            <a:r>
              <a:rPr lang="fr-FR" b="1" dirty="0" smtClean="0"/>
              <a:t>, </a:t>
            </a:r>
            <a:r>
              <a:rPr lang="fr-FR" b="1" dirty="0"/>
              <a:t>Prototypes, Innovation</a:t>
            </a:r>
            <a:endParaRPr lang="en-US" dirty="0"/>
          </a:p>
        </p:txBody>
      </p:sp>
      <p:pic>
        <p:nvPicPr>
          <p:cNvPr id="8" name="Image 7" descr="http://www.liberatingstructures.com/storage/icons/28_Simple-Ethnography_01.png?__SQUARESPACE_CACHEVERSION=1337874933319"/>
          <p:cNvPicPr/>
          <p:nvPr/>
        </p:nvPicPr>
        <p:blipFill>
          <a:blip r:embed="rId2" cstate="print"/>
          <a:srcRect/>
          <a:stretch>
            <a:fillRect/>
          </a:stretch>
        </p:blipFill>
        <p:spPr bwMode="auto">
          <a:xfrm>
            <a:off x="733601" y="1252897"/>
            <a:ext cx="2335360" cy="2529973"/>
          </a:xfrm>
          <a:prstGeom prst="rect">
            <a:avLst/>
          </a:prstGeom>
          <a:noFill/>
          <a:ln w="9525">
            <a:noFill/>
            <a:miter lim="800000"/>
            <a:headEnd/>
            <a:tailEnd/>
          </a:ln>
        </p:spPr>
      </p:pic>
    </p:spTree>
    <p:extLst>
      <p:ext uri="{BB962C8B-B14F-4D97-AF65-F5344CB8AC3E}">
        <p14:creationId xmlns:p14="http://schemas.microsoft.com/office/powerpoint/2010/main" val="3330709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Impromptu Networking</a:t>
            </a:r>
            <a:endParaRPr lang="en-US" dirty="0"/>
          </a:p>
        </p:txBody>
      </p:sp>
      <p:sp>
        <p:nvSpPr>
          <p:cNvPr id="3" name="Espace réservé du contenu 2"/>
          <p:cNvSpPr>
            <a:spLocks noGrp="1"/>
          </p:cNvSpPr>
          <p:nvPr>
            <p:ph sz="quarter" idx="14"/>
          </p:nvPr>
        </p:nvSpPr>
        <p:spPr/>
        <p:txBody>
          <a:bodyPr/>
          <a:lstStyle/>
          <a:p>
            <a:r>
              <a:rPr lang="en-US" dirty="0"/>
              <a:t>You are asked, “What big challenge do you bring to this gathering?; What do you hope to get from and give this group or community</a:t>
            </a:r>
            <a:r>
              <a:rPr lang="en-US" dirty="0" smtClean="0"/>
              <a:t>?</a:t>
            </a:r>
            <a:endParaRPr lang="en-US" dirty="0"/>
          </a:p>
        </p:txBody>
      </p:sp>
      <p:sp>
        <p:nvSpPr>
          <p:cNvPr id="4" name="Espace réservé du contenu 3"/>
          <p:cNvSpPr>
            <a:spLocks noGrp="1"/>
          </p:cNvSpPr>
          <p:nvPr>
            <p:ph sz="quarter" idx="15"/>
          </p:nvPr>
        </p:nvSpPr>
        <p:spPr/>
        <p:txBody>
          <a:bodyPr/>
          <a:lstStyle/>
          <a:p>
            <a:r>
              <a:rPr lang="en-US" b="1" dirty="0"/>
              <a:t>Focusing on People, Purpose &amp; the Power of Loose </a:t>
            </a:r>
            <a:r>
              <a:rPr lang="en-US" b="1" dirty="0" smtClean="0"/>
              <a:t>Connections</a:t>
            </a:r>
            <a:endParaRPr lang="en-US" b="1" dirty="0"/>
          </a:p>
        </p:txBody>
      </p:sp>
      <p:sp>
        <p:nvSpPr>
          <p:cNvPr id="7" name="Espace réservé du texte 6"/>
          <p:cNvSpPr>
            <a:spLocks noGrp="1"/>
          </p:cNvSpPr>
          <p:nvPr>
            <p:ph type="body" sz="quarter" idx="17"/>
          </p:nvPr>
        </p:nvSpPr>
        <p:spPr/>
        <p:txBody>
          <a:bodyPr anchor="ctr"/>
          <a:lstStyle/>
          <a:p>
            <a:r>
              <a:rPr lang="fr-FR" dirty="0" smtClean="0"/>
              <a:t>p171</a:t>
            </a:r>
            <a:endParaRPr lang="en-US" dirty="0"/>
          </a:p>
        </p:txBody>
      </p:sp>
      <p:sp>
        <p:nvSpPr>
          <p:cNvPr id="9" name="Espace réservé du texte 8"/>
          <p:cNvSpPr>
            <a:spLocks noGrp="1"/>
          </p:cNvSpPr>
          <p:nvPr>
            <p:ph type="body" sz="quarter" idx="18"/>
          </p:nvPr>
        </p:nvSpPr>
        <p:spPr/>
        <p:txBody>
          <a:bodyPr anchor="ctr"/>
          <a:lstStyle/>
          <a:p>
            <a:r>
              <a:rPr lang="fr-FR" dirty="0" smtClean="0"/>
              <a:t>20 min</a:t>
            </a:r>
            <a:endParaRPr lang="en-US" dirty="0"/>
          </a:p>
        </p:txBody>
      </p:sp>
      <p:sp>
        <p:nvSpPr>
          <p:cNvPr id="10" name="Espace réservé du texte 9"/>
          <p:cNvSpPr>
            <a:spLocks noGrp="1"/>
          </p:cNvSpPr>
          <p:nvPr>
            <p:ph type="body" sz="quarter" idx="19"/>
          </p:nvPr>
        </p:nvSpPr>
        <p:spPr/>
        <p:txBody>
          <a:bodyPr/>
          <a:lstStyle/>
          <a:p>
            <a:r>
              <a:rPr lang="en-US" dirty="0" smtClean="0"/>
              <a:t></a:t>
            </a:r>
            <a:endParaRPr lang="en-US" dirty="0"/>
          </a:p>
        </p:txBody>
      </p:sp>
      <p:sp>
        <p:nvSpPr>
          <p:cNvPr id="11" name="Espace réservé du texte 10"/>
          <p:cNvSpPr>
            <a:spLocks noGrp="1"/>
          </p:cNvSpPr>
          <p:nvPr>
            <p:ph type="body" sz="quarter" idx="20"/>
          </p:nvPr>
        </p:nvSpPr>
        <p:spPr/>
        <p:txBody>
          <a:bodyPr>
            <a:noAutofit/>
          </a:bodyPr>
          <a:lstStyle/>
          <a:p>
            <a:r>
              <a:rPr lang="fr-FR" sz="3600" dirty="0" smtClean="0"/>
              <a:t>2</a:t>
            </a:r>
            <a:endParaRPr lang="en-US" sz="3600" dirty="0"/>
          </a:p>
        </p:txBody>
      </p:sp>
      <p:sp>
        <p:nvSpPr>
          <p:cNvPr id="5" name="Espace réservé du contenu 4"/>
          <p:cNvSpPr>
            <a:spLocks noGrp="1"/>
          </p:cNvSpPr>
          <p:nvPr>
            <p:ph sz="quarter" idx="21"/>
          </p:nvPr>
        </p:nvSpPr>
        <p:spPr/>
        <p:txBody>
          <a:bodyPr/>
          <a:lstStyle/>
          <a:p>
            <a:r>
              <a:rPr lang="en-US" dirty="0" smtClean="0"/>
              <a:t>Links to: </a:t>
            </a:r>
            <a:r>
              <a:rPr lang="en-US" i="1" dirty="0" smtClean="0"/>
              <a:t>23 Social Network </a:t>
            </a:r>
            <a:r>
              <a:rPr lang="en-US" i="1" dirty="0"/>
              <a:t>Webbing</a:t>
            </a:r>
          </a:p>
        </p:txBody>
      </p:sp>
      <p:sp>
        <p:nvSpPr>
          <p:cNvPr id="6" name="Espace réservé du contenu 5"/>
          <p:cNvSpPr>
            <a:spLocks noGrp="1"/>
          </p:cNvSpPr>
          <p:nvPr>
            <p:ph sz="quarter" idx="22"/>
          </p:nvPr>
        </p:nvSpPr>
        <p:spPr/>
        <p:txBody>
          <a:bodyPr/>
          <a:lstStyle/>
          <a:p>
            <a:r>
              <a:rPr lang="fr-FR" b="1" dirty="0"/>
              <a:t>Goals: Solutions, </a:t>
            </a:r>
            <a:r>
              <a:rPr lang="fr-FR" b="1" dirty="0" smtClean="0"/>
              <a:t>Patterns</a:t>
            </a:r>
            <a:endParaRPr lang="en-US" b="1" dirty="0"/>
          </a:p>
        </p:txBody>
      </p:sp>
      <p:pic>
        <p:nvPicPr>
          <p:cNvPr id="8" name="Image 7" descr="http://www.liberatingstructures.com/storage/icons/02_ImpromptuNetworking_BLK.png?__SQUARESPACE_CACHEVERSION=1338041081671"/>
          <p:cNvPicPr/>
          <p:nvPr/>
        </p:nvPicPr>
        <p:blipFill>
          <a:blip r:embed="rId2" cstate="print"/>
          <a:srcRect/>
          <a:stretch>
            <a:fillRect/>
          </a:stretch>
        </p:blipFill>
        <p:spPr bwMode="auto">
          <a:xfrm>
            <a:off x="733600" y="1330905"/>
            <a:ext cx="2191346" cy="2373959"/>
          </a:xfrm>
          <a:prstGeom prst="rect">
            <a:avLst/>
          </a:prstGeom>
          <a:noFill/>
          <a:ln w="9525">
            <a:noFill/>
            <a:miter lim="800000"/>
            <a:headEnd/>
            <a:tailEnd/>
          </a:ln>
        </p:spPr>
      </p:pic>
    </p:spTree>
    <p:extLst>
      <p:ext uri="{BB962C8B-B14F-4D97-AF65-F5344CB8AC3E}">
        <p14:creationId xmlns:p14="http://schemas.microsoft.com/office/powerpoint/2010/main" val="2780873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Integrated~Autonomy</a:t>
            </a:r>
            <a:endParaRPr lang="en-US" dirty="0"/>
          </a:p>
        </p:txBody>
      </p:sp>
      <p:sp>
        <p:nvSpPr>
          <p:cNvPr id="3" name="Espace réservé du contenu 2"/>
          <p:cNvSpPr>
            <a:spLocks noGrp="1"/>
          </p:cNvSpPr>
          <p:nvPr>
            <p:ph sz="quarter" idx="14"/>
          </p:nvPr>
        </p:nvSpPr>
        <p:spPr/>
        <p:txBody>
          <a:bodyPr>
            <a:normAutofit/>
          </a:bodyPr>
          <a:lstStyle/>
          <a:p>
            <a:r>
              <a:rPr lang="en-US" dirty="0"/>
              <a:t>You are invited to explore, “Will our purpose be best served by increased local autonomy, customization, competition, and freedom among units/sites? </a:t>
            </a:r>
            <a:r>
              <a:rPr lang="en-US" dirty="0" smtClean="0"/>
              <a:t>Or</a:t>
            </a:r>
            <a:r>
              <a:rPr lang="en-US" dirty="0"/>
              <a:t>, will your purpose be best served by increased global integration, standardization, and control among units/sites? </a:t>
            </a:r>
            <a:r>
              <a:rPr lang="fr-FR" dirty="0"/>
              <a:t>Or, </a:t>
            </a:r>
            <a:r>
              <a:rPr lang="fr-FR" dirty="0" err="1"/>
              <a:t>both</a:t>
            </a:r>
            <a:r>
              <a:rPr lang="fr-FR" dirty="0"/>
              <a:t>?”</a:t>
            </a:r>
            <a:endParaRPr lang="en-US" dirty="0"/>
          </a:p>
          <a:p>
            <a:endParaRPr lang="en-US" dirty="0"/>
          </a:p>
        </p:txBody>
      </p:sp>
      <p:sp>
        <p:nvSpPr>
          <p:cNvPr id="4" name="Espace réservé du contenu 3"/>
          <p:cNvSpPr>
            <a:spLocks noGrp="1"/>
          </p:cNvSpPr>
          <p:nvPr>
            <p:ph sz="quarter" idx="15"/>
          </p:nvPr>
        </p:nvSpPr>
        <p:spPr/>
        <p:txBody>
          <a:bodyPr/>
          <a:lstStyle/>
          <a:p>
            <a:r>
              <a:rPr lang="en-US" b="1" dirty="0"/>
              <a:t>Moving from </a:t>
            </a:r>
            <a:r>
              <a:rPr lang="en-US" b="1" i="1" dirty="0"/>
              <a:t>Either-Or</a:t>
            </a:r>
            <a:r>
              <a:rPr lang="en-US" b="1" dirty="0"/>
              <a:t> to </a:t>
            </a:r>
            <a:r>
              <a:rPr lang="en-US" b="1" i="1" dirty="0"/>
              <a:t>Both-And</a:t>
            </a:r>
            <a:r>
              <a:rPr lang="en-US" b="1" dirty="0"/>
              <a:t> Creative </a:t>
            </a:r>
            <a:r>
              <a:rPr lang="en-US" b="1" dirty="0" smtClean="0"/>
              <a:t>Solutions</a:t>
            </a:r>
            <a:endParaRPr lang="en-US" b="1" dirty="0"/>
          </a:p>
        </p:txBody>
      </p:sp>
      <p:sp>
        <p:nvSpPr>
          <p:cNvPr id="10" name="Espace réservé du texte 9"/>
          <p:cNvSpPr>
            <a:spLocks noGrp="1"/>
          </p:cNvSpPr>
          <p:nvPr>
            <p:ph type="body" sz="quarter" idx="17"/>
          </p:nvPr>
        </p:nvSpPr>
        <p:spPr/>
        <p:txBody>
          <a:bodyPr/>
          <a:lstStyle/>
          <a:p>
            <a:r>
              <a:rPr lang="fr-FR" dirty="0" smtClean="0"/>
              <a:t>p287</a:t>
            </a:r>
            <a:endParaRPr lang="en-US" dirty="0"/>
          </a:p>
        </p:txBody>
      </p:sp>
      <p:sp>
        <p:nvSpPr>
          <p:cNvPr id="11" name="Espace réservé du texte 10"/>
          <p:cNvSpPr>
            <a:spLocks noGrp="1"/>
          </p:cNvSpPr>
          <p:nvPr>
            <p:ph type="body" sz="quarter" idx="18"/>
          </p:nvPr>
        </p:nvSpPr>
        <p:spPr/>
        <p:txBody>
          <a:bodyPr/>
          <a:lstStyle/>
          <a:p>
            <a:r>
              <a:rPr lang="fr-FR" dirty="0" smtClean="0"/>
              <a:t>80 min</a:t>
            </a:r>
            <a:endParaRPr lang="en-US" dirty="0"/>
          </a:p>
        </p:txBody>
      </p:sp>
      <p:sp>
        <p:nvSpPr>
          <p:cNvPr id="12" name="Espace réservé du texte 11"/>
          <p:cNvSpPr>
            <a:spLocks noGrp="1"/>
          </p:cNvSpPr>
          <p:nvPr>
            <p:ph type="body" sz="quarter" idx="19"/>
          </p:nvPr>
        </p:nvSpPr>
        <p:spPr/>
        <p:txBody>
          <a:bodyPr/>
          <a:lstStyle/>
          <a:p>
            <a:r>
              <a:rPr lang="en-US" dirty="0" smtClean="0"/>
              <a:t>  </a:t>
            </a:r>
          </a:p>
        </p:txBody>
      </p:sp>
      <p:sp>
        <p:nvSpPr>
          <p:cNvPr id="13" name="Espace réservé du texte 12"/>
          <p:cNvSpPr>
            <a:spLocks noGrp="1"/>
          </p:cNvSpPr>
          <p:nvPr>
            <p:ph type="body" sz="quarter" idx="20"/>
          </p:nvPr>
        </p:nvSpPr>
        <p:spPr/>
        <p:txBody>
          <a:bodyPr>
            <a:noAutofit/>
          </a:bodyPr>
          <a:lstStyle/>
          <a:p>
            <a:r>
              <a:rPr lang="fr-FR" sz="3600" dirty="0" smtClean="0"/>
              <a:t>29</a:t>
            </a:r>
            <a:endParaRPr lang="en-US" sz="3600" dirty="0"/>
          </a:p>
        </p:txBody>
      </p:sp>
      <p:sp>
        <p:nvSpPr>
          <p:cNvPr id="5" name="Espace réservé du contenu 4"/>
          <p:cNvSpPr>
            <a:spLocks noGrp="1"/>
          </p:cNvSpPr>
          <p:nvPr>
            <p:ph sz="quarter" idx="21"/>
          </p:nvPr>
        </p:nvSpPr>
        <p:spPr/>
        <p:txBody>
          <a:bodyPr/>
          <a:lstStyle/>
          <a:p>
            <a:r>
              <a:rPr lang="fr-FR" sz="1400" i="1" dirty="0"/>
              <a:t>Links to: </a:t>
            </a:r>
            <a:r>
              <a:rPr lang="fr-FR" sz="1400" i="1" dirty="0" smtClean="0"/>
              <a:t>13 Wise </a:t>
            </a:r>
            <a:r>
              <a:rPr lang="fr-FR" sz="1400" i="1" dirty="0" err="1" smtClean="0"/>
              <a:t>Crowds</a:t>
            </a:r>
            <a:r>
              <a:rPr lang="fr-FR" sz="1400" i="1" dirty="0" smtClean="0"/>
              <a:t>, 8 </a:t>
            </a:r>
            <a:r>
              <a:rPr lang="fr-FR" sz="1400" i="1" dirty="0" err="1" smtClean="0"/>
              <a:t>Troika</a:t>
            </a:r>
            <a:r>
              <a:rPr lang="fr-FR" sz="1400" i="1" dirty="0" smtClean="0"/>
              <a:t> </a:t>
            </a:r>
            <a:r>
              <a:rPr lang="fr-FR" sz="1400" i="1" dirty="0" err="1" smtClean="0"/>
              <a:t>Consult</a:t>
            </a:r>
            <a:r>
              <a:rPr lang="fr-FR" sz="1400" i="1" dirty="0" smtClean="0"/>
              <a:t>, 7 15</a:t>
            </a:r>
            <a:r>
              <a:rPr lang="fr-FR" sz="1400" i="1" dirty="0"/>
              <a:t>% </a:t>
            </a:r>
            <a:r>
              <a:rPr lang="fr-FR" sz="1400" i="1" dirty="0" smtClean="0"/>
              <a:t>Solutions, 142 Min </a:t>
            </a:r>
            <a:r>
              <a:rPr lang="fr-FR" sz="1400" i="1" dirty="0" err="1" smtClean="0"/>
              <a:t>Specs</a:t>
            </a:r>
            <a:endParaRPr lang="en-US" sz="1400" i="1" dirty="0"/>
          </a:p>
        </p:txBody>
      </p:sp>
      <p:sp>
        <p:nvSpPr>
          <p:cNvPr id="6" name="Espace réservé du contenu 5"/>
          <p:cNvSpPr>
            <a:spLocks noGrp="1"/>
          </p:cNvSpPr>
          <p:nvPr>
            <p:ph sz="quarter" idx="22"/>
          </p:nvPr>
        </p:nvSpPr>
        <p:spPr/>
        <p:txBody>
          <a:bodyPr/>
          <a:lstStyle/>
          <a:p>
            <a:r>
              <a:rPr lang="fr-FR" b="1" dirty="0"/>
              <a:t>Goals</a:t>
            </a:r>
            <a:r>
              <a:rPr lang="fr-FR" b="1" dirty="0" smtClean="0"/>
              <a:t>: Action, </a:t>
            </a:r>
            <a:r>
              <a:rPr lang="fr-FR" b="1" dirty="0"/>
              <a:t>Innovation</a:t>
            </a:r>
            <a:endParaRPr lang="en-US" dirty="0"/>
          </a:p>
        </p:txBody>
      </p:sp>
      <p:pic>
        <p:nvPicPr>
          <p:cNvPr id="7" name="Image 6" descr="http://www.liberatingstructures.com/storage/icons/29_Integrated-autonomy_01.png?__SQUARESPACE_CACHEVERSION=1337874952479"/>
          <p:cNvPicPr/>
          <p:nvPr/>
        </p:nvPicPr>
        <p:blipFill>
          <a:blip r:embed="rId2" cstate="print"/>
          <a:srcRect/>
          <a:stretch>
            <a:fillRect/>
          </a:stretch>
        </p:blipFill>
        <p:spPr bwMode="auto">
          <a:xfrm>
            <a:off x="733600" y="1330905"/>
            <a:ext cx="2191346" cy="2373959"/>
          </a:xfrm>
          <a:prstGeom prst="rect">
            <a:avLst/>
          </a:prstGeom>
          <a:noFill/>
          <a:ln w="9525">
            <a:noFill/>
            <a:miter lim="800000"/>
            <a:headEnd/>
            <a:tailEnd/>
          </a:ln>
        </p:spPr>
      </p:pic>
    </p:spTree>
    <p:extLst>
      <p:ext uri="{BB962C8B-B14F-4D97-AF65-F5344CB8AC3E}">
        <p14:creationId xmlns:p14="http://schemas.microsoft.com/office/powerpoint/2010/main" val="3180872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Critical </a:t>
            </a:r>
            <a:r>
              <a:rPr lang="en-US" dirty="0" smtClean="0"/>
              <a:t>Uncertainties</a:t>
            </a:r>
            <a:endParaRPr lang="en-US" dirty="0"/>
          </a:p>
        </p:txBody>
      </p:sp>
      <p:sp>
        <p:nvSpPr>
          <p:cNvPr id="3" name="Espace réservé du contenu 2"/>
          <p:cNvSpPr>
            <a:spLocks noGrp="1"/>
          </p:cNvSpPr>
          <p:nvPr>
            <p:ph sz="quarter" idx="14"/>
          </p:nvPr>
        </p:nvSpPr>
        <p:spPr/>
        <p:txBody>
          <a:bodyPr/>
          <a:lstStyle/>
          <a:p>
            <a:r>
              <a:rPr lang="en-US" dirty="0"/>
              <a:t>You are invited to identify and explore the most critical </a:t>
            </a:r>
            <a:r>
              <a:rPr lang="en-US" i="1" dirty="0"/>
              <a:t>and</a:t>
            </a:r>
            <a:r>
              <a:rPr lang="en-US" dirty="0"/>
              <a:t> uncertain “realities” in your operating environment or </a:t>
            </a:r>
            <a:r>
              <a:rPr lang="en-US" dirty="0" smtClean="0"/>
              <a:t>market.</a:t>
            </a:r>
            <a:endParaRPr lang="en-US" dirty="0"/>
          </a:p>
          <a:p>
            <a:r>
              <a:rPr lang="en-US" dirty="0"/>
              <a:t>You are invited to formulate strategies that would help you operate successfully in different operating environments or </a:t>
            </a:r>
            <a:r>
              <a:rPr lang="en-US" dirty="0" smtClean="0"/>
              <a:t>markets.</a:t>
            </a:r>
            <a:endParaRPr lang="en-US" dirty="0"/>
          </a:p>
        </p:txBody>
      </p:sp>
      <p:sp>
        <p:nvSpPr>
          <p:cNvPr id="4" name="Espace réservé du contenu 3"/>
          <p:cNvSpPr>
            <a:spLocks noGrp="1"/>
          </p:cNvSpPr>
          <p:nvPr>
            <p:ph sz="quarter" idx="15"/>
          </p:nvPr>
        </p:nvSpPr>
        <p:spPr/>
        <p:txBody>
          <a:bodyPr/>
          <a:lstStyle/>
          <a:p>
            <a:r>
              <a:rPr lang="en-US" b="1" dirty="0"/>
              <a:t>Strategy-Making for Surprising Yet Plausible </a:t>
            </a:r>
            <a:r>
              <a:rPr lang="en-US" b="1" dirty="0" smtClean="0"/>
              <a:t>Futures</a:t>
            </a:r>
            <a:endParaRPr lang="en-US" b="1" dirty="0"/>
          </a:p>
        </p:txBody>
      </p:sp>
      <p:sp>
        <p:nvSpPr>
          <p:cNvPr id="10" name="Espace réservé du texte 9"/>
          <p:cNvSpPr>
            <a:spLocks noGrp="1"/>
          </p:cNvSpPr>
          <p:nvPr>
            <p:ph type="body" sz="quarter" idx="17"/>
          </p:nvPr>
        </p:nvSpPr>
        <p:spPr/>
        <p:txBody>
          <a:bodyPr/>
          <a:lstStyle/>
          <a:p>
            <a:r>
              <a:rPr lang="fr-FR" dirty="0" smtClean="0"/>
              <a:t>p291</a:t>
            </a:r>
            <a:endParaRPr lang="en-US" dirty="0"/>
          </a:p>
        </p:txBody>
      </p:sp>
      <p:sp>
        <p:nvSpPr>
          <p:cNvPr id="11" name="Espace réservé du texte 10"/>
          <p:cNvSpPr>
            <a:spLocks noGrp="1"/>
          </p:cNvSpPr>
          <p:nvPr>
            <p:ph type="body" sz="quarter" idx="18"/>
          </p:nvPr>
        </p:nvSpPr>
        <p:spPr/>
        <p:txBody>
          <a:bodyPr/>
          <a:lstStyle/>
          <a:p>
            <a:r>
              <a:rPr lang="fr-FR" dirty="0" smtClean="0"/>
              <a:t>100 min</a:t>
            </a:r>
            <a:endParaRPr lang="en-US" dirty="0"/>
          </a:p>
        </p:txBody>
      </p:sp>
      <p:sp>
        <p:nvSpPr>
          <p:cNvPr id="12" name="Espace réservé du texte 11"/>
          <p:cNvSpPr>
            <a:spLocks noGrp="1"/>
          </p:cNvSpPr>
          <p:nvPr>
            <p:ph type="body" sz="quarter" idx="19"/>
          </p:nvPr>
        </p:nvSpPr>
        <p:spPr/>
        <p:txBody>
          <a:bodyPr/>
          <a:lstStyle/>
          <a:p>
            <a:r>
              <a:rPr lang="en-US" dirty="0" smtClean="0"/>
              <a:t>  </a:t>
            </a:r>
          </a:p>
        </p:txBody>
      </p:sp>
      <p:sp>
        <p:nvSpPr>
          <p:cNvPr id="13" name="Espace réservé du texte 12"/>
          <p:cNvSpPr>
            <a:spLocks noGrp="1"/>
          </p:cNvSpPr>
          <p:nvPr>
            <p:ph type="body" sz="quarter" idx="20"/>
          </p:nvPr>
        </p:nvSpPr>
        <p:spPr/>
        <p:txBody>
          <a:bodyPr>
            <a:noAutofit/>
          </a:bodyPr>
          <a:lstStyle/>
          <a:p>
            <a:r>
              <a:rPr lang="fr-FR" sz="3600" dirty="0" smtClean="0"/>
              <a:t>30</a:t>
            </a:r>
            <a:endParaRPr lang="en-US" sz="3600" dirty="0"/>
          </a:p>
        </p:txBody>
      </p:sp>
      <p:sp>
        <p:nvSpPr>
          <p:cNvPr id="5" name="Espace réservé du contenu 4"/>
          <p:cNvSpPr>
            <a:spLocks noGrp="1"/>
          </p:cNvSpPr>
          <p:nvPr>
            <p:ph sz="quarter" idx="21"/>
          </p:nvPr>
        </p:nvSpPr>
        <p:spPr/>
        <p:txBody>
          <a:bodyPr/>
          <a:lstStyle/>
          <a:p>
            <a:r>
              <a:rPr lang="fr-FR" i="1" dirty="0" smtClean="0"/>
              <a:t>Links to: 9 W</a:t>
            </a:r>
            <a:r>
              <a:rPr lang="fr-FR" i="1" baseline="30000" dirty="0" smtClean="0"/>
              <a:t>3</a:t>
            </a:r>
            <a:endParaRPr lang="en-US" i="1"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t>
            </a:r>
            <a:r>
              <a:rPr lang="fr-FR" b="1" dirty="0" smtClean="0"/>
              <a:t>Action</a:t>
            </a:r>
            <a:endParaRPr lang="en-US" dirty="0"/>
          </a:p>
        </p:txBody>
      </p:sp>
      <p:pic>
        <p:nvPicPr>
          <p:cNvPr id="7" name="Image 6" descr="http://www.liberatingstructures.com/storage/icons/30_Critical-uncertainties-for-scenario-planning_01.png?__SQUARESPACE_CACHEVERSION=1337874978195"/>
          <p:cNvPicPr/>
          <p:nvPr/>
        </p:nvPicPr>
        <p:blipFill>
          <a:blip r:embed="rId2" cstate="print"/>
          <a:srcRect/>
          <a:stretch>
            <a:fillRect/>
          </a:stretch>
        </p:blipFill>
        <p:spPr bwMode="auto">
          <a:xfrm>
            <a:off x="589582" y="1174888"/>
            <a:ext cx="2623394" cy="2842011"/>
          </a:xfrm>
          <a:prstGeom prst="rect">
            <a:avLst/>
          </a:prstGeom>
          <a:noFill/>
          <a:ln w="9525">
            <a:noFill/>
            <a:miter lim="800000"/>
            <a:headEnd/>
            <a:tailEnd/>
          </a:ln>
        </p:spPr>
      </p:pic>
    </p:spTree>
    <p:extLst>
      <p:ext uri="{BB962C8B-B14F-4D97-AF65-F5344CB8AC3E}">
        <p14:creationId xmlns:p14="http://schemas.microsoft.com/office/powerpoint/2010/main" val="894046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Ecocycle</a:t>
            </a:r>
            <a:r>
              <a:rPr lang="fr-FR" dirty="0"/>
              <a:t> Planning</a:t>
            </a:r>
            <a:endParaRPr lang="en-US" dirty="0"/>
          </a:p>
        </p:txBody>
      </p:sp>
      <p:sp>
        <p:nvSpPr>
          <p:cNvPr id="3" name="Espace réservé du contenu 2"/>
          <p:cNvSpPr>
            <a:spLocks noGrp="1"/>
          </p:cNvSpPr>
          <p:nvPr>
            <p:ph sz="quarter" idx="14"/>
          </p:nvPr>
        </p:nvSpPr>
        <p:spPr/>
        <p:txBody>
          <a:bodyPr>
            <a:normAutofit fontScale="92500"/>
          </a:bodyPr>
          <a:lstStyle/>
          <a:p>
            <a:r>
              <a:rPr lang="en-US" dirty="0"/>
              <a:t>You are invited to view, organize and prioritize current activities using four developmental phases—birth, maturity, creative destruction, and </a:t>
            </a:r>
            <a:r>
              <a:rPr lang="en-US" dirty="0" smtClean="0"/>
              <a:t>renewal.</a:t>
            </a:r>
            <a:endParaRPr lang="en-US" dirty="0"/>
          </a:p>
          <a:p>
            <a:r>
              <a:rPr lang="en-US" dirty="0"/>
              <a:t>You are invited to formulate action steps linked to each phase—actions that are entrepreneurial (birth), bureaucratic (maturity), heretical (creative destruction), or network building (renewal</a:t>
            </a:r>
            <a:r>
              <a:rPr lang="en-US" dirty="0" smtClean="0"/>
              <a:t>).</a:t>
            </a:r>
            <a:endParaRPr lang="en-US" dirty="0"/>
          </a:p>
          <a:p>
            <a:endParaRPr lang="en-US" dirty="0"/>
          </a:p>
        </p:txBody>
      </p:sp>
      <p:sp>
        <p:nvSpPr>
          <p:cNvPr id="4" name="Espace réservé du contenu 3"/>
          <p:cNvSpPr>
            <a:spLocks noGrp="1"/>
          </p:cNvSpPr>
          <p:nvPr>
            <p:ph sz="quarter" idx="15"/>
          </p:nvPr>
        </p:nvSpPr>
        <p:spPr/>
        <p:txBody>
          <a:bodyPr/>
          <a:lstStyle/>
          <a:p>
            <a:r>
              <a:rPr lang="en-US" b="1" dirty="0"/>
              <a:t>Engaging Groups in Growing and Sifting Their Portfolio of </a:t>
            </a:r>
            <a:r>
              <a:rPr lang="en-US" b="1" dirty="0" smtClean="0"/>
              <a:t>Activities</a:t>
            </a:r>
            <a:endParaRPr lang="en-US" b="1" dirty="0"/>
          </a:p>
        </p:txBody>
      </p:sp>
      <p:sp>
        <p:nvSpPr>
          <p:cNvPr id="7" name="Espace réservé du texte 6"/>
          <p:cNvSpPr>
            <a:spLocks noGrp="1"/>
          </p:cNvSpPr>
          <p:nvPr>
            <p:ph type="body" sz="quarter" idx="17"/>
          </p:nvPr>
        </p:nvSpPr>
        <p:spPr/>
        <p:txBody>
          <a:bodyPr/>
          <a:lstStyle/>
          <a:p>
            <a:r>
              <a:rPr lang="fr-FR" dirty="0" smtClean="0"/>
              <a:t>p295</a:t>
            </a:r>
            <a:endParaRPr lang="en-US" dirty="0"/>
          </a:p>
        </p:txBody>
      </p:sp>
      <p:sp>
        <p:nvSpPr>
          <p:cNvPr id="9" name="Espace réservé du texte 8"/>
          <p:cNvSpPr>
            <a:spLocks noGrp="1"/>
          </p:cNvSpPr>
          <p:nvPr>
            <p:ph type="body" sz="quarter" idx="18"/>
          </p:nvPr>
        </p:nvSpPr>
        <p:spPr/>
        <p:txBody>
          <a:bodyPr/>
          <a:lstStyle/>
          <a:p>
            <a:r>
              <a:rPr lang="fr-FR" dirty="0" smtClean="0"/>
              <a:t>95 min</a:t>
            </a:r>
            <a:endParaRPr lang="en-US" dirty="0"/>
          </a:p>
        </p:txBody>
      </p:sp>
      <p:sp>
        <p:nvSpPr>
          <p:cNvPr id="10" name="Espace réservé du texte 9"/>
          <p:cNvSpPr>
            <a:spLocks noGrp="1"/>
          </p:cNvSpPr>
          <p:nvPr>
            <p:ph type="body" sz="quarter" idx="19"/>
          </p:nvPr>
        </p:nvSpPr>
        <p:spPr/>
        <p:txBody>
          <a:bodyPr/>
          <a:lstStyle/>
          <a:p>
            <a:r>
              <a:rPr lang="en-US" dirty="0" smtClean="0"/>
              <a:t>  </a:t>
            </a:r>
          </a:p>
        </p:txBody>
      </p:sp>
      <p:sp>
        <p:nvSpPr>
          <p:cNvPr id="11" name="Espace réservé du texte 10"/>
          <p:cNvSpPr>
            <a:spLocks noGrp="1"/>
          </p:cNvSpPr>
          <p:nvPr>
            <p:ph type="body" sz="quarter" idx="20"/>
          </p:nvPr>
        </p:nvSpPr>
        <p:spPr/>
        <p:txBody>
          <a:bodyPr>
            <a:noAutofit/>
          </a:bodyPr>
          <a:lstStyle/>
          <a:p>
            <a:r>
              <a:rPr lang="fr-FR" sz="3600" dirty="0" smtClean="0"/>
              <a:t>31</a:t>
            </a:r>
            <a:endParaRPr lang="en-US" sz="3600" dirty="0"/>
          </a:p>
        </p:txBody>
      </p:sp>
      <p:sp>
        <p:nvSpPr>
          <p:cNvPr id="5" name="Espace réservé du contenu 4"/>
          <p:cNvSpPr>
            <a:spLocks noGrp="1"/>
          </p:cNvSpPr>
          <p:nvPr>
            <p:ph sz="quarter" idx="21"/>
          </p:nvPr>
        </p:nvSpPr>
        <p:spPr/>
        <p:txBody>
          <a:bodyPr/>
          <a:lstStyle/>
          <a:p>
            <a:r>
              <a:rPr lang="fr-FR" i="1" dirty="0" smtClean="0"/>
              <a:t>Links to: 32 </a:t>
            </a:r>
            <a:r>
              <a:rPr lang="en-US" i="1" dirty="0" err="1" smtClean="0"/>
              <a:t>Panarchy</a:t>
            </a:r>
            <a:r>
              <a:rPr lang="en-US" i="1" dirty="0"/>
              <a:t>, </a:t>
            </a:r>
            <a:r>
              <a:rPr lang="en-US" i="1" dirty="0" smtClean="0"/>
              <a:t>24 WINFY, 6 TRIZ, 9 W</a:t>
            </a:r>
            <a:r>
              <a:rPr lang="en-US" i="1" baseline="30000" dirty="0" smtClean="0"/>
              <a:t>3</a:t>
            </a:r>
            <a:endParaRPr lang="en-US" i="1" baseline="30000"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Action</a:t>
            </a:r>
            <a:r>
              <a:rPr lang="fr-FR" b="1" dirty="0" smtClean="0"/>
              <a:t>, </a:t>
            </a:r>
            <a:r>
              <a:rPr lang="fr-FR" b="1" dirty="0"/>
              <a:t>Innovation</a:t>
            </a:r>
            <a:endParaRPr lang="en-US" dirty="0"/>
          </a:p>
        </p:txBody>
      </p:sp>
      <p:pic>
        <p:nvPicPr>
          <p:cNvPr id="8" name="Image 7" descr="http://www.liberatingstructures.com/storage/icons/31_Ecocycle-Planning.png?__SQUARESPACE_CACHEVERSION=1337875002541"/>
          <p:cNvPicPr/>
          <p:nvPr/>
        </p:nvPicPr>
        <p:blipFill>
          <a:blip r:embed="rId2" cstate="print"/>
          <a:srcRect/>
          <a:stretch>
            <a:fillRect/>
          </a:stretch>
        </p:blipFill>
        <p:spPr bwMode="auto">
          <a:xfrm>
            <a:off x="589584" y="1174886"/>
            <a:ext cx="2479378" cy="2685994"/>
          </a:xfrm>
          <a:prstGeom prst="rect">
            <a:avLst/>
          </a:prstGeom>
          <a:noFill/>
          <a:ln w="9525">
            <a:noFill/>
            <a:miter lim="800000"/>
            <a:headEnd/>
            <a:tailEnd/>
          </a:ln>
        </p:spPr>
      </p:pic>
    </p:spTree>
    <p:extLst>
      <p:ext uri="{BB962C8B-B14F-4D97-AF65-F5344CB8AC3E}">
        <p14:creationId xmlns:p14="http://schemas.microsoft.com/office/powerpoint/2010/main" val="1818024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Panarchy</a:t>
            </a:r>
            <a:endParaRPr lang="en-US" dirty="0"/>
          </a:p>
        </p:txBody>
      </p:sp>
      <p:sp>
        <p:nvSpPr>
          <p:cNvPr id="3" name="Espace réservé du contenu 2"/>
          <p:cNvSpPr>
            <a:spLocks noGrp="1"/>
          </p:cNvSpPr>
          <p:nvPr>
            <p:ph sz="quarter" idx="14"/>
          </p:nvPr>
        </p:nvSpPr>
        <p:spPr/>
        <p:txBody>
          <a:bodyPr/>
          <a:lstStyle/>
          <a:p>
            <a:r>
              <a:rPr lang="en-US" dirty="0"/>
              <a:t>You are invited to identify what is contributing to the existence of a challenge at levels above and levels below </a:t>
            </a:r>
            <a:r>
              <a:rPr lang="en-US" dirty="0" smtClean="0"/>
              <a:t>you.</a:t>
            </a:r>
            <a:endParaRPr lang="en-US" dirty="0"/>
          </a:p>
          <a:p>
            <a:r>
              <a:rPr lang="en-US" dirty="0"/>
              <a:t>You are invited to specify different strategies and opportunities for change within each level and across multiple </a:t>
            </a:r>
            <a:r>
              <a:rPr lang="en-US" dirty="0" smtClean="0"/>
              <a:t>levels.</a:t>
            </a:r>
            <a:endParaRPr lang="en-US" dirty="0"/>
          </a:p>
          <a:p>
            <a:endParaRPr lang="en-US" dirty="0"/>
          </a:p>
        </p:txBody>
      </p:sp>
      <p:sp>
        <p:nvSpPr>
          <p:cNvPr id="4" name="Espace réservé du contenu 3"/>
          <p:cNvSpPr>
            <a:spLocks noGrp="1"/>
          </p:cNvSpPr>
          <p:nvPr>
            <p:ph sz="quarter" idx="15"/>
          </p:nvPr>
        </p:nvSpPr>
        <p:spPr/>
        <p:txBody>
          <a:bodyPr>
            <a:normAutofit/>
          </a:bodyPr>
          <a:lstStyle/>
          <a:p>
            <a:r>
              <a:rPr lang="en-US" b="1" dirty="0"/>
              <a:t>Spreading Your Innovation or Good Idea At Many Levels </a:t>
            </a:r>
            <a:r>
              <a:rPr lang="en-US" b="1" dirty="0" smtClean="0"/>
              <a:t>Simultaneously</a:t>
            </a:r>
            <a:endParaRPr lang="en-US" b="1" dirty="0"/>
          </a:p>
        </p:txBody>
      </p:sp>
      <p:sp>
        <p:nvSpPr>
          <p:cNvPr id="7" name="Espace réservé du texte 6"/>
          <p:cNvSpPr>
            <a:spLocks noGrp="1"/>
          </p:cNvSpPr>
          <p:nvPr>
            <p:ph type="body" sz="quarter" idx="17"/>
          </p:nvPr>
        </p:nvSpPr>
        <p:spPr/>
        <p:txBody>
          <a:bodyPr/>
          <a:lstStyle/>
          <a:p>
            <a:r>
              <a:rPr lang="fr-FR" dirty="0" smtClean="0"/>
              <a:t>p300</a:t>
            </a:r>
            <a:endParaRPr lang="en-US" dirty="0"/>
          </a:p>
        </p:txBody>
      </p:sp>
      <p:sp>
        <p:nvSpPr>
          <p:cNvPr id="9" name="Espace réservé du texte 8"/>
          <p:cNvSpPr>
            <a:spLocks noGrp="1"/>
          </p:cNvSpPr>
          <p:nvPr>
            <p:ph type="body" sz="quarter" idx="18"/>
          </p:nvPr>
        </p:nvSpPr>
        <p:spPr/>
        <p:txBody>
          <a:bodyPr/>
          <a:lstStyle/>
          <a:p>
            <a:r>
              <a:rPr lang="fr-FR" dirty="0" smtClean="0"/>
              <a:t>120 min</a:t>
            </a:r>
            <a:endParaRPr lang="en-US" dirty="0"/>
          </a:p>
        </p:txBody>
      </p:sp>
      <p:sp>
        <p:nvSpPr>
          <p:cNvPr id="10" name="Espace réservé du texte 9"/>
          <p:cNvSpPr>
            <a:spLocks noGrp="1"/>
          </p:cNvSpPr>
          <p:nvPr>
            <p:ph type="body" sz="quarter" idx="19"/>
          </p:nvPr>
        </p:nvSpPr>
        <p:spPr/>
        <p:txBody>
          <a:bodyPr/>
          <a:lstStyle/>
          <a:p>
            <a:r>
              <a:rPr lang="en-US" dirty="0" smtClean="0"/>
              <a:t>  </a:t>
            </a:r>
          </a:p>
        </p:txBody>
      </p:sp>
      <p:sp>
        <p:nvSpPr>
          <p:cNvPr id="11" name="Espace réservé du texte 10"/>
          <p:cNvSpPr>
            <a:spLocks noGrp="1"/>
          </p:cNvSpPr>
          <p:nvPr>
            <p:ph type="body" sz="quarter" idx="20"/>
          </p:nvPr>
        </p:nvSpPr>
        <p:spPr/>
        <p:txBody>
          <a:bodyPr>
            <a:noAutofit/>
          </a:bodyPr>
          <a:lstStyle/>
          <a:p>
            <a:r>
              <a:rPr lang="fr-FR" sz="3600" dirty="0" smtClean="0"/>
              <a:t>32</a:t>
            </a:r>
            <a:endParaRPr lang="en-US" sz="3600" dirty="0"/>
          </a:p>
        </p:txBody>
      </p:sp>
      <p:sp>
        <p:nvSpPr>
          <p:cNvPr id="5" name="Espace réservé du contenu 4"/>
          <p:cNvSpPr>
            <a:spLocks noGrp="1"/>
          </p:cNvSpPr>
          <p:nvPr>
            <p:ph sz="quarter" idx="21"/>
          </p:nvPr>
        </p:nvSpPr>
        <p:spPr/>
        <p:txBody>
          <a:bodyPr/>
          <a:lstStyle/>
          <a:p>
            <a:r>
              <a:rPr lang="fr-FR" sz="1400" i="1" dirty="0" smtClean="0"/>
              <a:t>Links to: 31 </a:t>
            </a:r>
            <a:r>
              <a:rPr lang="en-US" sz="1400" i="1" dirty="0" err="1" smtClean="0"/>
              <a:t>Ecocycle</a:t>
            </a:r>
            <a:r>
              <a:rPr lang="en-US" sz="1400" i="1" dirty="0" smtClean="0"/>
              <a:t> Planning, 24 WINFY, 23 Social </a:t>
            </a:r>
            <a:r>
              <a:rPr lang="en-US" sz="1400" i="1" dirty="0"/>
              <a:t>Network </a:t>
            </a:r>
            <a:r>
              <a:rPr lang="en-US" sz="1400" i="1" dirty="0" smtClean="0"/>
              <a:t>Webbing, 9 W³ </a:t>
            </a:r>
            <a:endParaRPr lang="en-US" sz="1400" i="1" dirty="0"/>
          </a:p>
          <a:p>
            <a:endParaRPr lang="en-US" sz="1400" i="1"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Action</a:t>
            </a:r>
            <a:r>
              <a:rPr lang="fr-FR" b="1" dirty="0" smtClean="0"/>
              <a:t>, </a:t>
            </a:r>
            <a:r>
              <a:rPr lang="fr-FR" b="1" dirty="0"/>
              <a:t>Innovation</a:t>
            </a:r>
            <a:endParaRPr lang="en-US" dirty="0"/>
          </a:p>
        </p:txBody>
      </p:sp>
      <p:pic>
        <p:nvPicPr>
          <p:cNvPr id="8" name="Image 7" descr="http://www.liberatingstructures.com/storage/icons/32_Panarchy.png?__SQUARESPACE_CACHEVERSION=1337875023857"/>
          <p:cNvPicPr/>
          <p:nvPr/>
        </p:nvPicPr>
        <p:blipFill>
          <a:blip r:embed="rId2" cstate="print"/>
          <a:srcRect/>
          <a:stretch>
            <a:fillRect/>
          </a:stretch>
        </p:blipFill>
        <p:spPr bwMode="auto">
          <a:xfrm>
            <a:off x="733599" y="1330903"/>
            <a:ext cx="2335362" cy="2529978"/>
          </a:xfrm>
          <a:prstGeom prst="rect">
            <a:avLst/>
          </a:prstGeom>
          <a:noFill/>
          <a:ln w="9525">
            <a:noFill/>
            <a:miter lim="800000"/>
            <a:headEnd/>
            <a:tailEnd/>
          </a:ln>
        </p:spPr>
      </p:pic>
    </p:spTree>
    <p:extLst>
      <p:ext uri="{BB962C8B-B14F-4D97-AF65-F5344CB8AC3E}">
        <p14:creationId xmlns:p14="http://schemas.microsoft.com/office/powerpoint/2010/main" val="3466262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Purpose-To-Practice (P2P</a:t>
            </a:r>
            <a:r>
              <a:rPr lang="en-US" dirty="0" smtClean="0"/>
              <a:t>)</a:t>
            </a:r>
            <a:endParaRPr lang="en-US" dirty="0"/>
          </a:p>
        </p:txBody>
      </p:sp>
      <p:sp>
        <p:nvSpPr>
          <p:cNvPr id="3" name="Espace réservé du contenu 2"/>
          <p:cNvSpPr>
            <a:spLocks noGrp="1"/>
          </p:cNvSpPr>
          <p:nvPr>
            <p:ph sz="quarter" idx="14"/>
          </p:nvPr>
        </p:nvSpPr>
        <p:spPr/>
        <p:txBody>
          <a:bodyPr>
            <a:normAutofit fontScale="70000" lnSpcReduction="20000"/>
          </a:bodyPr>
          <a:lstStyle/>
          <a:p>
            <a:pPr marL="457200" indent="-457200">
              <a:buFont typeface="Wingdings" panose="05000000000000000000" pitchFamily="2" charset="2"/>
              <a:buChar char="§"/>
            </a:pPr>
            <a:r>
              <a:rPr lang="en-US" dirty="0" smtClean="0"/>
              <a:t>To clarify the first element, </a:t>
            </a:r>
            <a:r>
              <a:rPr lang="en-US" b="1" dirty="0" smtClean="0"/>
              <a:t>Purpose</a:t>
            </a:r>
            <a:r>
              <a:rPr lang="en-US" dirty="0" smtClean="0"/>
              <a:t>, ask the question: “Why is the work important to you and the larger community?”</a:t>
            </a:r>
          </a:p>
          <a:p>
            <a:pPr marL="457200" indent="-457200">
              <a:buFont typeface="Wingdings" panose="05000000000000000000" pitchFamily="2" charset="2"/>
              <a:buChar char="§"/>
            </a:pPr>
            <a:r>
              <a:rPr lang="en-US" b="1" dirty="0" smtClean="0"/>
              <a:t>Principles</a:t>
            </a:r>
            <a:r>
              <a:rPr lang="en-US" dirty="0" smtClean="0"/>
              <a:t>: “What rules must we absolutely obey to succeed in achieving our purpose?”</a:t>
            </a:r>
          </a:p>
          <a:p>
            <a:pPr marL="457200" indent="-457200">
              <a:buFont typeface="Wingdings" panose="05000000000000000000" pitchFamily="2" charset="2"/>
              <a:buChar char="§"/>
            </a:pPr>
            <a:r>
              <a:rPr lang="en-US" b="1" dirty="0" smtClean="0"/>
              <a:t>Participants</a:t>
            </a:r>
            <a:r>
              <a:rPr lang="en-US" dirty="0" smtClean="0"/>
              <a:t>: “Who can contribute to achieving our purpose and must be included?”</a:t>
            </a:r>
          </a:p>
          <a:p>
            <a:pPr marL="457200" indent="-457200">
              <a:buFont typeface="Wingdings" panose="05000000000000000000" pitchFamily="2" charset="2"/>
              <a:buChar char="§"/>
            </a:pPr>
            <a:r>
              <a:rPr lang="en-US" b="1" dirty="0" smtClean="0"/>
              <a:t>Structure</a:t>
            </a:r>
            <a:r>
              <a:rPr lang="en-US" dirty="0" smtClean="0"/>
              <a:t>: “How must we organize (both macro- and microstructures) and distribute control to achieve our purpose?”</a:t>
            </a:r>
          </a:p>
          <a:p>
            <a:pPr marL="457200" indent="-457200">
              <a:buFont typeface="Wingdings" panose="05000000000000000000" pitchFamily="2" charset="2"/>
              <a:buChar char="§"/>
            </a:pPr>
            <a:r>
              <a:rPr lang="en-US" b="1" dirty="0" smtClean="0"/>
              <a:t>Practices</a:t>
            </a:r>
            <a:r>
              <a:rPr lang="en-US" dirty="0" smtClean="0"/>
              <a:t>: “What are we going to do? What will we offer to our users/clients and how will we do it?”</a:t>
            </a:r>
          </a:p>
          <a:p>
            <a:endParaRPr lang="en-US" dirty="0"/>
          </a:p>
        </p:txBody>
      </p:sp>
      <p:sp>
        <p:nvSpPr>
          <p:cNvPr id="4" name="Espace réservé du contenu 3"/>
          <p:cNvSpPr>
            <a:spLocks noGrp="1"/>
          </p:cNvSpPr>
          <p:nvPr>
            <p:ph sz="quarter" idx="15"/>
          </p:nvPr>
        </p:nvSpPr>
        <p:spPr/>
        <p:txBody>
          <a:bodyPr/>
          <a:lstStyle/>
          <a:p>
            <a:r>
              <a:rPr lang="en-US" b="1" dirty="0"/>
              <a:t>Designing for Shared Ownership, Adaptability, and Resilience</a:t>
            </a:r>
          </a:p>
        </p:txBody>
      </p:sp>
      <p:sp>
        <p:nvSpPr>
          <p:cNvPr id="7" name="Espace réservé du texte 6"/>
          <p:cNvSpPr>
            <a:spLocks noGrp="1"/>
          </p:cNvSpPr>
          <p:nvPr>
            <p:ph type="body" sz="quarter" idx="17"/>
          </p:nvPr>
        </p:nvSpPr>
        <p:spPr/>
        <p:txBody>
          <a:bodyPr/>
          <a:lstStyle/>
          <a:p>
            <a:r>
              <a:rPr lang="fr-FR" dirty="0" smtClean="0"/>
              <a:t>p305</a:t>
            </a:r>
            <a:endParaRPr lang="en-US" dirty="0"/>
          </a:p>
        </p:txBody>
      </p:sp>
      <p:sp>
        <p:nvSpPr>
          <p:cNvPr id="9" name="Espace réservé du texte 8"/>
          <p:cNvSpPr>
            <a:spLocks noGrp="1"/>
          </p:cNvSpPr>
          <p:nvPr>
            <p:ph type="body" sz="quarter" idx="18"/>
          </p:nvPr>
        </p:nvSpPr>
        <p:spPr/>
        <p:txBody>
          <a:bodyPr/>
          <a:lstStyle/>
          <a:p>
            <a:r>
              <a:rPr lang="fr-FR" dirty="0" smtClean="0"/>
              <a:t>120 min</a:t>
            </a:r>
            <a:endParaRPr lang="en-US" dirty="0"/>
          </a:p>
        </p:txBody>
      </p:sp>
      <p:sp>
        <p:nvSpPr>
          <p:cNvPr id="10" name="Espace réservé du texte 9"/>
          <p:cNvSpPr>
            <a:spLocks noGrp="1"/>
          </p:cNvSpPr>
          <p:nvPr>
            <p:ph type="body" sz="quarter" idx="19"/>
          </p:nvPr>
        </p:nvSpPr>
        <p:spPr/>
        <p:txBody>
          <a:bodyPr/>
          <a:lstStyle/>
          <a:p>
            <a:r>
              <a:rPr lang="en-US" dirty="0" smtClean="0"/>
              <a:t>  </a:t>
            </a:r>
          </a:p>
        </p:txBody>
      </p:sp>
      <p:sp>
        <p:nvSpPr>
          <p:cNvPr id="11" name="Espace réservé du texte 10"/>
          <p:cNvSpPr>
            <a:spLocks noGrp="1"/>
          </p:cNvSpPr>
          <p:nvPr>
            <p:ph type="body" sz="quarter" idx="20"/>
          </p:nvPr>
        </p:nvSpPr>
        <p:spPr/>
        <p:txBody>
          <a:bodyPr>
            <a:noAutofit/>
          </a:bodyPr>
          <a:lstStyle/>
          <a:p>
            <a:r>
              <a:rPr lang="fr-FR" sz="3600" dirty="0" smtClean="0"/>
              <a:t>33</a:t>
            </a:r>
            <a:endParaRPr lang="en-US" sz="3600" dirty="0"/>
          </a:p>
        </p:txBody>
      </p:sp>
      <p:sp>
        <p:nvSpPr>
          <p:cNvPr id="5" name="Espace réservé du contenu 4"/>
          <p:cNvSpPr>
            <a:spLocks noGrp="1"/>
          </p:cNvSpPr>
          <p:nvPr>
            <p:ph sz="quarter" idx="21"/>
          </p:nvPr>
        </p:nvSpPr>
        <p:spPr/>
        <p:txBody>
          <a:bodyPr/>
          <a:lstStyle/>
          <a:p>
            <a:r>
              <a:rPr lang="fr-FR" i="1" dirty="0" smtClean="0"/>
              <a:t>Links to: 3 </a:t>
            </a:r>
            <a:r>
              <a:rPr lang="en-US" i="1" dirty="0"/>
              <a:t>9-Whys, 5 Appreciative Interviews, 17 Conversation </a:t>
            </a:r>
            <a:r>
              <a:rPr lang="en-US" i="1" dirty="0" smtClean="0"/>
              <a:t>Café</a:t>
            </a:r>
            <a:endParaRPr lang="en-US" i="1" dirty="0"/>
          </a:p>
        </p:txBody>
      </p:sp>
      <p:sp>
        <p:nvSpPr>
          <p:cNvPr id="6" name="Espace réservé du contenu 5"/>
          <p:cNvSpPr>
            <a:spLocks noGrp="1"/>
          </p:cNvSpPr>
          <p:nvPr>
            <p:ph sz="quarter" idx="22"/>
          </p:nvPr>
        </p:nvSpPr>
        <p:spPr/>
        <p:txBody>
          <a:bodyPr/>
          <a:lstStyle/>
          <a:p>
            <a:r>
              <a:rPr lang="fr-FR" b="1" dirty="0"/>
              <a:t>Goals</a:t>
            </a:r>
            <a:r>
              <a:rPr lang="fr-FR" b="1" dirty="0" smtClean="0"/>
              <a:t>: </a:t>
            </a:r>
            <a:r>
              <a:rPr lang="fr-FR" b="1" dirty="0"/>
              <a:t>Patterns, </a:t>
            </a:r>
            <a:r>
              <a:rPr lang="fr-FR" b="1" dirty="0" smtClean="0"/>
              <a:t>Innovation</a:t>
            </a:r>
            <a:endParaRPr lang="en-US" dirty="0"/>
          </a:p>
        </p:txBody>
      </p:sp>
      <p:pic>
        <p:nvPicPr>
          <p:cNvPr id="8" name="Image 7" descr="http://www.liberatingstructures.com/storage/icons/33_Purpose-to-practice_01.png?__SQUARESPACE_CACHEVERSION=1337875048444"/>
          <p:cNvPicPr/>
          <p:nvPr/>
        </p:nvPicPr>
        <p:blipFill>
          <a:blip r:embed="rId2" cstate="print"/>
          <a:srcRect/>
          <a:stretch>
            <a:fillRect/>
          </a:stretch>
        </p:blipFill>
        <p:spPr bwMode="auto">
          <a:xfrm>
            <a:off x="733598" y="1330906"/>
            <a:ext cx="2335362" cy="2529978"/>
          </a:xfrm>
          <a:prstGeom prst="rect">
            <a:avLst/>
          </a:prstGeom>
          <a:noFill/>
          <a:ln w="9525">
            <a:noFill/>
            <a:miter lim="800000"/>
            <a:headEnd/>
            <a:tailEnd/>
          </a:ln>
        </p:spPr>
      </p:pic>
    </p:spTree>
    <p:extLst>
      <p:ext uri="{BB962C8B-B14F-4D97-AF65-F5344CB8AC3E}">
        <p14:creationId xmlns:p14="http://schemas.microsoft.com/office/powerpoint/2010/main" val="1470201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Nine</a:t>
            </a:r>
            <a:r>
              <a:rPr lang="fr-FR" dirty="0"/>
              <a:t> </a:t>
            </a:r>
            <a:r>
              <a:rPr lang="fr-FR" dirty="0" err="1"/>
              <a:t>Whys</a:t>
            </a:r>
            <a:endParaRPr lang="en-US" dirty="0"/>
          </a:p>
        </p:txBody>
      </p:sp>
      <p:sp>
        <p:nvSpPr>
          <p:cNvPr id="3" name="Espace réservé du contenu 2"/>
          <p:cNvSpPr>
            <a:spLocks noGrp="1"/>
          </p:cNvSpPr>
          <p:nvPr>
            <p:ph sz="quarter" idx="14"/>
          </p:nvPr>
        </p:nvSpPr>
        <p:spPr/>
        <p:txBody>
          <a:bodyPr/>
          <a:lstStyle/>
          <a:p>
            <a:r>
              <a:rPr lang="en-US" dirty="0"/>
              <a:t>You are asked: “What do you do when working on ______ (the subject matter or challenge at hand)? Please make a short list of activities.”  </a:t>
            </a:r>
            <a:endParaRPr lang="en-US" dirty="0" smtClean="0"/>
          </a:p>
          <a:p>
            <a:r>
              <a:rPr lang="en-US" dirty="0" smtClean="0"/>
              <a:t>Then</a:t>
            </a:r>
            <a:r>
              <a:rPr lang="en-US" dirty="0"/>
              <a:t>, “Why is that important to you?” Why, why, why nine times or until you can go no deeper</a:t>
            </a:r>
            <a:r>
              <a:rPr lang="en-US" dirty="0" smtClean="0"/>
              <a:t>.</a:t>
            </a:r>
            <a:endParaRPr lang="en-US" dirty="0"/>
          </a:p>
        </p:txBody>
      </p:sp>
      <p:sp>
        <p:nvSpPr>
          <p:cNvPr id="4" name="Espace réservé du contenu 3"/>
          <p:cNvSpPr>
            <a:spLocks noGrp="1"/>
          </p:cNvSpPr>
          <p:nvPr>
            <p:ph sz="quarter" idx="15"/>
          </p:nvPr>
        </p:nvSpPr>
        <p:spPr/>
        <p:txBody>
          <a:bodyPr/>
          <a:lstStyle/>
          <a:p>
            <a:r>
              <a:rPr lang="en-US" b="1" dirty="0"/>
              <a:t>Becoming Clear About </a:t>
            </a:r>
            <a:r>
              <a:rPr lang="en-US" b="1" dirty="0" smtClean="0"/>
              <a:t>Purpose</a:t>
            </a:r>
            <a:endParaRPr lang="en-US" b="1" dirty="0"/>
          </a:p>
        </p:txBody>
      </p:sp>
      <p:sp>
        <p:nvSpPr>
          <p:cNvPr id="7" name="Espace réservé du texte 6"/>
          <p:cNvSpPr>
            <a:spLocks noGrp="1"/>
          </p:cNvSpPr>
          <p:nvPr>
            <p:ph type="body" sz="quarter" idx="17"/>
          </p:nvPr>
        </p:nvSpPr>
        <p:spPr/>
        <p:txBody>
          <a:bodyPr/>
          <a:lstStyle/>
          <a:p>
            <a:r>
              <a:rPr lang="fr-FR" dirty="0" smtClean="0"/>
              <a:t>p174</a:t>
            </a:r>
            <a:endParaRPr lang="en-US" dirty="0"/>
          </a:p>
        </p:txBody>
      </p:sp>
      <p:sp>
        <p:nvSpPr>
          <p:cNvPr id="9" name="Espace réservé du texte 8"/>
          <p:cNvSpPr>
            <a:spLocks noGrp="1"/>
          </p:cNvSpPr>
          <p:nvPr>
            <p:ph type="body" sz="quarter" idx="18"/>
          </p:nvPr>
        </p:nvSpPr>
        <p:spPr/>
        <p:txBody>
          <a:bodyPr/>
          <a:lstStyle/>
          <a:p>
            <a:r>
              <a:rPr lang="fr-FR" dirty="0" smtClean="0"/>
              <a:t>20 min</a:t>
            </a:r>
            <a:endParaRPr lang="en-US" dirty="0"/>
          </a:p>
        </p:txBody>
      </p:sp>
      <p:sp>
        <p:nvSpPr>
          <p:cNvPr id="10" name="Espace réservé du texte 9"/>
          <p:cNvSpPr>
            <a:spLocks noGrp="1"/>
          </p:cNvSpPr>
          <p:nvPr>
            <p:ph type="body" sz="quarter" idx="19"/>
          </p:nvPr>
        </p:nvSpPr>
        <p:spPr/>
        <p:txBody>
          <a:bodyPr/>
          <a:lstStyle/>
          <a:p>
            <a:r>
              <a:rPr lang="en-US" dirty="0" smtClean="0"/>
              <a:t></a:t>
            </a:r>
            <a:endParaRPr lang="en-US" dirty="0"/>
          </a:p>
        </p:txBody>
      </p:sp>
      <p:sp>
        <p:nvSpPr>
          <p:cNvPr id="11" name="Espace réservé du texte 10"/>
          <p:cNvSpPr>
            <a:spLocks noGrp="1"/>
          </p:cNvSpPr>
          <p:nvPr>
            <p:ph type="body" sz="quarter" idx="20"/>
          </p:nvPr>
        </p:nvSpPr>
        <p:spPr/>
        <p:txBody>
          <a:bodyPr>
            <a:noAutofit/>
          </a:bodyPr>
          <a:lstStyle/>
          <a:p>
            <a:r>
              <a:rPr lang="fr-FR" sz="3600" dirty="0" smtClean="0"/>
              <a:t>3</a:t>
            </a:r>
            <a:endParaRPr lang="en-US" sz="3600" dirty="0"/>
          </a:p>
        </p:txBody>
      </p:sp>
      <p:sp>
        <p:nvSpPr>
          <p:cNvPr id="5" name="Espace réservé du contenu 4"/>
          <p:cNvSpPr>
            <a:spLocks noGrp="1"/>
          </p:cNvSpPr>
          <p:nvPr>
            <p:ph sz="quarter" idx="21"/>
          </p:nvPr>
        </p:nvSpPr>
        <p:spPr/>
        <p:txBody>
          <a:bodyPr/>
          <a:lstStyle/>
          <a:p>
            <a:r>
              <a:rPr lang="en-US" sz="1400" dirty="0" smtClean="0"/>
              <a:t>Links to: </a:t>
            </a:r>
            <a:r>
              <a:rPr lang="en-US" sz="1400" i="1" dirty="0" smtClean="0"/>
              <a:t>33 Purpose-to-Practice</a:t>
            </a:r>
            <a:r>
              <a:rPr lang="en-US" sz="1400" i="1" dirty="0"/>
              <a:t>, </a:t>
            </a:r>
            <a:r>
              <a:rPr lang="en-US" sz="1400" i="1" dirty="0" smtClean="0"/>
              <a:t>26 Generative </a:t>
            </a:r>
            <a:r>
              <a:rPr lang="en-US" sz="1400" i="1" dirty="0"/>
              <a:t>Relationships, </a:t>
            </a:r>
            <a:r>
              <a:rPr lang="en-US" sz="1400" i="1" dirty="0" smtClean="0"/>
              <a:t>13 Wise </a:t>
            </a:r>
            <a:r>
              <a:rPr lang="en-US" sz="1400" i="1" dirty="0"/>
              <a:t>Crowds, </a:t>
            </a:r>
            <a:r>
              <a:rPr lang="en-US" sz="1400" i="1" dirty="0" smtClean="0"/>
              <a:t>9 W³</a:t>
            </a:r>
            <a:endParaRPr lang="en-US" sz="1400" i="1" dirty="0"/>
          </a:p>
        </p:txBody>
      </p:sp>
      <p:sp>
        <p:nvSpPr>
          <p:cNvPr id="6" name="Espace réservé du contenu 5"/>
          <p:cNvSpPr>
            <a:spLocks noGrp="1"/>
          </p:cNvSpPr>
          <p:nvPr>
            <p:ph sz="quarter" idx="22"/>
          </p:nvPr>
        </p:nvSpPr>
        <p:spPr/>
        <p:txBody>
          <a:bodyPr/>
          <a:lstStyle/>
          <a:p>
            <a:r>
              <a:rPr lang="fr-FR" b="1" dirty="0"/>
              <a:t>Goals: Solutions, Patterns, </a:t>
            </a:r>
            <a:r>
              <a:rPr lang="fr-FR" b="1" dirty="0" smtClean="0"/>
              <a:t>Prototypes</a:t>
            </a:r>
            <a:r>
              <a:rPr lang="fr-FR" b="1" dirty="0"/>
              <a:t>, </a:t>
            </a:r>
            <a:r>
              <a:rPr lang="fr-FR" b="1" dirty="0" smtClean="0"/>
              <a:t>Innovation</a:t>
            </a:r>
            <a:endParaRPr lang="en-US" b="1" dirty="0"/>
          </a:p>
        </p:txBody>
      </p:sp>
      <p:pic>
        <p:nvPicPr>
          <p:cNvPr id="8" name="Image 7" descr="http://www.liberatingstructures.com/storage/icons/03_9-Whys.png?__SQUARESPACE_CACHEVERSION=1337874206062"/>
          <p:cNvPicPr/>
          <p:nvPr/>
        </p:nvPicPr>
        <p:blipFill>
          <a:blip r:embed="rId2" cstate="print"/>
          <a:srcRect/>
          <a:stretch>
            <a:fillRect/>
          </a:stretch>
        </p:blipFill>
        <p:spPr bwMode="auto">
          <a:xfrm>
            <a:off x="764704" y="1286593"/>
            <a:ext cx="2335362" cy="2529978"/>
          </a:xfrm>
          <a:prstGeom prst="rect">
            <a:avLst/>
          </a:prstGeom>
          <a:noFill/>
          <a:ln w="9525">
            <a:noFill/>
            <a:miter lim="800000"/>
            <a:headEnd/>
            <a:tailEnd/>
          </a:ln>
        </p:spPr>
      </p:pic>
    </p:spTree>
    <p:extLst>
      <p:ext uri="{BB962C8B-B14F-4D97-AF65-F5344CB8AC3E}">
        <p14:creationId xmlns:p14="http://schemas.microsoft.com/office/powerpoint/2010/main" val="3475735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Autofit/>
          </a:bodyPr>
          <a:lstStyle/>
          <a:p>
            <a:r>
              <a:rPr lang="fr-FR" sz="3600" dirty="0" err="1" smtClean="0">
                <a:cs typeface="Arial" panose="020B0604020202020204" pitchFamily="34" charset="0"/>
              </a:rPr>
              <a:t>Wicked</a:t>
            </a:r>
            <a:r>
              <a:rPr lang="fr-FR" sz="3600" dirty="0" smtClean="0">
                <a:cs typeface="Arial" panose="020B0604020202020204" pitchFamily="34" charset="0"/>
              </a:rPr>
              <a:t> questions</a:t>
            </a:r>
            <a:endParaRPr lang="en-US" sz="3600" dirty="0">
              <a:cs typeface="Arial" panose="020B0604020202020204" pitchFamily="34" charset="0"/>
            </a:endParaRPr>
          </a:p>
        </p:txBody>
      </p:sp>
      <p:sp>
        <p:nvSpPr>
          <p:cNvPr id="10" name="Espace réservé du contenu 9"/>
          <p:cNvSpPr>
            <a:spLocks noGrp="1"/>
          </p:cNvSpPr>
          <p:nvPr>
            <p:ph sz="quarter" idx="14"/>
          </p:nvPr>
        </p:nvSpPr>
        <p:spPr>
          <a:ln w="63500" cmpd="thickThin">
            <a:solidFill>
              <a:schemeClr val="bg1">
                <a:lumMod val="50000"/>
              </a:schemeClr>
            </a:solidFill>
          </a:ln>
        </p:spPr>
        <p:txBody>
          <a:bodyPr vert="horz" lIns="91440" tIns="45720" rIns="91440" bIns="45720" rtlCol="0">
            <a:normAutofit/>
          </a:bodyPr>
          <a:lstStyle/>
          <a:p>
            <a:r>
              <a:rPr lang="en-US" dirty="0"/>
              <a:t>You are asked, “What opposing-yet-complementary strategies do we need to pursue simultaneously in order to be successful?”</a:t>
            </a:r>
          </a:p>
        </p:txBody>
      </p:sp>
      <p:sp>
        <p:nvSpPr>
          <p:cNvPr id="11" name="Espace réservé du contenu 10"/>
          <p:cNvSpPr>
            <a:spLocks noGrp="1"/>
          </p:cNvSpPr>
          <p:nvPr>
            <p:ph sz="quarter" idx="15"/>
          </p:nvPr>
        </p:nvSpPr>
        <p:spPr/>
        <p:txBody>
          <a:bodyPr>
            <a:normAutofit/>
          </a:bodyPr>
          <a:lstStyle/>
          <a:p>
            <a:r>
              <a:rPr lang="en-US" sz="2400" b="1" dirty="0"/>
              <a:t>Framing a Paradoxical Challenge That Engages Everyone’s Imagination</a:t>
            </a:r>
          </a:p>
        </p:txBody>
      </p:sp>
      <p:sp>
        <p:nvSpPr>
          <p:cNvPr id="22" name="Espace réservé du texte 21"/>
          <p:cNvSpPr>
            <a:spLocks noGrp="1"/>
          </p:cNvSpPr>
          <p:nvPr>
            <p:ph type="body" sz="quarter" idx="17"/>
          </p:nvPr>
        </p:nvSpPr>
        <p:spPr/>
        <p:txBody>
          <a:bodyPr/>
          <a:lstStyle/>
          <a:p>
            <a:r>
              <a:rPr lang="fr-FR" dirty="0" smtClean="0"/>
              <a:t>p178</a:t>
            </a:r>
            <a:endParaRPr lang="en-US" dirty="0"/>
          </a:p>
        </p:txBody>
      </p:sp>
      <p:sp>
        <p:nvSpPr>
          <p:cNvPr id="23" name="Espace réservé du texte 22"/>
          <p:cNvSpPr>
            <a:spLocks noGrp="1"/>
          </p:cNvSpPr>
          <p:nvPr>
            <p:ph type="body" sz="quarter" idx="18"/>
          </p:nvPr>
        </p:nvSpPr>
        <p:spPr/>
        <p:txBody>
          <a:bodyPr/>
          <a:lstStyle/>
          <a:p>
            <a:r>
              <a:rPr lang="fr-FR" dirty="0" smtClean="0"/>
              <a:t>25 min</a:t>
            </a:r>
            <a:endParaRPr lang="en-US" dirty="0"/>
          </a:p>
        </p:txBody>
      </p:sp>
      <p:sp>
        <p:nvSpPr>
          <p:cNvPr id="24" name="Espace réservé du texte 23"/>
          <p:cNvSpPr>
            <a:spLocks noGrp="1"/>
          </p:cNvSpPr>
          <p:nvPr>
            <p:ph type="body" sz="quarter" idx="19"/>
          </p:nvPr>
        </p:nvSpPr>
        <p:spPr/>
        <p:txBody>
          <a:bodyPr/>
          <a:lstStyle/>
          <a:p>
            <a:r>
              <a:rPr lang="en-US" dirty="0" smtClean="0"/>
              <a:t> </a:t>
            </a:r>
            <a:endParaRPr lang="en-US" dirty="0"/>
          </a:p>
        </p:txBody>
      </p:sp>
      <p:sp>
        <p:nvSpPr>
          <p:cNvPr id="25" name="Espace réservé du texte 24"/>
          <p:cNvSpPr>
            <a:spLocks noGrp="1"/>
          </p:cNvSpPr>
          <p:nvPr>
            <p:ph type="body" sz="quarter" idx="20"/>
          </p:nvPr>
        </p:nvSpPr>
        <p:spPr/>
        <p:txBody>
          <a:bodyPr>
            <a:noAutofit/>
          </a:bodyPr>
          <a:lstStyle/>
          <a:p>
            <a:r>
              <a:rPr lang="fr-FR" sz="3600" dirty="0" smtClean="0"/>
              <a:t>4</a:t>
            </a:r>
            <a:endParaRPr lang="en-US" sz="3600" dirty="0"/>
          </a:p>
        </p:txBody>
      </p:sp>
      <p:sp>
        <p:nvSpPr>
          <p:cNvPr id="3" name="Espace réservé du contenu 2"/>
          <p:cNvSpPr>
            <a:spLocks noGrp="1"/>
          </p:cNvSpPr>
          <p:nvPr>
            <p:ph sz="quarter" idx="22"/>
          </p:nvPr>
        </p:nvSpPr>
        <p:spPr/>
        <p:txBody>
          <a:bodyPr/>
          <a:lstStyle/>
          <a:p>
            <a:r>
              <a:rPr lang="fr-FR" b="1" dirty="0"/>
              <a:t>Goals: Solutions, </a:t>
            </a:r>
            <a:r>
              <a:rPr lang="fr-FR" b="1" dirty="0" smtClean="0"/>
              <a:t>Prototypes</a:t>
            </a:r>
            <a:endParaRPr lang="en-US" b="1" dirty="0"/>
          </a:p>
        </p:txBody>
      </p:sp>
      <p:sp>
        <p:nvSpPr>
          <p:cNvPr id="13" name="Espace réservé du contenu 4"/>
          <p:cNvSpPr txBox="1">
            <a:spLocks/>
          </p:cNvSpPr>
          <p:nvPr/>
        </p:nvSpPr>
        <p:spPr>
          <a:xfrm>
            <a:off x="333375" y="8840788"/>
            <a:ext cx="6264275" cy="28892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400" dirty="0" smtClean="0"/>
              <a:t>Links </a:t>
            </a:r>
            <a:r>
              <a:rPr lang="en-US" sz="1400" dirty="0"/>
              <a:t>to: </a:t>
            </a:r>
            <a:r>
              <a:rPr lang="en-US" sz="1400" i="1" dirty="0" smtClean="0"/>
              <a:t>15 </a:t>
            </a:r>
            <a:r>
              <a:rPr lang="en-US" sz="1400" i="1" dirty="0" err="1" smtClean="0"/>
              <a:t>Improv</a:t>
            </a:r>
            <a:r>
              <a:rPr lang="en-US" sz="1400" i="1" dirty="0" smtClean="0"/>
              <a:t> Prototyping</a:t>
            </a:r>
            <a:r>
              <a:rPr lang="en-US" sz="1400" i="1" dirty="0"/>
              <a:t>, </a:t>
            </a:r>
            <a:r>
              <a:rPr lang="en-US" sz="1400" i="1" dirty="0" smtClean="0"/>
              <a:t>31 </a:t>
            </a:r>
            <a:r>
              <a:rPr lang="en-US" sz="1400" i="1" dirty="0" err="1" smtClean="0"/>
              <a:t>Ecocycle</a:t>
            </a:r>
            <a:r>
              <a:rPr lang="en-US" sz="1400" i="1" dirty="0" smtClean="0"/>
              <a:t> Planning, 12 25/10 </a:t>
            </a:r>
            <a:r>
              <a:rPr lang="en-US" sz="1400" i="1" dirty="0"/>
              <a:t>Crowdsourcing</a:t>
            </a:r>
          </a:p>
        </p:txBody>
      </p:sp>
      <p:pic>
        <p:nvPicPr>
          <p:cNvPr id="14" name="Picture 4" descr="http://www.liberatingstructures.com/storage/icons/04_Wicked-questions_01.png?__SQUARESPACE_CACHEVERSION=133787422739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802" y="1327002"/>
            <a:ext cx="2376264" cy="234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1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600" dirty="0"/>
              <a:t>Appreciative Interviews (AI</a:t>
            </a:r>
            <a:r>
              <a:rPr lang="en-US" sz="3600" dirty="0" smtClean="0"/>
              <a:t>)</a:t>
            </a:r>
            <a:endParaRPr lang="en-US" sz="3600" dirty="0"/>
          </a:p>
        </p:txBody>
      </p:sp>
      <p:sp>
        <p:nvSpPr>
          <p:cNvPr id="3" name="Espace réservé du contenu 2"/>
          <p:cNvSpPr>
            <a:spLocks noGrp="1"/>
          </p:cNvSpPr>
          <p:nvPr>
            <p:ph sz="quarter" idx="14"/>
          </p:nvPr>
        </p:nvSpPr>
        <p:spPr/>
        <p:txBody>
          <a:bodyPr/>
          <a:lstStyle/>
          <a:p>
            <a:r>
              <a:rPr lang="en-US" dirty="0"/>
              <a:t>You are asked, “Please tell a story about a time when you worked on challenge with others and you are proud of what you accomplished.  What is the story and what made the success possible?  </a:t>
            </a:r>
          </a:p>
        </p:txBody>
      </p:sp>
      <p:sp>
        <p:nvSpPr>
          <p:cNvPr id="4" name="Espace réservé du contenu 3"/>
          <p:cNvSpPr>
            <a:spLocks noGrp="1"/>
          </p:cNvSpPr>
          <p:nvPr>
            <p:ph sz="quarter" idx="15"/>
          </p:nvPr>
        </p:nvSpPr>
        <p:spPr/>
        <p:txBody>
          <a:bodyPr/>
          <a:lstStyle/>
          <a:p>
            <a:r>
              <a:rPr lang="en-US" b="1" dirty="0"/>
              <a:t>Discovering and Building On the Root Causes of </a:t>
            </a:r>
            <a:r>
              <a:rPr lang="en-US" b="1" dirty="0" smtClean="0"/>
              <a:t>Success</a:t>
            </a:r>
            <a:endParaRPr lang="en-US" b="1" dirty="0"/>
          </a:p>
        </p:txBody>
      </p:sp>
      <p:sp>
        <p:nvSpPr>
          <p:cNvPr id="10" name="Espace réservé du texte 9"/>
          <p:cNvSpPr>
            <a:spLocks noGrp="1"/>
          </p:cNvSpPr>
          <p:nvPr>
            <p:ph type="body" sz="quarter" idx="17"/>
          </p:nvPr>
        </p:nvSpPr>
        <p:spPr/>
        <p:txBody>
          <a:bodyPr/>
          <a:lstStyle/>
          <a:p>
            <a:r>
              <a:rPr lang="fr-FR" dirty="0" smtClean="0"/>
              <a:t>p182</a:t>
            </a:r>
            <a:endParaRPr lang="en-US" dirty="0"/>
          </a:p>
        </p:txBody>
      </p:sp>
      <p:sp>
        <p:nvSpPr>
          <p:cNvPr id="11" name="Espace réservé du texte 10"/>
          <p:cNvSpPr>
            <a:spLocks noGrp="1"/>
          </p:cNvSpPr>
          <p:nvPr>
            <p:ph type="body" sz="quarter" idx="18"/>
          </p:nvPr>
        </p:nvSpPr>
        <p:spPr/>
        <p:txBody>
          <a:bodyPr/>
          <a:lstStyle/>
          <a:p>
            <a:r>
              <a:rPr lang="fr-FR" dirty="0" smtClean="0"/>
              <a:t>60 min</a:t>
            </a:r>
            <a:endParaRPr lang="en-US" dirty="0"/>
          </a:p>
        </p:txBody>
      </p:sp>
      <p:sp>
        <p:nvSpPr>
          <p:cNvPr id="12" name="Espace réservé du texte 11"/>
          <p:cNvSpPr>
            <a:spLocks noGrp="1"/>
          </p:cNvSpPr>
          <p:nvPr>
            <p:ph type="body" sz="quarter" idx="19"/>
          </p:nvPr>
        </p:nvSpPr>
        <p:spPr/>
        <p:txBody>
          <a:bodyPr/>
          <a:lstStyle/>
          <a:p>
            <a:r>
              <a:rPr lang="en-US" dirty="0" smtClean="0"/>
              <a:t></a:t>
            </a:r>
            <a:endParaRPr lang="en-US" dirty="0"/>
          </a:p>
        </p:txBody>
      </p:sp>
      <p:sp>
        <p:nvSpPr>
          <p:cNvPr id="13" name="Espace réservé du texte 12"/>
          <p:cNvSpPr>
            <a:spLocks noGrp="1"/>
          </p:cNvSpPr>
          <p:nvPr>
            <p:ph type="body" sz="quarter" idx="20"/>
          </p:nvPr>
        </p:nvSpPr>
        <p:spPr/>
        <p:txBody>
          <a:bodyPr>
            <a:normAutofit/>
          </a:bodyPr>
          <a:lstStyle/>
          <a:p>
            <a:r>
              <a:rPr lang="fr-FR" sz="3900" dirty="0" smtClean="0"/>
              <a:t>5</a:t>
            </a:r>
            <a:endParaRPr lang="en-US" dirty="0"/>
          </a:p>
        </p:txBody>
      </p:sp>
      <p:sp>
        <p:nvSpPr>
          <p:cNvPr id="5" name="Espace réservé du contenu 4"/>
          <p:cNvSpPr>
            <a:spLocks noGrp="1"/>
          </p:cNvSpPr>
          <p:nvPr>
            <p:ph sz="quarter" idx="21"/>
          </p:nvPr>
        </p:nvSpPr>
        <p:spPr/>
        <p:txBody>
          <a:bodyPr/>
          <a:lstStyle/>
          <a:p>
            <a:r>
              <a:rPr lang="fr-FR" i="1" dirty="0" smtClean="0"/>
              <a:t>Links to: 14 Min </a:t>
            </a:r>
            <a:r>
              <a:rPr lang="fr-FR" i="1" dirty="0" err="1" smtClean="0"/>
              <a:t>Specs</a:t>
            </a:r>
            <a:endParaRPr lang="en-US" i="1" dirty="0"/>
          </a:p>
        </p:txBody>
      </p:sp>
      <p:sp>
        <p:nvSpPr>
          <p:cNvPr id="6" name="Espace réservé du contenu 5"/>
          <p:cNvSpPr>
            <a:spLocks noGrp="1"/>
          </p:cNvSpPr>
          <p:nvPr>
            <p:ph sz="quarter" idx="22"/>
          </p:nvPr>
        </p:nvSpPr>
        <p:spPr/>
        <p:txBody>
          <a:bodyPr/>
          <a:lstStyle/>
          <a:p>
            <a:r>
              <a:rPr lang="fr-FR" b="1" dirty="0"/>
              <a:t>Goals: Solutions, Patterns, Action, </a:t>
            </a:r>
            <a:r>
              <a:rPr lang="fr-FR" b="1" dirty="0" smtClean="0"/>
              <a:t>Prototypes</a:t>
            </a:r>
            <a:endParaRPr lang="en-US" b="1" dirty="0"/>
          </a:p>
        </p:txBody>
      </p:sp>
      <p:pic>
        <p:nvPicPr>
          <p:cNvPr id="7" name="Image 6" descr="http://www.liberatingstructures.com/storage/icons/05_AppreciativeInterviews_01.png?__SQUARESPACE_CACHEVERSION=1337874259175"/>
          <p:cNvPicPr/>
          <p:nvPr/>
        </p:nvPicPr>
        <p:blipFill>
          <a:blip r:embed="rId2" cstate="print"/>
          <a:srcRect/>
          <a:stretch>
            <a:fillRect/>
          </a:stretch>
        </p:blipFill>
        <p:spPr bwMode="auto">
          <a:xfrm>
            <a:off x="661592" y="1096879"/>
            <a:ext cx="2479378" cy="2685994"/>
          </a:xfrm>
          <a:prstGeom prst="rect">
            <a:avLst/>
          </a:prstGeom>
          <a:noFill/>
          <a:ln w="9525">
            <a:noFill/>
            <a:miter lim="800000"/>
            <a:headEnd/>
            <a:tailEnd/>
          </a:ln>
        </p:spPr>
      </p:pic>
    </p:spTree>
    <p:extLst>
      <p:ext uri="{BB962C8B-B14F-4D97-AF65-F5344CB8AC3E}">
        <p14:creationId xmlns:p14="http://schemas.microsoft.com/office/powerpoint/2010/main" val="3966634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Making Space with </a:t>
            </a:r>
            <a:r>
              <a:rPr lang="en-US" dirty="0" smtClean="0"/>
              <a:t>TRIZ</a:t>
            </a:r>
            <a:endParaRPr lang="en-US" dirty="0"/>
          </a:p>
        </p:txBody>
      </p:sp>
      <p:sp>
        <p:nvSpPr>
          <p:cNvPr id="3" name="Espace réservé du contenu 2"/>
          <p:cNvSpPr>
            <a:spLocks noGrp="1"/>
          </p:cNvSpPr>
          <p:nvPr>
            <p:ph sz="quarter" idx="14"/>
          </p:nvPr>
        </p:nvSpPr>
        <p:spPr/>
        <p:txBody>
          <a:bodyPr>
            <a:normAutofit/>
          </a:bodyPr>
          <a:lstStyle/>
          <a:p>
            <a:r>
              <a:rPr lang="en-US" dirty="0"/>
              <a:t>With a sly smile, you are asked: </a:t>
            </a:r>
            <a:endParaRPr lang="en-US" dirty="0" smtClean="0"/>
          </a:p>
          <a:p>
            <a:pPr marL="514350" indent="-514350">
              <a:buFont typeface="+mj-lt"/>
              <a:buAutoNum type="arabicPeriod"/>
            </a:pPr>
            <a:r>
              <a:rPr lang="en-US" dirty="0" smtClean="0"/>
              <a:t>“</a:t>
            </a:r>
            <a:r>
              <a:rPr lang="en-US" dirty="0"/>
              <a:t>What can we do to reliably get the worst result imaginable? List your top strategies and behaviors. </a:t>
            </a:r>
            <a:endParaRPr lang="en-US" dirty="0" smtClean="0"/>
          </a:p>
          <a:p>
            <a:pPr marL="514350" indent="-514350">
              <a:buFont typeface="+mj-lt"/>
              <a:buAutoNum type="arabicPeriod"/>
            </a:pPr>
            <a:r>
              <a:rPr lang="en-US" dirty="0" smtClean="0"/>
              <a:t>How </a:t>
            </a:r>
            <a:r>
              <a:rPr lang="en-US" dirty="0"/>
              <a:t>does this list compare to what we do now? Be brutally honest. </a:t>
            </a:r>
            <a:endParaRPr lang="en-US" dirty="0" smtClean="0"/>
          </a:p>
          <a:p>
            <a:pPr marL="514350" indent="-514350">
              <a:buFont typeface="+mj-lt"/>
              <a:buAutoNum type="arabicPeriod"/>
            </a:pPr>
            <a:r>
              <a:rPr lang="en-US" dirty="0" smtClean="0"/>
              <a:t>What </a:t>
            </a:r>
            <a:r>
              <a:rPr lang="en-US" dirty="0"/>
              <a:t>first steps will help us stop what we know creates terrible results?”</a:t>
            </a:r>
          </a:p>
          <a:p>
            <a:endParaRPr lang="en-US" dirty="0"/>
          </a:p>
        </p:txBody>
      </p:sp>
      <p:sp>
        <p:nvSpPr>
          <p:cNvPr id="4" name="Espace réservé du contenu 3"/>
          <p:cNvSpPr>
            <a:spLocks noGrp="1"/>
          </p:cNvSpPr>
          <p:nvPr>
            <p:ph sz="quarter" idx="15"/>
          </p:nvPr>
        </p:nvSpPr>
        <p:spPr/>
        <p:txBody>
          <a:bodyPr/>
          <a:lstStyle/>
          <a:p>
            <a:r>
              <a:rPr lang="en-US" b="1" dirty="0"/>
              <a:t>Designing a Perfectly Adverse System to Make Space for </a:t>
            </a:r>
            <a:r>
              <a:rPr lang="en-US" b="1" dirty="0" smtClean="0"/>
              <a:t>Innovation</a:t>
            </a:r>
            <a:endParaRPr lang="en-US" b="1" dirty="0"/>
          </a:p>
        </p:txBody>
      </p:sp>
      <p:sp>
        <p:nvSpPr>
          <p:cNvPr id="11" name="Espace réservé du texte 10"/>
          <p:cNvSpPr>
            <a:spLocks noGrp="1"/>
          </p:cNvSpPr>
          <p:nvPr>
            <p:ph type="body" sz="quarter" idx="17"/>
          </p:nvPr>
        </p:nvSpPr>
        <p:spPr/>
        <p:txBody>
          <a:bodyPr/>
          <a:lstStyle/>
          <a:p>
            <a:r>
              <a:rPr lang="fr-FR" dirty="0" smtClean="0"/>
              <a:t>p187</a:t>
            </a:r>
            <a:endParaRPr lang="en-US" dirty="0"/>
          </a:p>
        </p:txBody>
      </p:sp>
      <p:sp>
        <p:nvSpPr>
          <p:cNvPr id="12" name="Espace réservé du texte 11"/>
          <p:cNvSpPr>
            <a:spLocks noGrp="1"/>
          </p:cNvSpPr>
          <p:nvPr>
            <p:ph type="body" sz="quarter" idx="18"/>
          </p:nvPr>
        </p:nvSpPr>
        <p:spPr/>
        <p:txBody>
          <a:bodyPr/>
          <a:lstStyle/>
          <a:p>
            <a:r>
              <a:rPr lang="fr-FR" dirty="0" smtClean="0"/>
              <a:t>35 min</a:t>
            </a:r>
            <a:endParaRPr lang="en-US" dirty="0"/>
          </a:p>
        </p:txBody>
      </p:sp>
      <p:sp>
        <p:nvSpPr>
          <p:cNvPr id="13" name="Espace réservé du texte 12"/>
          <p:cNvSpPr>
            <a:spLocks noGrp="1"/>
          </p:cNvSpPr>
          <p:nvPr>
            <p:ph type="body" sz="quarter" idx="19"/>
          </p:nvPr>
        </p:nvSpPr>
        <p:spPr/>
        <p:txBody>
          <a:bodyPr/>
          <a:lstStyle/>
          <a:p>
            <a:r>
              <a:rPr lang="en-US" dirty="0" smtClean="0"/>
              <a:t></a:t>
            </a:r>
            <a:endParaRPr lang="en-US" dirty="0"/>
          </a:p>
        </p:txBody>
      </p:sp>
      <p:sp>
        <p:nvSpPr>
          <p:cNvPr id="14" name="Espace réservé du texte 13"/>
          <p:cNvSpPr>
            <a:spLocks noGrp="1"/>
          </p:cNvSpPr>
          <p:nvPr>
            <p:ph type="body" sz="quarter" idx="20"/>
          </p:nvPr>
        </p:nvSpPr>
        <p:spPr/>
        <p:txBody>
          <a:bodyPr>
            <a:normAutofit/>
          </a:bodyPr>
          <a:lstStyle/>
          <a:p>
            <a:r>
              <a:rPr lang="fr-FR" sz="3900" dirty="0" smtClean="0"/>
              <a:t>6</a:t>
            </a:r>
            <a:endParaRPr lang="en-US" dirty="0"/>
          </a:p>
        </p:txBody>
      </p:sp>
      <p:sp>
        <p:nvSpPr>
          <p:cNvPr id="5" name="Espace réservé du contenu 4"/>
          <p:cNvSpPr>
            <a:spLocks noGrp="1"/>
          </p:cNvSpPr>
          <p:nvPr>
            <p:ph sz="quarter" idx="21"/>
          </p:nvPr>
        </p:nvSpPr>
        <p:spPr/>
        <p:txBody>
          <a:bodyPr/>
          <a:lstStyle/>
          <a:p>
            <a:r>
              <a:rPr lang="fr-FR" i="1" dirty="0" smtClean="0"/>
              <a:t>Links to: 31 </a:t>
            </a:r>
            <a:r>
              <a:rPr lang="fr-FR" i="1" dirty="0" err="1" smtClean="0"/>
              <a:t>Ecocycle</a:t>
            </a:r>
            <a:r>
              <a:rPr lang="fr-FR" i="1" dirty="0" smtClean="0"/>
              <a:t> Planning, 8 </a:t>
            </a:r>
            <a:r>
              <a:rPr lang="fr-FR" i="1" dirty="0" err="1" smtClean="0"/>
              <a:t>Troika</a:t>
            </a:r>
            <a:r>
              <a:rPr lang="fr-FR" i="1" dirty="0" smtClean="0"/>
              <a:t> Consulting, 13 Wise </a:t>
            </a:r>
            <a:r>
              <a:rPr lang="fr-FR" i="1" dirty="0" err="1" smtClean="0"/>
              <a:t>Crowds</a:t>
            </a:r>
            <a:endParaRPr lang="en-US" i="1" dirty="0"/>
          </a:p>
        </p:txBody>
      </p:sp>
      <p:sp>
        <p:nvSpPr>
          <p:cNvPr id="6" name="Espace réservé du contenu 5"/>
          <p:cNvSpPr>
            <a:spLocks noGrp="1"/>
          </p:cNvSpPr>
          <p:nvPr>
            <p:ph sz="quarter" idx="22"/>
          </p:nvPr>
        </p:nvSpPr>
        <p:spPr/>
        <p:txBody>
          <a:bodyPr/>
          <a:lstStyle/>
          <a:p>
            <a:r>
              <a:rPr lang="fr-FR" b="1" dirty="0"/>
              <a:t>Goals: Solutions, Patterns, Action</a:t>
            </a:r>
            <a:r>
              <a:rPr lang="fr-FR" b="1" dirty="0" smtClean="0"/>
              <a:t>, Innovation</a:t>
            </a:r>
            <a:endParaRPr lang="en-US" b="1" dirty="0"/>
          </a:p>
        </p:txBody>
      </p:sp>
      <p:pic>
        <p:nvPicPr>
          <p:cNvPr id="7" name="Image 6" descr="http://www.liberatingstructures.com/storage/icons/06_Triz.png?__SQUARESPACE_CACHEVERSION=1339690654424"/>
          <p:cNvPicPr/>
          <p:nvPr/>
        </p:nvPicPr>
        <p:blipFill>
          <a:blip r:embed="rId2" cstate="print"/>
          <a:srcRect/>
          <a:stretch>
            <a:fillRect/>
          </a:stretch>
        </p:blipFill>
        <p:spPr bwMode="auto">
          <a:xfrm>
            <a:off x="764704" y="1364603"/>
            <a:ext cx="2335362" cy="2529978"/>
          </a:xfrm>
          <a:prstGeom prst="rect">
            <a:avLst/>
          </a:prstGeom>
          <a:noFill/>
          <a:ln w="9525">
            <a:noFill/>
            <a:miter lim="800000"/>
            <a:headEnd/>
            <a:tailEnd/>
          </a:ln>
        </p:spPr>
      </p:pic>
    </p:spTree>
    <p:extLst>
      <p:ext uri="{BB962C8B-B14F-4D97-AF65-F5344CB8AC3E}">
        <p14:creationId xmlns:p14="http://schemas.microsoft.com/office/powerpoint/2010/main" val="286326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15% Solutions</a:t>
            </a:r>
            <a:endParaRPr lang="en-US" dirty="0"/>
          </a:p>
        </p:txBody>
      </p:sp>
      <p:sp>
        <p:nvSpPr>
          <p:cNvPr id="3" name="Espace réservé du contenu 2"/>
          <p:cNvSpPr>
            <a:spLocks noGrp="1"/>
          </p:cNvSpPr>
          <p:nvPr>
            <p:ph sz="quarter" idx="14"/>
          </p:nvPr>
        </p:nvSpPr>
        <p:spPr/>
        <p:txBody>
          <a:bodyPr/>
          <a:lstStyle/>
          <a:p>
            <a:r>
              <a:rPr lang="en-US" dirty="0"/>
              <a:t>You are asked, “Where is your 15%?” Where do you have discretion and freedom to act</a:t>
            </a:r>
            <a:r>
              <a:rPr lang="en-US" dirty="0" smtClean="0"/>
              <a:t>?”</a:t>
            </a:r>
            <a:endParaRPr lang="en-US" dirty="0"/>
          </a:p>
        </p:txBody>
      </p:sp>
      <p:sp>
        <p:nvSpPr>
          <p:cNvPr id="4" name="Espace réservé du contenu 3"/>
          <p:cNvSpPr>
            <a:spLocks noGrp="1"/>
          </p:cNvSpPr>
          <p:nvPr>
            <p:ph sz="quarter" idx="15"/>
          </p:nvPr>
        </p:nvSpPr>
        <p:spPr/>
        <p:txBody>
          <a:bodyPr>
            <a:normAutofit lnSpcReduction="10000"/>
          </a:bodyPr>
          <a:lstStyle/>
          <a:p>
            <a:r>
              <a:rPr lang="en-US" b="1" dirty="0"/>
              <a:t>Noticing the Influence, Discretion and Power Individuals Have Right </a:t>
            </a:r>
            <a:r>
              <a:rPr lang="en-US" b="1" dirty="0" smtClean="0"/>
              <a:t>Now</a:t>
            </a:r>
            <a:endParaRPr lang="en-US" b="1" dirty="0"/>
          </a:p>
        </p:txBody>
      </p:sp>
      <p:sp>
        <p:nvSpPr>
          <p:cNvPr id="7" name="Espace réservé du texte 6"/>
          <p:cNvSpPr>
            <a:spLocks noGrp="1"/>
          </p:cNvSpPr>
          <p:nvPr>
            <p:ph type="body" sz="quarter" idx="17"/>
          </p:nvPr>
        </p:nvSpPr>
        <p:spPr/>
        <p:txBody>
          <a:bodyPr/>
          <a:lstStyle/>
          <a:p>
            <a:r>
              <a:rPr lang="fr-FR" dirty="0" smtClean="0"/>
              <a:t>p191</a:t>
            </a:r>
            <a:endParaRPr lang="en-US" dirty="0"/>
          </a:p>
        </p:txBody>
      </p:sp>
      <p:sp>
        <p:nvSpPr>
          <p:cNvPr id="9" name="Espace réservé du texte 8"/>
          <p:cNvSpPr>
            <a:spLocks noGrp="1"/>
          </p:cNvSpPr>
          <p:nvPr>
            <p:ph type="body" sz="quarter" idx="18"/>
          </p:nvPr>
        </p:nvSpPr>
        <p:spPr/>
        <p:txBody>
          <a:bodyPr/>
          <a:lstStyle/>
          <a:p>
            <a:r>
              <a:rPr lang="fr-FR" dirty="0" smtClean="0"/>
              <a:t>20 min</a:t>
            </a:r>
            <a:endParaRPr lang="en-US" dirty="0"/>
          </a:p>
        </p:txBody>
      </p:sp>
      <p:sp>
        <p:nvSpPr>
          <p:cNvPr id="10" name="Espace réservé du texte 9"/>
          <p:cNvSpPr>
            <a:spLocks noGrp="1"/>
          </p:cNvSpPr>
          <p:nvPr>
            <p:ph type="body" sz="quarter" idx="19"/>
          </p:nvPr>
        </p:nvSpPr>
        <p:spPr/>
        <p:txBody>
          <a:bodyPr/>
          <a:lstStyle/>
          <a:p>
            <a:r>
              <a:rPr lang="en-US" dirty="0" smtClean="0"/>
              <a:t></a:t>
            </a:r>
            <a:endParaRPr lang="en-US" dirty="0"/>
          </a:p>
        </p:txBody>
      </p:sp>
      <p:sp>
        <p:nvSpPr>
          <p:cNvPr id="11" name="Espace réservé du texte 10"/>
          <p:cNvSpPr>
            <a:spLocks noGrp="1"/>
          </p:cNvSpPr>
          <p:nvPr>
            <p:ph type="body" sz="quarter" idx="20"/>
          </p:nvPr>
        </p:nvSpPr>
        <p:spPr/>
        <p:txBody>
          <a:bodyPr>
            <a:noAutofit/>
          </a:bodyPr>
          <a:lstStyle/>
          <a:p>
            <a:r>
              <a:rPr lang="fr-FR" sz="3600" dirty="0" smtClean="0"/>
              <a:t>7</a:t>
            </a:r>
            <a:endParaRPr lang="en-US" sz="3600" dirty="0"/>
          </a:p>
        </p:txBody>
      </p:sp>
      <p:sp>
        <p:nvSpPr>
          <p:cNvPr id="5" name="Espace réservé du contenu 4"/>
          <p:cNvSpPr>
            <a:spLocks noGrp="1"/>
          </p:cNvSpPr>
          <p:nvPr>
            <p:ph sz="quarter" idx="21"/>
          </p:nvPr>
        </p:nvSpPr>
        <p:spPr/>
        <p:txBody>
          <a:bodyPr/>
          <a:lstStyle/>
          <a:p>
            <a:r>
              <a:rPr lang="fr-FR" sz="1400" i="1" dirty="0" smtClean="0"/>
              <a:t>Links to: 8 </a:t>
            </a:r>
            <a:r>
              <a:rPr lang="en-US" sz="1400" i="1" dirty="0" smtClean="0"/>
              <a:t>Troika </a:t>
            </a:r>
            <a:r>
              <a:rPr lang="en-US" sz="1400" i="1" dirty="0"/>
              <a:t>Consulting, </a:t>
            </a:r>
            <a:r>
              <a:rPr lang="en-US" sz="1400" i="1" dirty="0" smtClean="0"/>
              <a:t>13 Wise </a:t>
            </a:r>
            <a:r>
              <a:rPr lang="en-US" sz="1400" i="1" dirty="0"/>
              <a:t>Crowds, </a:t>
            </a:r>
            <a:r>
              <a:rPr lang="en-US" sz="1400" i="1" dirty="0" smtClean="0"/>
              <a:t>25 Open Space Technology, 16 Helping </a:t>
            </a:r>
            <a:r>
              <a:rPr lang="en-US" sz="1400" i="1" dirty="0"/>
              <a:t>Heuristics, </a:t>
            </a:r>
            <a:r>
              <a:rPr lang="en-US" sz="1400" i="1" dirty="0" smtClean="0"/>
              <a:t>29 </a:t>
            </a:r>
            <a:r>
              <a:rPr lang="en-US" sz="1400" i="1" dirty="0" err="1" smtClean="0"/>
              <a:t>Integrated~Autonomy</a:t>
            </a:r>
            <a:endParaRPr lang="en-US" sz="1400" i="1" dirty="0"/>
          </a:p>
        </p:txBody>
      </p:sp>
      <p:sp>
        <p:nvSpPr>
          <p:cNvPr id="6" name="Espace réservé du contenu 5"/>
          <p:cNvSpPr>
            <a:spLocks noGrp="1"/>
          </p:cNvSpPr>
          <p:nvPr>
            <p:ph sz="quarter" idx="22"/>
          </p:nvPr>
        </p:nvSpPr>
        <p:spPr/>
        <p:txBody>
          <a:bodyPr/>
          <a:lstStyle/>
          <a:p>
            <a:r>
              <a:rPr lang="fr-FR" b="1" dirty="0"/>
              <a:t>Goals: Solutions, Patterns, Action, Prototypes, </a:t>
            </a:r>
            <a:r>
              <a:rPr lang="fr-FR" b="1" dirty="0" smtClean="0"/>
              <a:t>Innovation</a:t>
            </a:r>
            <a:endParaRPr lang="en-US" b="1" dirty="0"/>
          </a:p>
        </p:txBody>
      </p:sp>
      <p:pic>
        <p:nvPicPr>
          <p:cNvPr id="8" name="Image 7" descr="http://www.liberatingstructures.com/storage/icons/07_15-percent-solutions.png?__SQUARESPACE_CACHEVERSION=1337874383686"/>
          <p:cNvPicPr/>
          <p:nvPr/>
        </p:nvPicPr>
        <p:blipFill>
          <a:blip r:embed="rId2" cstate="print"/>
          <a:srcRect/>
          <a:stretch>
            <a:fillRect/>
          </a:stretch>
        </p:blipFill>
        <p:spPr bwMode="auto">
          <a:xfrm>
            <a:off x="805608" y="1252897"/>
            <a:ext cx="2191346" cy="2373959"/>
          </a:xfrm>
          <a:prstGeom prst="rect">
            <a:avLst/>
          </a:prstGeom>
          <a:noFill/>
          <a:ln w="9525">
            <a:noFill/>
            <a:miter lim="800000"/>
            <a:headEnd/>
            <a:tailEnd/>
          </a:ln>
        </p:spPr>
      </p:pic>
    </p:spTree>
    <p:extLst>
      <p:ext uri="{BB962C8B-B14F-4D97-AF65-F5344CB8AC3E}">
        <p14:creationId xmlns:p14="http://schemas.microsoft.com/office/powerpoint/2010/main" val="289914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Troika</a:t>
            </a:r>
            <a:r>
              <a:rPr lang="fr-FR" dirty="0"/>
              <a:t> Consulting</a:t>
            </a:r>
            <a:endParaRPr lang="en-US" dirty="0"/>
          </a:p>
        </p:txBody>
      </p:sp>
      <p:sp>
        <p:nvSpPr>
          <p:cNvPr id="3" name="Espace réservé du contenu 2"/>
          <p:cNvSpPr>
            <a:spLocks noGrp="1"/>
          </p:cNvSpPr>
          <p:nvPr>
            <p:ph sz="quarter" idx="14"/>
          </p:nvPr>
        </p:nvSpPr>
        <p:spPr/>
        <p:txBody>
          <a:bodyPr/>
          <a:lstStyle/>
          <a:p>
            <a:r>
              <a:rPr lang="en-US" dirty="0"/>
              <a:t>You are asked, “What is your challenge?  What kind of help do you need</a:t>
            </a:r>
            <a:r>
              <a:rPr lang="en-US" dirty="0" smtClean="0"/>
              <a:t>?”</a:t>
            </a:r>
            <a:endParaRPr lang="en-US" dirty="0"/>
          </a:p>
        </p:txBody>
      </p:sp>
      <p:sp>
        <p:nvSpPr>
          <p:cNvPr id="4" name="Espace réservé du contenu 3"/>
          <p:cNvSpPr>
            <a:spLocks noGrp="1"/>
          </p:cNvSpPr>
          <p:nvPr>
            <p:ph sz="quarter" idx="15"/>
          </p:nvPr>
        </p:nvSpPr>
        <p:spPr/>
        <p:txBody>
          <a:bodyPr/>
          <a:lstStyle/>
          <a:p>
            <a:r>
              <a:rPr lang="en-US" b="1" dirty="0"/>
              <a:t>Guiding Your Next Steps with </a:t>
            </a:r>
            <a:r>
              <a:rPr lang="en-US" b="1" dirty="0" smtClean="0"/>
              <a:t>Colleagues</a:t>
            </a:r>
            <a:endParaRPr lang="en-US" b="1" dirty="0"/>
          </a:p>
        </p:txBody>
      </p:sp>
      <p:sp>
        <p:nvSpPr>
          <p:cNvPr id="7" name="Espace réservé du texte 6"/>
          <p:cNvSpPr>
            <a:spLocks noGrp="1"/>
          </p:cNvSpPr>
          <p:nvPr>
            <p:ph type="body" sz="quarter" idx="17"/>
          </p:nvPr>
        </p:nvSpPr>
        <p:spPr/>
        <p:txBody>
          <a:bodyPr/>
          <a:lstStyle/>
          <a:p>
            <a:r>
              <a:rPr lang="fr-FR" dirty="0" smtClean="0"/>
              <a:t>p194</a:t>
            </a:r>
            <a:endParaRPr lang="en-US" dirty="0"/>
          </a:p>
        </p:txBody>
      </p:sp>
      <p:sp>
        <p:nvSpPr>
          <p:cNvPr id="9" name="Espace réservé du texte 8"/>
          <p:cNvSpPr>
            <a:spLocks noGrp="1"/>
          </p:cNvSpPr>
          <p:nvPr>
            <p:ph type="body" sz="quarter" idx="18"/>
          </p:nvPr>
        </p:nvSpPr>
        <p:spPr/>
        <p:txBody>
          <a:bodyPr/>
          <a:lstStyle/>
          <a:p>
            <a:r>
              <a:rPr lang="fr-FR" dirty="0" smtClean="0"/>
              <a:t>30 min</a:t>
            </a:r>
            <a:endParaRPr lang="en-US" dirty="0"/>
          </a:p>
        </p:txBody>
      </p:sp>
      <p:sp>
        <p:nvSpPr>
          <p:cNvPr id="10" name="Espace réservé du texte 9"/>
          <p:cNvSpPr>
            <a:spLocks noGrp="1"/>
          </p:cNvSpPr>
          <p:nvPr>
            <p:ph type="body" sz="quarter" idx="19"/>
          </p:nvPr>
        </p:nvSpPr>
        <p:spPr/>
        <p:txBody>
          <a:bodyPr/>
          <a:lstStyle/>
          <a:p>
            <a:r>
              <a:rPr lang="en-US" dirty="0" smtClean="0"/>
              <a:t></a:t>
            </a:r>
          </a:p>
        </p:txBody>
      </p:sp>
      <p:sp>
        <p:nvSpPr>
          <p:cNvPr id="11" name="Espace réservé du texte 10"/>
          <p:cNvSpPr>
            <a:spLocks noGrp="1"/>
          </p:cNvSpPr>
          <p:nvPr>
            <p:ph type="body" sz="quarter" idx="20"/>
          </p:nvPr>
        </p:nvSpPr>
        <p:spPr/>
        <p:txBody>
          <a:bodyPr>
            <a:noAutofit/>
          </a:bodyPr>
          <a:lstStyle/>
          <a:p>
            <a:r>
              <a:rPr lang="fr-FR" sz="3600" dirty="0" smtClean="0"/>
              <a:t>8</a:t>
            </a:r>
            <a:endParaRPr lang="en-US" sz="3600" dirty="0"/>
          </a:p>
        </p:txBody>
      </p:sp>
      <p:sp>
        <p:nvSpPr>
          <p:cNvPr id="5" name="Espace réservé du contenu 4"/>
          <p:cNvSpPr>
            <a:spLocks noGrp="1"/>
          </p:cNvSpPr>
          <p:nvPr>
            <p:ph sz="quarter" idx="21"/>
          </p:nvPr>
        </p:nvSpPr>
        <p:spPr/>
        <p:txBody>
          <a:bodyPr/>
          <a:lstStyle/>
          <a:p>
            <a:r>
              <a:rPr lang="fr-FR" sz="1400" i="1" dirty="0" smtClean="0"/>
              <a:t>Links to: 7 15% Solutions, 16 </a:t>
            </a:r>
            <a:r>
              <a:rPr lang="en-US" sz="1400" i="1" dirty="0" smtClean="0"/>
              <a:t>Helping </a:t>
            </a:r>
            <a:r>
              <a:rPr lang="en-US" sz="1400" i="1" dirty="0"/>
              <a:t>Heuristics, </a:t>
            </a:r>
            <a:r>
              <a:rPr lang="en-US" sz="1400" i="1" dirty="0" smtClean="0"/>
              <a:t>19 Heard </a:t>
            </a:r>
            <a:r>
              <a:rPr lang="en-US" sz="1400" i="1" dirty="0"/>
              <a:t>Seen Respected, </a:t>
            </a:r>
            <a:r>
              <a:rPr lang="en-US" sz="1400" i="1" dirty="0" smtClean="0"/>
              <a:t/>
            </a:r>
            <a:br>
              <a:rPr lang="en-US" sz="1400" i="1" dirty="0" smtClean="0"/>
            </a:br>
            <a:r>
              <a:rPr lang="en-US" sz="1400" i="1" dirty="0" smtClean="0"/>
              <a:t>3 Nine Whys</a:t>
            </a:r>
            <a:endParaRPr lang="en-US" sz="1400" i="1" dirty="0"/>
          </a:p>
        </p:txBody>
      </p:sp>
      <p:sp>
        <p:nvSpPr>
          <p:cNvPr id="6" name="Espace réservé du contenu 5"/>
          <p:cNvSpPr>
            <a:spLocks noGrp="1"/>
          </p:cNvSpPr>
          <p:nvPr>
            <p:ph sz="quarter" idx="22"/>
          </p:nvPr>
        </p:nvSpPr>
        <p:spPr/>
        <p:txBody>
          <a:bodyPr/>
          <a:lstStyle/>
          <a:p>
            <a:r>
              <a:rPr lang="fr-FR" b="1" dirty="0"/>
              <a:t>Goals: Solutions</a:t>
            </a:r>
            <a:r>
              <a:rPr lang="fr-FR" b="1" dirty="0" smtClean="0"/>
              <a:t>, </a:t>
            </a:r>
            <a:r>
              <a:rPr lang="fr-FR" b="1" dirty="0"/>
              <a:t>Action, </a:t>
            </a:r>
            <a:r>
              <a:rPr lang="fr-FR" b="1" dirty="0" smtClean="0"/>
              <a:t>Prototypes</a:t>
            </a:r>
            <a:endParaRPr lang="en-US" b="1" dirty="0"/>
          </a:p>
        </p:txBody>
      </p:sp>
      <p:pic>
        <p:nvPicPr>
          <p:cNvPr id="8" name="Image 7" descr="http://www.liberatingstructures.com/storage/icons/08_Troika-consulting.png?__SQUARESPACE_CACHEVERSION=1339690761575"/>
          <p:cNvPicPr/>
          <p:nvPr/>
        </p:nvPicPr>
        <p:blipFill>
          <a:blip r:embed="rId2" cstate="print"/>
          <a:srcRect/>
          <a:stretch>
            <a:fillRect/>
          </a:stretch>
        </p:blipFill>
        <p:spPr bwMode="auto">
          <a:xfrm>
            <a:off x="764704" y="1364603"/>
            <a:ext cx="2191346" cy="2373959"/>
          </a:xfrm>
          <a:prstGeom prst="rect">
            <a:avLst/>
          </a:prstGeom>
          <a:noFill/>
          <a:ln w="9525">
            <a:noFill/>
            <a:miter lim="800000"/>
            <a:headEnd/>
            <a:tailEnd/>
          </a:ln>
        </p:spPr>
      </p:pic>
    </p:spTree>
    <p:extLst>
      <p:ext uri="{BB962C8B-B14F-4D97-AF65-F5344CB8AC3E}">
        <p14:creationId xmlns:p14="http://schemas.microsoft.com/office/powerpoint/2010/main" val="2599807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2568</Words>
  <Application>Microsoft Office PowerPoint</Application>
  <PresentationFormat>Format A4 (210 x 297 mm)</PresentationFormat>
  <Paragraphs>344</Paragraphs>
  <Slides>34</Slides>
  <Notes>0</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Thème Office</vt:lpstr>
      <vt:lpstr>Liberating Structures</vt:lpstr>
      <vt:lpstr>1-2-4-All</vt:lpstr>
      <vt:lpstr>Impromptu Networking</vt:lpstr>
      <vt:lpstr>Nine Whys</vt:lpstr>
      <vt:lpstr>Wicked questions</vt:lpstr>
      <vt:lpstr>Appreciative Interviews (AI)</vt:lpstr>
      <vt:lpstr>Making Space with TRIZ</vt:lpstr>
      <vt:lpstr>15% Solutions</vt:lpstr>
      <vt:lpstr>Troika Consulting</vt:lpstr>
      <vt:lpstr>What, So What, Now What?</vt:lpstr>
      <vt:lpstr>Discovery &amp; Action Dialogue (DAD)</vt:lpstr>
      <vt:lpstr>Shift &amp; Share</vt:lpstr>
      <vt:lpstr>25/10 Crowd Sourcing</vt:lpstr>
      <vt:lpstr>Wise Crowds</vt:lpstr>
      <vt:lpstr>Min Specs</vt:lpstr>
      <vt:lpstr>Improv Prototyping</vt:lpstr>
      <vt:lpstr>Helping Heuristics</vt:lpstr>
      <vt:lpstr>Conversation Café</vt:lpstr>
      <vt:lpstr>Users Experience Fishbowl</vt:lpstr>
      <vt:lpstr>Heard, Seen, Respected (HSR)</vt:lpstr>
      <vt:lpstr>Drawing Together</vt:lpstr>
      <vt:lpstr>Design StoryBoards</vt:lpstr>
      <vt:lpstr>Celebrity Interview</vt:lpstr>
      <vt:lpstr>Social Network Webbing</vt:lpstr>
      <vt:lpstr>“What I Need From You” (WINFY)</vt:lpstr>
      <vt:lpstr>Open Space Technology</vt:lpstr>
      <vt:lpstr>Generative Relationships  STAR</vt:lpstr>
      <vt:lpstr>Agreement-&amp;-Certainty Matrix</vt:lpstr>
      <vt:lpstr>Simple Ethnography</vt:lpstr>
      <vt:lpstr>Integrated~Autonomy</vt:lpstr>
      <vt:lpstr>Critical Uncertainties</vt:lpstr>
      <vt:lpstr>Ecocycle Planning</vt:lpstr>
      <vt:lpstr>Panarchy</vt:lpstr>
      <vt:lpstr>Purpose-To-Practice (P2P)</vt:lpstr>
    </vt:vector>
  </TitlesOfParts>
  <Company>BNP Paribas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Wicked questions</dc:title>
  <dc:creator>Nicolas STAMPF</dc:creator>
  <cp:lastModifiedBy>Nicolas STAMPF</cp:lastModifiedBy>
  <cp:revision>59</cp:revision>
  <cp:lastPrinted>2014-10-09T08:36:21Z</cp:lastPrinted>
  <dcterms:created xsi:type="dcterms:W3CDTF">2014-05-06T07:27:21Z</dcterms:created>
  <dcterms:modified xsi:type="dcterms:W3CDTF">2014-10-09T08:36:39Z</dcterms:modified>
</cp:coreProperties>
</file>