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Barlow ExtraLight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Hepta Slab Medium"/>
      <p:regular r:id="rId46"/>
      <p:bold r:id="rId47"/>
    </p:embeddedFont>
    <p:embeddedFont>
      <p:font typeface="Hepta Slab Light"/>
      <p:regular r:id="rId48"/>
      <p:bold r:id="rId49"/>
    </p:embeddedFont>
    <p:embeddedFont>
      <p:font typeface="Hepta Slab"/>
      <p:regular r:id="rId50"/>
      <p:bold r:id="rId51"/>
    </p:embeddedFont>
    <p:embeddedFont>
      <p:font typeface="Barlow Medium"/>
      <p:regular r:id="rId52"/>
      <p:bold r:id="rId53"/>
      <p:italic r:id="rId54"/>
      <p:boldItalic r:id="rId55"/>
    </p:embeddedFont>
    <p:embeddedFont>
      <p:font typeface="Barlow Light"/>
      <p:regular r:id="rId56"/>
      <p:bold r:id="rId57"/>
      <p:italic r:id="rId58"/>
      <p:boldItalic r:id="rId59"/>
    </p:embeddedFont>
    <p:embeddedFont>
      <p:font typeface="Barlow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font" Target="fonts/Roboto-regular.fntdata"/><Relationship Id="rId47" Type="http://schemas.openxmlformats.org/officeDocument/2006/relationships/font" Target="fonts/HeptaSlabMedium-bold.fntdata"/><Relationship Id="rId34" Type="http://schemas.openxmlformats.org/officeDocument/2006/relationships/slide" Target="slides/slide29.xml"/><Relationship Id="rId63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50" Type="http://schemas.openxmlformats.org/officeDocument/2006/relationships/font" Target="fonts/HeptaSlab-regular.fntdata"/><Relationship Id="rId55" Type="http://schemas.openxmlformats.org/officeDocument/2006/relationships/font" Target="fonts/BarlowMedium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BarlowExtraLight-italic.fntdata"/><Relationship Id="rId45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font" Target="fonts/BarlowMedium-bold.fntdata"/><Relationship Id="rId11" Type="http://schemas.openxmlformats.org/officeDocument/2006/relationships/slide" Target="slides/slide6.xml"/><Relationship Id="rId58" Type="http://schemas.openxmlformats.org/officeDocument/2006/relationships/font" Target="fonts/BarlowLight-italic.fntdata"/><Relationship Id="rId66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61" Type="http://schemas.openxmlformats.org/officeDocument/2006/relationships/font" Target="fonts/Barlow-bold.fntdata"/><Relationship Id="rId19" Type="http://schemas.openxmlformats.org/officeDocument/2006/relationships/slide" Target="slides/slide14.xml"/><Relationship Id="rId43" Type="http://schemas.openxmlformats.org/officeDocument/2006/relationships/font" Target="fonts/Roboto-bold.fntdata"/><Relationship Id="rId48" Type="http://schemas.openxmlformats.org/officeDocument/2006/relationships/font" Target="fonts/HeptaSlabLight-regular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64" Type="http://schemas.openxmlformats.org/officeDocument/2006/relationships/customXml" Target="../customXml/item1.xml"/><Relationship Id="rId8" Type="http://schemas.openxmlformats.org/officeDocument/2006/relationships/slide" Target="slides/slide3.xml"/><Relationship Id="rId51" Type="http://schemas.openxmlformats.org/officeDocument/2006/relationships/font" Target="fonts/HeptaSlab-bold.fntdata"/><Relationship Id="rId3" Type="http://schemas.openxmlformats.org/officeDocument/2006/relationships/presProps" Target="presProps.xml"/><Relationship Id="rId46" Type="http://schemas.openxmlformats.org/officeDocument/2006/relationships/font" Target="fonts/HeptaSlabMedium-regular.fntdata"/><Relationship Id="rId33" Type="http://schemas.openxmlformats.org/officeDocument/2006/relationships/slide" Target="slides/slide28.xml"/><Relationship Id="rId38" Type="http://schemas.openxmlformats.org/officeDocument/2006/relationships/font" Target="fonts/BarlowExtraLight-regular.fntdata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BarlowLight-boldItalic.fntdata"/><Relationship Id="rId17" Type="http://schemas.openxmlformats.org/officeDocument/2006/relationships/slide" Target="slides/slide12.xml"/><Relationship Id="rId41" Type="http://schemas.openxmlformats.org/officeDocument/2006/relationships/font" Target="fonts/BarlowExtraLight-boldItalic.fntdata"/><Relationship Id="rId62" Type="http://schemas.openxmlformats.org/officeDocument/2006/relationships/font" Target="fonts/Barlow-italic.fntdata"/><Relationship Id="rId20" Type="http://schemas.openxmlformats.org/officeDocument/2006/relationships/slide" Target="slides/slide15.xml"/><Relationship Id="rId54" Type="http://schemas.openxmlformats.org/officeDocument/2006/relationships/font" Target="fonts/BarlowMedium-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font" Target="fonts/HeptaSlabLight-bold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BarlowLight-bold.fntdata"/><Relationship Id="rId15" Type="http://schemas.openxmlformats.org/officeDocument/2006/relationships/slide" Target="slides/slide10.xml"/><Relationship Id="rId44" Type="http://schemas.openxmlformats.org/officeDocument/2006/relationships/font" Target="fonts/Roboto-italic.fntdata"/><Relationship Id="rId31" Type="http://schemas.openxmlformats.org/officeDocument/2006/relationships/slide" Target="slides/slide26.xml"/><Relationship Id="rId60" Type="http://schemas.openxmlformats.org/officeDocument/2006/relationships/font" Target="fonts/Barlow-regular.fntdata"/><Relationship Id="rId52" Type="http://schemas.openxmlformats.org/officeDocument/2006/relationships/font" Target="fonts/BarlowMedium-regular.fntdata"/><Relationship Id="rId10" Type="http://schemas.openxmlformats.org/officeDocument/2006/relationships/slide" Target="slides/slide5.xml"/><Relationship Id="rId65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font" Target="fonts/BarlowExtraLight-bold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b67fa5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b67fa5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b67fa5f3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b67fa5f3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b67fa5f3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b67fa5f3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b67fa5f3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b67fa5f3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b67fa5f3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b67fa5f3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b67fa5f3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4b67fa5f3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b67fa5f3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b67fa5f3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b67fa5f3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b67fa5f3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4b67fa5f3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4b67fa5f3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b67fa5f3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b67fa5f3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b67fa5f3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b67fa5f3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b67fa5f3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b67fa5f3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b67fa5f3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b67fa5f3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85af4e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85af4e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85af4e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685af4e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85af4e2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85af4e2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85af4e2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85af4e2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85af4e2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85af4e2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85af4e2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85af4e2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685af4e2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685af4e2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85af4e2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685af4e2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685af4e2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685af4e2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b67fa5f3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b67fa5f3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85af4e2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85af4e2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85af4e2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685af4e2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685af4e2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685af4e2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b67fa5f3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b67fa5f3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b67fa5f3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b67fa5f3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b67fa5f3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b67fa5f3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b67fa5f3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b67fa5f3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b67fa5f3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b67fa5f3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b67fa5f3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b67fa5f3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Perceptron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Multicamadas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Estrutura de Redes MLP</a:t>
            </a:r>
            <a:endParaRPr/>
          </a:p>
        </p:txBody>
      </p:sp>
      <p:sp>
        <p:nvSpPr>
          <p:cNvPr id="384" name="Google Shape;384;p56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Camadas Ocultas: Estas camadas são onde ocorrem computações complexas. Cada neurônio em uma camada oculta recebe entradas de todos os neurônios da camada anterior, realiza somas ponderadas e aplica funções de ativação para introduzir a não linearidade.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Camada de Saída: Esta camada produz a saída final da rede. O número de neurônios depende da tarefa, como classificação binária ou multiclasse[1][3].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Estrutura de Redes MLP</a:t>
            </a:r>
            <a:endParaRPr/>
          </a:p>
        </p:txBody>
      </p:sp>
      <p:sp>
        <p:nvSpPr>
          <p:cNvPr id="391" name="Google Shape;391;p5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Camada de Saída: Esta camada produz a saída final da rede. O número de neurônios depende da tarefa, como classificação binária ou multiclasse.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Principais Componentes e Processos</a:t>
            </a:r>
            <a:endParaRPr/>
          </a:p>
        </p:txBody>
      </p:sp>
      <p:sp>
        <p:nvSpPr>
          <p:cNvPr id="398" name="Google Shape;398;p58"/>
          <p:cNvSpPr txBox="1"/>
          <p:nvPr>
            <p:ph idx="2" type="body"/>
          </p:nvPr>
        </p:nvSpPr>
        <p:spPr>
          <a:xfrm>
            <a:off x="802050" y="168027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Funções de Ativação: Introduzem a não linearidade na rede, permitindo que ela aprenda padrões complexos nos dados. Funções de ativação comuns incluem sigmoide, ReLU e tanh.</a:t>
            </a:r>
            <a:endParaRPr/>
          </a:p>
        </p:txBody>
      </p:sp>
      <p:sp>
        <p:nvSpPr>
          <p:cNvPr id="399" name="Google Shape;399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Principais Componentes e Processos</a:t>
            </a:r>
            <a:endParaRPr/>
          </a:p>
        </p:txBody>
      </p:sp>
      <p:sp>
        <p:nvSpPr>
          <p:cNvPr id="405" name="Google Shape;405;p5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Retropropagação: Este é o algoritmo principal usado para treinar MLPs. Envolve a propagação de erros para trás, a partir da camada de saída, para ajustar pesos e vieses, minimizando a função de perdas.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Algoritmos de Otimização: Técnicas como a Descida do Gradiente Estocástico (SGD) são usadas para atualizar iterativamente os parâmetros da rede com base no gradiente da função de perdas.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Principais Componentes e Processos</a:t>
            </a:r>
            <a:endParaRPr/>
          </a:p>
        </p:txBody>
      </p:sp>
      <p:sp>
        <p:nvSpPr>
          <p:cNvPr id="412" name="Google Shape;412;p60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Algoritmos de Otimização: Técnicas como a Descida do Gradiente Estocástico (SGD) são usadas para atualizar iterativamente os parâmetros da rede com base no gradiente da função de perdas.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Principais Componentes e Processos</a:t>
            </a:r>
            <a:endParaRPr/>
          </a:p>
        </p:txBody>
      </p:sp>
      <p:sp>
        <p:nvSpPr>
          <p:cNvPr id="419" name="Google Shape;419;p61"/>
          <p:cNvSpPr txBox="1"/>
          <p:nvPr>
            <p:ph idx="2" type="body"/>
          </p:nvPr>
        </p:nvSpPr>
        <p:spPr>
          <a:xfrm>
            <a:off x="802050" y="168027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 sz="2700"/>
              <a:t>Arquitetura Feedforward: MLPs são redes feedforward, o que significa que os dados fluem apenas em uma direção, da entrada para a saída.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• Aprendizado Supervisionado: MLPs são comumente usados ​​para tarefas de aprendizado supervisionado, como classificação e regressão.</a:t>
            </a:r>
            <a:endParaRPr sz="2700"/>
          </a:p>
        </p:txBody>
      </p:sp>
      <p:sp>
        <p:nvSpPr>
          <p:cNvPr id="420" name="Google Shape;420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Vantagens e Limitações</a:t>
            </a:r>
            <a:endParaRPr/>
          </a:p>
        </p:txBody>
      </p:sp>
      <p:sp>
        <p:nvSpPr>
          <p:cNvPr id="426" name="Google Shape;426;p62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Vantagens: MLPs podem aproximar qualquer função contínua e são versáteis no tratamento de diversas tarefas.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Limitações: Podem sofrer com overfitting e exigir recursos computacionais significativos devido à sua estrutura totalmente conectada.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Quais são as funções de ativação comuns usadas em MLPs?</a:t>
            </a:r>
            <a:endParaRPr/>
          </a:p>
        </p:txBody>
      </p:sp>
      <p:sp>
        <p:nvSpPr>
          <p:cNvPr id="433" name="Google Shape;433;p63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funções de ativação comuns usadas em Perceptrons Multicamadas (MLPs) incluem: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Quais são as funções de ativação comuns usadas em MLPs?</a:t>
            </a:r>
            <a:endParaRPr/>
          </a:p>
        </p:txBody>
      </p:sp>
      <p:sp>
        <p:nvSpPr>
          <p:cNvPr id="440" name="Google Shape;440;p64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Sigmoide (Função Logística):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◦ Fórmula: $ f(x) = \frac{1}{1 + e^{-x}} 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◦ Faixa de saída: $ (0, 1) 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◦ Comumente usada para tarefas de classificação binária.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◦ Limitação: Pode sofrer com gradientes que desaparecem durante o treinamento.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Quais são as funções de ativação comuns usadas em MLPs?</a:t>
            </a:r>
            <a:endParaRPr/>
          </a:p>
        </p:txBody>
      </p:sp>
      <p:sp>
        <p:nvSpPr>
          <p:cNvPr id="447" name="Google Shape;447;p65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Tangente Hiperbólica (Tanh):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Fórmula: $ f(x) = \frac{e^x - e{-x}}{ex + e^{-x}} $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Faixa de saída: $ (-1, 1) $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Preferida em relação à sigmoide para saídas centralizadas, o que pode melhorar a estabilidade do treinamento.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Limitação: Também propensa a gradientes que desaparecem.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50" y="601525"/>
            <a:ext cx="6858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Quais são as funções de ativação comuns usadas em MLPs?</a:t>
            </a:r>
            <a:endParaRPr/>
          </a:p>
        </p:txBody>
      </p:sp>
      <p:sp>
        <p:nvSpPr>
          <p:cNvPr id="454" name="Google Shape;454;p66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4. Softmax: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Fórmula: $ f(x_i) = \frac{e^{x_i}}{\sum_{j} e^{x_j}} $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Faixa de saída: $ (0, 1) $, somando 1 em todas as saídas.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◦ Normalmente usado na camada de saída para classificação multiclasse.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1648"/>
            <a:ext cx="9144002" cy="180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8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902"/>
            <a:ext cx="9144000" cy="218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3" y="1985963"/>
            <a:ext cx="87534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0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7799"/>
            <a:ext cx="9144001" cy="10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1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Pré-Processamento dos Dados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StandardScaler() - Uso da distribuição normal e, portanto, transforma cada valor nos dados de forma que a média dos dados padronizados seja zero e o desvio padrão seja igual a um. Essa transformação garante que os dados estejam em uma escala comum, o que é útil para muitos algoritmos de aprendizado de máquina, especialmente aqueles que são sensíveis à escala dos atributos. O objetivo de utilizar dessa distribuição para Machine Learning é de simplificar o processo de reconhecimento dos dados pela máquina evitando problemas como Bias (algoritmo enviesado), além de prevenir falhas de sobreajuste e subajuste (quando o modelo se ajusta demais aos dados e não generaliza adequadamente aos novos dados ou quando ele não se ajusta bem aos dados, respectivamente)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2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Pré-Processamento dos Dados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StandardScaler() - Uso da distribuição normal e, portanto, transforma cada valor nos dados de forma que a média dos dados padronizados seja zero e o desvio padrão seja igual a um. Essa transformação garante que os dados estejam em uma escala comum, o que é útil para muitos algoritmos de aprendizado de máquina, especialmente aqueles que são sensíveis à escala dos atributos. O objetivo de utilizar dessa distribuição para Machine Learning é de simplificar o processo de reconhecimento dos dados pela máquina evitando problemas como Bias (algoritmo enviesado), além de prevenir falhas de sobreajuste e subajuste (quando o modelo se ajusta demais aos dados e não generaliza adequadamente aos novos dados ou quando ele não se ajusta bem aos dados, respectivamente)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3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905000"/>
            <a:ext cx="71532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4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058"/>
            <a:ext cx="9143999" cy="134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5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883"/>
            <a:ext cx="9144002" cy="23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Princípios básicos das redes perceptron multicamadas</a:t>
            </a:r>
            <a:endParaRPr/>
          </a:p>
        </p:txBody>
      </p:sp>
      <p:sp>
        <p:nvSpPr>
          <p:cNvPr id="337" name="Google Shape;337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Redes perceptron multicamadas (MLP) são um tipo fundamental de rede neural artificial amplamente utilizada em aprendizado de máquina e aprendizado profundo. Aqui estão os princípios básicos das redes MLP: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6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225"/>
            <a:ext cx="8839198" cy="151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919288"/>
            <a:ext cx="84963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8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8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7179"/>
            <a:ext cx="9144001" cy="86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Princípios básicos das redes perceptron multicamadas</a:t>
            </a:r>
            <a:endParaRPr/>
          </a:p>
        </p:txBody>
      </p:sp>
      <p:sp>
        <p:nvSpPr>
          <p:cNvPr id="344" name="Google Shape;344;p50"/>
          <p:cNvSpPr txBox="1"/>
          <p:nvPr>
            <p:ph idx="2" type="body"/>
          </p:nvPr>
        </p:nvSpPr>
        <p:spPr>
          <a:xfrm>
            <a:off x="802050" y="16308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Caracterização de problemas de aproximação funcional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É a classe de problemas em que as redes PMC podem usufruir de maior destaque.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Consiste de mapear o comportamento de um processo se baseando somente em diversas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medições efetivadas em suas entradas e saídas (sem conhecer a modelagem matemática).</a:t>
            </a:r>
            <a:endParaRPr sz="1800"/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Princípios básicos das redes perceptron multicamadas</a:t>
            </a:r>
            <a:endParaRPr/>
          </a:p>
        </p:txBody>
      </p:sp>
      <p:sp>
        <p:nvSpPr>
          <p:cNvPr id="351" name="Google Shape;351;p51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Observa-se aqui uma das principais características intrínsecas das redes neurais artificiais, ou seja,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aprendizado a partir de exemplos.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No caso de aproximação de funções, traduz-se na disponibilização de um conjunto de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entradas/saídas que reproduzem o comportamento do sistema a ser tratado.</a:t>
            </a:r>
            <a:endParaRPr sz="1800"/>
          </a:p>
        </p:txBody>
      </p:sp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Princípios básicos das redes perceptron multicamadas</a:t>
            </a:r>
            <a:endParaRPr/>
          </a:p>
        </p:txBody>
      </p:sp>
      <p:sp>
        <p:nvSpPr>
          <p:cNvPr id="358" name="Google Shape;358;p52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De fato, há muitas aplicações em que as únicas informações disponíveis se resumem a uma coleção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 dados de entradas/saídas.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Nesta direção, constata-se que as RNA têm sido extensivamente aplicados nas seguintes situações: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O processo a ser modelado é de certa forma complexo.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Naqueles casos em que as utilizações de métodos convencionais produzem resultados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insatisfatórios.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• Naqueles casos em que os sistemas convencionais exigem requisitos computacionais bem sofisticados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Aspectos da arquitetura</a:t>
            </a:r>
            <a:endParaRPr b="1" sz="44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5" name="Google Shape;365;p53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 ▪ Redes Perceptron de Múltiplas Camadas (PMC), também conhecidas como redes MLP (Multi Layer Perceptron), são caracterizadas pela presença de pelo menos uma camada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intermediária (escondida) de neurônios.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/>
              <a:t> ▪ As camadas intermediárias são aquelas situadas entre a camada de entrada e a respectiva camada neural de saída.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Aspectos da arquitetura</a:t>
            </a:r>
            <a:endParaRPr b="1" sz="49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1" name="Google Shape;371;p54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Redes PMC é uma das mais versáteis quanto às suas aplicações, podendo ser utilizadas nos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seguintes tipos de problemas: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Aproximação universal de funções.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Classificação de padrões.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Identificação e controle de processos.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Previsão de séries temporais.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Otimização de sistemas.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O PMC pertence à arquitetura feedforward de camadas múltiplas.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▪ O treinamento do PMC é executado de forma SUPERVISIONADA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Estrutura de Redes MLP</a:t>
            </a:r>
            <a:endParaRPr/>
          </a:p>
        </p:txBody>
      </p:sp>
      <p:sp>
        <p:nvSpPr>
          <p:cNvPr id="377" name="Google Shape;377;p55"/>
          <p:cNvSpPr txBox="1"/>
          <p:nvPr>
            <p:ph idx="2" type="body"/>
          </p:nvPr>
        </p:nvSpPr>
        <p:spPr>
          <a:xfrm>
            <a:off x="810075" y="1708800"/>
            <a:ext cx="75399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Camada de Entrada: Esta camada recebe os dados de entrada iniciais. Cada neurônio na camada de entrada representa uma característica ou dimensão dos dados de entrada.</a:t>
            </a:r>
            <a:endParaRPr/>
          </a:p>
        </p:txBody>
      </p:sp>
      <p:sp>
        <p:nvSpPr>
          <p:cNvPr id="378" name="Google Shape;37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A5EC06E8B3894E9080845EA9B027F8" ma:contentTypeVersion="12" ma:contentTypeDescription="Crie um novo documento." ma:contentTypeScope="" ma:versionID="a57ed5d0054f8184efdf559638007240">
  <xsd:schema xmlns:xsd="http://www.w3.org/2001/XMLSchema" xmlns:xs="http://www.w3.org/2001/XMLSchema" xmlns:p="http://schemas.microsoft.com/office/2006/metadata/properties" xmlns:ns2="b606a08f-3e87-4d11-aa84-41cdd4d422de" xmlns:ns3="4f8a575f-8453-4ab3-9699-104a6bc48a32" targetNamespace="http://schemas.microsoft.com/office/2006/metadata/properties" ma:root="true" ma:fieldsID="bc85055764eecd03b1dfb7eeaf782138" ns2:_="" ns3:_="">
    <xsd:import namespace="b606a08f-3e87-4d11-aa84-41cdd4d422de"/>
    <xsd:import namespace="4f8a575f-8453-4ab3-9699-104a6bc4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6a08f-3e87-4d11-aa84-41cdd4d42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a575f-8453-4ab3-9699-104a6bc48a3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85f2dad-16a3-47a3-9b10-9ba548803de8}" ma:internalName="TaxCatchAll" ma:showField="CatchAllData" ma:web="4f8a575f-8453-4ab3-9699-104a6bc48a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a575f-8453-4ab3-9699-104a6bc48a32" xsi:nil="true"/>
    <lcf76f155ced4ddcb4097134ff3c332f xmlns="b606a08f-3e87-4d11-aa84-41cdd4d422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854D82-6FBB-46BE-ACBD-29AFC48DF9EC}"/>
</file>

<file path=customXml/itemProps2.xml><?xml version="1.0" encoding="utf-8"?>
<ds:datastoreItem xmlns:ds="http://schemas.openxmlformats.org/officeDocument/2006/customXml" ds:itemID="{06CD354A-0AFA-4BEB-87AB-864D31F5691D}"/>
</file>

<file path=customXml/itemProps3.xml><?xml version="1.0" encoding="utf-8"?>
<ds:datastoreItem xmlns:ds="http://schemas.openxmlformats.org/officeDocument/2006/customXml" ds:itemID="{D9054AEF-0D6B-4F65-BDD6-A78617DA580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0x010100ADA5EC06E8B3894E9080845EA9B027F8</vt:lpwstr>
  </property>
</Properties>
</file>