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Dosis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DF918E0-C340-4633-8E2E-8B4A72F8BCAE}">
  <a:tblStyle styleId="{EDF918E0-C340-4633-8E2E-8B4A72F8BCA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Dosis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Dosis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2a6b6da2d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2a6b6da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2a6b6da2d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2a6b6da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22151e195_1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422151e19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22151e195_1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422151e19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22151e195_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422151e19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22151e195_1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422151e19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a6b6da2d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42a6b6da2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22151e195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422151e1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2a6b6da2d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2a6b6da2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2a6b6da2d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2a6b6da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098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b="0" i="0" sz="5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b="0" i="0" sz="5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b="0" i="0" sz="5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b="0" i="0" sz="5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b="0" i="0" sz="5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b="0" i="0" sz="5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b="0" i="0" sz="5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b="0" i="0" sz="5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b="0" i="0" sz="52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6" name="Google Shape;86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1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5" name="Google Shape;95;p12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b="0" i="0" sz="2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inverted">
  <p:cSld name="BLANK_1">
    <p:bg>
      <p:bgPr>
        <a:solidFill>
          <a:srgbClr val="22222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28" name="Google Shape;28;p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8700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47"/>
            </a:srgbClr>
          </a:solidFill>
          <a:ln>
            <a:noFill/>
          </a:ln>
        </p:spPr>
      </p:sp>
      <p:sp>
        <p:nvSpPr>
          <p:cNvPr id="34" name="Google Shape;34;p5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b="0" i="0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b="0" i="0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b="0" i="0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b="0" i="0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b="0" i="0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b="0" i="0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b="0" i="0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b="0" i="0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  <a:defRPr b="0" i="0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0" name="Google Shape;40;p6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▸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b="0" i="1" sz="36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Google Shape;42;p6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0" i="0" lang="en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5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3" name="Google Shape;43;p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0" i="0" lang="en" sz="15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b="0" i="0" sz="15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6" name="Google Shape;46;p6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9" name="Google Shape;49;p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b="0" i="0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9" name="Google Shape;59;p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Google Shape;65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▸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▸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▸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b="0" i="0" sz="2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TITLE_ONLY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47"/>
            </a:srgbClr>
          </a:solidFill>
          <a:ln>
            <a:noFill/>
          </a:ln>
        </p:spPr>
      </p:sp>
      <p:sp>
        <p:nvSpPr>
          <p:cNvPr id="77" name="Google Shape;77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b="0" i="0" sz="30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b="0" i="0" sz="18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055325" y="2793350"/>
            <a:ext cx="52296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</a:pPr>
            <a:r>
              <a:rPr lang="en"/>
              <a:t>TOPPING POS </a:t>
            </a:r>
            <a:endParaRPr b="0" i="0" sz="52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6" name="Google Shape;106;p13"/>
          <p:cNvGrpSpPr/>
          <p:nvPr/>
        </p:nvGrpSpPr>
        <p:grpSpPr>
          <a:xfrm>
            <a:off x="4702448" y="3307391"/>
            <a:ext cx="588747" cy="519897"/>
            <a:chOff x="1247825" y="5001950"/>
            <a:chExt cx="443300" cy="428675"/>
          </a:xfrm>
        </p:grpSpPr>
        <p:sp>
          <p:nvSpPr>
            <p:cNvPr id="107" name="Google Shape;107;p13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2"/>
          <p:cNvSpPr txBox="1"/>
          <p:nvPr>
            <p:ph idx="4294967295" type="ctrTitle"/>
          </p:nvPr>
        </p:nvSpPr>
        <p:spPr>
          <a:xfrm>
            <a:off x="1171275" y="0"/>
            <a:ext cx="58389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</a:pPr>
            <a:r>
              <a:rPr b="1" lang="en">
                <a:solidFill>
                  <a:schemeClr val="dk1"/>
                </a:solidFill>
              </a:rPr>
              <a:t>UI FLOW</a:t>
            </a:r>
            <a:r>
              <a:rPr b="1" lang="en">
                <a:solidFill>
                  <a:srgbClr val="000000"/>
                </a:solidFill>
              </a:rPr>
              <a:t> ID 3 :  RESET ORDER</a:t>
            </a:r>
            <a:endParaRPr b="1" i="0" u="none" cap="none" strike="noStrike">
              <a:solidFill>
                <a:srgbClr val="000000"/>
              </a:solidFill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950" y="807425"/>
            <a:ext cx="6274099" cy="3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3"/>
          <p:cNvSpPr txBox="1"/>
          <p:nvPr>
            <p:ph idx="4294967295" type="ctrTitle"/>
          </p:nvPr>
        </p:nvSpPr>
        <p:spPr>
          <a:xfrm>
            <a:off x="1171275" y="0"/>
            <a:ext cx="67119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</a:pPr>
            <a:r>
              <a:rPr b="1" lang="en">
                <a:solidFill>
                  <a:schemeClr val="dk1"/>
                </a:solidFill>
              </a:rPr>
              <a:t>UI FLOW</a:t>
            </a:r>
            <a:r>
              <a:rPr b="1" lang="en">
                <a:solidFill>
                  <a:srgbClr val="000000"/>
                </a:solidFill>
              </a:rPr>
              <a:t> ID 4 :  SEE A DAILY SUMMARY OF ALL ORDER</a:t>
            </a:r>
            <a:endParaRPr b="1" i="0" u="none" cap="none" strike="noStrike">
              <a:solidFill>
                <a:srgbClr val="000000"/>
              </a:solidFill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150" y="908700"/>
            <a:ext cx="6319694" cy="3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ctrTitle"/>
          </p:nvPr>
        </p:nvSpPr>
        <p:spPr>
          <a:xfrm>
            <a:off x="1135925" y="239910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</a:pPr>
            <a:r>
              <a:rPr lang="en"/>
              <a:t>DEMO</a:t>
            </a:r>
            <a:endParaRPr b="0" i="0" sz="48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4" name="Google Shape;204;p24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ctrTitle"/>
          </p:nvPr>
        </p:nvSpPr>
        <p:spPr>
          <a:xfrm>
            <a:off x="1135925" y="239910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</a:pPr>
            <a:r>
              <a:rPr lang="en"/>
              <a:t>PROCESS</a:t>
            </a:r>
            <a:endParaRPr b="0" i="0" sz="48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0" name="Google Shape;210;p25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250" y="845025"/>
            <a:ext cx="5977500" cy="36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>
            <p:ph idx="4294967295" type="ctrTitle"/>
          </p:nvPr>
        </p:nvSpPr>
        <p:spPr>
          <a:xfrm>
            <a:off x="2192675" y="0"/>
            <a:ext cx="35292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</a:pPr>
            <a:r>
              <a:rPr b="1" lang="en">
                <a:solidFill>
                  <a:srgbClr val="000000"/>
                </a:solidFill>
              </a:rPr>
              <a:t>BURNDOWN CHART</a:t>
            </a:r>
            <a:endParaRPr b="1" i="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104900" y="276075"/>
            <a:ext cx="76242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</a:pPr>
            <a:r>
              <a:rPr lang="en"/>
              <a:t>กระบวนการที่ทำแล้วคิดว่า ดี ควรจะทำต่อ (continue doing)</a:t>
            </a:r>
            <a:endParaRPr b="0" i="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lang="en"/>
              <a:t>ออกแบบ UI ก่อนทำให้ออกแบบ Database ได้สะดวกยิ่งขึ้น และทำให้ขั้นตอนการ Coding ง่ายมากขึ้น</a:t>
            </a:r>
            <a:endParaRPr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lang="en"/>
              <a:t>การเขียนโปรแกรมแบบ MVC ทำให้ Coding ได้เร็วขึ้น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</a:pPr>
            <a:r>
              <a:rPr lang="en"/>
              <a:t>ปัญหาในการทำงาน และไม่ควรทำต่อ (stop doing)</a:t>
            </a:r>
            <a:endParaRPr b="0" i="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lang="en"/>
              <a:t>ออกแบบ Database ไม่ดีพอ ทำให้ไม่ยืดหยุ่นมากพอ เช่น มีตางราง MainProduct กับ Toppings แต่ไม่มีตาราง Option </a:t>
            </a:r>
            <a:endParaRPr b="0" i="0" sz="30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</a:pPr>
            <a:r>
              <a:rPr lang="en"/>
              <a:t>สิ่งที่ควรจะทำเพิ่มเติม (start doing)</a:t>
            </a:r>
            <a:endParaRPr b="0" i="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lang="en"/>
              <a:t>Create/edit/delete main new product</a:t>
            </a:r>
            <a:endParaRPr/>
          </a:p>
          <a:p>
            <a:pPr indent="-4191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lang="en"/>
              <a:t>Create/edit/delete</a:t>
            </a:r>
            <a:r>
              <a:rPr lang="en"/>
              <a:t> options</a:t>
            </a:r>
            <a:endParaRPr/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lang="en"/>
              <a:t>Create/edit/delete Topping</a:t>
            </a:r>
            <a:endParaRPr b="0" i="0" sz="30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lang="en"/>
              <a:t>See a summary of all orders</a:t>
            </a:r>
            <a:endParaRPr b="0" i="0" sz="3000" u="none" cap="none" strike="noStrik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0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</a:pPr>
            <a:r>
              <a:rPr b="0" i="0" lang="en" sz="6000" u="none" cap="none" strike="noStrik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THANKS!</a:t>
            </a:r>
            <a:endParaRPr b="0" i="0" sz="6000" u="none" cap="none" strike="noStrike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</a:pPr>
            <a:r>
              <a:rPr b="1" lang="en"/>
              <a:t>Members</a:t>
            </a:r>
            <a:endParaRPr b="1" i="0" sz="2400" u="none" cap="none" strike="noStrike">
              <a:solidFill>
                <a:srgbClr val="FFFFFF"/>
              </a:solidFill>
            </a:endParaRPr>
          </a:p>
        </p:txBody>
      </p:sp>
      <p:sp>
        <p:nvSpPr>
          <p:cNvPr id="118" name="Google Shape;118;p14"/>
          <p:cNvSpPr txBox="1"/>
          <p:nvPr>
            <p:ph idx="1" type="body"/>
          </p:nvPr>
        </p:nvSpPr>
        <p:spPr>
          <a:xfrm>
            <a:off x="1104900" y="1409900"/>
            <a:ext cx="75819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Comic Sans MS"/>
              <a:buChar char="▸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นายศุภวิชญ์ 		ชาญพิทยานุกูลกิจ 	5810450440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Comic Sans MS"/>
              <a:buChar char="▸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นางสาวกานต์สิรี 	จงไกรจักร 		5810450555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Comic Sans MS"/>
              <a:buChar char="▸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นางสาววิชุดา 		นาเสงี่ยม 		5810451039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▸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นายณัฐภัทร 		บุญยืน 			5810450717</a:t>
            </a:r>
            <a:r>
              <a:rPr lang="en" sz="1800"/>
              <a:t> </a:t>
            </a:r>
            <a:endParaRPr sz="1800"/>
          </a:p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</a:pPr>
            <a:r>
              <a:rPr b="1" lang="en"/>
              <a:t>POS</a:t>
            </a:r>
            <a:endParaRPr b="0" i="0" sz="24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1815461" y="47851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063" y="1372775"/>
            <a:ext cx="4699875" cy="31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ctrTitle"/>
          </p:nvPr>
        </p:nvSpPr>
        <p:spPr>
          <a:xfrm>
            <a:off x="1135925" y="239910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osis"/>
              <a:buNone/>
            </a:pPr>
            <a:r>
              <a:rPr lang="en"/>
              <a:t>PRODUCT</a:t>
            </a:r>
            <a:endParaRPr b="0" i="0" sz="48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3" name="Google Shape;133;p16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</a:pPr>
            <a:r>
              <a:rPr b="1" lang="en"/>
              <a:t>USER STORY</a:t>
            </a:r>
            <a:r>
              <a:rPr lang="en"/>
              <a:t> </a:t>
            </a:r>
            <a:endParaRPr b="0" i="0" sz="24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2854336" y="478504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1" name="Google Shape;141;p17"/>
          <p:cNvGraphicFramePr/>
          <p:nvPr/>
        </p:nvGraphicFramePr>
        <p:xfrm>
          <a:off x="1382900" y="1224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{EDF918E0-C340-4633-8E2E-8B4A72F8BCAE}</a:tableStyleId>
              </a:tblPr>
              <a:tblGrid>
                <a:gridCol w="594200"/>
                <a:gridCol w="6019750"/>
              </a:tblGrid>
              <a:tr h="56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b="1" sz="1800" u="none" cap="none" strike="noStrik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story</a:t>
                      </a:r>
                      <a:endParaRPr sz="1400" u="none" cap="none" strike="noStrike"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686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b="1" sz="1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 Cashier I want to login so that entire code to login</a:t>
                      </a:r>
                      <a:endParaRPr b="1" sz="1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b="1" sz="1800" u="none" cap="none" strike="noStrik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 Cashier I want to create new Orders so that get orders from customers</a:t>
                      </a:r>
                      <a:endParaRPr b="1" sz="1800" u="none" cap="none" strike="noStrik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b="1" sz="1800" u="none" cap="none" strike="noStrik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 Cashier I want to reset Orders so that remove the wrong order</a:t>
                      </a:r>
                      <a:endParaRPr b="1" sz="1800" u="none" cap="none" strike="noStrik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b="1" sz="1800" u="none" cap="none" strike="noStrik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 Cashier I want to see a daily summary of all orders so that report sales products in this day</a:t>
                      </a:r>
                      <a:endParaRPr b="1" sz="1800" u="none" cap="none" strike="noStrike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56600" y="731700"/>
            <a:ext cx="2592000" cy="36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268038" y="728550"/>
            <a:ext cx="2592000" cy="36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6146625" y="731700"/>
            <a:ext cx="2592000" cy="36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>
            <p:ph idx="4294967295" type="title"/>
          </p:nvPr>
        </p:nvSpPr>
        <p:spPr>
          <a:xfrm>
            <a:off x="1168425" y="-8700"/>
            <a:ext cx="75702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</a:pPr>
            <a:r>
              <a:rPr b="1" lang="en"/>
              <a:t>PERSONAS</a:t>
            </a:r>
            <a:r>
              <a:rPr b="1" lang="en"/>
              <a:t> </a:t>
            </a:r>
            <a:endParaRPr b="1" i="0" sz="2400" u="none" cap="none" strike="noStrike">
              <a:solidFill>
                <a:srgbClr val="FFFFFF"/>
              </a:solidFill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1600" y="980288"/>
            <a:ext cx="9620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4325" y="989813"/>
            <a:ext cx="8953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8413" y="985063"/>
            <a:ext cx="8191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/>
        </p:nvSpPr>
        <p:spPr>
          <a:xfrm>
            <a:off x="6306350" y="1963375"/>
            <a:ext cx="2314500" cy="2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พนักงานร้านกาแฟ (หญิงวัยรุ่น)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ชื่อ นางสาว สุธาสินี อยู่รอด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อายุ 24 ปี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จบการศึกษา ปวช.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นิสัย เป็นคนใจเย็น กลัวจะทำงานผิดพลาด ต้องเสียเวลาตรวจงานหลายครั้ง ทำให้ลูกค้ารอนาน ต้องการโปรแกรมที่สะดวกต่อการตรวจทาน มีรายละเอียดให้ดู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5" name="Google Shape;155;p18"/>
          <p:cNvSpPr txBox="1"/>
          <p:nvPr/>
        </p:nvSpPr>
        <p:spPr>
          <a:xfrm>
            <a:off x="636300" y="1963375"/>
            <a:ext cx="2232600" cy="2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เจ้าของร้านกาแฟ (หนุ่มไฟแรง)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ชื่อ นาย วรชัย สมพร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อายุ 30 ปี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จบการศึกษา บริหารธุรกิจ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ต้องการเปิดร้านขายชานมไข่มุก เนื่องจากไม่อยากให้ลูกค้ารอ ก็เลยต้องการให้ พนักงานรับออเดอร์ได้อย่างรวดเร็ว และยืดหยุ่นคือสามารถเพิ่มแก้ไขลบออเดอร์และ Topping ได้ ดูออเดอร์ทั้งหมดได้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6" name="Google Shape;156;p18"/>
          <p:cNvSpPr txBox="1"/>
          <p:nvPr/>
        </p:nvSpPr>
        <p:spPr>
          <a:xfrm>
            <a:off x="3382763" y="1963375"/>
            <a:ext cx="2429700" cy="2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พนักงานร้านกาแฟ (ชายสูงวัย)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ชื่อ </a:t>
            </a:r>
            <a:r>
              <a:rPr lang="en" sz="1200"/>
              <a:t>นายธนากร ใจประเสริฐ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อายุ 45 ปี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จบการศึกษา ชั้นมัธยมศึกษาปีที่ 6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ไม่ถนัดในการใช้โปรแกรมที่มีความซับซ้อนมาก ต้องการหน้าน้อยๆ ต้องการรับออเดอร์ได้อย่างรวดเร็ว กดได้ในไม่กี่คลิ๊ก รับออเดอร์จบได้ในหน้าเดียว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>
            <p:ph type="title"/>
          </p:nvPr>
        </p:nvSpPr>
        <p:spPr>
          <a:xfrm>
            <a:off x="1289300" y="273325"/>
            <a:ext cx="75702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</a:pPr>
            <a:r>
              <a:rPr b="1" lang="en">
                <a:solidFill>
                  <a:srgbClr val="FFFFFF"/>
                </a:solidFill>
              </a:rPr>
              <a:t>UI  FLOWS</a:t>
            </a:r>
            <a:endParaRPr b="1" i="0" sz="2400" u="none" cap="none" strike="noStrike">
              <a:solidFill>
                <a:srgbClr val="FFFFFF"/>
              </a:solidFill>
            </a:endParaRPr>
          </a:p>
        </p:txBody>
      </p:sp>
      <p:grpSp>
        <p:nvGrpSpPr>
          <p:cNvPr id="163" name="Google Shape;163;p19"/>
          <p:cNvGrpSpPr/>
          <p:nvPr/>
        </p:nvGrpSpPr>
        <p:grpSpPr>
          <a:xfrm>
            <a:off x="2839865" y="464652"/>
            <a:ext cx="366458" cy="366437"/>
            <a:chOff x="1923675" y="1633650"/>
            <a:chExt cx="436000" cy="435975"/>
          </a:xfrm>
        </p:grpSpPr>
        <p:sp>
          <p:nvSpPr>
            <p:cNvPr id="164" name="Google Shape;164;p1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563" y="1022425"/>
            <a:ext cx="7112876" cy="38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4294967295" type="ctrTitle"/>
          </p:nvPr>
        </p:nvSpPr>
        <p:spPr>
          <a:xfrm>
            <a:off x="1171275" y="0"/>
            <a:ext cx="35292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</a:pPr>
            <a:r>
              <a:rPr b="1" lang="en">
                <a:solidFill>
                  <a:srgbClr val="000000"/>
                </a:solidFill>
              </a:rPr>
              <a:t>UI FLOW ID 1 :  LOGIN</a:t>
            </a:r>
            <a:endParaRPr b="1" i="0" u="none" cap="none" strike="noStrike">
              <a:solidFill>
                <a:srgbClr val="000000"/>
              </a:solidFill>
            </a:endParaRPr>
          </a:p>
        </p:txBody>
      </p:sp>
      <p:sp>
        <p:nvSpPr>
          <p:cNvPr id="176" name="Google Shape;176;p2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150" y="798400"/>
            <a:ext cx="5587677" cy="392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1"/>
          <p:cNvSpPr txBox="1"/>
          <p:nvPr>
            <p:ph idx="4294967295" type="ctrTitle"/>
          </p:nvPr>
        </p:nvSpPr>
        <p:spPr>
          <a:xfrm>
            <a:off x="1171275" y="0"/>
            <a:ext cx="58389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</a:pPr>
            <a:r>
              <a:rPr b="1" lang="en">
                <a:solidFill>
                  <a:schemeClr val="dk1"/>
                </a:solidFill>
              </a:rPr>
              <a:t>UI FLOW </a:t>
            </a:r>
            <a:r>
              <a:rPr b="1" lang="en">
                <a:solidFill>
                  <a:srgbClr val="000000"/>
                </a:solidFill>
              </a:rPr>
              <a:t>ID 2 :  CREATE NEW ORDER</a:t>
            </a:r>
            <a:endParaRPr b="1" i="0" u="none" cap="none" strike="noStrike">
              <a:solidFill>
                <a:srgbClr val="000000"/>
              </a:solidFill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238" y="851525"/>
            <a:ext cx="6309517" cy="3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