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58" r:id="rId4"/>
    <p:sldId id="353" r:id="rId5"/>
    <p:sldId id="483" r:id="rId6"/>
    <p:sldId id="482" r:id="rId7"/>
    <p:sldId id="481" r:id="rId8"/>
    <p:sldId id="331" r:id="rId9"/>
    <p:sldId id="4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76A3-F51C-43A0-AF5A-09B0B09C9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6DFD9-7027-4114-AC9C-6BE8624D5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CE34-1806-4113-81DE-B41C7140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887E-1B60-4499-923E-C76BBEA0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5289-C5C2-47E2-B05B-464E9A2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2C17-B978-43D2-9DEE-AF5E3B09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2162-E1DF-4F0D-8C6B-873BEAA5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A44C-D6F9-4FDA-96D5-730691EF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4ACE-7545-48FB-8A3C-B85FAE5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3630-B56B-49CF-A5D0-4F651D05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37F2C-74E5-48AE-A866-C273A96F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7F864-249A-493A-9EB4-E3CAF3B7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5728-9818-4BA9-8718-70CF03F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EC6E-DEC2-4B59-8EBD-3B4B36D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36DD-8A93-4B07-8381-9B3E607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5233-B721-4DA0-8ACB-BE8303F8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14BE-967E-4639-8215-350CE96D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9F49-A197-43EE-BA73-23993F7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FCDC-6E85-49B8-A41E-F94E6E8B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641C-8BE6-435B-BB27-0AB9EDE9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40D3-0E4C-4F0B-8BC9-02B2198E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5BB3-8555-46F4-BEF1-BF19FD09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09A5-F4C4-44C7-8F8F-62AADA0C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47D7-B466-4EE5-9D77-46A0FAA1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349E-0394-4D12-A694-AECBDAAB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4BF-F3D8-4AF3-9C6A-D871FB2D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CF5F-AB05-4482-91BB-25996ED3C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BFCA-8221-4D48-9D6A-BCB02C1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9A94-8220-44EE-9BE1-6E89FB8E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2016-79C1-4872-854E-FADEDED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EA06-FA06-4035-82C1-39E361C1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D27-E9CF-4AAD-BD5B-C7E62BF7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FC67-1BAA-4E40-B634-28B1BAAD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6E524-D648-4A0A-A45A-CCE9477A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845F6-93DB-4CA0-8A83-FF9AEF79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35624-1501-4429-ABCE-C8547F4D8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A59D4-77E2-4C38-AA75-F4643094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80E95-715F-4388-9704-39EC23C4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B1042-CE31-45D9-9BA8-C3D0263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EDF8-67BF-4F66-90B8-E979F8EA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5025-C2D0-4649-BF38-CB58F7EB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C16EF-6467-4917-A183-25D50C8C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1578F-C786-43CD-B20C-F527213C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923A0-671A-47F7-8D90-DF07722C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41501-0DAF-47D7-B942-0F37AA68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0065-6358-4A61-958A-A8C474EF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6E6A-4275-4534-8A8D-43262355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34A6-ABDC-40B3-8282-517E08DE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DAE4D-041C-4CB3-839D-658556EA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DEE5-D6A1-4D62-8D4C-B8E4CE77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89EC-5156-471A-949B-6EE50E99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D736-34AF-4D28-B45F-F7919DA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4463-78C9-4469-BA6B-E916390E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062CC-C19F-4AEB-81EF-B6A25346F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5AA54-BE4C-4378-AC28-C4565E9D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EEAB-10F4-4B2F-9660-1520EAD8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DC81-D577-4D06-9041-9BF7DEFD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9A2C9-9BF1-4C85-9E84-6ABC88BB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38AB6-79DB-47CB-8F38-88BEB250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BA47-D4BA-4D68-B74E-500F2FF8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1C81-69D2-409F-B6C7-755AECCAF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7300-BE9A-4552-9875-4BA946D2F45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7FE0-0CA4-4210-803E-C2722A249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B81C-EADD-423F-9F79-8A4B1C129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4E39-3630-4391-A1C7-A75F9D1A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news/the-top-100-papers-1.162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F10-56AE-4664-ACAF-4690BA2A1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Why we need Biostatistics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22E8-EF02-4AA2-A506-56A92C39B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Stan Pounds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68DF0-9183-46B6-A01B-9DF57F661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8" r="1593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957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Statistics in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Statistics is </a:t>
            </a:r>
            <a:r>
              <a:rPr lang="en-US" dirty="0"/>
              <a:t>the scientific</a:t>
            </a:r>
            <a:r>
              <a:rPr dirty="0"/>
              <a:t> discipline that develops, evaluates, and applies methods to collect and interpret </a:t>
            </a:r>
            <a:r>
              <a:rPr b="1" dirty="0">
                <a:solidFill>
                  <a:srgbClr val="FF0000"/>
                </a:solidFill>
              </a:rPr>
              <a:t>incomplete</a:t>
            </a:r>
            <a:r>
              <a:rPr dirty="0"/>
              <a:t> information to gain new knowledge.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Science endeavors to systematically interpret </a:t>
            </a:r>
            <a:r>
              <a:rPr b="1" dirty="0">
                <a:solidFill>
                  <a:srgbClr val="FF0000"/>
                </a:solidFill>
              </a:rPr>
              <a:t>incomplete</a:t>
            </a:r>
            <a:r>
              <a:rPr dirty="0"/>
              <a:t> information obtained through observation and experimentation in order to gain new knowledge about nature.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Scientific research is </a:t>
            </a:r>
            <a:r>
              <a:rPr lang="en-US" b="1" dirty="0">
                <a:solidFill>
                  <a:srgbClr val="FF0000"/>
                </a:solidFill>
              </a:rPr>
              <a:t>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intrinsically statistical process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because it always relies upon incomplete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AEF557A-D13F-4616-A400-C06843D9232E}"/>
              </a:ext>
            </a:extLst>
          </p:cNvPr>
          <p:cNvGrpSpPr/>
          <p:nvPr/>
        </p:nvGrpSpPr>
        <p:grpSpPr>
          <a:xfrm>
            <a:off x="5218793" y="3016549"/>
            <a:ext cx="1284456" cy="1053761"/>
            <a:chOff x="5218793" y="3016549"/>
            <a:chExt cx="1284456" cy="1053761"/>
          </a:xfrm>
        </p:grpSpPr>
        <p:pic>
          <p:nvPicPr>
            <p:cNvPr id="1028" name="Picture 4" descr="Image result for pathology slides">
              <a:extLst>
                <a:ext uri="{FF2B5EF4-FFF2-40B4-BE49-F238E27FC236}">
                  <a16:creationId xmlns:a16="http://schemas.microsoft.com/office/drawing/2014/main" id="{0BA07136-643E-42C1-AF68-6AA012A9D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793" y="3016549"/>
              <a:ext cx="1284456" cy="96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F7AEBB3-2E91-448D-9001-7D46EBA7C4F9}"/>
                </a:ext>
              </a:extLst>
            </p:cNvPr>
            <p:cNvSpPr txBox="1"/>
            <p:nvPr/>
          </p:nvSpPr>
          <p:spPr>
            <a:xfrm>
              <a:off x="5334183" y="3885644"/>
              <a:ext cx="10676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dentistry.tamhsc.edu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8DB5C2-3949-4B42-B8CD-EFE8D3E78C48}"/>
              </a:ext>
            </a:extLst>
          </p:cNvPr>
          <p:cNvGrpSpPr/>
          <p:nvPr/>
        </p:nvGrpSpPr>
        <p:grpSpPr>
          <a:xfrm>
            <a:off x="837797" y="12649"/>
            <a:ext cx="3483439" cy="2514607"/>
            <a:chOff x="335582" y="393038"/>
            <a:chExt cx="3483439" cy="251460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A4D453D-DBBA-4175-91FF-071AA976AE7D}"/>
                </a:ext>
              </a:extLst>
            </p:cNvPr>
            <p:cNvGrpSpPr/>
            <p:nvPr/>
          </p:nvGrpSpPr>
          <p:grpSpPr>
            <a:xfrm>
              <a:off x="1998901" y="402066"/>
              <a:ext cx="1820120" cy="1592182"/>
              <a:chOff x="835668" y="1211180"/>
              <a:chExt cx="1820120" cy="1592182"/>
            </a:xfrm>
          </p:grpSpPr>
          <p:pic>
            <p:nvPicPr>
              <p:cNvPr id="37" name="Graphic 36" descr="Woman">
                <a:extLst>
                  <a:ext uri="{FF2B5EF4-FFF2-40B4-BE49-F238E27FC236}">
                    <a16:creationId xmlns:a16="http://schemas.microsoft.com/office/drawing/2014/main" id="{16EFF5B1-8396-4CBA-B527-1675E5EA2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41388" y="12111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Woman">
                <a:extLst>
                  <a:ext uri="{FF2B5EF4-FFF2-40B4-BE49-F238E27FC236}">
                    <a16:creationId xmlns:a16="http://schemas.microsoft.com/office/drawing/2014/main" id="{2908DBD5-4C54-4269-B4C8-F9633F5ED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1963" y="12352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Man">
                <a:extLst>
                  <a:ext uri="{FF2B5EF4-FFF2-40B4-BE49-F238E27FC236}">
                    <a16:creationId xmlns:a16="http://schemas.microsoft.com/office/drawing/2014/main" id="{7937CDA0-BEF2-4AD2-A8C1-EFE049460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3215" y="180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Woman">
                <a:extLst>
                  <a:ext uri="{FF2B5EF4-FFF2-40B4-BE49-F238E27FC236}">
                    <a16:creationId xmlns:a16="http://schemas.microsoft.com/office/drawing/2014/main" id="{89439BC0-0C81-449B-952A-5D77AA4A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7555" y="12593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phic 40" descr="Woman">
                <a:extLst>
                  <a:ext uri="{FF2B5EF4-FFF2-40B4-BE49-F238E27FC236}">
                    <a16:creationId xmlns:a16="http://schemas.microsoft.com/office/drawing/2014/main" id="{F1FBD7CF-B324-4147-A913-FFB929FEA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5668" y="15079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Man">
                <a:extLst>
                  <a:ext uri="{FF2B5EF4-FFF2-40B4-BE49-F238E27FC236}">
                    <a16:creationId xmlns:a16="http://schemas.microsoft.com/office/drawing/2014/main" id="{1F38EFB6-0F89-4D64-911B-068884511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4319" y="164030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phic 42" descr="Woman">
                <a:extLst>
                  <a:ext uri="{FF2B5EF4-FFF2-40B4-BE49-F238E27FC236}">
                    <a16:creationId xmlns:a16="http://schemas.microsoft.com/office/drawing/2014/main" id="{1227A1D7-942B-4EF1-8273-F06F0AECF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9050" y="1888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Man">
                <a:extLst>
                  <a:ext uri="{FF2B5EF4-FFF2-40B4-BE49-F238E27FC236}">
                    <a16:creationId xmlns:a16="http://schemas.microsoft.com/office/drawing/2014/main" id="{AF8A222C-2807-482D-B17A-928C26DA6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00903" y="1664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Man">
                <a:extLst>
                  <a:ext uri="{FF2B5EF4-FFF2-40B4-BE49-F238E27FC236}">
                    <a16:creationId xmlns:a16="http://schemas.microsoft.com/office/drawing/2014/main" id="{AD7FF39B-ED15-4A01-A96D-5EC790121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19632" y="187492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65074A-7777-4EF4-B956-4172CFD9F42B}"/>
                </a:ext>
              </a:extLst>
            </p:cNvPr>
            <p:cNvGrpSpPr/>
            <p:nvPr/>
          </p:nvGrpSpPr>
          <p:grpSpPr>
            <a:xfrm>
              <a:off x="835668" y="393038"/>
              <a:ext cx="1820120" cy="1592182"/>
              <a:chOff x="835668" y="1211180"/>
              <a:chExt cx="1820120" cy="1592182"/>
            </a:xfrm>
          </p:grpSpPr>
          <p:pic>
            <p:nvPicPr>
              <p:cNvPr id="7" name="Graphic 6" descr="Woman">
                <a:extLst>
                  <a:ext uri="{FF2B5EF4-FFF2-40B4-BE49-F238E27FC236}">
                    <a16:creationId xmlns:a16="http://schemas.microsoft.com/office/drawing/2014/main" id="{36597E14-FCB6-45E7-B799-AA594265D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41388" y="12111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Woman">
                <a:extLst>
                  <a:ext uri="{FF2B5EF4-FFF2-40B4-BE49-F238E27FC236}">
                    <a16:creationId xmlns:a16="http://schemas.microsoft.com/office/drawing/2014/main" id="{706E1F58-132F-416A-8BE1-927270BA8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1963" y="12352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Man">
                <a:extLst>
                  <a:ext uri="{FF2B5EF4-FFF2-40B4-BE49-F238E27FC236}">
                    <a16:creationId xmlns:a16="http://schemas.microsoft.com/office/drawing/2014/main" id="{1AD36274-DCE3-4663-A5A0-E325DF978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3215" y="180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Woman">
                <a:extLst>
                  <a:ext uri="{FF2B5EF4-FFF2-40B4-BE49-F238E27FC236}">
                    <a16:creationId xmlns:a16="http://schemas.microsoft.com/office/drawing/2014/main" id="{B51771C3-FC4D-4FA3-A57D-41340836F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7555" y="12593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Woman">
                <a:extLst>
                  <a:ext uri="{FF2B5EF4-FFF2-40B4-BE49-F238E27FC236}">
                    <a16:creationId xmlns:a16="http://schemas.microsoft.com/office/drawing/2014/main" id="{F80A3ABB-E302-4A40-B195-01A728863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5668" y="15079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Man">
                <a:extLst>
                  <a:ext uri="{FF2B5EF4-FFF2-40B4-BE49-F238E27FC236}">
                    <a16:creationId xmlns:a16="http://schemas.microsoft.com/office/drawing/2014/main" id="{D08A4E89-F489-435B-A1F3-C58DECBB5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4319" y="164030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Woman">
                <a:extLst>
                  <a:ext uri="{FF2B5EF4-FFF2-40B4-BE49-F238E27FC236}">
                    <a16:creationId xmlns:a16="http://schemas.microsoft.com/office/drawing/2014/main" id="{0A82762A-CF91-416B-A97A-95A54EC99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9050" y="1888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Man">
                <a:extLst>
                  <a:ext uri="{FF2B5EF4-FFF2-40B4-BE49-F238E27FC236}">
                    <a16:creationId xmlns:a16="http://schemas.microsoft.com/office/drawing/2014/main" id="{DE1485D9-AE9C-4867-A283-5CA8FB1B2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00903" y="1664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Man">
                <a:extLst>
                  <a:ext uri="{FF2B5EF4-FFF2-40B4-BE49-F238E27FC236}">
                    <a16:creationId xmlns:a16="http://schemas.microsoft.com/office/drawing/2014/main" id="{C89FA9C4-C18D-4406-BC7E-D2F1D2C5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19632" y="187492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ECAE3-B45E-4FD7-87AB-A77DC676AC29}"/>
                </a:ext>
              </a:extLst>
            </p:cNvPr>
            <p:cNvGrpSpPr/>
            <p:nvPr/>
          </p:nvGrpSpPr>
          <p:grpSpPr>
            <a:xfrm>
              <a:off x="335582" y="1315463"/>
              <a:ext cx="1820120" cy="1592182"/>
              <a:chOff x="835668" y="1211180"/>
              <a:chExt cx="1820120" cy="1592182"/>
            </a:xfrm>
          </p:grpSpPr>
          <p:pic>
            <p:nvPicPr>
              <p:cNvPr id="17" name="Graphic 16" descr="Woman">
                <a:extLst>
                  <a:ext uri="{FF2B5EF4-FFF2-40B4-BE49-F238E27FC236}">
                    <a16:creationId xmlns:a16="http://schemas.microsoft.com/office/drawing/2014/main" id="{3B9837D8-FCA3-4CFE-AA89-30394254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41388" y="12111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Woman">
                <a:extLst>
                  <a:ext uri="{FF2B5EF4-FFF2-40B4-BE49-F238E27FC236}">
                    <a16:creationId xmlns:a16="http://schemas.microsoft.com/office/drawing/2014/main" id="{611A34C8-21D9-4980-B5CA-53E2465E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1963" y="12352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Man">
                <a:extLst>
                  <a:ext uri="{FF2B5EF4-FFF2-40B4-BE49-F238E27FC236}">
                    <a16:creationId xmlns:a16="http://schemas.microsoft.com/office/drawing/2014/main" id="{6CE9941F-1D50-4D7D-A657-A949E9708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3215" y="180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Woman">
                <a:extLst>
                  <a:ext uri="{FF2B5EF4-FFF2-40B4-BE49-F238E27FC236}">
                    <a16:creationId xmlns:a16="http://schemas.microsoft.com/office/drawing/2014/main" id="{8957990B-2AB3-4379-A74B-D00359874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7555" y="12593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Woman">
                <a:extLst>
                  <a:ext uri="{FF2B5EF4-FFF2-40B4-BE49-F238E27FC236}">
                    <a16:creationId xmlns:a16="http://schemas.microsoft.com/office/drawing/2014/main" id="{E3062972-3DC1-4AAB-BDD9-4008ACCD2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5668" y="15079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Man">
                <a:extLst>
                  <a:ext uri="{FF2B5EF4-FFF2-40B4-BE49-F238E27FC236}">
                    <a16:creationId xmlns:a16="http://schemas.microsoft.com/office/drawing/2014/main" id="{DF82CADB-459F-41BB-98CA-4B10F3236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4319" y="164030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Woman">
                <a:extLst>
                  <a:ext uri="{FF2B5EF4-FFF2-40B4-BE49-F238E27FC236}">
                    <a16:creationId xmlns:a16="http://schemas.microsoft.com/office/drawing/2014/main" id="{F8455DDF-32D3-40C5-B28F-0C4F7ED4E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9050" y="1888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Man">
                <a:extLst>
                  <a:ext uri="{FF2B5EF4-FFF2-40B4-BE49-F238E27FC236}">
                    <a16:creationId xmlns:a16="http://schemas.microsoft.com/office/drawing/2014/main" id="{CC4B3454-70E5-4FA1-9896-7A7F24736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00903" y="1664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Man">
                <a:extLst>
                  <a:ext uri="{FF2B5EF4-FFF2-40B4-BE49-F238E27FC236}">
                    <a16:creationId xmlns:a16="http://schemas.microsoft.com/office/drawing/2014/main" id="{8C638492-C62E-48AD-842E-A175EA9A4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19632" y="187492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BAD887-E237-4099-8641-0CC3C2770F7B}"/>
                </a:ext>
              </a:extLst>
            </p:cNvPr>
            <p:cNvGrpSpPr/>
            <p:nvPr/>
          </p:nvGrpSpPr>
          <p:grpSpPr>
            <a:xfrm>
              <a:off x="1548181" y="1315463"/>
              <a:ext cx="1820120" cy="1592182"/>
              <a:chOff x="835668" y="1211180"/>
              <a:chExt cx="1820120" cy="1592182"/>
            </a:xfrm>
          </p:grpSpPr>
          <p:pic>
            <p:nvPicPr>
              <p:cNvPr id="27" name="Graphic 26" descr="Woman">
                <a:extLst>
                  <a:ext uri="{FF2B5EF4-FFF2-40B4-BE49-F238E27FC236}">
                    <a16:creationId xmlns:a16="http://schemas.microsoft.com/office/drawing/2014/main" id="{8FE92EA7-0C24-45B6-A6F9-8D3D2FDF4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41388" y="12111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Woman">
                <a:extLst>
                  <a:ext uri="{FF2B5EF4-FFF2-40B4-BE49-F238E27FC236}">
                    <a16:creationId xmlns:a16="http://schemas.microsoft.com/office/drawing/2014/main" id="{74833C36-6C2B-41B4-870E-4F3085855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01963" y="12352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Man">
                <a:extLst>
                  <a:ext uri="{FF2B5EF4-FFF2-40B4-BE49-F238E27FC236}">
                    <a16:creationId xmlns:a16="http://schemas.microsoft.com/office/drawing/2014/main" id="{BD295929-9966-4C88-91BF-2E30B3A0F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3215" y="180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Woman">
                <a:extLst>
                  <a:ext uri="{FF2B5EF4-FFF2-40B4-BE49-F238E27FC236}">
                    <a16:creationId xmlns:a16="http://schemas.microsoft.com/office/drawing/2014/main" id="{642014A3-3814-4A5F-8CBE-4F57827C0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37555" y="12593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Woman">
                <a:extLst>
                  <a:ext uri="{FF2B5EF4-FFF2-40B4-BE49-F238E27FC236}">
                    <a16:creationId xmlns:a16="http://schemas.microsoft.com/office/drawing/2014/main" id="{E156DEBC-FA40-4BD8-8905-16D9F5D97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5668" y="15079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Man">
                <a:extLst>
                  <a:ext uri="{FF2B5EF4-FFF2-40B4-BE49-F238E27FC236}">
                    <a16:creationId xmlns:a16="http://schemas.microsoft.com/office/drawing/2014/main" id="{C5C0F628-9ACF-4EB6-8546-37F4932B6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4319" y="164030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Woman">
                <a:extLst>
                  <a:ext uri="{FF2B5EF4-FFF2-40B4-BE49-F238E27FC236}">
                    <a16:creationId xmlns:a16="http://schemas.microsoft.com/office/drawing/2014/main" id="{8D7E9726-1C59-4502-A6F0-BFCA0D82F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9050" y="1888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Man">
                <a:extLst>
                  <a:ext uri="{FF2B5EF4-FFF2-40B4-BE49-F238E27FC236}">
                    <a16:creationId xmlns:a16="http://schemas.microsoft.com/office/drawing/2014/main" id="{A64CF45C-F114-4709-8745-9785EB36D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00903" y="1664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Man">
                <a:extLst>
                  <a:ext uri="{FF2B5EF4-FFF2-40B4-BE49-F238E27FC236}">
                    <a16:creationId xmlns:a16="http://schemas.microsoft.com/office/drawing/2014/main" id="{38ADA3DB-6CFE-43D2-93C3-61ADBD11F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19632" y="187492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DED619-5A8D-477B-BEA0-6676C3325F6E}"/>
              </a:ext>
            </a:extLst>
          </p:cNvPr>
          <p:cNvGrpSpPr/>
          <p:nvPr/>
        </p:nvGrpSpPr>
        <p:grpSpPr>
          <a:xfrm>
            <a:off x="8427409" y="620249"/>
            <a:ext cx="1820120" cy="1592182"/>
            <a:chOff x="835668" y="1211180"/>
            <a:chExt cx="1820120" cy="1592182"/>
          </a:xfrm>
        </p:grpSpPr>
        <p:pic>
          <p:nvPicPr>
            <p:cNvPr id="47" name="Graphic 46" descr="Woman">
              <a:extLst>
                <a:ext uri="{FF2B5EF4-FFF2-40B4-BE49-F238E27FC236}">
                  <a16:creationId xmlns:a16="http://schemas.microsoft.com/office/drawing/2014/main" id="{699E34D3-B14D-480B-B1E8-7B3543545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1388" y="1211180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Woman">
              <a:extLst>
                <a:ext uri="{FF2B5EF4-FFF2-40B4-BE49-F238E27FC236}">
                  <a16:creationId xmlns:a16="http://schemas.microsoft.com/office/drawing/2014/main" id="{CD02ECE4-4A86-43A4-9E71-0A3B47D5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1963" y="1235246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Man">
              <a:extLst>
                <a:ext uri="{FF2B5EF4-FFF2-40B4-BE49-F238E27FC236}">
                  <a16:creationId xmlns:a16="http://schemas.microsoft.com/office/drawing/2014/main" id="{7639B80A-20F9-4549-B74C-F1E5F5CC2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23215" y="1800736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Woman">
              <a:extLst>
                <a:ext uri="{FF2B5EF4-FFF2-40B4-BE49-F238E27FC236}">
                  <a16:creationId xmlns:a16="http://schemas.microsoft.com/office/drawing/2014/main" id="{E863DB29-7286-48BA-A1ED-FABD6195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7555" y="1259307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Woman">
              <a:extLst>
                <a:ext uri="{FF2B5EF4-FFF2-40B4-BE49-F238E27FC236}">
                  <a16:creationId xmlns:a16="http://schemas.microsoft.com/office/drawing/2014/main" id="{4152E55A-C2BE-4EE4-A060-B33F286E2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668" y="150796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Man">
              <a:extLst>
                <a:ext uri="{FF2B5EF4-FFF2-40B4-BE49-F238E27FC236}">
                  <a16:creationId xmlns:a16="http://schemas.microsoft.com/office/drawing/2014/main" id="{04AC1AB8-3F55-46CE-A1EE-E2EFE86D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319" y="1640309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Woman">
              <a:extLst>
                <a:ext uri="{FF2B5EF4-FFF2-40B4-BE49-F238E27FC236}">
                  <a16:creationId xmlns:a16="http://schemas.microsoft.com/office/drawing/2014/main" id="{901559BA-7F03-4D21-8B68-B1C9B6A00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9050" y="1888962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Man">
              <a:extLst>
                <a:ext uri="{FF2B5EF4-FFF2-40B4-BE49-F238E27FC236}">
                  <a16:creationId xmlns:a16="http://schemas.microsoft.com/office/drawing/2014/main" id="{F8AAE468-9A1D-4047-BB2A-9192DBB87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00903" y="1664370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173E2564-3C56-4AB7-ABAA-9D5B2461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19632" y="1874926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4914DD0-F8F6-457C-AA39-5903A047CCDB}"/>
              </a:ext>
            </a:extLst>
          </p:cNvPr>
          <p:cNvSpPr/>
          <p:nvPr/>
        </p:nvSpPr>
        <p:spPr>
          <a:xfrm>
            <a:off x="4289629" y="410675"/>
            <a:ext cx="4023505" cy="18679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9403D-F1A5-490F-A57C-4C0445AC5464}"/>
              </a:ext>
            </a:extLst>
          </p:cNvPr>
          <p:cNvSpPr txBox="1"/>
          <p:nvPr/>
        </p:nvSpPr>
        <p:spPr>
          <a:xfrm>
            <a:off x="4381428" y="882974"/>
            <a:ext cx="333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 </a:t>
            </a:r>
            <a:r>
              <a:rPr lang="en-US" b="1" dirty="0">
                <a:solidFill>
                  <a:srgbClr val="FF0000"/>
                </a:solidFill>
              </a:rPr>
              <a:t>incomplete </a:t>
            </a:r>
            <a:r>
              <a:rPr lang="en-US" b="1" dirty="0" err="1">
                <a:solidFill>
                  <a:srgbClr val="FF0000"/>
                </a:solidFill>
              </a:rPr>
              <a:t>subcohort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the all persons of scientific interest for research evaluations.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E9734CF-9800-4CBC-9706-A5B9704A06C1}"/>
              </a:ext>
            </a:extLst>
          </p:cNvPr>
          <p:cNvSpPr/>
          <p:nvPr/>
        </p:nvSpPr>
        <p:spPr>
          <a:xfrm>
            <a:off x="8610740" y="1231854"/>
            <a:ext cx="574502" cy="1070810"/>
          </a:xfrm>
          <a:prstGeom prst="ellipse">
            <a:avLst/>
          </a:prstGeom>
          <a:noFill/>
          <a:ln w="5715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Woman">
            <a:extLst>
              <a:ext uri="{FF2B5EF4-FFF2-40B4-BE49-F238E27FC236}">
                <a16:creationId xmlns:a16="http://schemas.microsoft.com/office/drawing/2014/main" id="{6CD080FB-4675-42F5-ACB6-76DB3A821D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654" y="2973960"/>
            <a:ext cx="1466781" cy="1466781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CA85140-FC35-4ED4-9326-C734E398235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rot="5400000">
            <a:off x="4930870" y="-993161"/>
            <a:ext cx="671296" cy="7262946"/>
          </a:xfrm>
          <a:prstGeom prst="bentConnector3">
            <a:avLst>
              <a:gd name="adj1" fmla="val 50000"/>
            </a:avLst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4D423D33-82E3-4582-B735-1ED72EAF8E7E}"/>
              </a:ext>
            </a:extLst>
          </p:cNvPr>
          <p:cNvGrpSpPr/>
          <p:nvPr/>
        </p:nvGrpSpPr>
        <p:grpSpPr>
          <a:xfrm>
            <a:off x="1829685" y="3015059"/>
            <a:ext cx="3346494" cy="962918"/>
            <a:chOff x="1829685" y="3015059"/>
            <a:chExt cx="3346494" cy="96291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C4A4A7-3B62-4C5E-962A-698012E90CB2}"/>
                </a:ext>
              </a:extLst>
            </p:cNvPr>
            <p:cNvSpPr/>
            <p:nvPr/>
          </p:nvSpPr>
          <p:spPr>
            <a:xfrm>
              <a:off x="1829685" y="3427150"/>
              <a:ext cx="118607" cy="12940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088EEDF-F1E1-4C61-94BD-F9450AB576F1}"/>
                </a:ext>
              </a:extLst>
            </p:cNvPr>
            <p:cNvGrpSpPr/>
            <p:nvPr/>
          </p:nvGrpSpPr>
          <p:grpSpPr>
            <a:xfrm>
              <a:off x="1910483" y="3015059"/>
              <a:ext cx="3265696" cy="962918"/>
              <a:chOff x="1910483" y="3015059"/>
              <a:chExt cx="3265696" cy="962918"/>
            </a:xfrm>
          </p:grpSpPr>
          <p:sp>
            <p:nvSpPr>
              <p:cNvPr id="69" name="Arrow: Pentagon 68">
                <a:extLst>
                  <a:ext uri="{FF2B5EF4-FFF2-40B4-BE49-F238E27FC236}">
                    <a16:creationId xmlns:a16="http://schemas.microsoft.com/office/drawing/2014/main" id="{44022943-1CB9-4377-8B8A-700C6D07EB0C}"/>
                  </a:ext>
                </a:extLst>
              </p:cNvPr>
              <p:cNvSpPr/>
              <p:nvPr/>
            </p:nvSpPr>
            <p:spPr>
              <a:xfrm flipH="1">
                <a:off x="1910483" y="3015059"/>
                <a:ext cx="3227512" cy="96291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84BA953-0C57-42FC-B4BF-ED44839DEE02}"/>
                  </a:ext>
                </a:extLst>
              </p:cNvPr>
              <p:cNvSpPr txBox="1"/>
              <p:nvPr/>
            </p:nvSpPr>
            <p:spPr>
              <a:xfrm>
                <a:off x="2411048" y="3030186"/>
                <a:ext cx="2765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each person, we obtain </a:t>
                </a:r>
                <a:r>
                  <a:rPr lang="en-US" b="1" dirty="0">
                    <a:solidFill>
                      <a:srgbClr val="FF0000"/>
                    </a:solidFill>
                  </a:rPr>
                  <a:t>incomplete subsets </a:t>
                </a:r>
                <a:r>
                  <a:rPr lang="en-US" dirty="0"/>
                  <a:t>of tissue for study …</a:t>
                </a:r>
              </a:p>
            </p:txBody>
          </p:sp>
        </p:grp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A05DBC2-DED0-48DD-9F3A-5C92D62F6899}"/>
              </a:ext>
            </a:extLst>
          </p:cNvPr>
          <p:cNvGrpSpPr/>
          <p:nvPr/>
        </p:nvGrpSpPr>
        <p:grpSpPr>
          <a:xfrm>
            <a:off x="6258438" y="2894660"/>
            <a:ext cx="3325000" cy="962918"/>
            <a:chOff x="6258438" y="2894660"/>
            <a:chExt cx="3325000" cy="96291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62317E-117E-4919-A305-BE60D8818D1C}"/>
                </a:ext>
              </a:extLst>
            </p:cNvPr>
            <p:cNvSpPr/>
            <p:nvPr/>
          </p:nvSpPr>
          <p:spPr>
            <a:xfrm>
              <a:off x="6258438" y="3318782"/>
              <a:ext cx="118607" cy="12940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row: Pentagon 74">
              <a:extLst>
                <a:ext uri="{FF2B5EF4-FFF2-40B4-BE49-F238E27FC236}">
                  <a16:creationId xmlns:a16="http://schemas.microsoft.com/office/drawing/2014/main" id="{475151D9-1EF0-4BD1-BA3E-4E190B3FB633}"/>
                </a:ext>
              </a:extLst>
            </p:cNvPr>
            <p:cNvSpPr/>
            <p:nvPr/>
          </p:nvSpPr>
          <p:spPr>
            <a:xfrm flipH="1">
              <a:off x="6317741" y="2894660"/>
              <a:ext cx="3227512" cy="962918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642396-E3E1-4F03-BD8C-30AE2B16A429}"/>
                </a:ext>
              </a:extLst>
            </p:cNvPr>
            <p:cNvSpPr txBox="1"/>
            <p:nvPr/>
          </p:nvSpPr>
          <p:spPr>
            <a:xfrm>
              <a:off x="6818307" y="2926598"/>
              <a:ext cx="2765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which, we obtain </a:t>
              </a:r>
              <a:r>
                <a:rPr lang="en-US" b="1" dirty="0">
                  <a:solidFill>
                    <a:srgbClr val="FF0000"/>
                  </a:solidFill>
                </a:rPr>
                <a:t>incomplete subsets </a:t>
              </a:r>
              <a:r>
                <a:rPr lang="en-US" dirty="0"/>
                <a:t>of molecules for study …</a:t>
              </a:r>
            </a:p>
          </p:txBody>
        </p:sp>
      </p:grpSp>
      <p:pic>
        <p:nvPicPr>
          <p:cNvPr id="77" name="Graphic 76" descr="DNA">
            <a:extLst>
              <a:ext uri="{FF2B5EF4-FFF2-40B4-BE49-F238E27FC236}">
                <a16:creationId xmlns:a16="http://schemas.microsoft.com/office/drawing/2014/main" id="{FF0B269C-0845-47F6-8469-16F3B1A1811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11952" y="2926598"/>
            <a:ext cx="914400" cy="914400"/>
          </a:xfrm>
          <a:prstGeom prst="rect">
            <a:avLst/>
          </a:prstGeom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CCF88495-BEAD-4E47-B23C-5C1DB36A9F86}"/>
              </a:ext>
            </a:extLst>
          </p:cNvPr>
          <p:cNvGrpSpPr/>
          <p:nvPr/>
        </p:nvGrpSpPr>
        <p:grpSpPr>
          <a:xfrm>
            <a:off x="982690" y="4929354"/>
            <a:ext cx="9236078" cy="1867928"/>
            <a:chOff x="982690" y="4929354"/>
            <a:chExt cx="9236078" cy="1867928"/>
          </a:xfrm>
        </p:grpSpPr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3F0E034C-BC18-42BB-8D73-A42A7B3CC45E}"/>
                </a:ext>
              </a:extLst>
            </p:cNvPr>
            <p:cNvSpPr/>
            <p:nvPr/>
          </p:nvSpPr>
          <p:spPr>
            <a:xfrm>
              <a:off x="982690" y="4929354"/>
              <a:ext cx="9236078" cy="186792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78" descr="Pregnant lady">
              <a:extLst>
                <a:ext uri="{FF2B5EF4-FFF2-40B4-BE49-F238E27FC236}">
                  <a16:creationId xmlns:a16="http://schemas.microsoft.com/office/drawing/2014/main" id="{18BE3089-28F8-4E7D-8245-DAB779E5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96955" y="5406118"/>
              <a:ext cx="914400" cy="914400"/>
            </a:xfrm>
            <a:prstGeom prst="rect">
              <a:avLst/>
            </a:prstGeom>
          </p:spPr>
        </p:pic>
        <p:pic>
          <p:nvPicPr>
            <p:cNvPr id="81" name="Graphic 80" descr="Baby crawling">
              <a:extLst>
                <a:ext uri="{FF2B5EF4-FFF2-40B4-BE49-F238E27FC236}">
                  <a16:creationId xmlns:a16="http://schemas.microsoft.com/office/drawing/2014/main" id="{0F7BEC0D-BF36-4834-87E8-DA6AF8EFD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90215" y="5520347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Child with balloon">
              <a:extLst>
                <a:ext uri="{FF2B5EF4-FFF2-40B4-BE49-F238E27FC236}">
                  <a16:creationId xmlns:a16="http://schemas.microsoft.com/office/drawing/2014/main" id="{79C14375-42F1-4329-BFA6-FD0C85841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97740" y="5406118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Woman with cane">
              <a:extLst>
                <a:ext uri="{FF2B5EF4-FFF2-40B4-BE49-F238E27FC236}">
                  <a16:creationId xmlns:a16="http://schemas.microsoft.com/office/drawing/2014/main" id="{A76E655C-E009-49BC-A112-80AD0D56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206720" y="5417599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Woman">
              <a:extLst>
                <a:ext uri="{FF2B5EF4-FFF2-40B4-BE49-F238E27FC236}">
                  <a16:creationId xmlns:a16="http://schemas.microsoft.com/office/drawing/2014/main" id="{5A9FA6FC-A908-442E-A773-AA7D4D6C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91621" y="5408546"/>
              <a:ext cx="914400" cy="914400"/>
            </a:xfrm>
            <a:prstGeom prst="rect">
              <a:avLst/>
            </a:prstGeom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8925663-8032-4F3E-93CF-D93E5C86A979}"/>
              </a:ext>
            </a:extLst>
          </p:cNvPr>
          <p:cNvGrpSpPr/>
          <p:nvPr/>
        </p:nvGrpSpPr>
        <p:grpSpPr>
          <a:xfrm>
            <a:off x="5112954" y="4049064"/>
            <a:ext cx="1577853" cy="1646328"/>
            <a:chOff x="5112954" y="4049064"/>
            <a:chExt cx="1577853" cy="1646328"/>
          </a:xfrm>
        </p:grpSpPr>
        <p:sp>
          <p:nvSpPr>
            <p:cNvPr id="93" name="Arrow: Pentagon 92">
              <a:extLst>
                <a:ext uri="{FF2B5EF4-FFF2-40B4-BE49-F238E27FC236}">
                  <a16:creationId xmlns:a16="http://schemas.microsoft.com/office/drawing/2014/main" id="{63B92EF0-5C61-452B-B133-DC13B696939F}"/>
                </a:ext>
              </a:extLst>
            </p:cNvPr>
            <p:cNvSpPr/>
            <p:nvPr/>
          </p:nvSpPr>
          <p:spPr>
            <a:xfrm rot="16200000" flipH="1">
              <a:off x="5113923" y="4048095"/>
              <a:ext cx="1575916" cy="1577853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C91251-F69A-426F-8D0C-6B3E564446CB}"/>
                </a:ext>
              </a:extLst>
            </p:cNvPr>
            <p:cNvSpPr txBox="1"/>
            <p:nvPr/>
          </p:nvSpPr>
          <p:spPr>
            <a:xfrm>
              <a:off x="5243643" y="4051970"/>
              <a:ext cx="131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during an </a:t>
              </a:r>
              <a:r>
                <a:rPr lang="en-US" b="1" dirty="0">
                  <a:solidFill>
                    <a:srgbClr val="FF0000"/>
                  </a:solidFill>
                </a:rPr>
                <a:t>incomplete subset </a:t>
              </a:r>
              <a:r>
                <a:rPr lang="en-US" dirty="0"/>
                <a:t>of a lifetime.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272FD6E-EF82-405B-8F36-4B28EBB3B416}"/>
                </a:ext>
              </a:extLst>
            </p:cNvPr>
            <p:cNvSpPr/>
            <p:nvPr/>
          </p:nvSpPr>
          <p:spPr>
            <a:xfrm>
              <a:off x="5832084" y="5567868"/>
              <a:ext cx="139591" cy="1275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2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D2F4-0F14-45DD-A85F-D8ADD9DF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are Intrinsic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AB34-3602-415A-964D-A430895F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of June 17, 2019, </a:t>
            </a:r>
            <a:r>
              <a:rPr lang="en-US" b="1" dirty="0">
                <a:solidFill>
                  <a:srgbClr val="FF0000"/>
                </a:solidFill>
              </a:rPr>
              <a:t>62 of the 100 articles </a:t>
            </a:r>
            <a:r>
              <a:rPr lang="en-US" dirty="0"/>
              <a:t>most recently appearing in PubMed Central had some explicit reference to formal statistical tests, methods, or results identified by simplistic computational scans of the full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the other articles were literature reviews or case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top 100 cited scientific papers include 12 on statistics (</a:t>
            </a:r>
            <a:r>
              <a:rPr lang="en-US" dirty="0">
                <a:hlinkClick r:id="rId2"/>
              </a:rPr>
              <a:t>https://www.nature.com/news/the-top-100-papers-1.16224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“Statistics is the grammar of science.”  - Pearson</a:t>
            </a:r>
          </a:p>
        </p:txBody>
      </p:sp>
    </p:spTree>
    <p:extLst>
      <p:ext uri="{BB962C8B-B14F-4D97-AF65-F5344CB8AC3E}">
        <p14:creationId xmlns:p14="http://schemas.microsoft.com/office/powerpoint/2010/main" val="10845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ED1BFA-EF16-4717-B693-BE1ED4D08A34}"/>
              </a:ext>
            </a:extLst>
          </p:cNvPr>
          <p:cNvSpPr txBox="1"/>
          <p:nvPr/>
        </p:nvSpPr>
        <p:spPr>
          <a:xfrm>
            <a:off x="2975073" y="191649"/>
            <a:ext cx="546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don’t have a movie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2CC9FD-A55E-4A72-B97A-310571E44FC0}"/>
              </a:ext>
            </a:extLst>
          </p:cNvPr>
          <p:cNvGrpSpPr/>
          <p:nvPr/>
        </p:nvGrpSpPr>
        <p:grpSpPr>
          <a:xfrm>
            <a:off x="553727" y="993106"/>
            <a:ext cx="2834716" cy="2100110"/>
            <a:chOff x="553727" y="993106"/>
            <a:chExt cx="2834716" cy="2100110"/>
          </a:xfrm>
        </p:grpSpPr>
        <p:pic>
          <p:nvPicPr>
            <p:cNvPr id="1036" name="Picture 12" descr="CSHL team solves a protein complex's molecular structure to explain its  role in gene silencing - Cold Spring Harbor Laboratory">
              <a:extLst>
                <a:ext uri="{FF2B5EF4-FFF2-40B4-BE49-F238E27FC236}">
                  <a16:creationId xmlns:a16="http://schemas.microsoft.com/office/drawing/2014/main" id="{09AE6AE9-DCF3-4C46-B358-3F3FD4D72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27" y="1326509"/>
              <a:ext cx="2834716" cy="176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F13176-1575-4C11-94E7-81FB1335CDBB}"/>
                </a:ext>
              </a:extLst>
            </p:cNvPr>
            <p:cNvSpPr txBox="1"/>
            <p:nvPr/>
          </p:nvSpPr>
          <p:spPr>
            <a:xfrm>
              <a:off x="636891" y="993106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every molecule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37C193-BEE6-48CD-9CD2-FC375C9B08C4}"/>
              </a:ext>
            </a:extLst>
          </p:cNvPr>
          <p:cNvGrpSpPr/>
          <p:nvPr/>
        </p:nvGrpSpPr>
        <p:grpSpPr>
          <a:xfrm>
            <a:off x="4252168" y="1085781"/>
            <a:ext cx="2907495" cy="2134896"/>
            <a:chOff x="4252168" y="1085781"/>
            <a:chExt cx="2907495" cy="2134896"/>
          </a:xfrm>
        </p:grpSpPr>
        <p:pic>
          <p:nvPicPr>
            <p:cNvPr id="1034" name="Picture 10" descr="Cell Structure - Biology Online Tutorial">
              <a:extLst>
                <a:ext uri="{FF2B5EF4-FFF2-40B4-BE49-F238E27FC236}">
                  <a16:creationId xmlns:a16="http://schemas.microsoft.com/office/drawing/2014/main" id="{9E756723-3CDE-46B8-AD93-FC9D9D39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168" y="1453970"/>
              <a:ext cx="2907495" cy="176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448CD-FBB7-4744-97C4-8BA0F1A6731A}"/>
                </a:ext>
              </a:extLst>
            </p:cNvPr>
            <p:cNvSpPr txBox="1"/>
            <p:nvPr/>
          </p:nvSpPr>
          <p:spPr>
            <a:xfrm>
              <a:off x="4435942" y="1085781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 every cell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211E0-8E5B-4C85-9B92-C7F9D203A7D5}"/>
              </a:ext>
            </a:extLst>
          </p:cNvPr>
          <p:cNvGrpSpPr/>
          <p:nvPr/>
        </p:nvGrpSpPr>
        <p:grpSpPr>
          <a:xfrm>
            <a:off x="8023388" y="915543"/>
            <a:ext cx="2907495" cy="2329561"/>
            <a:chOff x="8023388" y="915543"/>
            <a:chExt cx="2907495" cy="2329561"/>
          </a:xfrm>
        </p:grpSpPr>
        <p:pic>
          <p:nvPicPr>
            <p:cNvPr id="1030" name="Picture 6" descr="Cartoon Human Body Anatomy. Male And Female Internal Organs, Humans  Physiology Chart. Anatomical Medicine Infographic Healthcare Education  Information Vector Illustration Stock Photo, Picture And Royalty Free  Image. Image 115389676.">
              <a:extLst>
                <a:ext uri="{FF2B5EF4-FFF2-40B4-BE49-F238E27FC236}">
                  <a16:creationId xmlns:a16="http://schemas.microsoft.com/office/drawing/2014/main" id="{928911B7-12D2-48AD-AFE2-DB8D4395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388" y="1232223"/>
              <a:ext cx="2907495" cy="2012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14A571-A950-4CED-BD8B-C0D2FBEA6820}"/>
                </a:ext>
              </a:extLst>
            </p:cNvPr>
            <p:cNvSpPr txBox="1"/>
            <p:nvPr/>
          </p:nvSpPr>
          <p:spPr>
            <a:xfrm>
              <a:off x="8207162" y="915543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 every organ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95E0C9-71AE-4755-8A63-5A36EF5E24BC}"/>
              </a:ext>
            </a:extLst>
          </p:cNvPr>
          <p:cNvGrpSpPr/>
          <p:nvPr/>
        </p:nvGrpSpPr>
        <p:grpSpPr>
          <a:xfrm>
            <a:off x="636890" y="3706581"/>
            <a:ext cx="3295135" cy="2682457"/>
            <a:chOff x="636890" y="3706581"/>
            <a:chExt cx="3295135" cy="2682457"/>
          </a:xfrm>
        </p:grpSpPr>
        <p:pic>
          <p:nvPicPr>
            <p:cNvPr id="1028" name="Picture 4" descr="20 Photos That Show Crowds in China">
              <a:extLst>
                <a:ext uri="{FF2B5EF4-FFF2-40B4-BE49-F238E27FC236}">
                  <a16:creationId xmlns:a16="http://schemas.microsoft.com/office/drawing/2014/main" id="{FDF01288-5545-40D6-B76C-57A9B56B6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" y="3706581"/>
              <a:ext cx="3295135" cy="2158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773F37-BAA1-425F-9272-18079612355B}"/>
                </a:ext>
              </a:extLst>
            </p:cNvPr>
            <p:cNvSpPr txBox="1"/>
            <p:nvPr/>
          </p:nvSpPr>
          <p:spPr>
            <a:xfrm>
              <a:off x="775588" y="6019706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 every person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8D472B-C6B3-464E-AACC-886F60C59911}"/>
              </a:ext>
            </a:extLst>
          </p:cNvPr>
          <p:cNvGrpSpPr/>
          <p:nvPr/>
        </p:nvGrpSpPr>
        <p:grpSpPr>
          <a:xfrm>
            <a:off x="4435942" y="3706581"/>
            <a:ext cx="2877752" cy="2694925"/>
            <a:chOff x="4435942" y="3706581"/>
            <a:chExt cx="2877752" cy="2694925"/>
          </a:xfrm>
        </p:grpSpPr>
        <p:pic>
          <p:nvPicPr>
            <p:cNvPr id="1026" name="Picture 2" descr="Amazing Earth: Satellite Images from 2021 | NASA">
              <a:extLst>
                <a:ext uri="{FF2B5EF4-FFF2-40B4-BE49-F238E27FC236}">
                  <a16:creationId xmlns:a16="http://schemas.microsoft.com/office/drawing/2014/main" id="{3E7AD6A4-62F4-4654-A42E-D1430C712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942" y="3706581"/>
              <a:ext cx="2877752" cy="215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447A30-8E00-4AD5-894E-1652546994E9}"/>
                </a:ext>
              </a:extLst>
            </p:cNvPr>
            <p:cNvSpPr txBox="1"/>
            <p:nvPr/>
          </p:nvSpPr>
          <p:spPr>
            <a:xfrm>
              <a:off x="4619717" y="6032174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 the world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2C66FC-9637-4074-B39B-57945519F2A1}"/>
              </a:ext>
            </a:extLst>
          </p:cNvPr>
          <p:cNvGrpSpPr/>
          <p:nvPr/>
        </p:nvGrpSpPr>
        <p:grpSpPr>
          <a:xfrm>
            <a:off x="7817611" y="3706581"/>
            <a:ext cx="3830692" cy="2616241"/>
            <a:chOff x="7817611" y="3706581"/>
            <a:chExt cx="3830692" cy="2616241"/>
          </a:xfrm>
        </p:grpSpPr>
        <p:pic>
          <p:nvPicPr>
            <p:cNvPr id="1038" name="Picture 14" descr="How Long Is A Nanosecond? - YouTube">
              <a:extLst>
                <a:ext uri="{FF2B5EF4-FFF2-40B4-BE49-F238E27FC236}">
                  <a16:creationId xmlns:a16="http://schemas.microsoft.com/office/drawing/2014/main" id="{7722E056-BF9E-48C7-BBDD-0A1063622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7611" y="3706581"/>
              <a:ext cx="3830692" cy="21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642D92-3FFA-467C-B77F-8B69DE1917B1}"/>
                </a:ext>
              </a:extLst>
            </p:cNvPr>
            <p:cNvSpPr txBox="1"/>
            <p:nvPr/>
          </p:nvSpPr>
          <p:spPr>
            <a:xfrm>
              <a:off x="8462984" y="5953490"/>
              <a:ext cx="253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 every moment.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ED1BFA-EF16-4717-B693-BE1ED4D08A34}"/>
              </a:ext>
            </a:extLst>
          </p:cNvPr>
          <p:cNvSpPr txBox="1"/>
          <p:nvPr/>
        </p:nvSpPr>
        <p:spPr>
          <a:xfrm>
            <a:off x="922637" y="592979"/>
            <a:ext cx="1022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Thus, we collect and interpret incomplete information (i.e., use statistics) to gain new knowledge.</a:t>
            </a:r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EC7A4120-7A97-4275-B8C0-8DC86D47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454" y="2502774"/>
            <a:ext cx="4184068" cy="29476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9416E2-3413-4B27-99B3-2AF51DC7B773}"/>
              </a:ext>
            </a:extLst>
          </p:cNvPr>
          <p:cNvGrpSpPr/>
          <p:nvPr/>
        </p:nvGrpSpPr>
        <p:grpSpPr>
          <a:xfrm>
            <a:off x="197708" y="2424428"/>
            <a:ext cx="4679091" cy="3951547"/>
            <a:chOff x="197708" y="2424428"/>
            <a:chExt cx="4679091" cy="3951547"/>
          </a:xfrm>
        </p:grpSpPr>
        <p:pic>
          <p:nvPicPr>
            <p:cNvPr id="1032" name="Picture 8" descr="Omniscience: Your Divine Nature is All-Knowing. The Path of Faith: Gaining  Awareness of the Knowledge You Need that Already Exists, to Serve your  Purpose Now - Healing Religious Trauma &amp; Integrating Healthy">
              <a:extLst>
                <a:ext uri="{FF2B5EF4-FFF2-40B4-BE49-F238E27FC236}">
                  <a16:creationId xmlns:a16="http://schemas.microsoft.com/office/drawing/2014/main" id="{B083DB32-1422-4C4F-A301-E18718528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479" y="2486339"/>
              <a:ext cx="2591407" cy="3101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&quot;Not Allowed&quot; Symbol 6">
              <a:extLst>
                <a:ext uri="{FF2B5EF4-FFF2-40B4-BE49-F238E27FC236}">
                  <a16:creationId xmlns:a16="http://schemas.microsoft.com/office/drawing/2014/main" id="{01909366-0FDE-46E4-88E9-E9A56D5222BC}"/>
                </a:ext>
              </a:extLst>
            </p:cNvPr>
            <p:cNvSpPr/>
            <p:nvPr/>
          </p:nvSpPr>
          <p:spPr>
            <a:xfrm>
              <a:off x="790832" y="2424428"/>
              <a:ext cx="3410465" cy="3163329"/>
            </a:xfrm>
            <a:prstGeom prst="noSmoking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C151A-9E07-43B3-AC7D-93E13578E2E8}"/>
                </a:ext>
              </a:extLst>
            </p:cNvPr>
            <p:cNvSpPr txBox="1"/>
            <p:nvPr/>
          </p:nvSpPr>
          <p:spPr>
            <a:xfrm>
              <a:off x="197708" y="5791200"/>
              <a:ext cx="4679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We are </a:t>
              </a:r>
              <a:r>
                <a:rPr lang="en-US" sz="3200" b="1" dirty="0">
                  <a:solidFill>
                    <a:srgbClr val="C00000"/>
                  </a:solidFill>
                </a:rPr>
                <a:t>not</a:t>
              </a:r>
              <a:r>
                <a:rPr lang="en-US" sz="3200" dirty="0"/>
                <a:t> all-knowing;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ACF71-9E48-4AB3-8FE3-983BB7CCD3D6}"/>
              </a:ext>
            </a:extLst>
          </p:cNvPr>
          <p:cNvGrpSpPr/>
          <p:nvPr/>
        </p:nvGrpSpPr>
        <p:grpSpPr>
          <a:xfrm>
            <a:off x="4540984" y="3578476"/>
            <a:ext cx="2553730" cy="2797498"/>
            <a:chOff x="4540984" y="3578476"/>
            <a:chExt cx="2553730" cy="279749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1FDE99A-203B-4E0E-856D-B0B3D9328065}"/>
                </a:ext>
              </a:extLst>
            </p:cNvPr>
            <p:cNvSpPr/>
            <p:nvPr/>
          </p:nvSpPr>
          <p:spPr>
            <a:xfrm>
              <a:off x="4837546" y="3578476"/>
              <a:ext cx="1762898" cy="10709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0D229B-A564-4E9D-8865-4430274299B0}"/>
                </a:ext>
              </a:extLst>
            </p:cNvPr>
            <p:cNvSpPr txBox="1"/>
            <p:nvPr/>
          </p:nvSpPr>
          <p:spPr>
            <a:xfrm>
              <a:off x="4540984" y="5791199"/>
              <a:ext cx="2553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therefore,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266B06-2273-453E-B754-503634B61B55}"/>
              </a:ext>
            </a:extLst>
          </p:cNvPr>
          <p:cNvSpPr txBox="1"/>
          <p:nvPr/>
        </p:nvSpPr>
        <p:spPr>
          <a:xfrm>
            <a:off x="7175156" y="5791199"/>
            <a:ext cx="454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statistics are unavoidable.</a:t>
            </a:r>
          </a:p>
        </p:txBody>
      </p:sp>
    </p:spTree>
    <p:extLst>
      <p:ext uri="{BB962C8B-B14F-4D97-AF65-F5344CB8AC3E}">
        <p14:creationId xmlns:p14="http://schemas.microsoft.com/office/powerpoint/2010/main" val="2116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6559" y="206979"/>
            <a:ext cx="10372803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4237"/>
            <a:r>
              <a:rPr lang="en-US" sz="3667" b="1" dirty="0">
                <a:solidFill>
                  <a:srgbClr val="C10F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learn from incomplete info?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9900B8-EC6A-4954-B26F-38C35B62D74F}"/>
              </a:ext>
            </a:extLst>
          </p:cNvPr>
          <p:cNvSpPr txBox="1">
            <a:spLocks/>
          </p:cNvSpPr>
          <p:nvPr/>
        </p:nvSpPr>
        <p:spPr>
          <a:xfrm>
            <a:off x="2046797" y="1507573"/>
            <a:ext cx="86159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Statistics works because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incomplete information is a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C10F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subset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complete information.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aseline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Subsets follow enumerable patterns.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aseline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ysClr val="windowText" lastClr="000000"/>
                </a:solidFill>
                <a:latin typeface="Calibri" panose="020F0502020204030204"/>
              </a:rPr>
              <a:t>Those patterns are used to quantify how accurately the subset represents the whole.</a:t>
            </a:r>
            <a:endParaRPr lang="en-US" sz="3200" baseline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57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2366E6-ABDA-4973-8595-6B5AEC199219}"/>
              </a:ext>
            </a:extLst>
          </p:cNvPr>
          <p:cNvGrpSpPr/>
          <p:nvPr/>
        </p:nvGrpSpPr>
        <p:grpSpPr>
          <a:xfrm>
            <a:off x="2641714" y="200321"/>
            <a:ext cx="755374" cy="656655"/>
            <a:chOff x="2641714" y="200321"/>
            <a:chExt cx="755374" cy="65665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4922A36-5386-4C02-A1A0-D71789A339BA}"/>
                </a:ext>
              </a:extLst>
            </p:cNvPr>
            <p:cNvSpPr/>
            <p:nvPr/>
          </p:nvSpPr>
          <p:spPr>
            <a:xfrm>
              <a:off x="2641714" y="200321"/>
              <a:ext cx="755374" cy="656655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9D76A3-838D-4DB4-AE95-B97827820EFD}"/>
                </a:ext>
              </a:extLst>
            </p:cNvPr>
            <p:cNvSpPr txBox="1"/>
            <p:nvPr/>
          </p:nvSpPr>
          <p:spPr>
            <a:xfrm>
              <a:off x="2840496" y="354119"/>
              <a:ext cx="35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1BF743-F469-4D74-8499-AA8B964A9B3C}"/>
              </a:ext>
            </a:extLst>
          </p:cNvPr>
          <p:cNvGrpSpPr/>
          <p:nvPr/>
        </p:nvGrpSpPr>
        <p:grpSpPr>
          <a:xfrm>
            <a:off x="3837059" y="200322"/>
            <a:ext cx="755374" cy="656655"/>
            <a:chOff x="3837059" y="200322"/>
            <a:chExt cx="755374" cy="6566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B7D447-5B88-468F-9732-E6F0FDBE5C80}"/>
                </a:ext>
              </a:extLst>
            </p:cNvPr>
            <p:cNvSpPr/>
            <p:nvPr/>
          </p:nvSpPr>
          <p:spPr>
            <a:xfrm>
              <a:off x="3837059" y="200322"/>
              <a:ext cx="755374" cy="656655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EB50B-B0B3-4162-8E46-8232524964C9}"/>
                </a:ext>
              </a:extLst>
            </p:cNvPr>
            <p:cNvSpPr txBox="1"/>
            <p:nvPr/>
          </p:nvSpPr>
          <p:spPr>
            <a:xfrm>
              <a:off x="4035841" y="343982"/>
              <a:ext cx="35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6DCEF5-03FE-42A4-A64F-8219B6EC4466}"/>
              </a:ext>
            </a:extLst>
          </p:cNvPr>
          <p:cNvGrpSpPr/>
          <p:nvPr/>
        </p:nvGrpSpPr>
        <p:grpSpPr>
          <a:xfrm>
            <a:off x="5094691" y="200323"/>
            <a:ext cx="755374" cy="656655"/>
            <a:chOff x="5094691" y="200323"/>
            <a:chExt cx="755374" cy="6566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B6319-4A0C-46E9-83E0-56046EC09B35}"/>
                </a:ext>
              </a:extLst>
            </p:cNvPr>
            <p:cNvSpPr/>
            <p:nvPr/>
          </p:nvSpPr>
          <p:spPr>
            <a:xfrm>
              <a:off x="5094691" y="200323"/>
              <a:ext cx="755374" cy="656655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A2B0F-8E12-4510-BE05-08DD00F37E18}"/>
                </a:ext>
              </a:extLst>
            </p:cNvPr>
            <p:cNvSpPr txBox="1"/>
            <p:nvPr/>
          </p:nvSpPr>
          <p:spPr>
            <a:xfrm>
              <a:off x="5293473" y="343982"/>
              <a:ext cx="35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7F0C7D-66B9-4174-A600-037C0044C88B}"/>
              </a:ext>
            </a:extLst>
          </p:cNvPr>
          <p:cNvGrpSpPr/>
          <p:nvPr/>
        </p:nvGrpSpPr>
        <p:grpSpPr>
          <a:xfrm>
            <a:off x="6290036" y="200321"/>
            <a:ext cx="755374" cy="656655"/>
            <a:chOff x="6290036" y="200321"/>
            <a:chExt cx="755374" cy="656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4AF436-0763-4A03-88DC-89EF5C486C4F}"/>
                </a:ext>
              </a:extLst>
            </p:cNvPr>
            <p:cNvSpPr/>
            <p:nvPr/>
          </p:nvSpPr>
          <p:spPr>
            <a:xfrm>
              <a:off x="6290036" y="200321"/>
              <a:ext cx="755374" cy="656655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5C9D87-2C60-4F6D-9595-1CBCD34BD0FA}"/>
                </a:ext>
              </a:extLst>
            </p:cNvPr>
            <p:cNvSpPr txBox="1"/>
            <p:nvPr/>
          </p:nvSpPr>
          <p:spPr>
            <a:xfrm>
              <a:off x="6488818" y="354119"/>
              <a:ext cx="35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6AFBE-5CE3-48EE-B5A4-F891CC6F38C0}"/>
              </a:ext>
            </a:extLst>
          </p:cNvPr>
          <p:cNvGrpSpPr/>
          <p:nvPr/>
        </p:nvGrpSpPr>
        <p:grpSpPr>
          <a:xfrm>
            <a:off x="7547670" y="200321"/>
            <a:ext cx="755374" cy="656655"/>
            <a:chOff x="7547670" y="200321"/>
            <a:chExt cx="755374" cy="6566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10A91E-1F1A-4B05-964E-B35AC9717471}"/>
                </a:ext>
              </a:extLst>
            </p:cNvPr>
            <p:cNvSpPr/>
            <p:nvPr/>
          </p:nvSpPr>
          <p:spPr>
            <a:xfrm>
              <a:off x="7547670" y="200321"/>
              <a:ext cx="755374" cy="656655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C12DD4-EE7E-475F-9E71-9862EC850197}"/>
                </a:ext>
              </a:extLst>
            </p:cNvPr>
            <p:cNvSpPr txBox="1"/>
            <p:nvPr/>
          </p:nvSpPr>
          <p:spPr>
            <a:xfrm>
              <a:off x="7746452" y="343982"/>
              <a:ext cx="35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F9DBE8-863B-4BD4-8408-E724D464ECE7}"/>
              </a:ext>
            </a:extLst>
          </p:cNvPr>
          <p:cNvSpPr txBox="1"/>
          <p:nvPr/>
        </p:nvSpPr>
        <p:spPr>
          <a:xfrm>
            <a:off x="8743012" y="343982"/>
            <a:ext cx="212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Mean = 3.00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43C68-82F3-4D9B-BE64-2B5E60CBEB9D}"/>
              </a:ext>
            </a:extLst>
          </p:cNvPr>
          <p:cNvSpPr txBox="1"/>
          <p:nvPr/>
        </p:nvSpPr>
        <p:spPr>
          <a:xfrm>
            <a:off x="1785450" y="1274360"/>
            <a:ext cx="16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Subsets of 2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868A18E-F733-499D-A8F0-E8ED6B9394C2}"/>
              </a:ext>
            </a:extLst>
          </p:cNvPr>
          <p:cNvGraphicFramePr>
            <a:graphicFrameLocks noGrp="1"/>
          </p:cNvGraphicFramePr>
          <p:nvPr/>
        </p:nvGraphicFramePr>
        <p:xfrm>
          <a:off x="1853173" y="1777217"/>
          <a:ext cx="1527647" cy="40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35">
                  <a:extLst>
                    <a:ext uri="{9D8B030D-6E8A-4147-A177-3AD203B41FA5}">
                      <a16:colId xmlns:a16="http://schemas.microsoft.com/office/drawing/2014/main" val="2859426870"/>
                    </a:ext>
                  </a:extLst>
                </a:gridCol>
                <a:gridCol w="812612">
                  <a:extLst>
                    <a:ext uri="{9D8B030D-6E8A-4147-A177-3AD203B41FA5}">
                      <a16:colId xmlns:a16="http://schemas.microsoft.com/office/drawing/2014/main" val="3185451377"/>
                    </a:ext>
                  </a:extLst>
                </a:gridCol>
              </a:tblGrid>
              <a:tr h="3086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8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0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4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970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004CCF0-E8E4-497E-A958-45D55D62715F}"/>
              </a:ext>
            </a:extLst>
          </p:cNvPr>
          <p:cNvSpPr txBox="1"/>
          <p:nvPr/>
        </p:nvSpPr>
        <p:spPr>
          <a:xfrm>
            <a:off x="5068113" y="1292194"/>
            <a:ext cx="16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Subsets of 3</a:t>
            </a:r>
          </a:p>
        </p:txBody>
      </p:sp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AD0752F3-4701-4211-BF6B-646875F2C2B2}"/>
              </a:ext>
            </a:extLst>
          </p:cNvPr>
          <p:cNvGraphicFramePr>
            <a:graphicFrameLocks noGrp="1"/>
          </p:cNvGraphicFramePr>
          <p:nvPr/>
        </p:nvGraphicFramePr>
        <p:xfrm>
          <a:off x="5135836" y="1795051"/>
          <a:ext cx="1527647" cy="40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35">
                  <a:extLst>
                    <a:ext uri="{9D8B030D-6E8A-4147-A177-3AD203B41FA5}">
                      <a16:colId xmlns:a16="http://schemas.microsoft.com/office/drawing/2014/main" val="2859426870"/>
                    </a:ext>
                  </a:extLst>
                </a:gridCol>
                <a:gridCol w="812612">
                  <a:extLst>
                    <a:ext uri="{9D8B030D-6E8A-4147-A177-3AD203B41FA5}">
                      <a16:colId xmlns:a16="http://schemas.microsoft.com/office/drawing/2014/main" val="3185451377"/>
                    </a:ext>
                  </a:extLst>
                </a:gridCol>
              </a:tblGrid>
              <a:tr h="3086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8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0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4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970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8793141-1738-4682-BDA5-D38E0E5B837B}"/>
              </a:ext>
            </a:extLst>
          </p:cNvPr>
          <p:cNvSpPr txBox="1"/>
          <p:nvPr/>
        </p:nvSpPr>
        <p:spPr>
          <a:xfrm>
            <a:off x="8143409" y="1292194"/>
            <a:ext cx="16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Subsets of 4</a:t>
            </a:r>
          </a:p>
        </p:txBody>
      </p: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6562CF45-A1B1-47D1-AF6C-1B474BDDFB13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1795051"/>
          <a:ext cx="1509179" cy="216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67">
                  <a:extLst>
                    <a:ext uri="{9D8B030D-6E8A-4147-A177-3AD203B41FA5}">
                      <a16:colId xmlns:a16="http://schemas.microsoft.com/office/drawing/2014/main" val="2859426870"/>
                    </a:ext>
                  </a:extLst>
                </a:gridCol>
                <a:gridCol w="812612">
                  <a:extLst>
                    <a:ext uri="{9D8B030D-6E8A-4147-A177-3AD203B41FA5}">
                      <a16:colId xmlns:a16="http://schemas.microsoft.com/office/drawing/2014/main" val="3185451377"/>
                    </a:ext>
                  </a:extLst>
                </a:gridCol>
              </a:tblGrid>
              <a:tr h="3086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8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0247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0AEDE17-E20C-478B-B68E-9DE161AA8521}"/>
              </a:ext>
            </a:extLst>
          </p:cNvPr>
          <p:cNvSpPr txBox="1"/>
          <p:nvPr/>
        </p:nvSpPr>
        <p:spPr>
          <a:xfrm>
            <a:off x="1128457" y="5908585"/>
            <a:ext cx="286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 of Subset Means: 3.0</a:t>
            </a:r>
          </a:p>
          <a:p>
            <a:pPr algn="ctr"/>
            <a:r>
              <a:rPr lang="en-US" b="1" dirty="0"/>
              <a:t>Range of Means: 1.5 - 4.5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18266-922E-452F-88FC-51AB0326BE77}"/>
              </a:ext>
            </a:extLst>
          </p:cNvPr>
          <p:cNvSpPr txBox="1"/>
          <p:nvPr/>
        </p:nvSpPr>
        <p:spPr>
          <a:xfrm>
            <a:off x="4363097" y="5908585"/>
            <a:ext cx="286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 of Subset Means: 3.0</a:t>
            </a:r>
          </a:p>
          <a:p>
            <a:pPr algn="ctr"/>
            <a:r>
              <a:rPr lang="en-US" b="1" dirty="0"/>
              <a:t>Range of Means: 2.0-4.0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0166B-0642-4216-B6A4-140DA6D09900}"/>
              </a:ext>
            </a:extLst>
          </p:cNvPr>
          <p:cNvSpPr txBox="1"/>
          <p:nvPr/>
        </p:nvSpPr>
        <p:spPr>
          <a:xfrm>
            <a:off x="7542076" y="4054385"/>
            <a:ext cx="286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 of Subset Means: 3.0</a:t>
            </a:r>
          </a:p>
          <a:p>
            <a:pPr algn="ctr"/>
            <a:r>
              <a:rPr lang="en-US" b="1" dirty="0"/>
              <a:t>Range of Means: 2.5-3.5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A09E34-00B6-4327-8515-C38CEE9B7014}"/>
              </a:ext>
            </a:extLst>
          </p:cNvPr>
          <p:cNvSpPr txBox="1"/>
          <p:nvPr/>
        </p:nvSpPr>
        <p:spPr>
          <a:xfrm>
            <a:off x="7975157" y="4858935"/>
            <a:ext cx="3562581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For most subsets, the subset mean is close to the overall mean.  </a:t>
            </a:r>
          </a:p>
          <a:p>
            <a:endParaRPr lang="en-US" b="1" dirty="0"/>
          </a:p>
          <a:p>
            <a:r>
              <a:rPr lang="en-US" b="1" dirty="0"/>
              <a:t>As the number in the subset grows, the means of subsets get closer to the overall mean.</a:t>
            </a:r>
          </a:p>
        </p:txBody>
      </p:sp>
    </p:spTree>
    <p:extLst>
      <p:ext uri="{BB962C8B-B14F-4D97-AF65-F5344CB8AC3E}">
        <p14:creationId xmlns:p14="http://schemas.microsoft.com/office/powerpoint/2010/main" val="14417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1" grpId="0"/>
      <p:bldP spid="24" grpId="0"/>
      <p:bldP spid="25" grpId="0"/>
      <p:bldP spid="26" grpId="0"/>
      <p:bldP spid="2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37B27D37-EEF2-44B7-B860-577FFF9F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BA6FF669-9E1A-4880-AE6D-94261886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Statistics is the scientific discipline that develops, evaluates, and applies methods to collect and interpret incomplete information to gain new knowledge.</a:t>
            </a:r>
          </a:p>
          <a:p>
            <a:endParaRPr lang="en-US" dirty="0"/>
          </a:p>
          <a:p>
            <a:r>
              <a:rPr lang="en-US" dirty="0"/>
              <a:t>It is impossible to obtain complete information; therefore, we make the best use of the incomplete information we can obtain by using statistics.</a:t>
            </a:r>
          </a:p>
          <a:p>
            <a:endParaRPr lang="en-US" dirty="0"/>
          </a:p>
          <a:p>
            <a:r>
              <a:rPr lang="en-US" dirty="0"/>
              <a:t>Statistics relies on the mathematical patterns of subsets to quantitatively characterize how well a conclusion can be supported with available information.   </a:t>
            </a:r>
          </a:p>
        </p:txBody>
      </p:sp>
    </p:spTree>
    <p:extLst>
      <p:ext uri="{BB962C8B-B14F-4D97-AF65-F5344CB8AC3E}">
        <p14:creationId xmlns:p14="http://schemas.microsoft.com/office/powerpoint/2010/main" val="225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526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we need Biostatistics</vt:lpstr>
      <vt:lpstr>Statistics in Science</vt:lpstr>
      <vt:lpstr>PowerPoint Presentation</vt:lpstr>
      <vt:lpstr>Statistics are Intrinsic to Research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Pounds, Stanley</dc:creator>
  <cp:lastModifiedBy>Pounds, Stanley</cp:lastModifiedBy>
  <cp:revision>44</cp:revision>
  <dcterms:created xsi:type="dcterms:W3CDTF">2021-08-16T02:02:03Z</dcterms:created>
  <dcterms:modified xsi:type="dcterms:W3CDTF">2022-07-28T20:52:52Z</dcterms:modified>
</cp:coreProperties>
</file>