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6" r:id="rId3"/>
    <p:sldId id="287" r:id="rId4"/>
    <p:sldId id="292" r:id="rId5"/>
    <p:sldId id="290" r:id="rId6"/>
    <p:sldId id="291" r:id="rId7"/>
    <p:sldId id="317" r:id="rId8"/>
    <p:sldId id="288" r:id="rId9"/>
    <p:sldId id="318" r:id="rId10"/>
    <p:sldId id="289" r:id="rId11"/>
    <p:sldId id="293" r:id="rId12"/>
    <p:sldId id="314" r:id="rId13"/>
    <p:sldId id="315" r:id="rId14"/>
  </p:sldIdLst>
  <p:sldSz cx="15079663" cy="11309350"/>
  <p:notesSz cx="20104100" cy="113093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23" userDrawn="1">
          <p15:clr>
            <a:srgbClr val="A4A3A4"/>
          </p15:clr>
        </p15:guide>
        <p15:guide id="2" pos="2645" userDrawn="1">
          <p15:clr>
            <a:srgbClr val="A4A3A4"/>
          </p15:clr>
        </p15:guide>
        <p15:guide id="3" pos="1181" userDrawn="1">
          <p15:clr>
            <a:srgbClr val="A4A3A4"/>
          </p15:clr>
        </p15:guide>
        <p15:guide id="4" pos="3070" userDrawn="1">
          <p15:clr>
            <a:srgbClr val="A4A3A4"/>
          </p15:clr>
        </p15:guide>
        <p15:guide id="5" pos="4547" userDrawn="1">
          <p15:clr>
            <a:srgbClr val="A4A3A4"/>
          </p15:clr>
        </p15:guide>
        <p15:guide id="6" pos="4966" userDrawn="1">
          <p15:clr>
            <a:srgbClr val="A4A3A4"/>
          </p15:clr>
        </p15:guide>
        <p15:guide id="7" pos="6429" userDrawn="1">
          <p15:clr>
            <a:srgbClr val="A4A3A4"/>
          </p15:clr>
        </p15:guide>
        <p15:guide id="8" pos="6861" userDrawn="1">
          <p15:clr>
            <a:srgbClr val="A4A3A4"/>
          </p15:clr>
        </p15:guide>
        <p15:guide id="9" pos="83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36C"/>
    <a:srgbClr val="D88C63"/>
    <a:srgbClr val="D58659"/>
    <a:srgbClr val="DC9A76"/>
    <a:srgbClr val="DCDD84"/>
    <a:srgbClr val="D5A254"/>
    <a:srgbClr val="94CB74"/>
    <a:srgbClr val="E5B852"/>
    <a:srgbClr val="80BCA3"/>
    <a:srgbClr val="5C4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0" d="100"/>
          <a:sy n="70" d="100"/>
        </p:scale>
        <p:origin x="1230" y="84"/>
      </p:cViewPr>
      <p:guideLst>
        <p:guide orient="horz" pos="7123"/>
        <p:guide pos="2645"/>
        <p:guide pos="1181"/>
        <p:guide pos="3070"/>
        <p:guide pos="4547"/>
        <p:guide pos="4966"/>
        <p:guide pos="6429"/>
        <p:guide pos="6861"/>
        <p:guide pos="8324"/>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51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5150"/>
          </a:xfrm>
          <a:prstGeom prst="rect">
            <a:avLst/>
          </a:prstGeom>
        </p:spPr>
        <p:txBody>
          <a:bodyPr vert="horz" lIns="91440" tIns="45720" rIns="91440" bIns="45720" rtlCol="0"/>
          <a:lstStyle>
            <a:lvl1pPr algn="r">
              <a:defRPr sz="1200"/>
            </a:lvl1pPr>
          </a:lstStyle>
          <a:p>
            <a:fld id="{69F2C009-255A-4E59-A1AF-823DD11320F1}" type="datetimeFigureOut">
              <a:rPr lang="zh-CN" altLang="en-US" smtClean="0"/>
              <a:t>2017/10/20</a:t>
            </a:fld>
            <a:endParaRPr lang="zh-CN" altLang="en-US"/>
          </a:p>
        </p:txBody>
      </p:sp>
      <p:sp>
        <p:nvSpPr>
          <p:cNvPr id="4" name="幻灯片图像占位符 3"/>
          <p:cNvSpPr>
            <a:spLocks noGrp="1" noRot="1" noChangeAspect="1"/>
          </p:cNvSpPr>
          <p:nvPr>
            <p:ph type="sldImg" idx="2"/>
          </p:nvPr>
        </p:nvSpPr>
        <p:spPr>
          <a:xfrm>
            <a:off x="7224713" y="847725"/>
            <a:ext cx="5654675" cy="4241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5150"/>
          </a:xfrm>
          <a:prstGeom prst="rect">
            <a:avLst/>
          </a:prstGeom>
        </p:spPr>
        <p:txBody>
          <a:bodyPr vert="horz" lIns="91440" tIns="45720" rIns="91440" bIns="45720" rtlCol="0" anchor="b"/>
          <a:lstStyle>
            <a:lvl1pPr algn="r">
              <a:defRPr sz="1200"/>
            </a:lvl1pPr>
          </a:lstStyle>
          <a:p>
            <a:fld id="{70E0211B-8C04-4108-8354-C4AA435E88B1}" type="slidenum">
              <a:rPr lang="zh-CN" altLang="en-US" smtClean="0"/>
              <a:t>‹#›</a:t>
            </a:fld>
            <a:endParaRPr lang="zh-CN" altLang="en-US"/>
          </a:p>
        </p:txBody>
      </p:sp>
    </p:spTree>
    <p:extLst>
      <p:ext uri="{BB962C8B-B14F-4D97-AF65-F5344CB8AC3E}">
        <p14:creationId xmlns:p14="http://schemas.microsoft.com/office/powerpoint/2010/main" val="21139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Текст 18"/>
          <p:cNvSpPr>
            <a:spLocks noGrp="1"/>
          </p:cNvSpPr>
          <p:nvPr>
            <p:ph type="body" sz="quarter" idx="10" hasCustomPrompt="1"/>
          </p:nvPr>
        </p:nvSpPr>
        <p:spPr>
          <a:xfrm>
            <a:off x="6156656" y="1669415"/>
            <a:ext cx="2753881" cy="679450"/>
          </a:xfrm>
          <a:prstGeom prst="rect">
            <a:avLst/>
          </a:prstGeom>
        </p:spPr>
        <p:txBody>
          <a:bodyPr/>
          <a:lstStyle>
            <a:lvl1pPr algn="ctr">
              <a:defRPr sz="3075">
                <a:solidFill>
                  <a:schemeClr val="bg1"/>
                </a:solidFill>
                <a:latin typeface="Trebuchet MS" pitchFamily="34" charset="0"/>
              </a:defRPr>
            </a:lvl1pPr>
          </a:lstStyle>
          <a:p>
            <a:pPr lvl="0"/>
            <a:r>
              <a:rPr lang="en-US" dirty="0" smtClean="0"/>
              <a:t>LOREM IPSUM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Прямоугольник 6"/>
          <p:cNvSpPr/>
          <p:nvPr userDrawn="1"/>
        </p:nvSpPr>
        <p:spPr>
          <a:xfrm>
            <a:off x="0" y="0"/>
            <a:ext cx="15079663" cy="11309350"/>
          </a:xfrm>
          <a:prstGeom prst="rect">
            <a:avLst/>
          </a:prstGeom>
          <a:gradFill>
            <a:gsLst>
              <a:gs pos="20000">
                <a:srgbClr val="44ADDB"/>
              </a:gs>
              <a:gs pos="92000">
                <a:srgbClr val="4BBC8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2" r:id="rId5"/>
  </p:sldLayoutIdLst>
  <p:txStyles>
    <p:titleStyle>
      <a:lvl1pPr>
        <a:defRPr>
          <a:latin typeface="+mj-lt"/>
          <a:ea typeface="+mj-ea"/>
          <a:cs typeface="+mj-cs"/>
        </a:defRPr>
      </a:lvl1pPr>
    </p:titleStyle>
    <p:body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bodyStyle>
    <p:other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41.jpg"/><Relationship Id="rId5" Type="http://schemas.openxmlformats.org/officeDocument/2006/relationships/image" Target="../media/image33.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a:spLocks/>
          </p:cNvSpPr>
          <p:nvPr/>
        </p:nvSpPr>
        <p:spPr bwMode="auto">
          <a:xfrm>
            <a:off x="5340516" y="1410841"/>
            <a:ext cx="3336482" cy="3513905"/>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rgbClr val="48B39D"/>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0" name="Freeform 6"/>
          <p:cNvSpPr>
            <a:spLocks/>
          </p:cNvSpPr>
          <p:nvPr/>
        </p:nvSpPr>
        <p:spPr bwMode="auto">
          <a:xfrm>
            <a:off x="2381" y="3405347"/>
            <a:ext cx="8674617" cy="6490781"/>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rgbClr val="38A1A0"/>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1" name="Freeform 7"/>
          <p:cNvSpPr>
            <a:spLocks/>
          </p:cNvSpPr>
          <p:nvPr/>
        </p:nvSpPr>
        <p:spPr bwMode="auto">
          <a:xfrm>
            <a:off x="976416" y="1410841"/>
            <a:ext cx="6019243" cy="1992126"/>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rgbClr val="38A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2" name="Freeform 8"/>
          <p:cNvSpPr>
            <a:spLocks/>
          </p:cNvSpPr>
          <p:nvPr/>
        </p:nvSpPr>
        <p:spPr bwMode="auto">
          <a:xfrm>
            <a:off x="2382" y="1410841"/>
            <a:ext cx="5338134" cy="8409079"/>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rgbClr val="319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5" name="标题 1"/>
          <p:cNvSpPr txBox="1">
            <a:spLocks/>
          </p:cNvSpPr>
          <p:nvPr/>
        </p:nvSpPr>
        <p:spPr>
          <a:xfrm>
            <a:off x="3330053" y="4629296"/>
            <a:ext cx="9939538" cy="3196117"/>
          </a:xfrm>
          <a:prstGeom prst="rect">
            <a:avLst/>
          </a:prstGeom>
        </p:spPr>
        <p:txBody>
          <a:bodyPr/>
          <a:lstStyle>
            <a:lvl1pPr>
              <a:defRPr>
                <a:latin typeface="+mj-lt"/>
                <a:ea typeface="+mj-ea"/>
                <a:cs typeface="+mj-cs"/>
              </a:defRPr>
            </a:lvl1pPr>
          </a:lstStyle>
          <a:p>
            <a:r>
              <a:rPr lang="en-US" altLang="zh-CN" sz="4800" kern="0" dirty="0" smtClean="0">
                <a:solidFill>
                  <a:schemeClr val="bg2"/>
                </a:solidFill>
                <a:latin typeface="微软雅黑" panose="020B0503020204020204" pitchFamily="34" charset="-122"/>
                <a:ea typeface="微软雅黑" panose="020B0503020204020204" pitchFamily="34" charset="-122"/>
              </a:rPr>
              <a:t>Measuring Information Transfer</a:t>
            </a:r>
            <a:endParaRPr lang="zh-CN" altLang="en-US" sz="4800" kern="0" dirty="0">
              <a:solidFill>
                <a:schemeClr val="bg2"/>
              </a:solidFill>
              <a:latin typeface="微软雅黑" panose="020B0503020204020204" pitchFamily="34" charset="-122"/>
              <a:ea typeface="微软雅黑" panose="020B0503020204020204" pitchFamily="34" charset="-122"/>
            </a:endParaRPr>
          </a:p>
        </p:txBody>
      </p:sp>
      <p:sp>
        <p:nvSpPr>
          <p:cNvPr id="16" name="副标题 2"/>
          <p:cNvSpPr txBox="1">
            <a:spLocks/>
          </p:cNvSpPr>
          <p:nvPr/>
        </p:nvSpPr>
        <p:spPr>
          <a:xfrm>
            <a:off x="10646229" y="7825413"/>
            <a:ext cx="2942204" cy="1250026"/>
          </a:xfrm>
          <a:prstGeom prst="rect">
            <a:avLst/>
          </a:prstGeom>
        </p:spPr>
        <p:txBody>
          <a:bodyPr/>
          <a:lst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a:lstStyle>
          <a:p>
            <a:pPr algn="r"/>
            <a:endParaRPr lang="en-US" altLang="zh-CN" sz="2400" kern="0" dirty="0">
              <a:solidFill>
                <a:sysClr val="windowText" lastClr="000000"/>
              </a:solidFill>
              <a:latin typeface="微软雅黑" panose="020B0503020204020204" pitchFamily="34" charset="-122"/>
              <a:ea typeface="微软雅黑" panose="020B0503020204020204" pitchFamily="34" charset="-122"/>
            </a:endParaRPr>
          </a:p>
          <a:p>
            <a:pPr algn="ctr"/>
            <a:r>
              <a:rPr lang="zh-CN" altLang="en-US" sz="2400" kern="0" dirty="0" smtClean="0">
                <a:solidFill>
                  <a:sysClr val="windowText" lastClr="000000"/>
                </a:solidFill>
                <a:latin typeface="微软雅黑" panose="020B0503020204020204" pitchFamily="34" charset="-122"/>
                <a:ea typeface="微软雅黑" panose="020B0503020204020204" pitchFamily="34" charset="-122"/>
              </a:rPr>
              <a:t>韩仪</a:t>
            </a:r>
            <a:endParaRPr lang="en-US" altLang="zh-CN" sz="2400" kern="0" dirty="0" smtClean="0">
              <a:solidFill>
                <a:sysClr val="windowText" lastClr="000000"/>
              </a:solidFill>
              <a:latin typeface="微软雅黑" panose="020B0503020204020204" pitchFamily="34" charset="-122"/>
              <a:ea typeface="微软雅黑" panose="020B0503020204020204" pitchFamily="34" charset="-122"/>
            </a:endParaRPr>
          </a:p>
          <a:p>
            <a:pPr algn="r"/>
            <a:endParaRPr lang="en-US" altLang="zh-CN" kern="0" dirty="0" smtClean="0">
              <a:solidFill>
                <a:sysClr val="windowText" lastClr="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60133" y="2431326"/>
                <a:ext cx="13454743" cy="470898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CN" altLang="en-US" sz="3600" i="1" smtClean="0">
                          <a:latin typeface="Cambria Math" panose="02040503050406030204" pitchFamily="18" charset="0"/>
                          <a:ea typeface="Microsoft YaHei UI Light" panose="020B0502040204020203" pitchFamily="34" charset="-122"/>
                        </a:rPr>
                        <m:t>计算</m:t>
                      </m:r>
                    </m:oMath>
                  </m:oMathPara>
                </a14:m>
                <a:endParaRPr lang="en-US" altLang="zh-CN" sz="28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连续</a:t>
                </a:r>
                <a:r>
                  <a:rPr lang="zh-CN" altLang="en-US" sz="2400" dirty="0">
                    <a:latin typeface="微软雅黑" panose="020B0503020204020204" pitchFamily="34" charset="-122"/>
                    <a:ea typeface="微软雅黑" panose="020B0503020204020204" pitchFamily="34" charset="-122"/>
                  </a:rPr>
                  <a:t>情况下</a:t>
                </a:r>
                <a:r>
                  <a:rPr lang="en-US" altLang="zh-CN" sz="2400" dirty="0" smtClean="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r>
                  <a:rPr lang="zh-CN" altLang="en-US" sz="2400" dirty="0" smtClean="0">
                    <a:latin typeface="微软雅黑" panose="020B0503020204020204" pitchFamily="34" charset="-122"/>
                    <a:ea typeface="微软雅黑" panose="020B0503020204020204" pitchFamily="34" charset="-122"/>
                  </a:rPr>
                  <a:t>核密度估计</a:t>
                </a:r>
                <a:endParaRPr lang="en-US" altLang="zh-CN" sz="2400" dirty="0" smtClean="0">
                  <a:latin typeface="微软雅黑" panose="020B0503020204020204" pitchFamily="34" charset="-122"/>
                  <a:ea typeface="微软雅黑" panose="020B0503020204020204"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zh-CN" altLang="en-US" sz="3200" dirty="0">
                  <a:latin typeface="Microsoft YaHei UI Light" panose="020B0502040204020203" pitchFamily="34" charset="-122"/>
                  <a:ea typeface="Microsoft YaHei UI Light" panose="020B0502040204020203"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60133" y="2431326"/>
                <a:ext cx="13454743" cy="4708981"/>
              </a:xfrm>
              <a:prstGeom prst="rect">
                <a:avLst/>
              </a:prstGeom>
              <a:blipFill>
                <a:blip r:embed="rId2"/>
                <a:stretch>
                  <a:fillRect l="-680"/>
                </a:stretch>
              </a:blipFill>
            </p:spPr>
            <p:txBody>
              <a:bodyPr/>
              <a:lstStyle/>
              <a:p>
                <a:r>
                  <a:rPr lang="zh-CN" altLang="en-US">
                    <a:noFill/>
                  </a:rPr>
                  <a:t> </a:t>
                </a:r>
              </a:p>
            </p:txBody>
          </p:sp>
        </mc:Fallback>
      </mc:AlternateContent>
      <p:sp>
        <p:nvSpPr>
          <p:cNvPr id="6" name="文本框 5"/>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0133" y="6705469"/>
            <a:ext cx="6878010" cy="3686689"/>
          </a:xfrm>
          <a:prstGeom prst="rect">
            <a:avLst/>
          </a:prstGeom>
        </p:spPr>
      </p:pic>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l="35610" t="41759" r="35535" b="39957"/>
          <a:stretch/>
        </p:blipFill>
        <p:spPr>
          <a:xfrm>
            <a:off x="6766505" y="3848438"/>
            <a:ext cx="1583140" cy="683725"/>
          </a:xfrm>
          <a:prstGeom prst="rect">
            <a:avLst/>
          </a:prstGeom>
        </p:spPr>
      </p:pic>
      <p:pic>
        <p:nvPicPr>
          <p:cNvPr id="8" name="图片 7"/>
          <p:cNvPicPr>
            <a:picLocks noChangeAspect="1"/>
          </p:cNvPicPr>
          <p:nvPr/>
        </p:nvPicPr>
        <p:blipFill rotWithShape="1">
          <a:blip r:embed="rId5" cstate="print">
            <a:extLst>
              <a:ext uri="{28A0092B-C50C-407E-A947-70E740481C1C}">
                <a14:useLocalDpi xmlns:a14="http://schemas.microsoft.com/office/drawing/2010/main" val="0"/>
              </a:ext>
            </a:extLst>
          </a:blip>
          <a:srcRect l="18377" t="38130" r="17917" b="39847"/>
          <a:stretch/>
        </p:blipFill>
        <p:spPr>
          <a:xfrm>
            <a:off x="2380257" y="3726946"/>
            <a:ext cx="3493827" cy="805218"/>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4878" y="6839584"/>
            <a:ext cx="5563263" cy="3041395"/>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3574" y="4998433"/>
            <a:ext cx="8190612" cy="1332164"/>
          </a:xfrm>
          <a:prstGeom prst="rect">
            <a:avLst/>
          </a:prstGeom>
        </p:spPr>
      </p:pic>
    </p:spTree>
    <p:extLst>
      <p:ext uri="{BB962C8B-B14F-4D97-AF65-F5344CB8AC3E}">
        <p14:creationId xmlns:p14="http://schemas.microsoft.com/office/powerpoint/2010/main" val="488025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4639" y="2461001"/>
            <a:ext cx="13969094" cy="120032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400180" y="791495"/>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2181" y="4103360"/>
            <a:ext cx="6992326" cy="4505954"/>
          </a:xfrm>
          <a:prstGeom prst="rect">
            <a:avLst/>
          </a:prstGeom>
        </p:spPr>
      </p:pic>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42495" y="4365334"/>
            <a:ext cx="6973273" cy="3982006"/>
          </a:xfrm>
          <a:prstGeom prst="rect">
            <a:avLst/>
          </a:prstGeom>
        </p:spPr>
      </p:pic>
    </p:spTree>
    <p:extLst>
      <p:ext uri="{BB962C8B-B14F-4D97-AF65-F5344CB8AC3E}">
        <p14:creationId xmlns:p14="http://schemas.microsoft.com/office/powerpoint/2010/main" val="1658437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8711" y="541685"/>
            <a:ext cx="12039600" cy="769441"/>
          </a:xfrm>
          <a:prstGeom prst="rect">
            <a:avLst/>
          </a:prstGeom>
          <a:noFill/>
        </p:spPr>
        <p:txBody>
          <a:bodyPr wrap="square" rtlCol="0">
            <a:spAutoFit/>
          </a:bodyPr>
          <a:lstStyle/>
          <a:p>
            <a:pPr algn="ctr"/>
            <a:r>
              <a:rPr lang="zh-CN" altLang="en-US" sz="4400" b="1" dirty="0" smtClean="0">
                <a:latin typeface="+mj-ea"/>
                <a:ea typeface="+mj-ea"/>
              </a:rPr>
              <a:t>总结</a:t>
            </a:r>
            <a:endParaRPr lang="zh-CN" altLang="en-US" sz="4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02870" y="3473031"/>
            <a:ext cx="13111282" cy="4401205"/>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转移</a:t>
            </a:r>
            <a:r>
              <a:rPr lang="zh-CN" altLang="en-US" sz="2800" dirty="0" smtClean="0">
                <a:latin typeface="微软雅黑" panose="020B0503020204020204" pitchFamily="34" charset="-122"/>
                <a:ea typeface="微软雅黑" panose="020B0503020204020204" pitchFamily="34" charset="-122"/>
              </a:rPr>
              <a:t>熵的提出就是为了探测两个系统之间的信息交换，忽略的是静态的联系，而是</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使用了时间序列</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相比于互信息它包含了方向信息，相比于时间延迟互信息，它具有比较清晰的底层</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数学原理，并且也的确得到了和时间延迟互信息不同的结果</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计算的过程比较漫长，尤其是对于比较大的数据集，需要采用一些优化或者是寻求</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一些工具箱</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209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70172" y="4876801"/>
            <a:ext cx="2438400" cy="923330"/>
          </a:xfrm>
          <a:prstGeom prst="rect">
            <a:avLst/>
          </a:prstGeom>
          <a:noFill/>
        </p:spPr>
        <p:txBody>
          <a:bodyPr wrap="square" rtlCol="0">
            <a:spAutoFit/>
          </a:bodyPr>
          <a:lstStyle/>
          <a:p>
            <a:r>
              <a:rPr lang="zh-CN" altLang="en-US" sz="5400" dirty="0" smtClean="0">
                <a:latin typeface="+mj-ea"/>
                <a:ea typeface="+mj-ea"/>
              </a:rPr>
              <a:t>谢    谢！</a:t>
            </a:r>
            <a:endParaRPr lang="zh-CN" altLang="en-US" sz="5400" dirty="0">
              <a:latin typeface="+mj-ea"/>
              <a:ea typeface="+mj-ea"/>
            </a:endParaRPr>
          </a:p>
        </p:txBody>
      </p:sp>
    </p:spTree>
    <p:extLst>
      <p:ext uri="{BB962C8B-B14F-4D97-AF65-F5344CB8AC3E}">
        <p14:creationId xmlns:p14="http://schemas.microsoft.com/office/powerpoint/2010/main" val="744507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3838" y="763734"/>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sp>
        <p:nvSpPr>
          <p:cNvPr id="3" name="文本框 2"/>
          <p:cNvSpPr txBox="1"/>
          <p:nvPr/>
        </p:nvSpPr>
        <p:spPr>
          <a:xfrm>
            <a:off x="671685" y="2072512"/>
            <a:ext cx="14162315" cy="7294305"/>
          </a:xfrm>
          <a:prstGeom prst="rect">
            <a:avLst/>
          </a:prstGeom>
          <a:noFill/>
        </p:spPr>
        <p:txBody>
          <a:bodyPr wrap="square" rtlCol="0">
            <a:spAutoFit/>
          </a:bodyPr>
          <a:lstStyle/>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en-US" altLang="zh-CN" sz="24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smtClean="0">
                <a:latin typeface="微软雅黑" panose="020B0503020204020204" pitchFamily="34" charset="-122"/>
                <a:ea typeface="微软雅黑" panose="020B0503020204020204" pitchFamily="34" charset="-122"/>
              </a:rPr>
              <a:t>在</a:t>
            </a:r>
            <a:r>
              <a:rPr lang="zh-CN" altLang="zh-CN" sz="2400" dirty="0">
                <a:latin typeface="微软雅黑" panose="020B0503020204020204" pitchFamily="34" charset="-122"/>
                <a:ea typeface="微软雅黑" panose="020B0503020204020204" pitchFamily="34" charset="-122"/>
              </a:rPr>
              <a:t>统计学中，我们使用概率来表征事件的可能性，使用条件概率，联合概率等来衡量不同随机变量之间的关系。在信息论中，我们使用香农熵来衡量一个事件或者系统所包含的信息量得多少，或者是不确定度的大小，使用互信息来在一定程度上表征两个系统之间的不确定度或者信息量的</a:t>
            </a:r>
            <a:r>
              <a:rPr lang="zh-CN" altLang="zh-CN"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24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3600" dirty="0" smtClean="0">
                <a:latin typeface="微软雅黑" panose="020B0503020204020204" pitchFamily="34" charset="-122"/>
                <a:ea typeface="微软雅黑" panose="020B0503020204020204" pitchFamily="34" charset="-122"/>
              </a:rPr>
              <a:t>缺陷</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smtClean="0">
                <a:latin typeface="微软雅黑" panose="020B0503020204020204" pitchFamily="34" charset="-122"/>
                <a:ea typeface="微软雅黑" panose="020B0503020204020204" pitchFamily="34" charset="-122"/>
              </a:rPr>
              <a:t>互信息</a:t>
            </a:r>
            <a:r>
              <a:rPr lang="zh-CN" altLang="zh-CN" sz="2400" dirty="0">
                <a:latin typeface="微软雅黑" panose="020B0503020204020204" pitchFamily="34" charset="-122"/>
                <a:ea typeface="微软雅黑" panose="020B0503020204020204" pitchFamily="34" charset="-122"/>
              </a:rPr>
              <a:t>是对称的，它不包含任何方向</a:t>
            </a:r>
            <a:r>
              <a:rPr lang="zh-CN" altLang="zh-CN" sz="2400" dirty="0" smtClean="0">
                <a:latin typeface="微软雅黑" panose="020B0503020204020204" pitchFamily="34" charset="-122"/>
                <a:ea typeface="微软雅黑" panose="020B0503020204020204" pitchFamily="34" charset="-122"/>
              </a:rPr>
              <a:t>信息</a:t>
            </a:r>
            <a:r>
              <a:rPr lang="zh-CN" altLang="en-US" sz="2400" dirty="0" smtClean="0">
                <a:latin typeface="微软雅黑" panose="020B0503020204020204" pitchFamily="34" charset="-122"/>
                <a:ea typeface="微软雅黑" panose="020B0503020204020204" pitchFamily="34" charset="-122"/>
              </a:rPr>
              <a:t>，也不包含任何历史信息</a:t>
            </a:r>
            <a:r>
              <a:rPr lang="zh-CN" altLang="zh-CN" sz="2400"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也提出过使用包含了延迟因子的互信息来让它携带一定的方向信息，但是这个并不能揭示任何底层原理，而更类似于一种技术手段。</a:t>
            </a:r>
          </a:p>
          <a:p>
            <a:pPr lvl="0"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rPr>
              <a:t>于是这里提出了一个新的量--转移熵。转移熵可以</a:t>
            </a:r>
            <a:r>
              <a:rPr lang="zh-CN" altLang="zh-CN" sz="2400" dirty="0" smtClean="0">
                <a:latin typeface="微软雅黑" panose="020B0503020204020204" pitchFamily="34" charset="-122"/>
                <a:ea typeface="微软雅黑" panose="020B0503020204020204" pitchFamily="34" charset="-122"/>
              </a:rPr>
              <a:t>用来</a:t>
            </a:r>
            <a:r>
              <a:rPr lang="zh-CN" altLang="en-US" sz="2400" dirty="0" smtClean="0">
                <a:latin typeface="微软雅黑" panose="020B0503020204020204" pitchFamily="34" charset="-122"/>
                <a:ea typeface="微软雅黑" panose="020B0503020204020204" pitchFamily="34" charset="-122"/>
              </a:rPr>
              <a:t>定</a:t>
            </a:r>
            <a:r>
              <a:rPr lang="zh-CN" altLang="zh-CN" sz="2400" dirty="0" smtClean="0">
                <a:latin typeface="微软雅黑" panose="020B0503020204020204" pitchFamily="34" charset="-122"/>
                <a:ea typeface="微软雅黑" panose="020B0503020204020204" pitchFamily="34" charset="-122"/>
              </a:rPr>
              <a:t>量</a:t>
            </a:r>
            <a:r>
              <a:rPr lang="zh-CN" altLang="en-US" sz="2400" dirty="0" smtClean="0">
                <a:latin typeface="微软雅黑" panose="020B0503020204020204" pitchFamily="34" charset="-122"/>
                <a:ea typeface="微软雅黑" panose="020B0503020204020204" pitchFamily="34" charset="-122"/>
              </a:rPr>
              <a:t>的描述</a:t>
            </a:r>
            <a:r>
              <a:rPr lang="zh-CN" altLang="zh-CN" sz="2400" dirty="0" smtClean="0">
                <a:latin typeface="微软雅黑" panose="020B0503020204020204" pitchFamily="34" charset="-122"/>
                <a:ea typeface="微软雅黑" panose="020B0503020204020204" pitchFamily="34" charset="-122"/>
              </a:rPr>
              <a:t>两</a:t>
            </a:r>
            <a:r>
              <a:rPr lang="zh-CN" altLang="zh-CN" sz="2400" dirty="0">
                <a:latin typeface="微软雅黑" panose="020B0503020204020204" pitchFamily="34" charset="-122"/>
                <a:ea typeface="微软雅黑" panose="020B0503020204020204" pitchFamily="34" charset="-122"/>
              </a:rPr>
              <a:t>个系统之间的因果性，或者说系统之间的信息流向和大小</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5367" y="1758614"/>
            <a:ext cx="13852562" cy="3708074"/>
          </a:xfrm>
          <a:prstGeom prst="rect">
            <a:avLst/>
          </a:prstGeom>
        </p:spPr>
      </p:pic>
    </p:spTree>
    <p:extLst>
      <p:ext uri="{BB962C8B-B14F-4D97-AF65-F5344CB8AC3E}">
        <p14:creationId xmlns:p14="http://schemas.microsoft.com/office/powerpoint/2010/main" val="2981958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469" y="2639873"/>
            <a:ext cx="9927771" cy="775596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香农信息熵：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联合熵：</a:t>
            </a:r>
            <a:endParaRPr lang="en-US" altLang="zh-CN" sz="24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条件熵：</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互信息：</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604152" y="793803"/>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3948" t="40242" r="21290" b="40314"/>
          <a:stretch/>
        </p:blipFill>
        <p:spPr>
          <a:xfrm>
            <a:off x="2799174" y="3913569"/>
            <a:ext cx="4015757" cy="950590"/>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4719" t="41063" r="15715" b="38828"/>
          <a:stretch/>
        </p:blipFill>
        <p:spPr>
          <a:xfrm>
            <a:off x="2870041" y="4908491"/>
            <a:ext cx="4487982" cy="864873"/>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15833" t="35617" r="16051" b="39927"/>
          <a:stretch/>
        </p:blipFill>
        <p:spPr>
          <a:xfrm>
            <a:off x="2840552" y="5492697"/>
            <a:ext cx="4858632" cy="1162972"/>
          </a:xfrm>
          <a:prstGeom prst="rect">
            <a:avLst/>
          </a:prstGeom>
        </p:spPr>
      </p:pic>
      <p:pic>
        <p:nvPicPr>
          <p:cNvPr id="8" name="图片 7"/>
          <p:cNvPicPr>
            <a:picLocks noChangeAspect="1"/>
          </p:cNvPicPr>
          <p:nvPr/>
        </p:nvPicPr>
        <p:blipFill rotWithShape="1">
          <a:blip r:embed="rId5" cstate="print">
            <a:extLst>
              <a:ext uri="{28A0092B-C50C-407E-A947-70E740481C1C}">
                <a14:useLocalDpi xmlns:a14="http://schemas.microsoft.com/office/drawing/2010/main" val="0"/>
              </a:ext>
            </a:extLst>
          </a:blip>
          <a:srcRect l="23005" t="38519" r="22647" b="40286"/>
          <a:stretch/>
        </p:blipFill>
        <p:spPr>
          <a:xfrm>
            <a:off x="9087623" y="4881561"/>
            <a:ext cx="3214540" cy="835781"/>
          </a:xfrm>
          <a:prstGeom prst="rect">
            <a:avLst/>
          </a:prstGeom>
        </p:spPr>
      </p:pic>
      <p:pic>
        <p:nvPicPr>
          <p:cNvPr id="9" name="图片 8"/>
          <p:cNvPicPr>
            <a:picLocks noChangeAspect="1"/>
          </p:cNvPicPr>
          <p:nvPr/>
        </p:nvPicPr>
        <p:blipFill rotWithShape="1">
          <a:blip r:embed="rId6" cstate="print">
            <a:extLst>
              <a:ext uri="{28A0092B-C50C-407E-A947-70E740481C1C}">
                <a14:useLocalDpi xmlns:a14="http://schemas.microsoft.com/office/drawing/2010/main" val="0"/>
              </a:ext>
            </a:extLst>
          </a:blip>
          <a:srcRect l="17398" t="38920" r="14849" b="37710"/>
          <a:stretch/>
        </p:blipFill>
        <p:spPr>
          <a:xfrm>
            <a:off x="2870041" y="8028446"/>
            <a:ext cx="4086580" cy="939696"/>
          </a:xfrm>
          <a:prstGeom prst="rect">
            <a:avLst/>
          </a:prstGeom>
        </p:spPr>
      </p:pic>
      <p:pic>
        <p:nvPicPr>
          <p:cNvPr id="10" name="图片 9"/>
          <p:cNvPicPr>
            <a:picLocks noChangeAspect="1"/>
          </p:cNvPicPr>
          <p:nvPr/>
        </p:nvPicPr>
        <p:blipFill rotWithShape="1">
          <a:blip r:embed="rId7" cstate="print">
            <a:extLst>
              <a:ext uri="{28A0092B-C50C-407E-A947-70E740481C1C}">
                <a14:useLocalDpi xmlns:a14="http://schemas.microsoft.com/office/drawing/2010/main" val="0"/>
              </a:ext>
            </a:extLst>
          </a:blip>
          <a:srcRect l="22775" t="35606" r="21791" b="36677"/>
          <a:stretch/>
        </p:blipFill>
        <p:spPr>
          <a:xfrm>
            <a:off x="7172243" y="7909577"/>
            <a:ext cx="3352375" cy="1117458"/>
          </a:xfrm>
          <a:prstGeom prst="rect">
            <a:avLst/>
          </a:prstGeom>
        </p:spPr>
      </p:pic>
      <p:pic>
        <p:nvPicPr>
          <p:cNvPr id="11" name="图片 10"/>
          <p:cNvPicPr>
            <a:picLocks noChangeAspect="1"/>
          </p:cNvPicPr>
          <p:nvPr/>
        </p:nvPicPr>
        <p:blipFill rotWithShape="1">
          <a:blip r:embed="rId8" cstate="print">
            <a:extLst>
              <a:ext uri="{28A0092B-C50C-407E-A947-70E740481C1C}">
                <a14:useLocalDpi xmlns:a14="http://schemas.microsoft.com/office/drawing/2010/main" val="0"/>
              </a:ext>
            </a:extLst>
          </a:blip>
          <a:srcRect l="21308" t="39079" r="21446" b="41356"/>
          <a:stretch/>
        </p:blipFill>
        <p:spPr>
          <a:xfrm>
            <a:off x="2799174" y="7017417"/>
            <a:ext cx="3384976" cy="771261"/>
          </a:xfrm>
          <a:prstGeom prst="rect">
            <a:avLst/>
          </a:prstGeom>
        </p:spPr>
      </p:pic>
      <p:pic>
        <p:nvPicPr>
          <p:cNvPr id="12" name="图片 11"/>
          <p:cNvPicPr>
            <a:picLocks noChangeAspect="1"/>
          </p:cNvPicPr>
          <p:nvPr/>
        </p:nvPicPr>
        <p:blipFill rotWithShape="1">
          <a:blip r:embed="rId9" cstate="print">
            <a:extLst>
              <a:ext uri="{28A0092B-C50C-407E-A947-70E740481C1C}">
                <a14:useLocalDpi xmlns:a14="http://schemas.microsoft.com/office/drawing/2010/main" val="0"/>
              </a:ext>
            </a:extLst>
          </a:blip>
          <a:srcRect l="14746" t="33986" r="13878" b="36666"/>
          <a:stretch/>
        </p:blipFill>
        <p:spPr>
          <a:xfrm>
            <a:off x="6287423" y="6793312"/>
            <a:ext cx="4349544" cy="1192262"/>
          </a:xfrm>
          <a:prstGeom prst="rect">
            <a:avLst/>
          </a:prstGeom>
        </p:spPr>
      </p:pic>
      <p:pic>
        <p:nvPicPr>
          <p:cNvPr id="13" name="图片 12"/>
          <p:cNvPicPr>
            <a:picLocks noChangeAspect="1"/>
          </p:cNvPicPr>
          <p:nvPr/>
        </p:nvPicPr>
        <p:blipFill rotWithShape="1">
          <a:blip r:embed="rId10" cstate="print">
            <a:extLst>
              <a:ext uri="{28A0092B-C50C-407E-A947-70E740481C1C}">
                <a14:useLocalDpi xmlns:a14="http://schemas.microsoft.com/office/drawing/2010/main" val="0"/>
              </a:ext>
            </a:extLst>
          </a:blip>
          <a:srcRect l="22984" t="43755" r="22787" b="42066"/>
          <a:stretch/>
        </p:blipFill>
        <p:spPr>
          <a:xfrm>
            <a:off x="9087623" y="5844205"/>
            <a:ext cx="3098687" cy="540138"/>
          </a:xfrm>
          <a:prstGeom prst="rect">
            <a:avLst/>
          </a:prstGeom>
        </p:spPr>
      </p:pic>
      <p:pic>
        <p:nvPicPr>
          <p:cNvPr id="4" name="图片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31490" y="4074554"/>
            <a:ext cx="3010953" cy="616979"/>
          </a:xfrm>
          <a:prstGeom prst="rect">
            <a:avLst/>
          </a:prstGeom>
        </p:spPr>
      </p:pic>
    </p:spTree>
    <p:extLst>
      <p:ext uri="{BB962C8B-B14F-4D97-AF65-F5344CB8AC3E}">
        <p14:creationId xmlns:p14="http://schemas.microsoft.com/office/powerpoint/2010/main" val="3668435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97251" y="2734084"/>
            <a:ext cx="12428765" cy="7663636"/>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交叉熵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相对熵</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Kullback</a:t>
            </a:r>
            <a:r>
              <a:rPr lang="zh-CN" altLang="en-US" sz="2400" dirty="0" smtClean="0">
                <a:latin typeface="微软雅黑" panose="020B0503020204020204" pitchFamily="34" charset="-122"/>
                <a:ea typeface="微软雅黑" panose="020B0503020204020204" pitchFamily="34" charset="-122"/>
              </a:rPr>
              <a:t>熵</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联合相对熵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463151" y="807872"/>
            <a:ext cx="8698011" cy="769441"/>
          </a:xfrm>
          <a:prstGeom prst="rect">
            <a:avLst/>
          </a:prstGeom>
          <a:noFill/>
        </p:spPr>
        <p:txBody>
          <a:bodyPr wrap="square" rtlCol="0">
            <a:spAutoFit/>
          </a:bodyPr>
          <a:lstStyle/>
          <a:p>
            <a:r>
              <a:rPr lang="en-US" altLang="zh-CN" sz="4400" kern="0" dirty="0">
                <a:latin typeface="+mj-ea"/>
                <a:ea typeface="+mj-ea"/>
              </a:rPr>
              <a:t>Measuring </a:t>
            </a:r>
            <a:r>
              <a:rPr lang="en-US" altLang="zh-CN" sz="4400" kern="0">
                <a:latin typeface="+mj-ea"/>
                <a:ea typeface="+mj-ea"/>
              </a:rPr>
              <a:t>Information </a:t>
            </a:r>
            <a:r>
              <a:rPr lang="en-US" altLang="zh-CN" sz="4400" kern="0" smtClean="0">
                <a:latin typeface="+mj-ea"/>
                <a:ea typeface="+mj-ea"/>
              </a:rPr>
              <a:t>Transfer</a:t>
            </a:r>
            <a:endParaRPr lang="zh-CN" altLang="en-US" sz="4400" kern="0" dirty="0">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790" t="40240" r="26921" b="39651"/>
          <a:stretch/>
        </p:blipFill>
        <p:spPr>
          <a:xfrm>
            <a:off x="2354546" y="3974846"/>
            <a:ext cx="3005839" cy="889729"/>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1268" t="37889" r="20399" b="38198"/>
          <a:stretch/>
        </p:blipFill>
        <p:spPr>
          <a:xfrm>
            <a:off x="5634365" y="3838174"/>
            <a:ext cx="3972081" cy="108553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25588" t="37257" r="27311" b="39374"/>
          <a:stretch/>
        </p:blipFill>
        <p:spPr>
          <a:xfrm>
            <a:off x="2053350" y="5416965"/>
            <a:ext cx="3307035" cy="1093865"/>
          </a:xfrm>
          <a:prstGeom prst="rect">
            <a:avLst/>
          </a:prstGeom>
        </p:spPr>
      </p:pic>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33641" t="37800" r="31576" b="36656"/>
          <a:stretch/>
        </p:blipFill>
        <p:spPr>
          <a:xfrm>
            <a:off x="5759133" y="5550982"/>
            <a:ext cx="2163063" cy="1059001"/>
          </a:xfrm>
          <a:prstGeom prst="rect">
            <a:avLst/>
          </a:prstGeom>
        </p:spPr>
      </p:pic>
      <p:pic>
        <p:nvPicPr>
          <p:cNvPr id="10" name="图片 9"/>
          <p:cNvPicPr>
            <a:picLocks noChangeAspect="1"/>
          </p:cNvPicPr>
          <p:nvPr/>
        </p:nvPicPr>
        <p:blipFill rotWithShape="1">
          <a:blip r:embed="rId6" cstate="print">
            <a:extLst>
              <a:ext uri="{28A0092B-C50C-407E-A947-70E740481C1C}">
                <a14:useLocalDpi xmlns:a14="http://schemas.microsoft.com/office/drawing/2010/main" val="0"/>
              </a:ext>
            </a:extLst>
          </a:blip>
          <a:srcRect l="24550" t="38832" r="21465" b="38342"/>
          <a:stretch/>
        </p:blipFill>
        <p:spPr>
          <a:xfrm>
            <a:off x="2235547" y="7000832"/>
            <a:ext cx="3878428" cy="1093248"/>
          </a:xfrm>
          <a:prstGeom prst="rect">
            <a:avLst/>
          </a:prstGeom>
        </p:spPr>
      </p:pic>
      <p:pic>
        <p:nvPicPr>
          <p:cNvPr id="12" name="图片 11"/>
          <p:cNvPicPr>
            <a:picLocks noChangeAspect="1"/>
          </p:cNvPicPr>
          <p:nvPr/>
        </p:nvPicPr>
        <p:blipFill rotWithShape="1">
          <a:blip r:embed="rId7" cstate="print">
            <a:extLst>
              <a:ext uri="{28A0092B-C50C-407E-A947-70E740481C1C}">
                <a14:useLocalDpi xmlns:a14="http://schemas.microsoft.com/office/drawing/2010/main" val="0"/>
              </a:ext>
            </a:extLst>
          </a:blip>
          <a:srcRect l="30435" t="39866" r="30435" b="30243"/>
          <a:stretch/>
        </p:blipFill>
        <p:spPr>
          <a:xfrm>
            <a:off x="2232174" y="8563142"/>
            <a:ext cx="2269049" cy="1155534"/>
          </a:xfrm>
          <a:prstGeom prst="rect">
            <a:avLst/>
          </a:prstGeom>
        </p:spPr>
      </p:pic>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428" t="42839" r="30978" b="39770"/>
          <a:stretch/>
        </p:blipFill>
        <p:spPr>
          <a:xfrm>
            <a:off x="5759133" y="8611967"/>
            <a:ext cx="2229542" cy="706390"/>
          </a:xfrm>
          <a:prstGeom prst="rect">
            <a:avLst/>
          </a:prstGeom>
        </p:spPr>
      </p:pic>
      <p:pic>
        <p:nvPicPr>
          <p:cNvPr id="14" name="图片 13"/>
          <p:cNvPicPr>
            <a:picLocks noChangeAspect="1"/>
          </p:cNvPicPr>
          <p:nvPr/>
        </p:nvPicPr>
        <p:blipFill rotWithShape="1">
          <a:blip r:embed="rId9" cstate="print">
            <a:extLst>
              <a:ext uri="{28A0092B-C50C-407E-A947-70E740481C1C}">
                <a14:useLocalDpi xmlns:a14="http://schemas.microsoft.com/office/drawing/2010/main" val="0"/>
              </a:ext>
            </a:extLst>
          </a:blip>
          <a:srcRect l="25905" t="39307" r="24095" b="39497"/>
          <a:stretch/>
        </p:blipFill>
        <p:spPr>
          <a:xfrm>
            <a:off x="2312371" y="9574363"/>
            <a:ext cx="2913411" cy="823355"/>
          </a:xfrm>
          <a:prstGeom prst="rect">
            <a:avLst/>
          </a:prstGeom>
        </p:spPr>
      </p:pic>
      <p:pic>
        <p:nvPicPr>
          <p:cNvPr id="15" name="图片 14"/>
          <p:cNvPicPr>
            <a:picLocks noChangeAspect="1"/>
          </p:cNvPicPr>
          <p:nvPr/>
        </p:nvPicPr>
        <p:blipFill rotWithShape="1">
          <a:blip r:embed="rId10" cstate="print">
            <a:extLst>
              <a:ext uri="{28A0092B-C50C-407E-A947-70E740481C1C}">
                <a14:useLocalDpi xmlns:a14="http://schemas.microsoft.com/office/drawing/2010/main" val="0"/>
              </a:ext>
            </a:extLst>
          </a:blip>
          <a:srcRect l="23415" t="39284" r="23686" b="40064"/>
          <a:stretch/>
        </p:blipFill>
        <p:spPr>
          <a:xfrm>
            <a:off x="5736146" y="9584302"/>
            <a:ext cx="3125234" cy="813417"/>
          </a:xfrm>
          <a:prstGeom prst="rect">
            <a:avLst/>
          </a:prstGeom>
        </p:spPr>
      </p:pic>
      <p:pic>
        <p:nvPicPr>
          <p:cNvPr id="16" name="图片 15"/>
          <p:cNvPicPr>
            <a:picLocks noChangeAspect="1"/>
          </p:cNvPicPr>
          <p:nvPr/>
        </p:nvPicPr>
        <p:blipFill rotWithShape="1">
          <a:blip r:embed="rId11" cstate="print">
            <a:extLst>
              <a:ext uri="{28A0092B-C50C-407E-A947-70E740481C1C}">
                <a14:useLocalDpi xmlns:a14="http://schemas.microsoft.com/office/drawing/2010/main" val="0"/>
              </a:ext>
            </a:extLst>
          </a:blip>
          <a:srcRect l="39357" t="41595" r="37093" b="38296"/>
          <a:stretch/>
        </p:blipFill>
        <p:spPr>
          <a:xfrm>
            <a:off x="9847827" y="9574364"/>
            <a:ext cx="1446435" cy="823356"/>
          </a:xfrm>
          <a:prstGeom prst="rect">
            <a:avLst/>
          </a:prstGeom>
        </p:spPr>
      </p:pic>
      <p:pic>
        <p:nvPicPr>
          <p:cNvPr id="17" name="图片 16"/>
          <p:cNvPicPr>
            <a:picLocks noChangeAspect="1"/>
          </p:cNvPicPr>
          <p:nvPr/>
        </p:nvPicPr>
        <p:blipFill rotWithShape="1">
          <a:blip r:embed="rId12" cstate="print">
            <a:extLst>
              <a:ext uri="{28A0092B-C50C-407E-A947-70E740481C1C}">
                <a14:useLocalDpi xmlns:a14="http://schemas.microsoft.com/office/drawing/2010/main" val="0"/>
              </a:ext>
            </a:extLst>
          </a:blip>
          <a:srcRect l="27401" t="37772" r="26585" b="40489"/>
          <a:stretch/>
        </p:blipFill>
        <p:spPr>
          <a:xfrm>
            <a:off x="5759133" y="7059969"/>
            <a:ext cx="2905002" cy="914962"/>
          </a:xfrm>
          <a:prstGeom prst="rect">
            <a:avLst/>
          </a:prstGeom>
        </p:spPr>
      </p:pic>
    </p:spTree>
    <p:extLst>
      <p:ext uri="{BB962C8B-B14F-4D97-AF65-F5344CB8AC3E}">
        <p14:creationId xmlns:p14="http://schemas.microsoft.com/office/powerpoint/2010/main" val="2486456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34022" y="3837841"/>
            <a:ext cx="6072319" cy="3970318"/>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互信息对称</a:t>
            </a:r>
            <a:endParaRPr lang="en-US" altLang="zh-CN" sz="24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条件熵不对称</a:t>
            </a:r>
            <a:endParaRPr lang="en-US" altLang="zh-CN" sz="24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时延互信息</a:t>
            </a:r>
            <a:endParaRPr lang="en-US" altLang="zh-CN" sz="2400" dirty="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68333" y="2656487"/>
            <a:ext cx="2954655"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zh-CN" altLang="en-US" sz="36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4746" t="33986" r="13878" b="36666"/>
          <a:stretch/>
        </p:blipFill>
        <p:spPr>
          <a:xfrm>
            <a:off x="3911712" y="3302818"/>
            <a:ext cx="5168527" cy="1416755"/>
          </a:xfrm>
          <a:prstGeom prst="rect">
            <a:avLst/>
          </a:prstGeom>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6164" t="40588" r="15429" b="41502"/>
          <a:stretch/>
        </p:blipFill>
        <p:spPr>
          <a:xfrm>
            <a:off x="3911712" y="5162618"/>
            <a:ext cx="4917673" cy="858358"/>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14786" t="41474" r="15064" b="40242"/>
          <a:stretch/>
        </p:blipFill>
        <p:spPr>
          <a:xfrm>
            <a:off x="3834011" y="6663075"/>
            <a:ext cx="5323927" cy="925079"/>
          </a:xfrm>
          <a:prstGeom prst="rect">
            <a:avLst/>
          </a:prstGeom>
        </p:spPr>
      </p:pic>
    </p:spTree>
    <p:extLst>
      <p:ext uri="{BB962C8B-B14F-4D97-AF65-F5344CB8AC3E}">
        <p14:creationId xmlns:p14="http://schemas.microsoft.com/office/powerpoint/2010/main" val="2769049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37933" y="2690135"/>
            <a:ext cx="12484553" cy="7232749"/>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a:t>
            </a:r>
          </a:p>
          <a:p>
            <a:r>
              <a:rPr lang="zh-CN" altLang="en-US" sz="2400" dirty="0" smtClean="0">
                <a:latin typeface="微软雅黑" panose="020B0503020204020204" pitchFamily="34" charset="-122"/>
                <a:ea typeface="微软雅黑" panose="020B0503020204020204" pitchFamily="34" charset="-122"/>
              </a:rPr>
              <a:t>平稳随机过程</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马尔科夫过程</a:t>
            </a:r>
            <a:endParaRPr lang="en-US" altLang="zh-CN" sz="24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K</a:t>
            </a:r>
            <a:r>
              <a:rPr lang="zh-CN" altLang="en-US" sz="2400" dirty="0" smtClean="0">
                <a:latin typeface="微软雅黑" panose="020B0503020204020204" pitchFamily="34" charset="-122"/>
                <a:ea typeface="微软雅黑" panose="020B0503020204020204" pitchFamily="34" charset="-122"/>
              </a:rPr>
              <a:t>阶马尔科夫过程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熵率</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转移条件相对熵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（转移熵）</a:t>
            </a:r>
            <a:endParaRPr lang="en-US" altLang="zh-CN" sz="24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24985" t="43293" r="24767" b="41036"/>
          <a:stretch/>
        </p:blipFill>
        <p:spPr>
          <a:xfrm>
            <a:off x="4369478" y="5113527"/>
            <a:ext cx="3072400" cy="638817"/>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0219" t="39122" r="11175" b="40356"/>
          <a:stretch/>
        </p:blipFill>
        <p:spPr>
          <a:xfrm>
            <a:off x="2280949" y="5661604"/>
            <a:ext cx="5160929" cy="898263"/>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35955" t="42396" r="35686" b="40440"/>
          <a:stretch/>
        </p:blipFill>
        <p:spPr>
          <a:xfrm>
            <a:off x="2272475" y="7784386"/>
            <a:ext cx="2097003" cy="846161"/>
          </a:xfrm>
          <a:prstGeom prst="rect">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val="0"/>
              </a:ext>
            </a:extLst>
          </a:blip>
          <a:srcRect l="31050" t="43559" r="30890" b="43381"/>
          <a:stretch/>
        </p:blipFill>
        <p:spPr>
          <a:xfrm>
            <a:off x="4493834" y="7823024"/>
            <a:ext cx="2620371" cy="599433"/>
          </a:xfrm>
          <a:prstGeom prst="rect">
            <a:avLst/>
          </a:prstGeom>
        </p:spPr>
      </p:pic>
      <p:pic>
        <p:nvPicPr>
          <p:cNvPr id="8" name="图片 7"/>
          <p:cNvPicPr>
            <a:picLocks noChangeAspect="1"/>
          </p:cNvPicPr>
          <p:nvPr/>
        </p:nvPicPr>
        <p:blipFill rotWithShape="1">
          <a:blip r:embed="rId6" cstate="print">
            <a:extLst>
              <a:ext uri="{28A0092B-C50C-407E-A947-70E740481C1C}">
                <a14:useLocalDpi xmlns:a14="http://schemas.microsoft.com/office/drawing/2010/main" val="0"/>
              </a:ext>
            </a:extLst>
          </a:blip>
          <a:srcRect l="8987" t="39579" r="8674" b="38406"/>
          <a:stretch/>
        </p:blipFill>
        <p:spPr>
          <a:xfrm>
            <a:off x="2272475" y="8630547"/>
            <a:ext cx="5702921" cy="1016533"/>
          </a:xfrm>
          <a:prstGeom prst="rect">
            <a:avLst/>
          </a:prstGeom>
        </p:spPr>
      </p:pic>
      <p:pic>
        <p:nvPicPr>
          <p:cNvPr id="10" name="图片 9"/>
          <p:cNvPicPr>
            <a:picLocks noChangeAspect="1"/>
          </p:cNvPicPr>
          <p:nvPr/>
        </p:nvPicPr>
        <p:blipFill rotWithShape="1">
          <a:blip r:embed="rId7" cstate="print">
            <a:extLst>
              <a:ext uri="{28A0092B-C50C-407E-A947-70E740481C1C}">
                <a14:useLocalDpi xmlns:a14="http://schemas.microsoft.com/office/drawing/2010/main" val="0"/>
              </a:ext>
            </a:extLst>
          </a:blip>
          <a:srcRect l="7960" t="43755" r="7463" b="42812"/>
          <a:stretch/>
        </p:blipFill>
        <p:spPr>
          <a:xfrm>
            <a:off x="4459839" y="4333090"/>
            <a:ext cx="7517856" cy="796009"/>
          </a:xfrm>
          <a:prstGeom prst="rect">
            <a:avLst/>
          </a:prstGeom>
        </p:spPr>
      </p:pic>
    </p:spTree>
    <p:extLst>
      <p:ext uri="{BB962C8B-B14F-4D97-AF65-F5344CB8AC3E}">
        <p14:creationId xmlns:p14="http://schemas.microsoft.com/office/powerpoint/2010/main" val="3357504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37933" y="2690135"/>
            <a:ext cx="12484553" cy="5755422"/>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性质</a:t>
            </a:r>
            <a:r>
              <a:rPr lang="en-US" altLang="zh-CN" sz="2800" dirty="0" smtClean="0">
                <a:latin typeface="微软雅黑" panose="020B0503020204020204" pitchFamily="34" charset="-122"/>
                <a:ea typeface="微软雅黑" panose="020B0503020204020204" pitchFamily="34" charset="-122"/>
              </a:rPr>
              <a:t>     </a:t>
            </a: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对于连续的时间序列，我们需要使用一定的分辨率对它</a:t>
            </a:r>
            <a:r>
              <a:rPr lang="zh-CN" altLang="en-US" sz="2400" dirty="0" smtClean="0">
                <a:latin typeface="微软雅黑" panose="020B0503020204020204" pitchFamily="34" charset="-122"/>
                <a:ea typeface="微软雅黑" panose="020B0503020204020204" pitchFamily="34" charset="-122"/>
              </a:rPr>
              <a:t>进行划分，</a:t>
            </a:r>
            <a:r>
              <a:rPr lang="zh-CN" altLang="en-US" sz="2400" dirty="0" smtClean="0">
                <a:latin typeface="微软雅黑" panose="020B0503020204020204" pitchFamily="34" charset="-122"/>
                <a:ea typeface="微软雅黑" panose="020B0503020204020204" pitchFamily="34" charset="-122"/>
              </a:rPr>
              <a:t>进而能够观察这个序列</a:t>
            </a:r>
            <a:r>
              <a:rPr lang="zh-CN" altLang="en-US" sz="2400" dirty="0">
                <a:latin typeface="微软雅黑" panose="020B0503020204020204" pitchFamily="34" charset="-122"/>
                <a:ea typeface="微软雅黑" panose="020B0503020204020204" pitchFamily="34" charset="-122"/>
              </a:rPr>
              <a:t>，划分的</a:t>
            </a:r>
            <a:r>
              <a:rPr lang="zh-CN" altLang="en-US" sz="2400" dirty="0" smtClean="0">
                <a:latin typeface="微软雅黑" panose="020B0503020204020204" pitchFamily="34" charset="-122"/>
                <a:ea typeface="微软雅黑" panose="020B0503020204020204" pitchFamily="34" charset="-122"/>
              </a:rPr>
              <a:t>过程就是把这个过程颗粒化，分辨率称为</a:t>
            </a:r>
            <a:r>
              <a:rPr lang="en-US" altLang="zh-CN" sz="2400" dirty="0" smtClean="0">
                <a:latin typeface="微软雅黑" panose="020B0503020204020204" pitchFamily="34" charset="-122"/>
                <a:ea typeface="微软雅黑" panose="020B0503020204020204" pitchFamily="34" charset="-122"/>
              </a:rPr>
              <a:t>r</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728" t="2378"/>
          <a:stretch/>
        </p:blipFill>
        <p:spPr>
          <a:xfrm>
            <a:off x="4380198" y="5567846"/>
            <a:ext cx="7236612" cy="3394436"/>
          </a:xfrm>
          <a:prstGeom prst="rect">
            <a:avLst/>
          </a:prstGeom>
        </p:spPr>
      </p:pic>
    </p:spTree>
    <p:extLst>
      <p:ext uri="{BB962C8B-B14F-4D97-AF65-F5344CB8AC3E}">
        <p14:creationId xmlns:p14="http://schemas.microsoft.com/office/powerpoint/2010/main" val="391488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2107" y="2387493"/>
            <a:ext cx="10221687" cy="3847207"/>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离散情况下</a:t>
            </a:r>
            <a:r>
              <a:rPr lang="en-US" altLang="zh-CN" sz="2400" dirty="0" smtClean="0">
                <a:latin typeface="Microsoft YaHei UI Light" panose="020B0502040204020203" pitchFamily="34" charset="-122"/>
                <a:ea typeface="Microsoft YaHei UI Light" panose="020B0502040204020203" pitchFamily="34" charset="-122"/>
              </a:rPr>
              <a:t>              </a:t>
            </a: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r>
              <a:rPr lang="zh-CN" altLang="en-US" sz="2400" dirty="0" smtClean="0">
                <a:latin typeface="微软雅黑" panose="020B0503020204020204" pitchFamily="34" charset="-122"/>
                <a:ea typeface="微软雅黑" panose="020B0503020204020204" pitchFamily="34" charset="-122"/>
              </a:rPr>
              <a:t>一维耦合映像格子</a:t>
            </a:r>
            <a:endParaRPr lang="en-US" altLang="zh-CN" sz="2400"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8892" t="39386" r="17924" b="38972"/>
          <a:stretch/>
        </p:blipFill>
        <p:spPr>
          <a:xfrm>
            <a:off x="2134411" y="3909264"/>
            <a:ext cx="4475778" cy="1022028"/>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8377" t="38130" r="17917" b="39847"/>
          <a:stretch/>
        </p:blipFill>
        <p:spPr>
          <a:xfrm>
            <a:off x="4604656" y="5394962"/>
            <a:ext cx="3643609" cy="839738"/>
          </a:xfrm>
          <a:prstGeom prst="rect">
            <a:avLst/>
          </a:prstGeom>
        </p:spPr>
      </p:pic>
      <p:sp>
        <p:nvSpPr>
          <p:cNvPr id="8" name="文本框 7"/>
          <p:cNvSpPr txBox="1"/>
          <p:nvPr/>
        </p:nvSpPr>
        <p:spPr>
          <a:xfrm>
            <a:off x="8870524" y="5614776"/>
            <a:ext cx="3690434"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f(x&lt;0.5)=2x   f(x&gt;=0.5)=2-2x</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060" y="6291210"/>
            <a:ext cx="5468130" cy="378562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9388" y="6291210"/>
            <a:ext cx="6773220" cy="2800741"/>
          </a:xfrm>
          <a:prstGeom prst="rect">
            <a:avLst/>
          </a:prstGeom>
        </p:spPr>
      </p:pic>
      <p:sp>
        <p:nvSpPr>
          <p:cNvPr id="11" name="文本框 10"/>
          <p:cNvSpPr txBox="1"/>
          <p:nvPr/>
        </p:nvSpPr>
        <p:spPr>
          <a:xfrm>
            <a:off x="6782937" y="9707506"/>
            <a:ext cx="7520007" cy="369332"/>
          </a:xfrm>
          <a:prstGeom prst="rect">
            <a:avLst/>
          </a:prstGeom>
          <a:noFill/>
        </p:spPr>
        <p:txBody>
          <a:bodyPr wrap="none" rtlCol="0">
            <a:spAutoFit/>
          </a:bodyPr>
          <a:lstStyle/>
          <a:p>
            <a:r>
              <a:rPr lang="en-US" altLang="zh-CN" dirty="0" smtClean="0"/>
              <a:t>100</a:t>
            </a:r>
            <a:r>
              <a:rPr lang="zh-CN" altLang="en-US" dirty="0" smtClean="0"/>
              <a:t>个格子，以迭代</a:t>
            </a:r>
            <a:r>
              <a:rPr lang="en-US" altLang="zh-CN" dirty="0" smtClean="0"/>
              <a:t>100000</a:t>
            </a:r>
            <a:r>
              <a:rPr lang="zh-CN" altLang="en-US" dirty="0" smtClean="0"/>
              <a:t>次之后的结果作为初始条件，再迭代</a:t>
            </a:r>
            <a:r>
              <a:rPr lang="en-US" altLang="zh-CN" dirty="0" smtClean="0"/>
              <a:t>10000</a:t>
            </a:r>
            <a:r>
              <a:rPr lang="zh-CN" altLang="en-US" dirty="0" smtClean="0"/>
              <a:t>次</a:t>
            </a:r>
            <a:endParaRPr lang="zh-CN" altLang="en-US" dirty="0"/>
          </a:p>
        </p:txBody>
      </p:sp>
    </p:spTree>
    <p:extLst>
      <p:ext uri="{BB962C8B-B14F-4D97-AF65-F5344CB8AC3E}">
        <p14:creationId xmlns:p14="http://schemas.microsoft.com/office/powerpoint/2010/main" val="3673597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09402" y="2401141"/>
            <a:ext cx="10221687" cy="2862322"/>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结果</a:t>
            </a:r>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p:txBody>
      </p:sp>
      <p:sp>
        <p:nvSpPr>
          <p:cNvPr id="9" name="文本框 8"/>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24048" t="43706" r="24709" b="43608"/>
          <a:stretch/>
        </p:blipFill>
        <p:spPr>
          <a:xfrm>
            <a:off x="1109402" y="4050286"/>
            <a:ext cx="3753409" cy="619495"/>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9402" y="4980286"/>
            <a:ext cx="6817813" cy="386464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017" y="5433712"/>
            <a:ext cx="4895850" cy="2676525"/>
          </a:xfrm>
          <a:prstGeom prst="rect">
            <a:avLst/>
          </a:prstGeom>
        </p:spPr>
      </p:pic>
    </p:spTree>
    <p:extLst>
      <p:ext uri="{BB962C8B-B14F-4D97-AF65-F5344CB8AC3E}">
        <p14:creationId xmlns:p14="http://schemas.microsoft.com/office/powerpoint/2010/main" val="4083946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3794</TotalTime>
  <Words>425</Words>
  <Application>Microsoft Office PowerPoint</Application>
  <PresentationFormat>自定义</PresentationFormat>
  <Paragraphs>145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Microsoft YaHei UI Light</vt:lpstr>
      <vt:lpstr>黑体</vt:lpstr>
      <vt:lpstr>宋体</vt:lpstr>
      <vt:lpstr>微软雅黑</vt:lpstr>
      <vt:lpstr>Arial</vt:lpstr>
      <vt:lpstr>Calibri</vt:lpstr>
      <vt:lpstr>Cambria Math</vt:lpstr>
      <vt:lpstr>Trebuchet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Creative3</dc:title>
  <dc:creator>ПК</dc:creator>
  <cp:lastModifiedBy>Stan</cp:lastModifiedBy>
  <cp:revision>146</cp:revision>
  <dcterms:created xsi:type="dcterms:W3CDTF">2014-09-25T11:38:43Z</dcterms:created>
  <dcterms:modified xsi:type="dcterms:W3CDTF">2017-10-20T10:39:35Z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2014-09-25T00:00:00Z</vt:filetime>
  </property>
  <property fmtid="{D5CDD505-2E9C-101B-9397-08002B2CF9AE}" pid="3" name="LastSaved">
    <vt:filetime>2014-09-25T00:00:00Z</vt:filetime>
  </property>
</Properties>
</file>