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6" r:id="rId3"/>
    <p:sldId id="287" r:id="rId4"/>
    <p:sldId id="292" r:id="rId5"/>
    <p:sldId id="290" r:id="rId6"/>
    <p:sldId id="291" r:id="rId7"/>
    <p:sldId id="317" r:id="rId8"/>
    <p:sldId id="288" r:id="rId9"/>
    <p:sldId id="318" r:id="rId10"/>
    <p:sldId id="289" r:id="rId11"/>
    <p:sldId id="293" r:id="rId12"/>
    <p:sldId id="314" r:id="rId13"/>
    <p:sldId id="315" r:id="rId14"/>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301" autoAdjust="0"/>
  </p:normalViewPr>
  <p:slideViewPr>
    <p:cSldViewPr snapToGrid="0">
      <p:cViewPr varScale="1">
        <p:scale>
          <a:sx n="42" d="100"/>
          <a:sy n="42" d="100"/>
        </p:scale>
        <p:origin x="1236" y="54"/>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2017/12/17</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33.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latin typeface="微软雅黑" panose="020B0503020204020204" pitchFamily="34" charset="-122"/>
                <a:ea typeface="微软雅黑" panose="020B0503020204020204" pitchFamily="34" charset="-122"/>
              </a:rPr>
              <a:t>Measuring Information Transfer</a:t>
            </a:r>
            <a:endParaRPr lang="zh-CN" altLang="en-US" sz="4800" kern="0" dirty="0">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60133" y="2431326"/>
                <a:ext cx="13454743"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连续</a:t>
                </a:r>
                <a:r>
                  <a:rPr lang="zh-CN" altLang="en-US" sz="2400" dirty="0">
                    <a:latin typeface="微软雅黑" panose="020B0503020204020204" pitchFamily="34" charset="-122"/>
                    <a:ea typeface="微软雅黑" panose="020B0503020204020204" pitchFamily="34" charset="-122"/>
                  </a:rPr>
                  <a:t>情况下</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核密度估计</a:t>
                </a:r>
                <a:endParaRPr lang="en-US" altLang="zh-CN" sz="2400" dirty="0" smtClean="0">
                  <a:latin typeface="微软雅黑" panose="020B0503020204020204" pitchFamily="34" charset="-122"/>
                  <a:ea typeface="微软雅黑" panose="020B0503020204020204"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60133" y="2431326"/>
                <a:ext cx="13454743" cy="4708981"/>
              </a:xfrm>
              <a:prstGeom prst="rect">
                <a:avLst/>
              </a:prstGeom>
              <a:blipFill>
                <a:blip r:embed="rId2"/>
                <a:stretch>
                  <a:fillRect l="-680"/>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133" y="6705469"/>
            <a:ext cx="6878010" cy="3686689"/>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35610" t="41759" r="35535" b="39957"/>
          <a:stretch/>
        </p:blipFill>
        <p:spPr>
          <a:xfrm>
            <a:off x="6766505" y="3848438"/>
            <a:ext cx="1583140" cy="683725"/>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18377" t="38130" r="17917" b="39847"/>
          <a:stretch/>
        </p:blipFill>
        <p:spPr>
          <a:xfrm>
            <a:off x="2380257" y="3726946"/>
            <a:ext cx="3493827" cy="805218"/>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4878" y="6839584"/>
            <a:ext cx="5563263" cy="304139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3574" y="4998433"/>
            <a:ext cx="8190612" cy="1332164"/>
          </a:xfrm>
          <a:prstGeom prst="rect">
            <a:avLst/>
          </a:prstGeom>
        </p:spPr>
      </p:pic>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764639" y="2461001"/>
            <a:ext cx="13969094"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400180" y="791495"/>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181" y="4103360"/>
            <a:ext cx="6992326" cy="4505954"/>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2495" y="4365334"/>
            <a:ext cx="6973273" cy="3982006"/>
          </a:xfrm>
          <a:prstGeom prst="rect">
            <a:avLst/>
          </a:prstGeom>
        </p:spPr>
      </p:pic>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638711" y="541685"/>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02870" y="3473031"/>
            <a:ext cx="13111282" cy="4401205"/>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转移</a:t>
            </a:r>
            <a:r>
              <a:rPr lang="zh-CN" altLang="en-US" sz="2800" dirty="0" smtClean="0">
                <a:latin typeface="微软雅黑" panose="020B0503020204020204" pitchFamily="34" charset="-122"/>
                <a:ea typeface="微软雅黑" panose="020B0503020204020204" pitchFamily="34" charset="-122"/>
              </a:rPr>
              <a:t>熵的提出就是为了探测两个系统之间的信息交换，忽略的是静态的联系，而是</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使用了时间序列</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相比于互信息它包含了方向信息，相比于时间延迟互信息，它具有比较清晰的底层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数学原理，并且也的确得到了和时间延迟互信息不同的结果</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计算的过程比较漫长，尤其是对于比较大的数据集，需要采用一些优化或者是寻求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一些工具箱</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403838" y="763734"/>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5" y="2072512"/>
            <a:ext cx="14162315" cy="7294305"/>
          </a:xfrm>
          <a:prstGeom prst="rect">
            <a:avLst/>
          </a:prstGeom>
          <a:noFill/>
        </p:spPr>
        <p:txBody>
          <a:bodyPr wrap="square" rtlCol="0">
            <a:spAutoFit/>
          </a:bodyPr>
          <a:lstStyle/>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a:t>
            </a:r>
            <a:r>
              <a:rPr lang="zh-CN" altLang="zh-CN" sz="2400" dirty="0" smtClean="0">
                <a:latin typeface="微软雅黑" panose="020B0503020204020204" pitchFamily="34" charset="-122"/>
                <a:ea typeface="微软雅黑" panose="020B0503020204020204" pitchFamily="34" charset="-122"/>
              </a:rPr>
              <a:t>信息</a:t>
            </a:r>
            <a:r>
              <a:rPr lang="zh-CN" altLang="en-US" sz="2400" dirty="0" smtClean="0">
                <a:latin typeface="微软雅黑" panose="020B0503020204020204" pitchFamily="34" charset="-122"/>
                <a:ea typeface="微软雅黑" panose="020B0503020204020204" pitchFamily="34" charset="-122"/>
              </a:rPr>
              <a:t>，也不包含任何历史信息</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367" y="1758614"/>
            <a:ext cx="13852562" cy="3708074"/>
          </a:xfrm>
          <a:prstGeom prst="rect">
            <a:avLst/>
          </a:prstGeom>
        </p:spPr>
      </p:pic>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812469" y="2639873"/>
            <a:ext cx="9927771" cy="775596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互信息：</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04152" y="793803"/>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948" t="40242" r="21290" b="40314"/>
          <a:stretch/>
        </p:blipFill>
        <p:spPr>
          <a:xfrm>
            <a:off x="2799174" y="3913569"/>
            <a:ext cx="4015757" cy="95059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719" t="41063" r="15715" b="38828"/>
          <a:stretch/>
        </p:blipFill>
        <p:spPr>
          <a:xfrm>
            <a:off x="2870041" y="4908491"/>
            <a:ext cx="4487982" cy="86487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5833" t="35617" r="16051" b="39927"/>
          <a:stretch/>
        </p:blipFill>
        <p:spPr>
          <a:xfrm>
            <a:off x="2840552" y="5492697"/>
            <a:ext cx="4858632" cy="1162972"/>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23005" t="38519" r="22647" b="40286"/>
          <a:stretch/>
        </p:blipFill>
        <p:spPr>
          <a:xfrm>
            <a:off x="9087623" y="4881561"/>
            <a:ext cx="3214540" cy="835781"/>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17398" t="38920" r="14849" b="37710"/>
          <a:stretch/>
        </p:blipFill>
        <p:spPr>
          <a:xfrm>
            <a:off x="2870041" y="8028446"/>
            <a:ext cx="4086580" cy="939696"/>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22775" t="35606" r="21791" b="36677"/>
          <a:stretch/>
        </p:blipFill>
        <p:spPr>
          <a:xfrm>
            <a:off x="7172243" y="7909577"/>
            <a:ext cx="3352375" cy="1117458"/>
          </a:xfrm>
          <a:prstGeom prst="rect">
            <a:avLst/>
          </a:prstGeom>
        </p:spPr>
      </p:pic>
      <p:pic>
        <p:nvPicPr>
          <p:cNvPr id="11" name="图片 10"/>
          <p:cNvPicPr>
            <a:picLocks noChangeAspect="1"/>
          </p:cNvPicPr>
          <p:nvPr/>
        </p:nvPicPr>
        <p:blipFill rotWithShape="1">
          <a:blip r:embed="rId8" cstate="print">
            <a:extLst>
              <a:ext uri="{28A0092B-C50C-407E-A947-70E740481C1C}">
                <a14:useLocalDpi xmlns:a14="http://schemas.microsoft.com/office/drawing/2010/main" val="0"/>
              </a:ext>
            </a:extLst>
          </a:blip>
          <a:srcRect l="21308" t="39079" r="21446" b="41356"/>
          <a:stretch/>
        </p:blipFill>
        <p:spPr>
          <a:xfrm>
            <a:off x="2799174" y="7017417"/>
            <a:ext cx="3384976" cy="771261"/>
          </a:xfrm>
          <a:prstGeom prst="rect">
            <a:avLst/>
          </a:prstGeom>
        </p:spPr>
      </p:pic>
      <p:pic>
        <p:nvPicPr>
          <p:cNvPr id="12" name="图片 11"/>
          <p:cNvPicPr>
            <a:picLocks noChangeAspect="1"/>
          </p:cNvPicPr>
          <p:nvPr/>
        </p:nvPicPr>
        <p:blipFill rotWithShape="1">
          <a:blip r:embed="rId9" cstate="print">
            <a:extLst>
              <a:ext uri="{28A0092B-C50C-407E-A947-70E740481C1C}">
                <a14:useLocalDpi xmlns:a14="http://schemas.microsoft.com/office/drawing/2010/main" val="0"/>
              </a:ext>
            </a:extLst>
          </a:blip>
          <a:srcRect l="14746" t="33986" r="13878" b="36666"/>
          <a:stretch/>
        </p:blipFill>
        <p:spPr>
          <a:xfrm>
            <a:off x="6287423" y="6793312"/>
            <a:ext cx="4349544" cy="1192262"/>
          </a:xfrm>
          <a:prstGeom prst="rect">
            <a:avLst/>
          </a:prstGeom>
        </p:spPr>
      </p:pic>
      <p:pic>
        <p:nvPicPr>
          <p:cNvPr id="13" name="图片 12"/>
          <p:cNvPicPr>
            <a:picLocks noChangeAspect="1"/>
          </p:cNvPicPr>
          <p:nvPr/>
        </p:nvPicPr>
        <p:blipFill rotWithShape="1">
          <a:blip r:embed="rId10" cstate="print">
            <a:extLst>
              <a:ext uri="{28A0092B-C50C-407E-A947-70E740481C1C}">
                <a14:useLocalDpi xmlns:a14="http://schemas.microsoft.com/office/drawing/2010/main" val="0"/>
              </a:ext>
            </a:extLst>
          </a:blip>
          <a:srcRect l="22984" t="43755" r="22787" b="42066"/>
          <a:stretch/>
        </p:blipFill>
        <p:spPr>
          <a:xfrm>
            <a:off x="9087623" y="5844205"/>
            <a:ext cx="3098687" cy="540138"/>
          </a:xfrm>
          <a:prstGeom prst="rect">
            <a:avLst/>
          </a:prstGeom>
        </p:spPr>
      </p:pic>
      <p:pic>
        <p:nvPicPr>
          <p:cNvPr id="4" name="图片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31490" y="4074554"/>
            <a:ext cx="3010953" cy="616979"/>
          </a:xfrm>
          <a:prstGeom prst="rect">
            <a:avLst/>
          </a:prstGeom>
        </p:spPr>
      </p:pic>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997251" y="2734084"/>
            <a:ext cx="12428765" cy="766363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交叉熵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相对熵</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Kullback</a:t>
            </a:r>
            <a:r>
              <a:rPr lang="zh-CN" altLang="en-US" sz="2400" dirty="0" smtClean="0">
                <a:latin typeface="微软雅黑" panose="020B0503020204020204" pitchFamily="34" charset="-122"/>
                <a:ea typeface="微软雅黑" panose="020B0503020204020204" pitchFamily="34" charset="-122"/>
              </a:rPr>
              <a:t>熵</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63151" y="807872"/>
            <a:ext cx="8698011" cy="769441"/>
          </a:xfrm>
          <a:prstGeom prst="rect">
            <a:avLst/>
          </a:prstGeom>
          <a:noFill/>
        </p:spPr>
        <p:txBody>
          <a:bodyPr wrap="square" rtlCol="0">
            <a:spAutoFit/>
          </a:bodyPr>
          <a:lstStyle/>
          <a:p>
            <a:r>
              <a:rPr lang="en-US" altLang="zh-CN" sz="4400" kern="0" dirty="0">
                <a:latin typeface="+mj-ea"/>
                <a:ea typeface="+mj-ea"/>
              </a:rPr>
              <a:t>Measuring </a:t>
            </a:r>
            <a:r>
              <a:rPr lang="en-US" altLang="zh-CN" sz="4400" kern="0">
                <a:latin typeface="+mj-ea"/>
                <a:ea typeface="+mj-ea"/>
              </a:rPr>
              <a:t>Information </a:t>
            </a:r>
            <a:r>
              <a:rPr lang="en-US" altLang="zh-CN" sz="4400" kern="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790" t="40240" r="26921" b="39651"/>
          <a:stretch/>
        </p:blipFill>
        <p:spPr>
          <a:xfrm>
            <a:off x="2354546" y="3974846"/>
            <a:ext cx="3005839" cy="88972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268" t="37889" r="20399" b="38198"/>
          <a:stretch/>
        </p:blipFill>
        <p:spPr>
          <a:xfrm>
            <a:off x="5634365" y="3838174"/>
            <a:ext cx="3972081" cy="10855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5588" t="37257" r="27311" b="39374"/>
          <a:stretch/>
        </p:blipFill>
        <p:spPr>
          <a:xfrm>
            <a:off x="2053350" y="5416965"/>
            <a:ext cx="3307035" cy="1093865"/>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33641" t="37800" r="31576" b="36656"/>
          <a:stretch/>
        </p:blipFill>
        <p:spPr>
          <a:xfrm>
            <a:off x="5759133" y="5550982"/>
            <a:ext cx="2163063" cy="1059001"/>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24550" t="38832" r="21465" b="38342"/>
          <a:stretch/>
        </p:blipFill>
        <p:spPr>
          <a:xfrm>
            <a:off x="2235547" y="7000832"/>
            <a:ext cx="3878428" cy="1093248"/>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30435" t="39866" r="30435" b="30243"/>
          <a:stretch/>
        </p:blipFill>
        <p:spPr>
          <a:xfrm>
            <a:off x="2232174" y="8563142"/>
            <a:ext cx="2269049" cy="1155534"/>
          </a:xfrm>
          <a:prstGeom prst="rect">
            <a:avLst/>
          </a:prstGeom>
        </p:spPr>
      </p:pic>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428" t="42839" r="30978" b="39770"/>
          <a:stretch/>
        </p:blipFill>
        <p:spPr>
          <a:xfrm>
            <a:off x="5759133" y="8611967"/>
            <a:ext cx="2229542" cy="706390"/>
          </a:xfrm>
          <a:prstGeom prst="rect">
            <a:avLst/>
          </a:prstGeom>
        </p:spPr>
      </p:pic>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l="25905" t="39307" r="24095" b="39497"/>
          <a:stretch/>
        </p:blipFill>
        <p:spPr>
          <a:xfrm>
            <a:off x="2312371" y="9574363"/>
            <a:ext cx="2913411" cy="823355"/>
          </a:xfrm>
          <a:prstGeom prst="rect">
            <a:avLst/>
          </a:prstGeom>
        </p:spPr>
      </p:pic>
      <p:pic>
        <p:nvPicPr>
          <p:cNvPr id="15" name="图片 14"/>
          <p:cNvPicPr>
            <a:picLocks noChangeAspect="1"/>
          </p:cNvPicPr>
          <p:nvPr/>
        </p:nvPicPr>
        <p:blipFill rotWithShape="1">
          <a:blip r:embed="rId10" cstate="print">
            <a:extLst>
              <a:ext uri="{28A0092B-C50C-407E-A947-70E740481C1C}">
                <a14:useLocalDpi xmlns:a14="http://schemas.microsoft.com/office/drawing/2010/main" val="0"/>
              </a:ext>
            </a:extLst>
          </a:blip>
          <a:srcRect l="23415" t="39284" r="23686" b="40064"/>
          <a:stretch/>
        </p:blipFill>
        <p:spPr>
          <a:xfrm>
            <a:off x="5736146" y="9584302"/>
            <a:ext cx="3125234" cy="813417"/>
          </a:xfrm>
          <a:prstGeom prst="rect">
            <a:avLst/>
          </a:prstGeom>
        </p:spPr>
      </p:pic>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39357" t="41595" r="37093" b="38296"/>
          <a:stretch/>
        </p:blipFill>
        <p:spPr>
          <a:xfrm>
            <a:off x="9847827" y="9574364"/>
            <a:ext cx="1446435" cy="823356"/>
          </a:xfrm>
          <a:prstGeom prst="rect">
            <a:avLst/>
          </a:prstGeom>
        </p:spPr>
      </p:pic>
      <p:pic>
        <p:nvPicPr>
          <p:cNvPr id="17" name="图片 16"/>
          <p:cNvPicPr>
            <a:picLocks noChangeAspect="1"/>
          </p:cNvPicPr>
          <p:nvPr/>
        </p:nvPicPr>
        <p:blipFill rotWithShape="1">
          <a:blip r:embed="rId12" cstate="print">
            <a:extLst>
              <a:ext uri="{28A0092B-C50C-407E-A947-70E740481C1C}">
                <a14:useLocalDpi xmlns:a14="http://schemas.microsoft.com/office/drawing/2010/main" val="0"/>
              </a:ext>
            </a:extLst>
          </a:blip>
          <a:srcRect l="27401" t="37772" r="26585" b="40489"/>
          <a:stretch/>
        </p:blipFill>
        <p:spPr>
          <a:xfrm>
            <a:off x="5759133" y="7059969"/>
            <a:ext cx="2905002" cy="914962"/>
          </a:xfrm>
          <a:prstGeom prst="rect">
            <a:avLst/>
          </a:prstGeom>
        </p:spPr>
      </p:pic>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1134022" y="3837841"/>
            <a:ext cx="6072319" cy="397031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互信息对称</a:t>
            </a:r>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条件熵不对称</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时延互信息</a:t>
            </a:r>
            <a:endParaRPr lang="en-US" altLang="zh-CN" sz="24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4746" t="33986" r="13878" b="36666"/>
          <a:stretch/>
        </p:blipFill>
        <p:spPr>
          <a:xfrm>
            <a:off x="3911712" y="3302818"/>
            <a:ext cx="5168527" cy="1416755"/>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164" t="40588" r="15429" b="41502"/>
          <a:stretch/>
        </p:blipFill>
        <p:spPr>
          <a:xfrm>
            <a:off x="3911712" y="5162618"/>
            <a:ext cx="4917673" cy="858358"/>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4786" t="41474" r="15064" b="40242"/>
          <a:stretch/>
        </p:blipFill>
        <p:spPr>
          <a:xfrm>
            <a:off x="3834011" y="6663075"/>
            <a:ext cx="5323927" cy="925079"/>
          </a:xfrm>
          <a:prstGeom prst="rect">
            <a:avLst/>
          </a:prstGeom>
        </p:spPr>
      </p:pic>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8"/>
          <p:cNvSpPr txBox="1"/>
          <p:nvPr/>
        </p:nvSpPr>
        <p:spPr>
          <a:xfrm>
            <a:off x="837933" y="2690135"/>
            <a:ext cx="12484553" cy="7232749"/>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平稳随机过程</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阶马尔科夫过程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熵率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转移条件相对熵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（转移熵）</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985" t="43293" r="24767" b="41036"/>
          <a:stretch/>
        </p:blipFill>
        <p:spPr>
          <a:xfrm>
            <a:off x="4369478" y="5113527"/>
            <a:ext cx="3072400" cy="638817"/>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219" t="39122" r="11175" b="40356"/>
          <a:stretch/>
        </p:blipFill>
        <p:spPr>
          <a:xfrm>
            <a:off x="2280949" y="5661604"/>
            <a:ext cx="5160929" cy="89826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5955" t="42396" r="35686" b="40440"/>
          <a:stretch/>
        </p:blipFill>
        <p:spPr>
          <a:xfrm>
            <a:off x="2272475" y="7784386"/>
            <a:ext cx="2097003" cy="846161"/>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1050" t="43559" r="30890" b="43381"/>
          <a:stretch/>
        </p:blipFill>
        <p:spPr>
          <a:xfrm>
            <a:off x="4493834" y="7823024"/>
            <a:ext cx="2620371" cy="599433"/>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8987" t="39579" r="8674" b="38406"/>
          <a:stretch/>
        </p:blipFill>
        <p:spPr>
          <a:xfrm>
            <a:off x="2272475" y="8630547"/>
            <a:ext cx="5702921" cy="1016533"/>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7960" t="43755" r="7463" b="42812"/>
          <a:stretch/>
        </p:blipFill>
        <p:spPr>
          <a:xfrm>
            <a:off x="4459839" y="4333090"/>
            <a:ext cx="7517856" cy="796009"/>
          </a:xfrm>
          <a:prstGeom prst="rect">
            <a:avLst/>
          </a:prstGeom>
        </p:spPr>
      </p:pic>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8"/>
          <p:cNvSpPr txBox="1"/>
          <p:nvPr/>
        </p:nvSpPr>
        <p:spPr>
          <a:xfrm>
            <a:off x="837933" y="2690135"/>
            <a:ext cx="12484553" cy="5755422"/>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性质</a:t>
            </a:r>
            <a:r>
              <a:rPr lang="en-US" altLang="zh-CN" sz="2800" dirty="0" smtClean="0">
                <a:latin typeface="微软雅黑" panose="020B0503020204020204" pitchFamily="34" charset="-122"/>
                <a:ea typeface="微软雅黑" panose="020B0503020204020204" pitchFamily="34" charset="-122"/>
              </a:rPr>
              <a:t>     </a:t>
            </a: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对于连续的时间序列，我们需要使用一定的分辨率对它进行划分，进而能够观察这个序列</a:t>
            </a:r>
            <a:r>
              <a:rPr lang="zh-CN" altLang="en-US" sz="2400" dirty="0">
                <a:latin typeface="微软雅黑" panose="020B0503020204020204" pitchFamily="34" charset="-122"/>
                <a:ea typeface="微软雅黑" panose="020B0503020204020204" pitchFamily="34" charset="-122"/>
              </a:rPr>
              <a:t>，划分的</a:t>
            </a:r>
            <a:r>
              <a:rPr lang="zh-CN" altLang="en-US" sz="2400" dirty="0" smtClean="0">
                <a:latin typeface="微软雅黑" panose="020B0503020204020204" pitchFamily="34" charset="-122"/>
                <a:ea typeface="微软雅黑" panose="020B0503020204020204" pitchFamily="34" charset="-122"/>
              </a:rPr>
              <a:t>过程就是把这个过程颗粒化，分辨率称为</a:t>
            </a:r>
            <a:r>
              <a:rPr lang="en-US" altLang="zh-CN" sz="2400" dirty="0" smtClean="0">
                <a:latin typeface="微软雅黑" panose="020B0503020204020204" pitchFamily="34" charset="-122"/>
                <a:ea typeface="微软雅黑" panose="020B0503020204020204" pitchFamily="34" charset="-122"/>
              </a:rPr>
              <a:t>r</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728" t="2378"/>
          <a:stretch/>
        </p:blipFill>
        <p:spPr>
          <a:xfrm>
            <a:off x="4380198" y="5567846"/>
            <a:ext cx="7236612" cy="3394436"/>
          </a:xfrm>
          <a:prstGeom prst="rect">
            <a:avLst/>
          </a:prstGeom>
        </p:spPr>
      </p:pic>
    </p:spTree>
    <p:extLst>
      <p:ext uri="{BB962C8B-B14F-4D97-AF65-F5344CB8AC3E}">
        <p14:creationId xmlns:p14="http://schemas.microsoft.com/office/powerpoint/2010/main" val="391488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082107" y="2387493"/>
            <a:ext cx="10221687" cy="3847207"/>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离散情况下</a:t>
            </a:r>
            <a:r>
              <a:rPr lang="en-US" altLang="zh-CN" sz="24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一维耦合映像格子</a:t>
            </a:r>
            <a:endParaRPr lang="en-US" altLang="zh-CN" sz="24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8892" t="39386" r="17924" b="38972"/>
          <a:stretch/>
        </p:blipFill>
        <p:spPr>
          <a:xfrm>
            <a:off x="2134411" y="3909264"/>
            <a:ext cx="4475778" cy="1022028"/>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8377" t="38130" r="17917" b="39847"/>
          <a:stretch/>
        </p:blipFill>
        <p:spPr>
          <a:xfrm>
            <a:off x="4604656" y="5394962"/>
            <a:ext cx="3643609" cy="839738"/>
          </a:xfrm>
          <a:prstGeom prst="rect">
            <a:avLst/>
          </a:prstGeom>
        </p:spPr>
      </p:pic>
      <p:sp>
        <p:nvSpPr>
          <p:cNvPr id="8" name="文本框 7"/>
          <p:cNvSpPr txBox="1"/>
          <p:nvPr/>
        </p:nvSpPr>
        <p:spPr>
          <a:xfrm>
            <a:off x="8870524" y="5614776"/>
            <a:ext cx="36904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f(x&lt;0.5)=2x   f(x&gt;=0.5)=2-2x</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060" y="6291210"/>
            <a:ext cx="5468130" cy="378562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388" y="6291210"/>
            <a:ext cx="6773220" cy="2800741"/>
          </a:xfrm>
          <a:prstGeom prst="rect">
            <a:avLst/>
          </a:prstGeom>
        </p:spPr>
      </p:pic>
      <p:sp>
        <p:nvSpPr>
          <p:cNvPr id="11" name="文本框 10"/>
          <p:cNvSpPr txBox="1"/>
          <p:nvPr/>
        </p:nvSpPr>
        <p:spPr>
          <a:xfrm>
            <a:off x="6782937" y="9707506"/>
            <a:ext cx="7520007" cy="369332"/>
          </a:xfrm>
          <a:prstGeom prst="rect">
            <a:avLst/>
          </a:prstGeom>
          <a:noFill/>
        </p:spPr>
        <p:txBody>
          <a:bodyPr wrap="none" rtlCol="0">
            <a:spAutoFit/>
          </a:bodyPr>
          <a:lstStyle/>
          <a:p>
            <a:r>
              <a:rPr lang="en-US" altLang="zh-CN" dirty="0" smtClean="0"/>
              <a:t>100</a:t>
            </a:r>
            <a:r>
              <a:rPr lang="zh-CN" altLang="en-US" dirty="0" smtClean="0"/>
              <a:t>个格子，以迭代</a:t>
            </a:r>
            <a:r>
              <a:rPr lang="en-US" altLang="zh-CN" dirty="0" smtClean="0"/>
              <a:t>100000</a:t>
            </a:r>
            <a:r>
              <a:rPr lang="zh-CN" altLang="en-US" dirty="0" smtClean="0"/>
              <a:t>次之后的结果作为初始条件，再迭代</a:t>
            </a:r>
            <a:r>
              <a:rPr lang="en-US" altLang="zh-CN" dirty="0" smtClean="0"/>
              <a:t>10000</a:t>
            </a:r>
            <a:r>
              <a:rPr lang="zh-CN" altLang="en-US" dirty="0" smtClean="0"/>
              <a:t>次</a:t>
            </a:r>
            <a:endParaRPr lang="zh-CN" altLang="en-US" dirty="0"/>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109402" y="2401141"/>
            <a:ext cx="10221687" cy="2862322"/>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结果</a:t>
            </a:r>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24048" t="43706" r="24709" b="43608"/>
          <a:stretch/>
        </p:blipFill>
        <p:spPr>
          <a:xfrm>
            <a:off x="1109402" y="4050286"/>
            <a:ext cx="3753409" cy="619495"/>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9402" y="4980286"/>
            <a:ext cx="6817813" cy="386464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017" y="5433712"/>
            <a:ext cx="4895850" cy="2676525"/>
          </a:xfrm>
          <a:prstGeom prst="rect">
            <a:avLst/>
          </a:prstGeom>
        </p:spPr>
      </p:pic>
    </p:spTree>
    <p:extLst>
      <p:ext uri="{BB962C8B-B14F-4D97-AF65-F5344CB8AC3E}">
        <p14:creationId xmlns:p14="http://schemas.microsoft.com/office/powerpoint/2010/main" val="4083946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3799</TotalTime>
  <Words>425</Words>
  <Application>Microsoft Office PowerPoint</Application>
  <PresentationFormat>自定义</PresentationFormat>
  <Paragraphs>145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 han</cp:lastModifiedBy>
  <cp:revision>148</cp:revision>
  <dcterms:created xsi:type="dcterms:W3CDTF">2014-09-25T11:38:43Z</dcterms:created>
  <dcterms:modified xsi:type="dcterms:W3CDTF">2017-12-17T03:15:29Z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