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287" r:id="rId4"/>
    <p:sldId id="290" r:id="rId5"/>
    <p:sldId id="291" r:id="rId6"/>
    <p:sldId id="288" r:id="rId7"/>
    <p:sldId id="289" r:id="rId8"/>
    <p:sldId id="292" r:id="rId9"/>
    <p:sldId id="293" r:id="rId10"/>
    <p:sldId id="295" r:id="rId11"/>
    <p:sldId id="296" r:id="rId12"/>
    <p:sldId id="297" r:id="rId13"/>
    <p:sldId id="298" r:id="rId14"/>
    <p:sldId id="314" r:id="rId15"/>
    <p:sldId id="315" r:id="rId16"/>
  </p:sldIdLst>
  <p:sldSz cx="15079663"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userDrawn="1">
          <p15:clr>
            <a:srgbClr val="A4A3A4"/>
          </p15:clr>
        </p15:guide>
        <p15:guide id="2" pos="2645" userDrawn="1">
          <p15:clr>
            <a:srgbClr val="A4A3A4"/>
          </p15:clr>
        </p15:guide>
        <p15:guide id="3" pos="1181" userDrawn="1">
          <p15:clr>
            <a:srgbClr val="A4A3A4"/>
          </p15:clr>
        </p15:guide>
        <p15:guide id="4" pos="3070" userDrawn="1">
          <p15:clr>
            <a:srgbClr val="A4A3A4"/>
          </p15:clr>
        </p15:guide>
        <p15:guide id="5" pos="4547" userDrawn="1">
          <p15:clr>
            <a:srgbClr val="A4A3A4"/>
          </p15:clr>
        </p15:guide>
        <p15:guide id="6" pos="4966" userDrawn="1">
          <p15:clr>
            <a:srgbClr val="A4A3A4"/>
          </p15:clr>
        </p15:guide>
        <p15:guide id="7" pos="6429" userDrawn="1">
          <p15:clr>
            <a:srgbClr val="A4A3A4"/>
          </p15:clr>
        </p15:guide>
        <p15:guide id="8" pos="6861" userDrawn="1">
          <p15:clr>
            <a:srgbClr val="A4A3A4"/>
          </p15:clr>
        </p15:guide>
        <p15:guide id="9" pos="83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36C"/>
    <a:srgbClr val="D88C63"/>
    <a:srgbClr val="D58659"/>
    <a:srgbClr val="DC9A76"/>
    <a:srgbClr val="DCDD84"/>
    <a:srgbClr val="D5A254"/>
    <a:srgbClr val="94CB74"/>
    <a:srgbClr val="E5B852"/>
    <a:srgbClr val="80BCA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0" d="100"/>
          <a:sy n="70" d="100"/>
        </p:scale>
        <p:origin x="1482" y="84"/>
      </p:cViewPr>
      <p:guideLst>
        <p:guide orient="horz" pos="7123"/>
        <p:guide pos="2645"/>
        <p:guide pos="1181"/>
        <p:guide pos="3070"/>
        <p:guide pos="4547"/>
        <p:guide pos="4966"/>
        <p:guide pos="6429"/>
        <p:guide pos="6861"/>
        <p:guide pos="8324"/>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2017/10/10</a:t>
            </a:fld>
            <a:endParaRPr lang="zh-CN" altLang="en-US"/>
          </a:p>
        </p:txBody>
      </p:sp>
      <p:sp>
        <p:nvSpPr>
          <p:cNvPr id="4" name="幻灯片图像占位符 3"/>
          <p:cNvSpPr>
            <a:spLocks noGrp="1" noRot="1" noChangeAspect="1"/>
          </p:cNvSpPr>
          <p:nvPr>
            <p:ph type="sldImg" idx="2"/>
          </p:nvPr>
        </p:nvSpPr>
        <p:spPr>
          <a:xfrm>
            <a:off x="7224713" y="847725"/>
            <a:ext cx="565467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6156656" y="1669415"/>
            <a:ext cx="2753881" cy="679450"/>
          </a:xfrm>
          <a:prstGeom prst="rect">
            <a:avLst/>
          </a:prstGeom>
        </p:spPr>
        <p:txBody>
          <a:bodyPr/>
          <a:lstStyle>
            <a:lvl1pPr algn="ctr">
              <a:defRPr sz="3075">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15079663"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bodyStyle>
    <p:other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5340516" y="1410841"/>
            <a:ext cx="3336482" cy="3513905"/>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0" name="Freeform 6"/>
          <p:cNvSpPr>
            <a:spLocks/>
          </p:cNvSpPr>
          <p:nvPr/>
        </p:nvSpPr>
        <p:spPr bwMode="auto">
          <a:xfrm>
            <a:off x="2381" y="3405347"/>
            <a:ext cx="8674617" cy="6490781"/>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1" name="Freeform 7"/>
          <p:cNvSpPr>
            <a:spLocks/>
          </p:cNvSpPr>
          <p:nvPr/>
        </p:nvSpPr>
        <p:spPr bwMode="auto">
          <a:xfrm>
            <a:off x="976416" y="1410841"/>
            <a:ext cx="6019243" cy="1992126"/>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2" name="Freeform 8"/>
          <p:cNvSpPr>
            <a:spLocks/>
          </p:cNvSpPr>
          <p:nvPr/>
        </p:nvSpPr>
        <p:spPr bwMode="auto">
          <a:xfrm>
            <a:off x="2382" y="1410841"/>
            <a:ext cx="5338134" cy="8409079"/>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5" name="标题 1"/>
          <p:cNvSpPr txBox="1">
            <a:spLocks/>
          </p:cNvSpPr>
          <p:nvPr/>
        </p:nvSpPr>
        <p:spPr>
          <a:xfrm>
            <a:off x="3330053" y="4629296"/>
            <a:ext cx="9939538" cy="3196117"/>
          </a:xfrm>
          <a:prstGeom prst="rect">
            <a:avLst/>
          </a:prstGeom>
        </p:spPr>
        <p:txBody>
          <a:bodyPr/>
          <a:lstStyle>
            <a:lvl1pPr>
              <a:defRPr>
                <a:latin typeface="+mj-lt"/>
                <a:ea typeface="+mj-ea"/>
                <a:cs typeface="+mj-cs"/>
              </a:defRPr>
            </a:lvl1pPr>
          </a:lstStyle>
          <a:p>
            <a:r>
              <a:rPr lang="en-US" altLang="zh-CN" sz="4800" kern="0" dirty="0" smtClean="0">
                <a:solidFill>
                  <a:schemeClr val="bg2"/>
                </a:solidFill>
                <a:latin typeface="微软雅黑" panose="020B0503020204020204" pitchFamily="34" charset="-122"/>
                <a:ea typeface="微软雅黑" panose="020B0503020204020204" pitchFamily="34" charset="-122"/>
              </a:rPr>
              <a:t>Measuring Information Transfer</a:t>
            </a:r>
            <a:endParaRPr lang="zh-CN" altLang="en-US" sz="4800" kern="0" dirty="0">
              <a:solidFill>
                <a:schemeClr val="bg2"/>
              </a:solidFill>
              <a:latin typeface="微软雅黑" panose="020B0503020204020204" pitchFamily="34" charset="-122"/>
              <a:ea typeface="微软雅黑" panose="020B0503020204020204" pitchFamily="34" charset="-122"/>
            </a:endParaRPr>
          </a:p>
        </p:txBody>
      </p:sp>
      <p:sp>
        <p:nvSpPr>
          <p:cNvPr id="16" name="副标题 2"/>
          <p:cNvSpPr txBox="1">
            <a:spLocks/>
          </p:cNvSpPr>
          <p:nvPr/>
        </p:nvSpPr>
        <p:spPr>
          <a:xfrm>
            <a:off x="10646229" y="7825413"/>
            <a:ext cx="2942204" cy="1250026"/>
          </a:xfrm>
          <a:prstGeom prst="rect">
            <a:avLst/>
          </a:prstGeom>
        </p:spPr>
        <p:txBody>
          <a:bodyPr/>
          <a:lst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a:lstStyle>
          <a:p>
            <a:pPr algn="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algn="ctr"/>
            <a:r>
              <a:rPr lang="zh-CN" altLang="en-US" sz="2400" kern="0" dirty="0" smtClean="0">
                <a:solidFill>
                  <a:sysClr val="windowText" lastClr="000000"/>
                </a:solidFill>
                <a:latin typeface="微软雅黑" panose="020B0503020204020204" pitchFamily="34" charset="-122"/>
                <a:ea typeface="微软雅黑" panose="020B0503020204020204" pitchFamily="34" charset="-122"/>
              </a:rPr>
              <a:t>韩仪</a:t>
            </a:r>
            <a:endParaRPr lang="en-US" altLang="zh-CN" sz="2400" kern="0" dirty="0" smtClean="0">
              <a:solidFill>
                <a:sysClr val="windowText" lastClr="000000"/>
              </a:solidFill>
              <a:latin typeface="微软雅黑" panose="020B0503020204020204" pitchFamily="34" charset="-122"/>
              <a:ea typeface="微软雅黑" panose="020B0503020204020204" pitchFamily="34" charset="-122"/>
            </a:endParaRPr>
          </a:p>
          <a:p>
            <a:pPr algn="r"/>
            <a:endParaRPr lang="en-US" altLang="zh-CN"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785258" y="2438400"/>
            <a:ext cx="12104914" cy="8463855"/>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研究的问题：</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因为没有合适的数据记录，现在依旧不太清楚人类活动的底层机制，大多数已提出的模型都很简单，并且大多没有考虑交互，考虑的也只是两人的交互，没有考虑过多人的交互</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研究对象：</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维</a:t>
            </a:r>
            <a:r>
              <a:rPr lang="zh-CN" altLang="en-US" sz="2800" dirty="0">
                <a:latin typeface="微软雅黑" panose="020B0503020204020204" pitchFamily="34" charset="-122"/>
                <a:ea typeface="微软雅黑" panose="020B0503020204020204" pitchFamily="34" charset="-122"/>
              </a:rPr>
              <a:t>基</a:t>
            </a:r>
            <a:r>
              <a:rPr lang="zh-CN" altLang="en-US" sz="2800" dirty="0" smtClean="0">
                <a:latin typeface="微软雅黑" panose="020B0503020204020204" pitchFamily="34" charset="-122"/>
                <a:ea typeface="微软雅黑" panose="020B0503020204020204" pitchFamily="34" charset="-122"/>
              </a:rPr>
              <a:t>百科文章更新记录</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看法：</a:t>
            </a:r>
            <a:endParaRPr lang="en-US" altLang="zh-CN" sz="36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一篇文章的更新时间的间隔服从双重幂律分布，并且这种分布模式对于文章内容，更新总数，最后更新时间，更新频率等都不敏感</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模型：</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个体活动   个体间交互   参与交互的个体数增加</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事件的分类：</a:t>
            </a:r>
            <a:endParaRPr lang="en-US" altLang="zh-CN" sz="36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初始      响应</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070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45772" y="2129662"/>
            <a:ext cx="11865428" cy="1209561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模型的详细解释：</a:t>
            </a:r>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、个体行为：个体的行为主要指个体发起初始事件是一个独立的泊松过程，参数为</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，也即每个时间单元内都会以</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的概率产生一个初始事件。</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、个体之间的交互：主要指响应，每一个事件都有</a:t>
            </a:r>
            <a:r>
              <a:rPr lang="en-US" altLang="zh-CN" sz="2800" dirty="0" smtClean="0">
                <a:latin typeface="微软雅黑" panose="020B0503020204020204" pitchFamily="34" charset="-122"/>
                <a:ea typeface="微软雅黑" panose="020B0503020204020204" pitchFamily="34" charset="-122"/>
              </a:rPr>
              <a:t>a&lt;1</a:t>
            </a:r>
            <a:r>
              <a:rPr lang="zh-CN" altLang="en-US" sz="2800" dirty="0" smtClean="0">
                <a:latin typeface="微软雅黑" panose="020B0503020204020204" pitchFamily="34" charset="-122"/>
                <a:ea typeface="微软雅黑" panose="020B0503020204020204" pitchFamily="34" charset="-122"/>
              </a:rPr>
              <a:t>的概率得到回应，一个事件和它的响应的时间间隔称为等待时间，等待时间的分布为幂律分布：</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、用户数目增加：用户数目的增加主要是通过改变初始概率</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来实现的，</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但是用户数目不易监测，但是发现</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一般情况下，文章的更新总数</a:t>
            </a:r>
            <a:r>
              <a:rPr lang="en-US" altLang="zh-CN" sz="2800" dirty="0" smtClean="0">
                <a:latin typeface="微软雅黑" panose="020B0503020204020204" pitchFamily="34" charset="-122"/>
                <a:ea typeface="微软雅黑" panose="020B0503020204020204" pitchFamily="34" charset="-122"/>
              </a:rPr>
              <a:t>N</a:t>
            </a:r>
            <a:r>
              <a:rPr lang="zh-CN" altLang="en-US" sz="2800" dirty="0" smtClean="0">
                <a:latin typeface="微软雅黑" panose="020B0503020204020204" pitchFamily="34" charset="-122"/>
                <a:ea typeface="微软雅黑" panose="020B0503020204020204" pitchFamily="34" charset="-122"/>
              </a:rPr>
              <a:t>与</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用户数目存在比较好的线性关系，</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因而通过考察</a:t>
            </a:r>
            <a:r>
              <a:rPr lang="en-US" altLang="zh-CN" sz="2800" dirty="0" smtClean="0">
                <a:latin typeface="微软雅黑" panose="020B0503020204020204" pitchFamily="34" charset="-122"/>
                <a:ea typeface="微软雅黑" panose="020B0503020204020204" pitchFamily="34" charset="-122"/>
              </a:rPr>
              <a:t>N</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的关系，观察用</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户数目增长的作用</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3600" dirty="0">
                <a:latin typeface="微软雅黑" panose="020B0503020204020204" pitchFamily="34" charset="-122"/>
                <a:ea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745" y="5636575"/>
            <a:ext cx="2177655" cy="1030289"/>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314" y="5516634"/>
            <a:ext cx="2525997" cy="1150230"/>
          </a:xfrm>
          <a:prstGeom prst="rect">
            <a:avLst/>
          </a:prstGeom>
        </p:spPr>
      </p:pic>
      <p:pic>
        <p:nvPicPr>
          <p:cNvPr id="15" name="图片 14"/>
          <p:cNvPicPr>
            <a:picLocks noChangeAspect="1"/>
          </p:cNvPicPr>
          <p:nvPr/>
        </p:nvPicPr>
        <p:blipFill>
          <a:blip r:embed="rId4"/>
          <a:stretch>
            <a:fillRect/>
          </a:stretch>
        </p:blipFill>
        <p:spPr>
          <a:xfrm>
            <a:off x="7478486" y="7544535"/>
            <a:ext cx="5573486" cy="3293423"/>
          </a:xfrm>
          <a:prstGeom prst="rect">
            <a:avLst/>
          </a:prstGeom>
        </p:spPr>
      </p:pic>
      <p:sp>
        <p:nvSpPr>
          <p:cNvPr id="7" name="文本框 6"/>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9591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37511" y="3154787"/>
                <a:ext cx="13248603" cy="6251455"/>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模型分析</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论文</a:t>
                </a:r>
                <a:r>
                  <a:rPr lang="zh-CN" altLang="en-US" sz="2800" dirty="0">
                    <a:latin typeface="微软雅黑" panose="020B0503020204020204" pitchFamily="34" charset="-122"/>
                    <a:ea typeface="微软雅黑" panose="020B0503020204020204" pitchFamily="34" charset="-122"/>
                  </a:rPr>
                  <a:t>注重</a:t>
                </a:r>
                <a:r>
                  <a:rPr lang="zh-CN" altLang="en-US" sz="2800" dirty="0" smtClean="0">
                    <a:latin typeface="微软雅黑" panose="020B0503020204020204" pitchFamily="34" charset="-122"/>
                    <a:ea typeface="微软雅黑" panose="020B0503020204020204" pitchFamily="34" charset="-122"/>
                  </a:rPr>
                  <a:t>于使用数学方法来得到结果，首先考虑只有模型中的前两个因素作用的情况下，间隔时间的分布。</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不考虑第三个因素意味着初始概率</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不变。求</a:t>
                </a:r>
                <a14:m>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P</m:t>
                        </m:r>
                      </m:e>
                      <m:sub>
                        <m:r>
                          <a:rPr lang="zh-CN" altLang="en-US" sz="2800" i="1" smtClean="0">
                            <a:latin typeface="Cambria Math" panose="02040503050406030204" pitchFamily="18" charset="0"/>
                            <a:ea typeface="微软雅黑" panose="020B0503020204020204" pitchFamily="34" charset="-122"/>
                          </a:rPr>
                          <m:t>𝜆</m:t>
                        </m:r>
                      </m:sub>
                    </m:sSub>
                    <m:r>
                      <a:rPr lang="en-US" altLang="zh-CN" sz="2800" b="0" i="1" smtClean="0">
                        <a:latin typeface="Cambria Math" panose="02040503050406030204" pitchFamily="18" charset="0"/>
                        <a:ea typeface="微软雅黑" panose="020B0503020204020204" pitchFamily="34" charset="-122"/>
                      </a:rPr>
                      <m:t>(</m:t>
                    </m:r>
                    <m:r>
                      <m:rPr>
                        <m:sty m:val="p"/>
                      </m:rPr>
                      <a:rPr lang="el-GR" altLang="zh-CN" sz="2800" b="0" i="1" smtClean="0">
                        <a:latin typeface="Cambria Math" panose="02040503050406030204" pitchFamily="18" charset="0"/>
                        <a:ea typeface="微软雅黑" panose="020B0503020204020204" pitchFamily="34" charset="-122"/>
                      </a:rPr>
                      <m:t>τ</m:t>
                    </m:r>
                    <m:r>
                      <a:rPr lang="en-US" altLang="zh-CN" sz="2800" b="0" i="1" smtClean="0">
                        <a:latin typeface="Cambria Math" panose="02040503050406030204" pitchFamily="18" charset="0"/>
                        <a:ea typeface="微软雅黑" panose="020B0503020204020204" pitchFamily="34" charset="-122"/>
                      </a:rPr>
                      <m:t>)</m:t>
                    </m:r>
                  </m:oMath>
                </a14:m>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假设在</a:t>
                </a:r>
                <a:r>
                  <a:rPr lang="en-US" altLang="zh-CN" sz="2800" dirty="0" smtClean="0">
                    <a:latin typeface="微软雅黑" panose="020B0503020204020204" pitchFamily="34" charset="-122"/>
                    <a:ea typeface="微软雅黑" panose="020B0503020204020204" pitchFamily="34" charset="-122"/>
                  </a:rPr>
                  <a:t>t=0</a:t>
                </a:r>
                <a:r>
                  <a:rPr lang="zh-CN" altLang="en-US" sz="2800" dirty="0" smtClean="0">
                    <a:latin typeface="微软雅黑" panose="020B0503020204020204" pitchFamily="34" charset="-122"/>
                    <a:ea typeface="微软雅黑" panose="020B0503020204020204" pitchFamily="34" charset="-122"/>
                  </a:rPr>
                  <a:t>时刻发生了事件</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smtClean="0">
                            <a:latin typeface="Cambria Math" panose="02040503050406030204" pitchFamily="18" charset="0"/>
                            <a:ea typeface="微软雅黑" panose="020B0503020204020204" pitchFamily="34" charset="-122"/>
                          </a:rPr>
                          <m:t>E</m:t>
                        </m:r>
                      </m:e>
                      <m:sub>
                        <m:r>
                          <a:rPr lang="en-US" altLang="zh-CN" sz="2800" i="1">
                            <a:latin typeface="Cambria Math" panose="02040503050406030204" pitchFamily="18" charset="0"/>
                            <a:ea typeface="微软雅黑" panose="020B0503020204020204" pitchFamily="34" charset="-122"/>
                          </a:rPr>
                          <m:t>0</m:t>
                        </m:r>
                      </m:sub>
                    </m:sSub>
                  </m:oMath>
                </a14:m>
                <a:r>
                  <a:rPr lang="zh-CN" altLang="en-US" sz="2800" dirty="0" smtClean="0">
                    <a:latin typeface="微软雅黑" panose="020B0503020204020204" pitchFamily="34" charset="-122"/>
                    <a:ea typeface="微软雅黑" panose="020B0503020204020204" pitchFamily="34" charset="-122"/>
                  </a:rPr>
                  <a:t>，下一个事件发生在</a:t>
                </a:r>
                <a:r>
                  <a:rPr lang="en-US" altLang="zh-CN" sz="2800" dirty="0" smtClean="0">
                    <a:latin typeface="微软雅黑" panose="020B0503020204020204" pitchFamily="34" charset="-122"/>
                    <a:ea typeface="微软雅黑" panose="020B0503020204020204" pitchFamily="34" charset="-122"/>
                  </a:rPr>
                  <a:t>t=</a:t>
                </a:r>
                <a:r>
                  <a:rPr lang="el-GR" altLang="zh-CN" sz="2800" dirty="0" smtClean="0">
                    <a:ea typeface="微软雅黑" panose="020B0503020204020204" pitchFamily="34" charset="-122"/>
                  </a:rPr>
                  <a:t> </a:t>
                </a:r>
                <a14:m>
                  <m:oMath xmlns:m="http://schemas.openxmlformats.org/officeDocument/2006/math">
                    <m:r>
                      <m:rPr>
                        <m:sty m:val="p"/>
                      </m:rPr>
                      <a:rPr lang="el-GR" altLang="zh-CN" sz="2800" i="1">
                        <a:latin typeface="Cambria Math" panose="02040503050406030204" pitchFamily="18" charset="0"/>
                        <a:ea typeface="微软雅黑" panose="020B0503020204020204" pitchFamily="34" charset="-122"/>
                      </a:rPr>
                      <m:t>τ</m:t>
                    </m:r>
                    <m:r>
                      <a:rPr lang="zh-CN" altLang="en-US" sz="2800" i="1" smtClean="0">
                        <a:latin typeface="Cambria Math" panose="02040503050406030204" pitchFamily="18" charset="0"/>
                        <a:ea typeface="微软雅黑" panose="020B0503020204020204" pitchFamily="34" charset="-122"/>
                      </a:rPr>
                      <m:t>时刻</m:t>
                    </m:r>
                  </m:oMath>
                </a14:m>
                <a:r>
                  <a:rPr lang="zh-CN" altLang="en-US" sz="2800" dirty="0" smtClean="0">
                    <a:latin typeface="微软雅黑" panose="020B0503020204020204" pitchFamily="34" charset="-122"/>
                    <a:ea typeface="微软雅黑" panose="020B0503020204020204" pitchFamily="34" charset="-122"/>
                  </a:rPr>
                  <a:t>，那么事件发生的概率即为</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P</m:t>
                        </m:r>
                      </m:e>
                      <m:sub>
                        <m:r>
                          <a:rPr lang="zh-CN" altLang="en-US" sz="2800" i="1">
                            <a:latin typeface="Cambria Math" panose="02040503050406030204" pitchFamily="18" charset="0"/>
                            <a:ea typeface="微软雅黑" panose="020B0503020204020204" pitchFamily="34" charset="-122"/>
                          </a:rPr>
                          <m:t>𝜆</m:t>
                        </m:r>
                      </m:sub>
                    </m:sSub>
                    <m:r>
                      <a:rPr lang="en-US" altLang="zh-CN" sz="2800" i="1">
                        <a:latin typeface="Cambria Math" panose="02040503050406030204" pitchFamily="18" charset="0"/>
                        <a:ea typeface="微软雅黑" panose="020B0503020204020204" pitchFamily="34" charset="-122"/>
                      </a:rPr>
                      <m:t>(</m:t>
                    </m:r>
                    <m:r>
                      <m:rPr>
                        <m:sty m:val="p"/>
                      </m:rPr>
                      <a:rPr lang="el-GR" altLang="zh-CN" sz="2800" i="1">
                        <a:latin typeface="Cambria Math" panose="02040503050406030204" pitchFamily="18" charset="0"/>
                        <a:ea typeface="微软雅黑" panose="020B0503020204020204" pitchFamily="34" charset="-122"/>
                      </a:rPr>
                      <m:t>τ</m:t>
                    </m:r>
                    <m:r>
                      <a:rPr lang="en-US" altLang="zh-CN" sz="2800" i="1">
                        <a:latin typeface="Cambria Math" panose="02040503050406030204" pitchFamily="18" charset="0"/>
                        <a:ea typeface="微软雅黑" panose="020B0503020204020204" pitchFamily="34" charset="-122"/>
                      </a:rPr>
                      <m:t>)</m:t>
                    </m:r>
                  </m:oMath>
                </a14:m>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t=</a:t>
                </a:r>
                <a:r>
                  <a:rPr lang="el-GR" altLang="zh-CN" sz="2800" dirty="0">
                    <a:ea typeface="微软雅黑" panose="020B0503020204020204" pitchFamily="34" charset="-122"/>
                  </a:rPr>
                  <a:t> </a:t>
                </a:r>
                <a14:m>
                  <m:oMath xmlns:m="http://schemas.openxmlformats.org/officeDocument/2006/math">
                    <m:r>
                      <m:rPr>
                        <m:sty m:val="p"/>
                      </m:rPr>
                      <a:rPr lang="el-GR" altLang="zh-CN" sz="2800" i="1">
                        <a:latin typeface="Cambria Math" panose="02040503050406030204" pitchFamily="18" charset="0"/>
                        <a:ea typeface="微软雅黑" panose="020B0503020204020204" pitchFamily="34" charset="-122"/>
                      </a:rPr>
                      <m:t>τ</m:t>
                    </m:r>
                    <m:r>
                      <a:rPr lang="zh-CN" altLang="en-US" sz="2800" i="1">
                        <a:latin typeface="Cambria Math" panose="02040503050406030204" pitchFamily="18" charset="0"/>
                        <a:ea typeface="微软雅黑" panose="020B0503020204020204" pitchFamily="34" charset="-122"/>
                      </a:rPr>
                      <m:t>时刻</m:t>
                    </m:r>
                  </m:oMath>
                </a14:m>
                <a:r>
                  <a:rPr lang="zh-CN" altLang="en-US" sz="2800" dirty="0" smtClean="0">
                    <a:latin typeface="微软雅黑" panose="020B0503020204020204" pitchFamily="34" charset="-122"/>
                    <a:ea typeface="微软雅黑" panose="020B0503020204020204" pitchFamily="34" charset="-122"/>
                  </a:rPr>
                  <a:t>发生一个事件的诱因可能有三种：</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、此时泊松过程在此处产生了一个初始事件</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E</m:t>
                        </m:r>
                      </m:e>
                      <m:sub>
                        <m:r>
                          <a:rPr lang="en-US" altLang="zh-CN" sz="2800" i="1">
                            <a:latin typeface="Cambria Math" panose="02040503050406030204" pitchFamily="18" charset="0"/>
                            <a:ea typeface="微软雅黑" panose="020B0503020204020204" pitchFamily="34" charset="-122"/>
                          </a:rPr>
                          <m:t>0</m:t>
                        </m:r>
                      </m:sub>
                    </m:sSub>
                  </m:oMath>
                </a14:m>
                <a:r>
                  <a:rPr lang="zh-CN" altLang="en-US" sz="2800" dirty="0" smtClean="0">
                    <a:latin typeface="微软雅黑" panose="020B0503020204020204" pitchFamily="34" charset="-122"/>
                    <a:ea typeface="微软雅黑" panose="020B0503020204020204" pitchFamily="34" charset="-122"/>
                  </a:rPr>
                  <a:t>在此处产生了第一个响应</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rPr>
                        </m:ctrlPr>
                      </m:sSubPr>
                      <m:e>
                        <m:r>
                          <m:rPr>
                            <m:sty m:val="p"/>
                          </m:rPr>
                          <a:rPr lang="en-US" altLang="zh-CN" sz="2800" i="1">
                            <a:latin typeface="Cambria Math" panose="02040503050406030204" pitchFamily="18" charset="0"/>
                            <a:ea typeface="微软雅黑" panose="020B0503020204020204" pitchFamily="34" charset="-122"/>
                          </a:rPr>
                          <m:t>E</m:t>
                        </m:r>
                      </m:e>
                      <m:sub>
                        <m:r>
                          <a:rPr lang="en-US" altLang="zh-CN" sz="2800" i="1">
                            <a:latin typeface="Cambria Math" panose="02040503050406030204" pitchFamily="18" charset="0"/>
                            <a:ea typeface="微软雅黑" panose="020B0503020204020204" pitchFamily="34" charset="-122"/>
                          </a:rPr>
                          <m:t>0</m:t>
                        </m:r>
                      </m:sub>
                    </m:sSub>
                  </m:oMath>
                </a14:m>
                <a:r>
                  <a:rPr lang="zh-CN" altLang="en-US" sz="2800" dirty="0" smtClean="0">
                    <a:latin typeface="微软雅黑" panose="020B0503020204020204" pitchFamily="34" charset="-122"/>
                    <a:ea typeface="微软雅黑" panose="020B0503020204020204" pitchFamily="34" charset="-122"/>
                  </a:rPr>
                  <a:t>之外发生的事件在此处产生了一个响应</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方便起见，要反过来思考，考虑在</a:t>
                </a:r>
                <a:r>
                  <a:rPr lang="en-US" altLang="zh-CN" sz="2800" dirty="0" smtClean="0">
                    <a:latin typeface="微软雅黑" panose="020B0503020204020204" pitchFamily="34" charset="-122"/>
                    <a:ea typeface="微软雅黑" panose="020B0503020204020204" pitchFamily="34" charset="-122"/>
                  </a:rPr>
                  <a:t>(0,</a:t>
                </a:r>
                <a:r>
                  <a:rPr lang="el-GR" altLang="zh-CN" sz="2800" dirty="0">
                    <a:ea typeface="微软雅黑" panose="020B0503020204020204" pitchFamily="34" charset="-122"/>
                  </a:rPr>
                  <a:t> </a:t>
                </a:r>
                <a14:m>
                  <m:oMath xmlns:m="http://schemas.openxmlformats.org/officeDocument/2006/math">
                    <m:r>
                      <m:rPr>
                        <m:sty m:val="p"/>
                      </m:rPr>
                      <a:rPr lang="el-GR" altLang="zh-CN" sz="2800" i="1">
                        <a:latin typeface="Cambria Math" panose="02040503050406030204" pitchFamily="18" charset="0"/>
                        <a:ea typeface="微软雅黑" panose="020B0503020204020204" pitchFamily="34" charset="-122"/>
                      </a:rPr>
                      <m:t>τ</m:t>
                    </m:r>
                  </m:oMath>
                </a14:m>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之间不发生任何事件的概率。</a:t>
                </a: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37511" y="3154787"/>
                <a:ext cx="13248603" cy="6251455"/>
              </a:xfrm>
              <a:prstGeom prst="rect">
                <a:avLst/>
              </a:prstGeom>
              <a:blipFill>
                <a:blip r:embed="rId2"/>
                <a:stretch>
                  <a:fillRect l="-1380" t="-1561" r="-414" b="-1854"/>
                </a:stretch>
              </a:blipFill>
            </p:spPr>
            <p:txBody>
              <a:bodyPr/>
              <a:lstStyle/>
              <a:p>
                <a:r>
                  <a:rPr lang="zh-CN" altLang="en-US">
                    <a:noFill/>
                  </a:rPr>
                  <a:t> </a:t>
                </a:r>
              </a:p>
            </p:txBody>
          </p:sp>
        </mc:Fallback>
      </mc:AlternateContent>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0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1785257" y="3297340"/>
                <a:ext cx="12431485" cy="1117228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第一种诱因：</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第二</a:t>
                </a:r>
                <a:r>
                  <a:rPr lang="zh-CN" altLang="en-US" sz="2400" dirty="0" smtClean="0">
                    <a:latin typeface="微软雅黑" panose="020B0503020204020204" pitchFamily="34" charset="-122"/>
                    <a:ea typeface="微软雅黑" panose="020B0503020204020204" pitchFamily="34" charset="-122"/>
                  </a:rPr>
                  <a:t>种诱因：</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m:rPr>
                            <m:sty m:val="p"/>
                          </m:rPr>
                          <a:rPr lang="en-US" altLang="zh-CN" sz="2400" i="1">
                            <a:latin typeface="Cambria Math" panose="02040503050406030204" pitchFamily="18" charset="0"/>
                            <a:ea typeface="微软雅黑" panose="020B0503020204020204" pitchFamily="34" charset="-122"/>
                          </a:rPr>
                          <m:t>E</m:t>
                        </m:r>
                      </m:e>
                      <m:sub>
                        <m:r>
                          <a:rPr lang="en-US" altLang="zh-CN" sz="2400" i="1">
                            <a:latin typeface="Cambria Math" panose="02040503050406030204" pitchFamily="18" charset="0"/>
                            <a:ea typeface="微软雅黑" panose="020B0503020204020204" pitchFamily="34" charset="-122"/>
                          </a:rPr>
                          <m:t>0</m:t>
                        </m:r>
                      </m:sub>
                    </m:sSub>
                  </m:oMath>
                </a14:m>
                <a:r>
                  <a:rPr lang="zh-CN" altLang="en-US" sz="2400" dirty="0" smtClean="0">
                    <a:latin typeface="微软雅黑" panose="020B0503020204020204" pitchFamily="34" charset="-122"/>
                    <a:ea typeface="微软雅黑" panose="020B0503020204020204" pitchFamily="34" charset="-122"/>
                  </a:rPr>
                  <a:t>一直都不产生响应</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m:rPr>
                            <m:sty m:val="p"/>
                          </m:rPr>
                          <a:rPr lang="en-US" altLang="zh-CN" sz="2400" i="1">
                            <a:latin typeface="Cambria Math" panose="02040503050406030204" pitchFamily="18" charset="0"/>
                            <a:ea typeface="微软雅黑" panose="020B0503020204020204" pitchFamily="34" charset="-122"/>
                          </a:rPr>
                          <m:t>E</m:t>
                        </m:r>
                      </m:e>
                      <m:sub>
                        <m:r>
                          <a:rPr lang="en-US" altLang="zh-CN" sz="2400" i="1">
                            <a:latin typeface="Cambria Math" panose="02040503050406030204" pitchFamily="18" charset="0"/>
                            <a:ea typeface="微软雅黑" panose="020B0503020204020204" pitchFamily="34" charset="-122"/>
                          </a:rPr>
                          <m:t>0</m:t>
                        </m:r>
                      </m:sub>
                    </m:sSub>
                  </m:oMath>
                </a14:m>
                <a:r>
                  <a:rPr lang="zh-CN" altLang="en-US" sz="2400" dirty="0" smtClean="0">
                    <a:latin typeface="微软雅黑" panose="020B0503020204020204" pitchFamily="34" charset="-122"/>
                    <a:ea typeface="微软雅黑" panose="020B0503020204020204" pitchFamily="34" charset="-122"/>
                  </a:rPr>
                  <a:t>产生响应，但是发生在</a:t>
                </a:r>
                <a:r>
                  <a:rPr lang="en-US" altLang="zh-CN" sz="2400" dirty="0" smtClean="0">
                    <a:latin typeface="微软雅黑" panose="020B0503020204020204" pitchFamily="34" charset="-122"/>
                    <a:ea typeface="微软雅黑" panose="020B0503020204020204" pitchFamily="34" charset="-122"/>
                  </a:rPr>
                  <a:t>τ</a:t>
                </a:r>
                <a:r>
                  <a:rPr lang="zh-CN" altLang="en-US" sz="2400" dirty="0" smtClean="0">
                    <a:latin typeface="微软雅黑" panose="020B0503020204020204" pitchFamily="34" charset="-122"/>
                    <a:ea typeface="微软雅黑" panose="020B0503020204020204" pitchFamily="34" charset="-122"/>
                  </a:rPr>
                  <a:t>之后</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所以：</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785257" y="3297340"/>
                <a:ext cx="12431485" cy="11172289"/>
              </a:xfrm>
              <a:prstGeom prst="rect">
                <a:avLst/>
              </a:prstGeom>
              <a:blipFill>
                <a:blip r:embed="rId2"/>
                <a:stretch>
                  <a:fillRect l="-785" t="-436"/>
                </a:stretch>
              </a:blipFill>
            </p:spPr>
            <p:txBody>
              <a:bodyPr/>
              <a:lstStyle/>
              <a:p>
                <a:r>
                  <a:rPr lang="zh-CN" alt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834" y="3798501"/>
            <a:ext cx="3615997" cy="110495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835" y="6517680"/>
            <a:ext cx="2346336" cy="41712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834" y="8039098"/>
            <a:ext cx="3464627" cy="1049148"/>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6237" y="9675920"/>
            <a:ext cx="2822654" cy="963287"/>
          </a:xfrm>
          <a:prstGeom prst="rect">
            <a:avLst/>
          </a:prstGeom>
        </p:spPr>
      </p:pic>
      <p:sp>
        <p:nvSpPr>
          <p:cNvPr id="12" name="文本框 11"/>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352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85258" y="500742"/>
            <a:ext cx="12039600" cy="769441"/>
          </a:xfrm>
          <a:prstGeom prst="rect">
            <a:avLst/>
          </a:prstGeom>
          <a:noFill/>
        </p:spPr>
        <p:txBody>
          <a:bodyPr wrap="square" rtlCol="0">
            <a:spAutoFit/>
          </a:bodyPr>
          <a:lstStyle/>
          <a:p>
            <a:pPr algn="ctr"/>
            <a:r>
              <a:rPr lang="zh-CN" altLang="en-US" sz="4400" b="1" dirty="0" smtClean="0">
                <a:latin typeface="+mj-ea"/>
                <a:ea typeface="+mj-ea"/>
              </a:rPr>
              <a:t>总结</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785258" y="2394857"/>
            <a:ext cx="13111282" cy="9571851"/>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这两篇论文都对人类的活动模式进行了研究，前者较早，按照文中的说法，它应</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该是比较早尝试建立一个合理的模型去解释在人类的活动过程中泊松过程，优先</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级队列决策是如何工作的，并且引入了交互。</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但是第一篇论文基本完全建立在使用模型进行模拟的基础上，换句话说它并没有</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体现出这其中所包含的数学规律</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第二篇文章主题上虽然研究的是大规模多人交互活动，但是它使用了大量的数学</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工具，也证明了在交互人数恒定的前提下，时间间隔是服从双峰分布的，这一方面</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支持了第一篇论文的</a:t>
            </a:r>
            <a:r>
              <a:rPr lang="zh-CN" altLang="en-US" sz="2800" dirty="0" smtClean="0">
                <a:latin typeface="微软雅黑" panose="020B0503020204020204" pitchFamily="34" charset="-122"/>
                <a:ea typeface="微软雅黑" panose="020B0503020204020204" pitchFamily="34" charset="-122"/>
              </a:rPr>
              <a:t>发现，同时也为其提供了一个数学解释。更进一步的，他还</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提出了在参与者数目改变的情况下间隔时间的分布应该符合的普适的方程，并特</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别指出了当更新数目是指数增长的时候，符合一个特别的双重幂律分布。</a:t>
            </a:r>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09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0172" y="4876801"/>
            <a:ext cx="2438400" cy="923330"/>
          </a:xfrm>
          <a:prstGeom prst="rect">
            <a:avLst/>
          </a:prstGeom>
          <a:noFill/>
        </p:spPr>
        <p:txBody>
          <a:bodyPr wrap="square" rtlCol="0">
            <a:spAutoFit/>
          </a:bodyPr>
          <a:lstStyle/>
          <a:p>
            <a:r>
              <a:rPr lang="zh-CN" altLang="en-US" sz="5400" dirty="0" smtClean="0">
                <a:latin typeface="+mj-ea"/>
                <a:ea typeface="+mj-ea"/>
              </a:rPr>
              <a:t>谢    谢！</a:t>
            </a:r>
            <a:endParaRPr lang="zh-CN" altLang="en-US" sz="5400" dirty="0">
              <a:latin typeface="+mj-ea"/>
              <a:ea typeface="+mj-ea"/>
            </a:endParaRPr>
          </a:p>
        </p:txBody>
      </p:sp>
    </p:spTree>
    <p:extLst>
      <p:ext uri="{BB962C8B-B14F-4D97-AF65-F5344CB8AC3E}">
        <p14:creationId xmlns:p14="http://schemas.microsoft.com/office/powerpoint/2010/main" val="74450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49499" y="892629"/>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sp>
        <p:nvSpPr>
          <p:cNvPr id="3" name="文本框 2"/>
          <p:cNvSpPr txBox="1"/>
          <p:nvPr/>
        </p:nvSpPr>
        <p:spPr>
          <a:xfrm>
            <a:off x="671689" y="3273514"/>
            <a:ext cx="14162315" cy="526297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概述：</a:t>
            </a:r>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在统计学中，我们使用概率来表征事件的可能性，使用条件概率，联合概率等来衡量不同随机变量之间的关系。在信息论中，我们使用香农熵来衡量一个事件或者系统所包含的信息量得多少，或者是不确定度的大小，使用互信息来在一定程度上表征两个系统之间的不确定度或者信息量的</a:t>
            </a:r>
            <a:r>
              <a:rPr lang="zh-CN" altLang="zh-CN"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24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3600" dirty="0" smtClean="0">
                <a:latin typeface="微软雅黑" panose="020B0503020204020204" pitchFamily="34" charset="-122"/>
                <a:ea typeface="微软雅黑" panose="020B0503020204020204" pitchFamily="34" charset="-122"/>
              </a:rPr>
              <a:t>缺陷</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36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互信息</a:t>
            </a:r>
            <a:r>
              <a:rPr lang="zh-CN" altLang="zh-CN" sz="2400" dirty="0">
                <a:latin typeface="微软雅黑" panose="020B0503020204020204" pitchFamily="34" charset="-122"/>
                <a:ea typeface="微软雅黑" panose="020B0503020204020204" pitchFamily="34" charset="-122"/>
              </a:rPr>
              <a:t>是对称的，它不包含任何方向信息。也提出过使用包含了延迟因子的互信息来让它携带一定的方向信息，但是这个并不能揭示任何底层原理，而更类似于一种技术手段。</a:t>
            </a: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于是这里提出了一个新的量--转移熵。转移熵可以</a:t>
            </a:r>
            <a:r>
              <a:rPr lang="zh-CN" altLang="zh-CN" sz="2400" dirty="0" smtClean="0">
                <a:latin typeface="微软雅黑" panose="020B0503020204020204" pitchFamily="34" charset="-122"/>
                <a:ea typeface="微软雅黑" panose="020B0503020204020204" pitchFamily="34" charset="-122"/>
              </a:rPr>
              <a:t>用来</a:t>
            </a:r>
            <a:r>
              <a:rPr lang="zh-CN" altLang="en-US" sz="2400" dirty="0" smtClean="0">
                <a:latin typeface="微软雅黑" panose="020B0503020204020204" pitchFamily="34" charset="-122"/>
                <a:ea typeface="微软雅黑" panose="020B0503020204020204" pitchFamily="34" charset="-122"/>
              </a:rPr>
              <a:t>定</a:t>
            </a:r>
            <a:r>
              <a:rPr lang="zh-CN" altLang="zh-CN" sz="2400" dirty="0" smtClean="0">
                <a:latin typeface="微软雅黑" panose="020B0503020204020204" pitchFamily="34" charset="-122"/>
                <a:ea typeface="微软雅黑" panose="020B0503020204020204" pitchFamily="34" charset="-122"/>
              </a:rPr>
              <a:t>量</a:t>
            </a:r>
            <a:r>
              <a:rPr lang="zh-CN" altLang="en-US" sz="2400" dirty="0" smtClean="0">
                <a:latin typeface="微软雅黑" panose="020B0503020204020204" pitchFamily="34" charset="-122"/>
                <a:ea typeface="微软雅黑" panose="020B0503020204020204" pitchFamily="34" charset="-122"/>
              </a:rPr>
              <a:t>的描述</a:t>
            </a: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个系统之间的因果性，或者说系统之间的信息流向和大小</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195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8568" y="2678841"/>
            <a:ext cx="9927771" cy="4154984"/>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a:t>
            </a:r>
            <a:r>
              <a:rPr lang="zh-CN" altLang="en-US" sz="3600" dirty="0" smtClean="0">
                <a:latin typeface="微软雅黑" panose="020B0503020204020204" pitchFamily="34" charset="-122"/>
                <a:ea typeface="微软雅黑" panose="020B0503020204020204" pitchFamily="34" charset="-122"/>
              </a:rPr>
              <a:t>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香农信息熵：</a:t>
            </a:r>
            <a:endParaRPr lang="en-US" altLang="zh-CN" sz="24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条件熵</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互信息</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交叉</a:t>
            </a:r>
            <a:r>
              <a:rPr lang="zh-CN" altLang="en-US" dirty="0" smtClean="0">
                <a:latin typeface="微软雅黑" panose="020B0503020204020204" pitchFamily="34" charset="-122"/>
                <a:ea typeface="微软雅黑" panose="020B0503020204020204" pitchFamily="34" charset="-122"/>
              </a:rPr>
              <a:t>熵</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相对熵</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联合</a:t>
            </a:r>
            <a:r>
              <a:rPr lang="zh-CN" altLang="en-US" dirty="0" smtClean="0">
                <a:latin typeface="微软雅黑" panose="020B0503020204020204" pitchFamily="34" charset="-122"/>
                <a:ea typeface="微软雅黑" panose="020B0503020204020204" pitchFamily="34" charset="-122"/>
              </a:rPr>
              <a:t>相对熵</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843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4022" y="3837841"/>
            <a:ext cx="6072319" cy="1754326"/>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互信息对称，条件熵不对称</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时延互信息</a:t>
            </a:r>
            <a:endParaRPr lang="en-US" altLang="zh-CN" sz="36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68333" y="2656487"/>
            <a:ext cx="2954655"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zh-CN" altLang="en-US" sz="3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904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41047" y="3060263"/>
            <a:ext cx="12484553" cy="6986528"/>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基础知识回顾</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平稳随机过程</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马尔科夫</a:t>
            </a:r>
            <a:r>
              <a:rPr lang="zh-CN" altLang="en-US" sz="2800" dirty="0" smtClean="0">
                <a:latin typeface="微软雅黑" panose="020B0503020204020204" pitchFamily="34" charset="-122"/>
                <a:ea typeface="微软雅黑" panose="020B0503020204020204" pitchFamily="34" charset="-122"/>
              </a:rPr>
              <a:t>过程</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K</a:t>
            </a:r>
            <a:r>
              <a:rPr lang="zh-CN" altLang="en-US" sz="2800" dirty="0" smtClean="0">
                <a:latin typeface="微软雅黑" panose="020B0503020204020204" pitchFamily="34" charset="-122"/>
                <a:ea typeface="微软雅黑" panose="020B0503020204020204" pitchFamily="34" charset="-122"/>
              </a:rPr>
              <a:t>阶马尔科夫过程</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熵率</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条件相对熵</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7504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46635" y="2590800"/>
            <a:ext cx="10221687" cy="3662541"/>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离散情况下</a:t>
            </a:r>
            <a:r>
              <a:rPr lang="en-US" altLang="zh-CN" sz="3200" dirty="0" smtClean="0">
                <a:latin typeface="Microsoft YaHei UI Light" panose="020B0502040204020203" pitchFamily="34" charset="-122"/>
                <a:ea typeface="Microsoft YaHei UI Light" panose="020B0502040204020203" pitchFamily="34" charset="-122"/>
              </a:rPr>
              <a:t>              </a:t>
            </a:r>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3597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p:cNvSpPr txBox="1"/>
              <p:nvPr/>
            </p:nvSpPr>
            <p:spPr>
              <a:xfrm>
                <a:off x="805542" y="2946440"/>
                <a:ext cx="13454743" cy="35394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ea typeface="Microsoft YaHei UI Light" panose="020B0502040204020203" pitchFamily="34" charset="-122"/>
                        </a:rPr>
                        <m:t>计算</m:t>
                      </m:r>
                    </m:oMath>
                  </m:oMathPara>
                </a14:m>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连续情况下</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zh-CN" altLang="en-US" sz="3200" dirty="0" smtClean="0">
                    <a:latin typeface="Microsoft YaHei UI Light" panose="020B0502040204020203" pitchFamily="34" charset="-122"/>
                    <a:ea typeface="Microsoft YaHei UI Light" panose="020B0502040204020203" pitchFamily="34" charset="-122"/>
                  </a:rPr>
                  <a:t>核密度估计</a:t>
                </a:r>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zh-CN" altLang="en-US" sz="3200" dirty="0">
                  <a:latin typeface="Microsoft YaHei UI Light" panose="020B0502040204020203" pitchFamily="34" charset="-122"/>
                  <a:ea typeface="Microsoft YaHei UI Light" panose="020B0502040204020203"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805542" y="2946440"/>
                <a:ext cx="13454743" cy="3539430"/>
              </a:xfrm>
              <a:prstGeom prst="rect">
                <a:avLst/>
              </a:prstGeom>
              <a:blipFill>
                <a:blip r:embed="rId2"/>
                <a:stretch>
                  <a:fillRect l="-1133"/>
                </a:stretch>
              </a:blipFill>
            </p:spPr>
            <p:txBody>
              <a:bodyPr/>
              <a:lstStyle/>
              <a:p>
                <a:r>
                  <a:rPr lang="zh-CN" altLang="en-US">
                    <a:noFill/>
                  </a:rPr>
                  <a:t> </a:t>
                </a:r>
              </a:p>
            </p:txBody>
          </p:sp>
        </mc:Fallback>
      </mc:AlternateContent>
      <p:sp>
        <p:nvSpPr>
          <p:cNvPr id="6" name="文本框 5"/>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8025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1744435" y="3120069"/>
                <a:ext cx="12428765" cy="4936416"/>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α</a:t>
                </a:r>
                <a:r>
                  <a:rPr lang="zh-CN" altLang="en-US" sz="3600" dirty="0" smtClean="0">
                    <a:latin typeface="微软雅黑" panose="020B0503020204020204" pitchFamily="34" charset="-122"/>
                    <a:ea typeface="微软雅黑" panose="020B0503020204020204" pitchFamily="34" charset="-122"/>
                  </a:rPr>
                  <a:t>的获取，</a:t>
                </a:r>
                <a14:m>
                  <m:oMath xmlns:m="http://schemas.openxmlformats.org/officeDocument/2006/math">
                    <m:sSub>
                      <m:sSubPr>
                        <m:ctrlPr>
                          <a:rPr lang="en-US" altLang="zh-CN" sz="3600" i="1">
                            <a:latin typeface="Cambria Math" panose="02040503050406030204" pitchFamily="18" charset="0"/>
                            <a:ea typeface="微软雅黑" panose="020B0503020204020204" pitchFamily="34" charset="-122"/>
                          </a:rPr>
                        </m:ctrlPr>
                      </m:sSubPr>
                      <m:e>
                        <m:r>
                          <a:rPr lang="en-US" altLang="zh-CN" sz="3600" i="1">
                            <a:latin typeface="Cambria Math" panose="02040503050406030204" pitchFamily="18" charset="0"/>
                            <a:ea typeface="微软雅黑" panose="020B0503020204020204" pitchFamily="34" charset="-122"/>
                          </a:rPr>
                          <m:t>𝑡</m:t>
                        </m:r>
                      </m:e>
                      <m:sub>
                        <m:r>
                          <a:rPr lang="en-US" altLang="zh-CN" sz="3600" i="1">
                            <a:latin typeface="Cambria Math" panose="02040503050406030204" pitchFamily="18" charset="0"/>
                            <a:ea typeface="微软雅黑" panose="020B0503020204020204" pitchFamily="34" charset="-122"/>
                          </a:rPr>
                          <m:t>𝑝</m:t>
                        </m:r>
                      </m:sub>
                    </m:sSub>
                  </m:oMath>
                </a14:m>
                <a:r>
                  <a:rPr lang="zh-CN" altLang="en-US" sz="3600" dirty="0" smtClean="0">
                    <a:latin typeface="微软雅黑" panose="020B0503020204020204" pitchFamily="34" charset="-122"/>
                    <a:ea typeface="微软雅黑" panose="020B0503020204020204" pitchFamily="34" charset="-122"/>
                  </a:rPr>
                  <a:t>的获取：</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α</a:t>
                </a:r>
                <a:r>
                  <a:rPr lang="zh-CN" altLang="en-US" sz="2800" dirty="0" smtClean="0">
                    <a:latin typeface="微软雅黑" panose="020B0503020204020204" pitchFamily="34" charset="-122"/>
                    <a:ea typeface="微软雅黑" panose="020B0503020204020204" pitchFamily="34" charset="-122"/>
                  </a:rPr>
                  <a:t>用于调整等待时间幂律分布的指数，并且根据已有研究，有以下公式：</a:t>
                </a:r>
                <a:endParaRPr lang="en-US" altLang="zh-CN" sz="28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因而只需要拟合得到等待时间的分布的指数，即可得到</a:t>
                </a:r>
                <a:r>
                  <a:rPr lang="en-US" altLang="zh-CN" sz="2800" dirty="0">
                    <a:latin typeface="微软雅黑" panose="020B0503020204020204" pitchFamily="34" charset="-122"/>
                    <a:ea typeface="微软雅黑" panose="020B0503020204020204" pitchFamily="34" charset="-122"/>
                  </a:rPr>
                  <a:t>α</a:t>
                </a:r>
              </a:p>
              <a:p>
                <a:endParaRPr lang="en-US" altLang="zh-CN" sz="3600" dirty="0" smtClean="0">
                  <a:latin typeface="微软雅黑" panose="020B0503020204020204" pitchFamily="34" charset="-122"/>
                  <a:ea typeface="微软雅黑" panose="020B0503020204020204" pitchFamily="34" charset="-122"/>
                </a:endParaRPr>
              </a:p>
              <a:p>
                <a:r>
                  <a:rPr lang="en-US" altLang="zh-CN" sz="36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将时间单位固定为</a:t>
                </a:r>
                <a:r>
                  <a:rPr lang="en-US" altLang="zh-CN" sz="2800" dirty="0" smtClean="0">
                    <a:latin typeface="微软雅黑" panose="020B0503020204020204" pitchFamily="34" charset="-122"/>
                    <a:ea typeface="微软雅黑" panose="020B0503020204020204" pitchFamily="34" charset="-122"/>
                  </a:rPr>
                  <a:t>1s</a:t>
                </a:r>
                <a:r>
                  <a:rPr lang="zh-CN" altLang="en-US" sz="2800" dirty="0" smtClean="0">
                    <a:latin typeface="微软雅黑" panose="020B0503020204020204" pitchFamily="34" charset="-122"/>
                    <a:ea typeface="微软雅黑" panose="020B0503020204020204" pitchFamily="34" charset="-122"/>
                  </a:rPr>
                  <a:t>，不现实，并且不合适，这里使用所有已获得的参数按照模型，进行模拟，选择不同的时间单元，根据模拟结果与数据的误差最小，来选择最合适的时间单元：</a:t>
                </a:r>
                <a:endParaRPr lang="en-US" altLang="zh-CN" sz="28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744435" y="3120069"/>
                <a:ext cx="12428765" cy="4936416"/>
              </a:xfrm>
              <a:prstGeom prst="rect">
                <a:avLst/>
              </a:prstGeom>
              <a:blipFill>
                <a:blip r:embed="rId2"/>
                <a:stretch>
                  <a:fillRect l="-1471" t="-1975" r="-2648"/>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708" y="4258864"/>
            <a:ext cx="1875578" cy="779735"/>
          </a:xfrm>
          <a:prstGeom prst="rect">
            <a:avLst/>
          </a:prstGeom>
        </p:spPr>
      </p:pic>
      <p:pic>
        <p:nvPicPr>
          <p:cNvPr id="7" name="图片 6"/>
          <p:cNvPicPr>
            <a:picLocks noChangeAspect="1"/>
          </p:cNvPicPr>
          <p:nvPr/>
        </p:nvPicPr>
        <p:blipFill>
          <a:blip r:embed="rId4"/>
          <a:stretch>
            <a:fillRect/>
          </a:stretch>
        </p:blipFill>
        <p:spPr>
          <a:xfrm>
            <a:off x="4892441" y="7716450"/>
            <a:ext cx="4668112" cy="1478830"/>
          </a:xfrm>
          <a:prstGeom prst="rect">
            <a:avLst/>
          </a:prstGeom>
        </p:spPr>
      </p:pic>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6456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1935" y="2903031"/>
            <a:ext cx="13969094" cy="7355860"/>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模型的分析</a:t>
            </a:r>
            <a:endParaRPr lang="en-US" altLang="zh-CN" sz="36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文中提到的模型与之前的模型有明显的不同：</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不同</a:t>
            </a:r>
            <a:r>
              <a:rPr lang="zh-CN" altLang="en-US" sz="2800" dirty="0">
                <a:latin typeface="微软雅黑" panose="020B0503020204020204" pitchFamily="34" charset="-122"/>
                <a:ea typeface="微软雅黑" panose="020B0503020204020204" pitchFamily="34" charset="-122"/>
              </a:rPr>
              <a:t>类型</a:t>
            </a:r>
            <a:r>
              <a:rPr lang="zh-CN" altLang="en-US" sz="2800" dirty="0" smtClean="0">
                <a:latin typeface="微软雅黑" panose="020B0503020204020204" pitchFamily="34" charset="-122"/>
                <a:ea typeface="微软雅黑" panose="020B0503020204020204" pitchFamily="34" charset="-122"/>
              </a:rPr>
              <a:t>的事件共同竞争用户的时间</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可变的时间单元</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用户</a:t>
            </a:r>
            <a:r>
              <a:rPr lang="zh-CN" altLang="en-US" sz="2800" dirty="0">
                <a:latin typeface="微软雅黑" panose="020B0503020204020204" pitchFamily="34" charset="-122"/>
                <a:ea typeface="微软雅黑" panose="020B0503020204020204" pitchFamily="34" charset="-122"/>
              </a:rPr>
              <a:t>之间交互的</a:t>
            </a:r>
            <a:r>
              <a:rPr lang="zh-CN" altLang="en-US" sz="2800" dirty="0" smtClean="0">
                <a:latin typeface="微软雅黑" panose="020B0503020204020204" pitchFamily="34" charset="-122"/>
                <a:ea typeface="微软雅黑" panose="020B0503020204020204" pitchFamily="34" charset="-122"/>
              </a:rPr>
              <a:t>方式</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对于模型而言最重要的参数有三个：</a:t>
            </a:r>
            <a:r>
              <a:rPr lang="en-US" altLang="zh-CN" sz="2800" dirty="0" smtClean="0">
                <a:latin typeface="微软雅黑" panose="020B0503020204020204" pitchFamily="34" charset="-122"/>
                <a:ea typeface="微软雅黑" panose="020B0503020204020204" pitchFamily="34" charset="-122"/>
              </a:rPr>
              <a:t>λ</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α</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P</a:t>
            </a: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这三个参数分别对应这模型的三个因素，启动，优先级队列决策，交互</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对于</a:t>
            </a:r>
            <a:r>
              <a:rPr lang="en-US" altLang="zh-CN" sz="2800" dirty="0" smtClean="0">
                <a:latin typeface="微软雅黑" panose="020B0503020204020204" pitchFamily="34" charset="-122"/>
                <a:ea typeface="微软雅黑" panose="020B0503020204020204" pitchFamily="34" charset="-122"/>
              </a:rPr>
              <a:t>P</a:t>
            </a:r>
            <a:r>
              <a:rPr lang="zh-CN" altLang="en-US" sz="2800" dirty="0" smtClean="0">
                <a:latin typeface="微软雅黑" panose="020B0503020204020204" pitchFamily="34" charset="-122"/>
                <a:ea typeface="微软雅黑" panose="020B0503020204020204" pitchFamily="34" charset="-122"/>
              </a:rPr>
              <a:t>的研究：</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P</a:t>
            </a:r>
            <a:r>
              <a:rPr lang="zh-CN" altLang="en-US" sz="2800" dirty="0" smtClean="0">
                <a:latin typeface="微软雅黑" panose="020B0503020204020204" pitchFamily="34" charset="-122"/>
                <a:ea typeface="微软雅黑" panose="020B0503020204020204" pitchFamily="34" charset="-122"/>
              </a:rPr>
              <a:t>是一个至关重要的参数，使用简化的模型观察</a:t>
            </a:r>
            <a:r>
              <a:rPr lang="en-US" altLang="zh-CN" sz="2800" dirty="0" smtClean="0">
                <a:latin typeface="微软雅黑" panose="020B0503020204020204" pitchFamily="34" charset="-122"/>
                <a:ea typeface="微软雅黑" panose="020B0503020204020204" pitchFamily="34" charset="-122"/>
              </a:rPr>
              <a:t>P</a:t>
            </a:r>
            <a:r>
              <a:rPr lang="zh-CN" altLang="en-US" sz="2800" dirty="0" smtClean="0">
                <a:latin typeface="微软雅黑" panose="020B0503020204020204" pitchFamily="34" charset="-122"/>
                <a:ea typeface="微软雅黑" panose="020B0503020204020204" pitchFamily="34" charset="-122"/>
              </a:rPr>
              <a:t>的作用</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P=1</a:t>
            </a:r>
          </a:p>
          <a:p>
            <a:r>
              <a:rPr lang="en-US" altLang="zh-CN" sz="2800" dirty="0" smtClean="0">
                <a:latin typeface="微软雅黑" panose="020B0503020204020204" pitchFamily="34" charset="-122"/>
                <a:ea typeface="微软雅黑" panose="020B0503020204020204" pitchFamily="34" charset="-122"/>
              </a:rPr>
              <a:t>                    P</a:t>
            </a:r>
            <a:r>
              <a:rPr lang="zh-CN" altLang="en-US" sz="2800" dirty="0" smtClean="0">
                <a:latin typeface="微软雅黑" panose="020B0503020204020204" pitchFamily="34" charset="-122"/>
                <a:ea typeface="微软雅黑" panose="020B0503020204020204" pitchFamily="34" charset="-122"/>
              </a:rPr>
              <a:t>接近于</a:t>
            </a:r>
            <a:r>
              <a:rPr lang="en-US" altLang="zh-CN" sz="2800" dirty="0" smtClean="0">
                <a:latin typeface="微软雅黑" panose="020B0503020204020204" pitchFamily="34" charset="-122"/>
                <a:ea typeface="微软雅黑" panose="020B0503020204020204" pitchFamily="34" charset="-122"/>
              </a:rPr>
              <a:t>1</a:t>
            </a:r>
          </a:p>
          <a:p>
            <a:r>
              <a:rPr lang="en-US" altLang="zh-CN" sz="2800" dirty="0" smtClean="0">
                <a:latin typeface="微软雅黑" panose="020B0503020204020204" pitchFamily="34" charset="-122"/>
                <a:ea typeface="微软雅黑" panose="020B0503020204020204" pitchFamily="34" charset="-122"/>
              </a:rPr>
              <a:t>                    P&lt;1</a:t>
            </a:r>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843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2077</TotalTime>
  <Words>896</Words>
  <Application>Microsoft Office PowerPoint</Application>
  <PresentationFormat>自定义</PresentationFormat>
  <Paragraphs>193</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Microsoft YaHei UI Light</vt:lpstr>
      <vt:lpstr>黑体</vt:lpstr>
      <vt:lpstr>宋体</vt:lpstr>
      <vt:lpstr>微软雅黑</vt:lpstr>
      <vt:lpstr>Arial</vt:lpstr>
      <vt:lpstr>Calibri</vt:lpstr>
      <vt:lpstr>Cambria Math</vt:lpstr>
      <vt:lpstr>Trebuchet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Stan</cp:lastModifiedBy>
  <cp:revision>116</cp:revision>
  <dcterms:created xsi:type="dcterms:W3CDTF">2014-09-25T11:38:43Z</dcterms:created>
  <dcterms:modified xsi:type="dcterms:W3CDTF">2017-10-10T06:27:25Z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