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6" r:id="rId3"/>
    <p:sldId id="287" r:id="rId4"/>
    <p:sldId id="292" r:id="rId5"/>
    <p:sldId id="290" r:id="rId6"/>
    <p:sldId id="291" r:id="rId7"/>
    <p:sldId id="288" r:id="rId8"/>
    <p:sldId id="289" r:id="rId9"/>
    <p:sldId id="293" r:id="rId10"/>
    <p:sldId id="314" r:id="rId11"/>
    <p:sldId id="315" r:id="rId12"/>
  </p:sldIdLst>
  <p:sldSz cx="15079663"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userDrawn="1">
          <p15:clr>
            <a:srgbClr val="A4A3A4"/>
          </p15:clr>
        </p15:guide>
        <p15:guide id="2" pos="2645" userDrawn="1">
          <p15:clr>
            <a:srgbClr val="A4A3A4"/>
          </p15:clr>
        </p15:guide>
        <p15:guide id="3" pos="1181" userDrawn="1">
          <p15:clr>
            <a:srgbClr val="A4A3A4"/>
          </p15:clr>
        </p15:guide>
        <p15:guide id="4" pos="3070" userDrawn="1">
          <p15:clr>
            <a:srgbClr val="A4A3A4"/>
          </p15:clr>
        </p15:guide>
        <p15:guide id="5" pos="4547" userDrawn="1">
          <p15:clr>
            <a:srgbClr val="A4A3A4"/>
          </p15:clr>
        </p15:guide>
        <p15:guide id="6" pos="4966" userDrawn="1">
          <p15:clr>
            <a:srgbClr val="A4A3A4"/>
          </p15:clr>
        </p15:guide>
        <p15:guide id="7" pos="6429" userDrawn="1">
          <p15:clr>
            <a:srgbClr val="A4A3A4"/>
          </p15:clr>
        </p15:guide>
        <p15:guide id="8" pos="6861" userDrawn="1">
          <p15:clr>
            <a:srgbClr val="A4A3A4"/>
          </p15:clr>
        </p15:guide>
        <p15:guide id="9" pos="83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36C"/>
    <a:srgbClr val="D88C63"/>
    <a:srgbClr val="D58659"/>
    <a:srgbClr val="DC9A76"/>
    <a:srgbClr val="DCDD84"/>
    <a:srgbClr val="D5A254"/>
    <a:srgbClr val="94CB74"/>
    <a:srgbClr val="E5B852"/>
    <a:srgbClr val="80BCA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29" d="100"/>
          <a:sy n="29" d="100"/>
        </p:scale>
        <p:origin x="474" y="72"/>
      </p:cViewPr>
      <p:guideLst>
        <p:guide orient="horz" pos="7123"/>
        <p:guide pos="2645"/>
        <p:guide pos="1181"/>
        <p:guide pos="3070"/>
        <p:guide pos="4547"/>
        <p:guide pos="4966"/>
        <p:guide pos="6429"/>
        <p:guide pos="6861"/>
        <p:guide pos="8324"/>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t>2017/10/14</a:t>
            </a:fld>
            <a:endParaRPr lang="zh-CN" altLang="en-US"/>
          </a:p>
        </p:txBody>
      </p:sp>
      <p:sp>
        <p:nvSpPr>
          <p:cNvPr id="4" name="幻灯片图像占位符 3"/>
          <p:cNvSpPr>
            <a:spLocks noGrp="1" noRot="1" noChangeAspect="1"/>
          </p:cNvSpPr>
          <p:nvPr>
            <p:ph type="sldImg" idx="2"/>
          </p:nvPr>
        </p:nvSpPr>
        <p:spPr>
          <a:xfrm>
            <a:off x="7224713" y="847725"/>
            <a:ext cx="565467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6156656" y="1669415"/>
            <a:ext cx="2753881" cy="679450"/>
          </a:xfrm>
          <a:prstGeom prst="rect">
            <a:avLst/>
          </a:prstGeom>
        </p:spPr>
        <p:txBody>
          <a:bodyPr/>
          <a:lstStyle>
            <a:lvl1pPr algn="ctr">
              <a:defRPr sz="3075">
                <a:solidFill>
                  <a:schemeClr val="bg1"/>
                </a:solidFill>
                <a:latin typeface="Trebuchet MS"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15079663"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Lst>
  <p:txStyles>
    <p:titleStyle>
      <a:lvl1pPr>
        <a:defRPr>
          <a:latin typeface="+mj-lt"/>
          <a:ea typeface="+mj-ea"/>
          <a:cs typeface="+mj-cs"/>
        </a:defRPr>
      </a:lvl1pPr>
    </p:titleStyle>
    <p:body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bodyStyle>
    <p:other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5340516" y="1410841"/>
            <a:ext cx="3336482" cy="3513905"/>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0" name="Freeform 6"/>
          <p:cNvSpPr>
            <a:spLocks/>
          </p:cNvSpPr>
          <p:nvPr/>
        </p:nvSpPr>
        <p:spPr bwMode="auto">
          <a:xfrm>
            <a:off x="2381" y="3405347"/>
            <a:ext cx="8674617" cy="6490781"/>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1" name="Freeform 7"/>
          <p:cNvSpPr>
            <a:spLocks/>
          </p:cNvSpPr>
          <p:nvPr/>
        </p:nvSpPr>
        <p:spPr bwMode="auto">
          <a:xfrm>
            <a:off x="976416" y="1410841"/>
            <a:ext cx="6019243" cy="1992126"/>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2" name="Freeform 8"/>
          <p:cNvSpPr>
            <a:spLocks/>
          </p:cNvSpPr>
          <p:nvPr/>
        </p:nvSpPr>
        <p:spPr bwMode="auto">
          <a:xfrm>
            <a:off x="2382" y="1410841"/>
            <a:ext cx="5338134" cy="8409079"/>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5" name="标题 1"/>
          <p:cNvSpPr txBox="1">
            <a:spLocks/>
          </p:cNvSpPr>
          <p:nvPr/>
        </p:nvSpPr>
        <p:spPr>
          <a:xfrm>
            <a:off x="3330053" y="4629296"/>
            <a:ext cx="9939538" cy="3196117"/>
          </a:xfrm>
          <a:prstGeom prst="rect">
            <a:avLst/>
          </a:prstGeom>
        </p:spPr>
        <p:txBody>
          <a:bodyPr/>
          <a:lstStyle>
            <a:lvl1pPr>
              <a:defRPr>
                <a:latin typeface="+mj-lt"/>
                <a:ea typeface="+mj-ea"/>
                <a:cs typeface="+mj-cs"/>
              </a:defRPr>
            </a:lvl1pPr>
          </a:lstStyle>
          <a:p>
            <a:r>
              <a:rPr lang="en-US" altLang="zh-CN" sz="4800" kern="0" dirty="0" smtClean="0">
                <a:solidFill>
                  <a:schemeClr val="bg2"/>
                </a:solidFill>
                <a:latin typeface="微软雅黑" panose="020B0503020204020204" pitchFamily="34" charset="-122"/>
                <a:ea typeface="微软雅黑" panose="020B0503020204020204" pitchFamily="34" charset="-122"/>
              </a:rPr>
              <a:t>Measuring Information Transfer</a:t>
            </a:r>
            <a:endParaRPr lang="zh-CN" altLang="en-US" sz="4800" kern="0" dirty="0">
              <a:solidFill>
                <a:schemeClr val="bg2"/>
              </a:solidFill>
              <a:latin typeface="微软雅黑" panose="020B0503020204020204" pitchFamily="34" charset="-122"/>
              <a:ea typeface="微软雅黑" panose="020B0503020204020204" pitchFamily="34" charset="-122"/>
            </a:endParaRPr>
          </a:p>
        </p:txBody>
      </p:sp>
      <p:sp>
        <p:nvSpPr>
          <p:cNvPr id="16" name="副标题 2"/>
          <p:cNvSpPr txBox="1">
            <a:spLocks/>
          </p:cNvSpPr>
          <p:nvPr/>
        </p:nvSpPr>
        <p:spPr>
          <a:xfrm>
            <a:off x="10646229" y="7825413"/>
            <a:ext cx="2942204" cy="1250026"/>
          </a:xfrm>
          <a:prstGeom prst="rect">
            <a:avLst/>
          </a:prstGeom>
        </p:spPr>
        <p:txBody>
          <a:bodyPr/>
          <a:lst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a:lstStyle>
          <a:p>
            <a:pPr algn="r"/>
            <a:endParaRPr lang="en-US" altLang="zh-CN" sz="2400" kern="0" dirty="0">
              <a:solidFill>
                <a:sysClr val="windowText" lastClr="000000"/>
              </a:solidFill>
              <a:latin typeface="微软雅黑" panose="020B0503020204020204" pitchFamily="34" charset="-122"/>
              <a:ea typeface="微软雅黑" panose="020B0503020204020204" pitchFamily="34" charset="-122"/>
            </a:endParaRPr>
          </a:p>
          <a:p>
            <a:pPr algn="ctr"/>
            <a:r>
              <a:rPr lang="zh-CN" altLang="en-US" sz="2400" kern="0" dirty="0" smtClean="0">
                <a:solidFill>
                  <a:sysClr val="windowText" lastClr="000000"/>
                </a:solidFill>
                <a:latin typeface="微软雅黑" panose="020B0503020204020204" pitchFamily="34" charset="-122"/>
                <a:ea typeface="微软雅黑" panose="020B0503020204020204" pitchFamily="34" charset="-122"/>
              </a:rPr>
              <a:t>韩仪</a:t>
            </a:r>
            <a:endParaRPr lang="en-US" altLang="zh-CN" sz="2400" kern="0" dirty="0" smtClean="0">
              <a:solidFill>
                <a:sysClr val="windowText" lastClr="000000"/>
              </a:solidFill>
              <a:latin typeface="微软雅黑" panose="020B0503020204020204" pitchFamily="34" charset="-122"/>
              <a:ea typeface="微软雅黑" panose="020B0503020204020204" pitchFamily="34" charset="-122"/>
            </a:endParaRPr>
          </a:p>
          <a:p>
            <a:pPr algn="r"/>
            <a:endParaRPr lang="en-US" altLang="zh-CN" kern="0" dirty="0" smtClean="0">
              <a:solidFill>
                <a:sysClr val="windowText" lastClr="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8711" y="541685"/>
            <a:ext cx="12039600" cy="769441"/>
          </a:xfrm>
          <a:prstGeom prst="rect">
            <a:avLst/>
          </a:prstGeom>
          <a:noFill/>
        </p:spPr>
        <p:txBody>
          <a:bodyPr wrap="square" rtlCol="0">
            <a:spAutoFit/>
          </a:bodyPr>
          <a:lstStyle/>
          <a:p>
            <a:pPr algn="ctr"/>
            <a:r>
              <a:rPr lang="zh-CN" altLang="en-US" sz="4400" b="1" dirty="0" smtClean="0">
                <a:latin typeface="+mj-ea"/>
                <a:ea typeface="+mj-ea"/>
              </a:rPr>
              <a:t>总结</a:t>
            </a:r>
            <a:endParaRPr lang="zh-CN" altLang="en-US" sz="4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02870" y="3923407"/>
            <a:ext cx="13111282" cy="353943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转移</a:t>
            </a:r>
            <a:r>
              <a:rPr lang="zh-CN" altLang="en-US" sz="2800" dirty="0" smtClean="0">
                <a:latin typeface="微软雅黑" panose="020B0503020204020204" pitchFamily="34" charset="-122"/>
                <a:ea typeface="微软雅黑" panose="020B0503020204020204" pitchFamily="34" charset="-122"/>
              </a:rPr>
              <a:t>熵的提出就是为了探测两个系统之间的信息交换，忽略的是静态的联系，而是</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使用了时间序列</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相比于互信息它包含了方向信息，相比于时间延迟互信息，它具有比较清晰的底层</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数学原理，并且也的确得到了和时间延迟互信息不同的结果</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209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0172" y="4876801"/>
            <a:ext cx="2438400" cy="923330"/>
          </a:xfrm>
          <a:prstGeom prst="rect">
            <a:avLst/>
          </a:prstGeom>
          <a:noFill/>
        </p:spPr>
        <p:txBody>
          <a:bodyPr wrap="square" rtlCol="0">
            <a:spAutoFit/>
          </a:bodyPr>
          <a:lstStyle/>
          <a:p>
            <a:r>
              <a:rPr lang="zh-CN" altLang="en-US" sz="5400" dirty="0" smtClean="0">
                <a:latin typeface="+mj-ea"/>
                <a:ea typeface="+mj-ea"/>
              </a:rPr>
              <a:t>谢    谢！</a:t>
            </a:r>
            <a:endParaRPr lang="zh-CN" altLang="en-US" sz="5400" dirty="0">
              <a:latin typeface="+mj-ea"/>
              <a:ea typeface="+mj-ea"/>
            </a:endParaRPr>
          </a:p>
        </p:txBody>
      </p:sp>
    </p:spTree>
    <p:extLst>
      <p:ext uri="{BB962C8B-B14F-4D97-AF65-F5344CB8AC3E}">
        <p14:creationId xmlns:p14="http://schemas.microsoft.com/office/powerpoint/2010/main" val="74450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3838" y="763734"/>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sp>
        <p:nvSpPr>
          <p:cNvPr id="3" name="文本框 2"/>
          <p:cNvSpPr txBox="1"/>
          <p:nvPr/>
        </p:nvSpPr>
        <p:spPr>
          <a:xfrm>
            <a:off x="671687" y="2604774"/>
            <a:ext cx="14162315" cy="526297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概述：</a:t>
            </a:r>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在统计学中，我们使用概率来表征事件的可能性，使用条件概率，联合概率等来衡量不同随机变量之间的关系。在信息论中，我们使用香农熵来衡量一个事件或者系统所包含的信息量得多少，或者是不确定度的大小，使用互信息来在一定程度上表征两个系统之间的不确定度或者信息量的</a:t>
            </a:r>
            <a:r>
              <a:rPr lang="zh-CN" altLang="zh-CN"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24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3600" dirty="0" smtClean="0">
                <a:latin typeface="微软雅黑" panose="020B0503020204020204" pitchFamily="34" charset="-122"/>
                <a:ea typeface="微软雅黑" panose="020B0503020204020204" pitchFamily="34" charset="-122"/>
              </a:rPr>
              <a:t>缺陷</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36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互信息</a:t>
            </a:r>
            <a:r>
              <a:rPr lang="zh-CN" altLang="zh-CN" sz="2400" dirty="0">
                <a:latin typeface="微软雅黑" panose="020B0503020204020204" pitchFamily="34" charset="-122"/>
                <a:ea typeface="微软雅黑" panose="020B0503020204020204" pitchFamily="34" charset="-122"/>
              </a:rPr>
              <a:t>是对称的，它不包含任何方向信息。也提出过使用包含了延迟因子的互信息来让它携带一定的方向信息，但是这个并不能揭示任何底层原理，而更类似于一种技术手段。</a:t>
            </a: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于是这里提出了一个新的量--转移熵。转移熵可以</a:t>
            </a:r>
            <a:r>
              <a:rPr lang="zh-CN" altLang="zh-CN" sz="2400" dirty="0" smtClean="0">
                <a:latin typeface="微软雅黑" panose="020B0503020204020204" pitchFamily="34" charset="-122"/>
                <a:ea typeface="微软雅黑" panose="020B0503020204020204" pitchFamily="34" charset="-122"/>
              </a:rPr>
              <a:t>用来</a:t>
            </a:r>
            <a:r>
              <a:rPr lang="zh-CN" altLang="en-US" sz="2400" dirty="0" smtClean="0">
                <a:latin typeface="微软雅黑" panose="020B0503020204020204" pitchFamily="34" charset="-122"/>
                <a:ea typeface="微软雅黑" panose="020B0503020204020204" pitchFamily="34" charset="-122"/>
              </a:rPr>
              <a:t>定</a:t>
            </a:r>
            <a:r>
              <a:rPr lang="zh-CN" altLang="zh-CN" sz="2400" dirty="0" smtClean="0">
                <a:latin typeface="微软雅黑" panose="020B0503020204020204" pitchFamily="34" charset="-122"/>
                <a:ea typeface="微软雅黑" panose="020B0503020204020204" pitchFamily="34" charset="-122"/>
              </a:rPr>
              <a:t>量</a:t>
            </a:r>
            <a:r>
              <a:rPr lang="zh-CN" altLang="en-US" sz="2400" dirty="0" smtClean="0">
                <a:latin typeface="微软雅黑" panose="020B0503020204020204" pitchFamily="34" charset="-122"/>
                <a:ea typeface="微软雅黑" panose="020B0503020204020204" pitchFamily="34" charset="-122"/>
              </a:rPr>
              <a:t>的描述</a:t>
            </a: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个系统之间的因果性，或者说系统之间的信息流向和大小</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195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469" y="2639873"/>
            <a:ext cx="9927771" cy="775596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香农信息熵：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互信息：</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604152" y="793803"/>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3948" t="40242" r="21290" b="40314"/>
          <a:stretch/>
        </p:blipFill>
        <p:spPr>
          <a:xfrm>
            <a:off x="2799174" y="3913569"/>
            <a:ext cx="4015757" cy="950590"/>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4719" t="41063" r="15715" b="38828"/>
          <a:stretch/>
        </p:blipFill>
        <p:spPr>
          <a:xfrm>
            <a:off x="2870041" y="4908491"/>
            <a:ext cx="4487982" cy="86487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15833" t="35617" r="16051" b="39927"/>
          <a:stretch/>
        </p:blipFill>
        <p:spPr>
          <a:xfrm>
            <a:off x="2840552" y="5492697"/>
            <a:ext cx="4858632" cy="1162972"/>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23005" t="38519" r="22647" b="40286"/>
          <a:stretch/>
        </p:blipFill>
        <p:spPr>
          <a:xfrm>
            <a:off x="9087623" y="4881561"/>
            <a:ext cx="3214540" cy="835781"/>
          </a:xfrm>
          <a:prstGeom prst="rect">
            <a:avLst/>
          </a:prstGeom>
        </p:spPr>
      </p:pic>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l="17398" t="38920" r="14849" b="37710"/>
          <a:stretch/>
        </p:blipFill>
        <p:spPr>
          <a:xfrm>
            <a:off x="2870041" y="8028446"/>
            <a:ext cx="4086580" cy="939696"/>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22775" t="35606" r="21791" b="36677"/>
          <a:stretch/>
        </p:blipFill>
        <p:spPr>
          <a:xfrm>
            <a:off x="7172243" y="7909577"/>
            <a:ext cx="3352375" cy="1117458"/>
          </a:xfrm>
          <a:prstGeom prst="rect">
            <a:avLst/>
          </a:prstGeom>
        </p:spPr>
      </p:pic>
      <p:pic>
        <p:nvPicPr>
          <p:cNvPr id="11" name="图片 10"/>
          <p:cNvPicPr>
            <a:picLocks noChangeAspect="1"/>
          </p:cNvPicPr>
          <p:nvPr/>
        </p:nvPicPr>
        <p:blipFill rotWithShape="1">
          <a:blip r:embed="rId8" cstate="print">
            <a:extLst>
              <a:ext uri="{28A0092B-C50C-407E-A947-70E740481C1C}">
                <a14:useLocalDpi xmlns:a14="http://schemas.microsoft.com/office/drawing/2010/main" val="0"/>
              </a:ext>
            </a:extLst>
          </a:blip>
          <a:srcRect l="21308" t="39079" r="21446" b="41356"/>
          <a:stretch/>
        </p:blipFill>
        <p:spPr>
          <a:xfrm>
            <a:off x="2799174" y="7017417"/>
            <a:ext cx="3384976" cy="771261"/>
          </a:xfrm>
          <a:prstGeom prst="rect">
            <a:avLst/>
          </a:prstGeom>
        </p:spPr>
      </p:pic>
      <p:pic>
        <p:nvPicPr>
          <p:cNvPr id="12" name="图片 11"/>
          <p:cNvPicPr>
            <a:picLocks noChangeAspect="1"/>
          </p:cNvPicPr>
          <p:nvPr/>
        </p:nvPicPr>
        <p:blipFill rotWithShape="1">
          <a:blip r:embed="rId9" cstate="print">
            <a:extLst>
              <a:ext uri="{28A0092B-C50C-407E-A947-70E740481C1C}">
                <a14:useLocalDpi xmlns:a14="http://schemas.microsoft.com/office/drawing/2010/main" val="0"/>
              </a:ext>
            </a:extLst>
          </a:blip>
          <a:srcRect l="14746" t="33986" r="13878" b="36666"/>
          <a:stretch/>
        </p:blipFill>
        <p:spPr>
          <a:xfrm>
            <a:off x="6287423" y="6793312"/>
            <a:ext cx="4349544" cy="1192262"/>
          </a:xfrm>
          <a:prstGeom prst="rect">
            <a:avLst/>
          </a:prstGeom>
        </p:spPr>
      </p:pic>
      <p:pic>
        <p:nvPicPr>
          <p:cNvPr id="13" name="图片 12"/>
          <p:cNvPicPr>
            <a:picLocks noChangeAspect="1"/>
          </p:cNvPicPr>
          <p:nvPr/>
        </p:nvPicPr>
        <p:blipFill rotWithShape="1">
          <a:blip r:embed="rId10" cstate="print">
            <a:extLst>
              <a:ext uri="{28A0092B-C50C-407E-A947-70E740481C1C}">
                <a14:useLocalDpi xmlns:a14="http://schemas.microsoft.com/office/drawing/2010/main" val="0"/>
              </a:ext>
            </a:extLst>
          </a:blip>
          <a:srcRect l="22984" t="43755" r="22787" b="42066"/>
          <a:stretch/>
        </p:blipFill>
        <p:spPr>
          <a:xfrm>
            <a:off x="9087623" y="5844205"/>
            <a:ext cx="3098687" cy="540138"/>
          </a:xfrm>
          <a:prstGeom prst="rect">
            <a:avLst/>
          </a:prstGeom>
        </p:spPr>
      </p:pic>
    </p:spTree>
    <p:extLst>
      <p:ext uri="{BB962C8B-B14F-4D97-AF65-F5344CB8AC3E}">
        <p14:creationId xmlns:p14="http://schemas.microsoft.com/office/powerpoint/2010/main" val="366843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7251" y="2734084"/>
            <a:ext cx="12428765" cy="7663636"/>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交叉熵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相对熵</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Kullback</a:t>
            </a:r>
            <a:r>
              <a:rPr lang="zh-CN" altLang="en-US" sz="2400" dirty="0" smtClean="0">
                <a:latin typeface="微软雅黑" panose="020B0503020204020204" pitchFamily="34" charset="-122"/>
                <a:ea typeface="微软雅黑" panose="020B0503020204020204" pitchFamily="34" charset="-122"/>
              </a:rPr>
              <a:t>熵</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463151" y="807872"/>
            <a:ext cx="8698011" cy="769441"/>
          </a:xfrm>
          <a:prstGeom prst="rect">
            <a:avLst/>
          </a:prstGeom>
          <a:noFill/>
        </p:spPr>
        <p:txBody>
          <a:bodyPr wrap="square" rtlCol="0">
            <a:spAutoFit/>
          </a:bodyPr>
          <a:lstStyle/>
          <a:p>
            <a:r>
              <a:rPr lang="en-US" altLang="zh-CN" sz="4400" kern="0" dirty="0">
                <a:latin typeface="+mj-ea"/>
                <a:ea typeface="+mj-ea"/>
              </a:rPr>
              <a:t>Measuring </a:t>
            </a:r>
            <a:r>
              <a:rPr lang="en-US" altLang="zh-CN" sz="4400" kern="0">
                <a:latin typeface="+mj-ea"/>
                <a:ea typeface="+mj-ea"/>
              </a:rPr>
              <a:t>Information </a:t>
            </a:r>
            <a:r>
              <a:rPr lang="en-US" altLang="zh-CN" sz="4400" kern="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790" t="40240" r="26921" b="39651"/>
          <a:stretch/>
        </p:blipFill>
        <p:spPr>
          <a:xfrm>
            <a:off x="2354546" y="3974846"/>
            <a:ext cx="3005839" cy="889729"/>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268" t="37889" r="20399" b="38198"/>
          <a:stretch/>
        </p:blipFill>
        <p:spPr>
          <a:xfrm>
            <a:off x="5634365" y="3838174"/>
            <a:ext cx="3972081" cy="108553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25588" t="37257" r="27311" b="39374"/>
          <a:stretch/>
        </p:blipFill>
        <p:spPr>
          <a:xfrm>
            <a:off x="2053350" y="5416965"/>
            <a:ext cx="3307035" cy="1093865"/>
          </a:xfrm>
          <a:prstGeom prst="rect">
            <a:avLst/>
          </a:prstGeom>
        </p:spPr>
      </p:pic>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33641" t="37800" r="31576" b="36656"/>
          <a:stretch/>
        </p:blipFill>
        <p:spPr>
          <a:xfrm>
            <a:off x="5759133" y="5550982"/>
            <a:ext cx="2163063" cy="1059001"/>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l="24550" t="38832" r="21465" b="38342"/>
          <a:stretch/>
        </p:blipFill>
        <p:spPr>
          <a:xfrm>
            <a:off x="2235547" y="7000832"/>
            <a:ext cx="3878428" cy="1093248"/>
          </a:xfrm>
          <a:prstGeom prst="rect">
            <a:avLst/>
          </a:prstGeom>
        </p:spPr>
      </p:pic>
      <p:pic>
        <p:nvPicPr>
          <p:cNvPr id="12" name="图片 11"/>
          <p:cNvPicPr>
            <a:picLocks noChangeAspect="1"/>
          </p:cNvPicPr>
          <p:nvPr/>
        </p:nvPicPr>
        <p:blipFill rotWithShape="1">
          <a:blip r:embed="rId7" cstate="print">
            <a:extLst>
              <a:ext uri="{28A0092B-C50C-407E-A947-70E740481C1C}">
                <a14:useLocalDpi xmlns:a14="http://schemas.microsoft.com/office/drawing/2010/main" val="0"/>
              </a:ext>
            </a:extLst>
          </a:blip>
          <a:srcRect l="30435" t="39866" r="30435" b="30243"/>
          <a:stretch/>
        </p:blipFill>
        <p:spPr>
          <a:xfrm>
            <a:off x="2232174" y="8563142"/>
            <a:ext cx="2269049" cy="1155534"/>
          </a:xfrm>
          <a:prstGeom prst="rect">
            <a:avLst/>
          </a:prstGeom>
        </p:spPr>
      </p:pic>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428" t="42839" r="30978" b="39770"/>
          <a:stretch/>
        </p:blipFill>
        <p:spPr>
          <a:xfrm>
            <a:off x="5759133" y="8611967"/>
            <a:ext cx="2229542" cy="706390"/>
          </a:xfrm>
          <a:prstGeom prst="rect">
            <a:avLst/>
          </a:prstGeom>
        </p:spPr>
      </p:pic>
      <p:pic>
        <p:nvPicPr>
          <p:cNvPr id="14" name="图片 13"/>
          <p:cNvPicPr>
            <a:picLocks noChangeAspect="1"/>
          </p:cNvPicPr>
          <p:nvPr/>
        </p:nvPicPr>
        <p:blipFill rotWithShape="1">
          <a:blip r:embed="rId9" cstate="print">
            <a:extLst>
              <a:ext uri="{28A0092B-C50C-407E-A947-70E740481C1C}">
                <a14:useLocalDpi xmlns:a14="http://schemas.microsoft.com/office/drawing/2010/main" val="0"/>
              </a:ext>
            </a:extLst>
          </a:blip>
          <a:srcRect l="25905" t="39307" r="24095" b="39497"/>
          <a:stretch/>
        </p:blipFill>
        <p:spPr>
          <a:xfrm>
            <a:off x="2312371" y="9574363"/>
            <a:ext cx="2913411" cy="823355"/>
          </a:xfrm>
          <a:prstGeom prst="rect">
            <a:avLst/>
          </a:prstGeom>
        </p:spPr>
      </p:pic>
      <p:pic>
        <p:nvPicPr>
          <p:cNvPr id="15" name="图片 14"/>
          <p:cNvPicPr>
            <a:picLocks noChangeAspect="1"/>
          </p:cNvPicPr>
          <p:nvPr/>
        </p:nvPicPr>
        <p:blipFill rotWithShape="1">
          <a:blip r:embed="rId10" cstate="print">
            <a:extLst>
              <a:ext uri="{28A0092B-C50C-407E-A947-70E740481C1C}">
                <a14:useLocalDpi xmlns:a14="http://schemas.microsoft.com/office/drawing/2010/main" val="0"/>
              </a:ext>
            </a:extLst>
          </a:blip>
          <a:srcRect l="23415" t="39284" r="23686" b="40064"/>
          <a:stretch/>
        </p:blipFill>
        <p:spPr>
          <a:xfrm>
            <a:off x="5736146" y="9584302"/>
            <a:ext cx="3125234" cy="813417"/>
          </a:xfrm>
          <a:prstGeom prst="rect">
            <a:avLst/>
          </a:prstGeom>
        </p:spPr>
      </p:pic>
      <p:pic>
        <p:nvPicPr>
          <p:cNvPr id="16" name="图片 15"/>
          <p:cNvPicPr>
            <a:picLocks noChangeAspect="1"/>
          </p:cNvPicPr>
          <p:nvPr/>
        </p:nvPicPr>
        <p:blipFill rotWithShape="1">
          <a:blip r:embed="rId11" cstate="print">
            <a:extLst>
              <a:ext uri="{28A0092B-C50C-407E-A947-70E740481C1C}">
                <a14:useLocalDpi xmlns:a14="http://schemas.microsoft.com/office/drawing/2010/main" val="0"/>
              </a:ext>
            </a:extLst>
          </a:blip>
          <a:srcRect l="39357" t="41595" r="37093" b="38296"/>
          <a:stretch/>
        </p:blipFill>
        <p:spPr>
          <a:xfrm>
            <a:off x="9847827" y="9574364"/>
            <a:ext cx="1446435" cy="823356"/>
          </a:xfrm>
          <a:prstGeom prst="rect">
            <a:avLst/>
          </a:prstGeom>
        </p:spPr>
      </p:pic>
      <p:pic>
        <p:nvPicPr>
          <p:cNvPr id="17" name="图片 16"/>
          <p:cNvPicPr>
            <a:picLocks noChangeAspect="1"/>
          </p:cNvPicPr>
          <p:nvPr/>
        </p:nvPicPr>
        <p:blipFill rotWithShape="1">
          <a:blip r:embed="rId12" cstate="print">
            <a:extLst>
              <a:ext uri="{28A0092B-C50C-407E-A947-70E740481C1C}">
                <a14:useLocalDpi xmlns:a14="http://schemas.microsoft.com/office/drawing/2010/main" val="0"/>
              </a:ext>
            </a:extLst>
          </a:blip>
          <a:srcRect l="27401" t="37772" r="26585" b="40489"/>
          <a:stretch/>
        </p:blipFill>
        <p:spPr>
          <a:xfrm>
            <a:off x="5759133" y="7059969"/>
            <a:ext cx="2905002" cy="914962"/>
          </a:xfrm>
          <a:prstGeom prst="rect">
            <a:avLst/>
          </a:prstGeom>
        </p:spPr>
      </p:pic>
    </p:spTree>
    <p:extLst>
      <p:ext uri="{BB962C8B-B14F-4D97-AF65-F5344CB8AC3E}">
        <p14:creationId xmlns:p14="http://schemas.microsoft.com/office/powerpoint/2010/main" val="248645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4022" y="3837841"/>
            <a:ext cx="6072319" cy="3970318"/>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互信息对称</a:t>
            </a:r>
            <a:endParaRPr lang="en-US" altLang="zh-CN" sz="24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条件熵不对称</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时延互信息</a:t>
            </a:r>
            <a:endParaRPr lang="en-US" altLang="zh-CN" sz="2400" dirty="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68333" y="2656487"/>
            <a:ext cx="2954655"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zh-CN" altLang="en-US" sz="3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4746" t="33986" r="13878" b="36666"/>
          <a:stretch/>
        </p:blipFill>
        <p:spPr>
          <a:xfrm>
            <a:off x="3911712" y="3302818"/>
            <a:ext cx="5168527" cy="1416755"/>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6164" t="40588" r="15429" b="41502"/>
          <a:stretch/>
        </p:blipFill>
        <p:spPr>
          <a:xfrm>
            <a:off x="3911712" y="5162618"/>
            <a:ext cx="4917673" cy="858358"/>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14786" t="41474" r="15064" b="40242"/>
          <a:stretch/>
        </p:blipFill>
        <p:spPr>
          <a:xfrm>
            <a:off x="3834011" y="6663075"/>
            <a:ext cx="5323927" cy="925079"/>
          </a:xfrm>
          <a:prstGeom prst="rect">
            <a:avLst/>
          </a:prstGeom>
        </p:spPr>
      </p:pic>
    </p:spTree>
    <p:extLst>
      <p:ext uri="{BB962C8B-B14F-4D97-AF65-F5344CB8AC3E}">
        <p14:creationId xmlns:p14="http://schemas.microsoft.com/office/powerpoint/2010/main" val="276904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37933" y="2690135"/>
            <a:ext cx="12484553" cy="7232749"/>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p>
          <a:p>
            <a:r>
              <a:rPr lang="zh-CN" altLang="en-US" sz="2400" dirty="0" smtClean="0">
                <a:latin typeface="微软雅黑" panose="020B0503020204020204" pitchFamily="34" charset="-122"/>
                <a:ea typeface="微软雅黑" panose="020B0503020204020204" pitchFamily="34" charset="-122"/>
              </a:rPr>
              <a:t>平稳随机过程</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a:t>
            </a:r>
            <a:r>
              <a:rPr lang="zh-CN" altLang="en-US" sz="2400" dirty="0" smtClean="0">
                <a:latin typeface="微软雅黑" panose="020B0503020204020204" pitchFamily="34" charset="-122"/>
                <a:ea typeface="微软雅黑" panose="020B0503020204020204" pitchFamily="34" charset="-122"/>
              </a:rPr>
              <a:t>阶马尔科夫过程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熵率</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转移条件相对熵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（转移熵）</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24985" t="43293" r="24767" b="41036"/>
          <a:stretch/>
        </p:blipFill>
        <p:spPr>
          <a:xfrm>
            <a:off x="4369478" y="5113527"/>
            <a:ext cx="3072400" cy="638817"/>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0219" t="39122" r="11175" b="40356"/>
          <a:stretch/>
        </p:blipFill>
        <p:spPr>
          <a:xfrm>
            <a:off x="2280949" y="5661604"/>
            <a:ext cx="5160929" cy="89826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35955" t="42396" r="35686" b="40440"/>
          <a:stretch/>
        </p:blipFill>
        <p:spPr>
          <a:xfrm>
            <a:off x="2272475" y="7784386"/>
            <a:ext cx="2097003" cy="846161"/>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31050" t="43559" r="30890" b="43381"/>
          <a:stretch/>
        </p:blipFill>
        <p:spPr>
          <a:xfrm>
            <a:off x="4459838" y="7897500"/>
            <a:ext cx="2620371" cy="599433"/>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8987" t="39579" r="8674" b="38406"/>
          <a:stretch/>
        </p:blipFill>
        <p:spPr>
          <a:xfrm>
            <a:off x="2272475" y="8630547"/>
            <a:ext cx="5702921" cy="1016533"/>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7960" t="43755" r="7463" b="42812"/>
          <a:stretch/>
        </p:blipFill>
        <p:spPr>
          <a:xfrm>
            <a:off x="4459839" y="4333090"/>
            <a:ext cx="7517856" cy="796009"/>
          </a:xfrm>
          <a:prstGeom prst="rect">
            <a:avLst/>
          </a:prstGeom>
        </p:spPr>
      </p:pic>
    </p:spTree>
    <p:extLst>
      <p:ext uri="{BB962C8B-B14F-4D97-AF65-F5344CB8AC3E}">
        <p14:creationId xmlns:p14="http://schemas.microsoft.com/office/powerpoint/2010/main" val="3357504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2107" y="2387493"/>
            <a:ext cx="10221687" cy="3847207"/>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离散情况下</a:t>
            </a:r>
            <a:r>
              <a:rPr lang="en-US" altLang="zh-CN" sz="2400" dirty="0" smtClean="0">
                <a:latin typeface="Microsoft YaHei UI Light" panose="020B0502040204020203" pitchFamily="34" charset="-122"/>
                <a:ea typeface="Microsoft YaHei UI Light" panose="020B0502040204020203" pitchFamily="34" charset="-122"/>
              </a:rPr>
              <a:t>              </a:t>
            </a: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一维耦合映像格子</a:t>
            </a:r>
            <a:endParaRPr lang="en-US" altLang="zh-CN" sz="2400"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8892" t="39386" r="17924" b="38972"/>
          <a:stretch/>
        </p:blipFill>
        <p:spPr>
          <a:xfrm>
            <a:off x="2134411" y="3909264"/>
            <a:ext cx="4475778" cy="1022028"/>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8377" t="38130" r="17917" b="39847"/>
          <a:stretch/>
        </p:blipFill>
        <p:spPr>
          <a:xfrm>
            <a:off x="2134411" y="6057498"/>
            <a:ext cx="3643609" cy="83973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24048" t="43706" r="24709" b="43608"/>
          <a:stretch/>
        </p:blipFill>
        <p:spPr>
          <a:xfrm>
            <a:off x="2134411" y="7692186"/>
            <a:ext cx="2901012" cy="478808"/>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30324" y="6057498"/>
            <a:ext cx="6817813" cy="3864643"/>
          </a:xfrm>
          <a:prstGeom prst="rect">
            <a:avLst/>
          </a:prstGeom>
        </p:spPr>
      </p:pic>
      <p:sp>
        <p:nvSpPr>
          <p:cNvPr id="8" name="文本框 7"/>
          <p:cNvSpPr txBox="1"/>
          <p:nvPr/>
        </p:nvSpPr>
        <p:spPr>
          <a:xfrm>
            <a:off x="2087586" y="7002792"/>
            <a:ext cx="3690434"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f(x&lt;0.5)=2x   f(x&gt;=0.5)=2-2x</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3597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60133" y="2431326"/>
                <a:ext cx="13454743" cy="47089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CN" altLang="en-US" sz="3600" i="1" smtClean="0">
                          <a:latin typeface="Cambria Math" panose="02040503050406030204" pitchFamily="18" charset="0"/>
                          <a:ea typeface="Microsoft YaHei UI Light" panose="020B0502040204020203" pitchFamily="34" charset="-122"/>
                        </a:rPr>
                        <m:t>计算</m:t>
                      </m:r>
                    </m:oMath>
                  </m:oMathPara>
                </a14:m>
                <a:endParaRPr lang="en-US" altLang="zh-CN" sz="28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连续</a:t>
                </a:r>
                <a:r>
                  <a:rPr lang="zh-CN" altLang="en-US" sz="2400" dirty="0">
                    <a:latin typeface="微软雅黑" panose="020B0503020204020204" pitchFamily="34" charset="-122"/>
                    <a:ea typeface="微软雅黑" panose="020B0503020204020204" pitchFamily="34" charset="-122"/>
                  </a:rPr>
                  <a:t>情况下</a:t>
                </a:r>
                <a:r>
                  <a:rPr lang="en-US" altLang="zh-CN"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核密度估计</a:t>
                </a:r>
                <a:endParaRPr lang="en-US" altLang="zh-CN" sz="2400" dirty="0" smtClean="0">
                  <a:latin typeface="微软雅黑" panose="020B0503020204020204" pitchFamily="34" charset="-122"/>
                  <a:ea typeface="微软雅黑" panose="020B0503020204020204"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zh-CN" altLang="en-US" sz="3200" dirty="0">
                  <a:latin typeface="Microsoft YaHei UI Light" panose="020B0502040204020203" pitchFamily="34" charset="-122"/>
                  <a:ea typeface="Microsoft YaHei UI Light" panose="020B0502040204020203"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60133" y="2431326"/>
                <a:ext cx="13454743" cy="4708981"/>
              </a:xfrm>
              <a:prstGeom prst="rect">
                <a:avLst/>
              </a:prstGeom>
              <a:blipFill>
                <a:blip r:embed="rId2"/>
                <a:stretch>
                  <a:fillRect l="-680"/>
                </a:stretch>
              </a:blipFill>
            </p:spPr>
            <p:txBody>
              <a:bodyPr/>
              <a:lstStyle/>
              <a:p>
                <a:r>
                  <a:rPr lang="zh-CN" altLang="en-US">
                    <a:noFill/>
                  </a:rPr>
                  <a:t> </a:t>
                </a:r>
              </a:p>
            </p:txBody>
          </p:sp>
        </mc:Fallback>
      </mc:AlternateContent>
      <p:sp>
        <p:nvSpPr>
          <p:cNvPr id="6" name="文本框 5"/>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3109" y="5066483"/>
            <a:ext cx="6284151" cy="1238782"/>
          </a:xfrm>
          <a:prstGeom prst="rect">
            <a:avLst/>
          </a:prstGeom>
        </p:spPr>
      </p:pic>
      <p:pic>
        <p:nvPicPr>
          <p:cNvPr id="4" name="图片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3109" y="6457969"/>
            <a:ext cx="6878010" cy="3686689"/>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35610" t="41759" r="35535" b="39957"/>
          <a:stretch/>
        </p:blipFill>
        <p:spPr>
          <a:xfrm>
            <a:off x="6766505" y="3848438"/>
            <a:ext cx="1583140" cy="683725"/>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18377" t="38130" r="17917" b="39847"/>
          <a:stretch/>
        </p:blipFill>
        <p:spPr>
          <a:xfrm>
            <a:off x="2380257" y="3726946"/>
            <a:ext cx="3493827" cy="805218"/>
          </a:xfrm>
          <a:prstGeom prst="rect">
            <a:avLst/>
          </a:prstGeom>
        </p:spPr>
      </p:pic>
    </p:spTree>
    <p:extLst>
      <p:ext uri="{BB962C8B-B14F-4D97-AF65-F5344CB8AC3E}">
        <p14:creationId xmlns:p14="http://schemas.microsoft.com/office/powerpoint/2010/main" val="488025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4639" y="2461001"/>
            <a:ext cx="13969094" cy="120032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181" y="4103360"/>
            <a:ext cx="6992326" cy="4505954"/>
          </a:xfrm>
          <a:prstGeom prst="rect">
            <a:avLst/>
          </a:prstGeom>
        </p:spPr>
      </p:pic>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42495" y="4365334"/>
            <a:ext cx="6973273" cy="3982006"/>
          </a:xfrm>
          <a:prstGeom prst="rect">
            <a:avLst/>
          </a:prstGeom>
        </p:spPr>
      </p:pic>
    </p:spTree>
    <p:extLst>
      <p:ext uri="{BB962C8B-B14F-4D97-AF65-F5344CB8AC3E}">
        <p14:creationId xmlns:p14="http://schemas.microsoft.com/office/powerpoint/2010/main" val="165843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2807</TotalTime>
  <Words>334</Words>
  <Application>Microsoft Office PowerPoint</Application>
  <PresentationFormat>自定义</PresentationFormat>
  <Paragraphs>117</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Microsoft YaHei UI Light</vt:lpstr>
      <vt:lpstr>黑体</vt:lpstr>
      <vt:lpstr>宋体</vt:lpstr>
      <vt:lpstr>微软雅黑</vt:lpstr>
      <vt:lpstr>Arial</vt:lpstr>
      <vt:lpstr>Calibri</vt:lpstr>
      <vt:lpstr>Cambria Math</vt:lpstr>
      <vt:lpstr>Trebuchet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Creative3</dc:title>
  <dc:creator>ПК</dc:creator>
  <cp:lastModifiedBy>stan han</cp:lastModifiedBy>
  <cp:revision>134</cp:revision>
  <dcterms:created xsi:type="dcterms:W3CDTF">2014-09-25T11:38:43Z</dcterms:created>
  <dcterms:modified xsi:type="dcterms:W3CDTF">2017-10-14T09:34:43Z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LastSaved">
    <vt:filetime>2014-09-25T00:00:00Z</vt:filetime>
  </property>
</Properties>
</file>