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18"/>
  </p:normalViewPr>
  <p:slideViewPr>
    <p:cSldViewPr snapToGrid="0">
      <p:cViewPr varScale="1">
        <p:scale>
          <a:sx n="116" d="100"/>
          <a:sy n="116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BCBD7-A30A-B6E7-13AB-CDCC7C5CC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616E57-8F48-FD26-F2D5-BE58160AE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868290-2FD7-8F47-3824-13D7685F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C5CEF-2AAB-900F-46E0-41AB02007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CC958-B541-20DA-3FD5-8203BAA9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8098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3B180-B6D7-167A-0A9C-15631274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F2EA6F-7CF6-F053-864E-270688261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D4D8D4E-5B8A-346A-E940-8388E020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35513F-4E59-FD03-6673-E7CC6C48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EE8A8D-D54C-2DA3-C0A7-9ADF633D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101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1A84E9-47DF-F4C4-5242-4E378A779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B25AAA-25AD-69F0-2F58-6EE479B58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FD7B43-4593-B98E-E71A-BAE4097D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45A422-9C0C-0AD8-7B51-41653ECB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A70D19-B88A-1F13-56CD-FF0E2A7D0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2389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3FE90A-FFE9-41A2-F1DF-080787D3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8FAE73-07BD-E2F1-11D4-B3837428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C52EBB-11D7-797F-6A27-F25794DC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42AA0-72AB-A439-42EC-EB5BBE0D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75B096-C0FC-5A75-4AC7-845BD8A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40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959C1-21C2-1070-9E69-5D0967BC6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AFEA1-050D-FB5F-7068-799FD5952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2D70B7-48A6-4BF0-8781-7ACEEB342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3830E-985E-A3B7-5C3D-2C9597DD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4A8C72-4460-0FF3-49A5-C4A57855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2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CA48CB-335F-7AFA-762B-CA6D9755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3BF6D3-8E52-798D-C4ED-71A772647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8812D9-94AD-1505-A423-14BA094F7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DE6080-7E6C-3BA5-B9B8-CE1502A9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D1BAA2-958B-2792-A827-0C51DA59E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B84E6D-89CC-2F5C-B93D-1ED569A9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982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97FE1-B076-9CA5-9E09-FE60EF9E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BD6BE-7390-DBF9-E6EE-92C4AB6A3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4E735F-167F-3B63-BBD9-A6FAF861D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0A5A6B-CE41-DBA7-AB9C-03ACDD9EF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9FEBD0A-EEEB-73BD-146B-3F2A520A2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723469-08A2-CE2D-D800-E5D9BFD65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188ABD5-7E1C-07F3-2FF7-4ADBF7815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39E532-157F-B2F1-2166-A6B18F06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68927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FCE5-9075-C690-AC03-744E5AB5B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24B1B3-5987-1F9D-6E00-24A796210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1B4023D-A1CF-4D2C-7DE2-BCEE328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CBA328-FBF0-2FFC-F454-C9C6056C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096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403AD-61A1-14E9-4FC7-BD243685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8324A8-22FC-0D50-52F0-BA391996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B54ACB-1C03-82C9-926B-DB4A5F60C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492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D6E81E-224B-0B56-0C06-D45FD0D8D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5ADDF-4F99-3E68-7575-44F88A265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91821A-D181-D8DF-B35C-CAEA6445A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3B01EDF-E216-AF3A-6029-75B63EC9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770D032-D6FF-7D54-A8DA-C97B4A70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1C8564-6B2C-E23B-B3FA-A57C6B2E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3784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2189A-1EBC-58AB-7068-919748D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B66724-5A5A-A25B-E324-94E1D7E3F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8C760A-3B51-38CA-0A7E-B2A8005B7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5B89A7-9610-AACA-032D-13B54876E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2B0236-B4BF-E390-0D68-D9929D50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F4CC9E-A90F-929A-A1C6-CC52290E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157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E9D417-BEDB-16A5-A362-AA2F4217F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B86F46-0DE9-37FD-0E62-B36F22540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DA064-ABD0-AC0B-074B-88BF7530EE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538EE-EB7F-2640-9DF5-15ED2460F41D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26AE1-3433-DD59-91D6-6DFD1B992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9C40DD-87AD-0906-FB60-79B974743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62EED-6730-E945-90D1-030C3A6168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35DBF-16EE-1B8B-F514-39A58187E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Анализ и прогнозирование цен съёмного жилья </a:t>
            </a:r>
            <a:r>
              <a:rPr lang="en-US" dirty="0"/>
              <a:t>Airbnb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F18B7E-7389-ADE1-1BCA-C9E48BEA4C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ru-RU" dirty="0"/>
              <a:t>Выполнили: </a:t>
            </a:r>
            <a:r>
              <a:rPr lang="ru-RU" dirty="0" err="1"/>
              <a:t>Бавин</a:t>
            </a:r>
            <a:r>
              <a:rPr lang="ru-RU" dirty="0"/>
              <a:t> Станислав, </a:t>
            </a:r>
            <a:r>
              <a:rPr lang="ru-RU" dirty="0" err="1"/>
              <a:t>Васинков</a:t>
            </a:r>
            <a:r>
              <a:rPr lang="ru-RU" dirty="0"/>
              <a:t> Никита, Сериков Александр.</a:t>
            </a:r>
          </a:p>
          <a:p>
            <a:pPr algn="l"/>
            <a:r>
              <a:rPr lang="ru-RU" dirty="0"/>
              <a:t>332 группа</a:t>
            </a:r>
          </a:p>
        </p:txBody>
      </p:sp>
    </p:spTree>
    <p:extLst>
      <p:ext uri="{BB962C8B-B14F-4D97-AF65-F5344CB8AC3E}">
        <p14:creationId xmlns:p14="http://schemas.microsoft.com/office/powerpoint/2010/main" val="15795662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C7A1-F164-BDC4-598B-347EA53E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График, линия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0EF7A9B-F3C6-49DD-3223-1598C7BB15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5071"/>
            <a:ext cx="10983353" cy="3998434"/>
          </a:xfrm>
        </p:spPr>
      </p:pic>
    </p:spTree>
    <p:extLst>
      <p:ext uri="{BB962C8B-B14F-4D97-AF65-F5344CB8AC3E}">
        <p14:creationId xmlns:p14="http://schemas.microsoft.com/office/powerpoint/2010/main" val="2524889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EBDE6-9CE1-EB80-6C50-9CED42CE8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BD46276F-3E7A-2FEA-D4AC-E68864260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877" y="1990878"/>
            <a:ext cx="63990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12126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5147D-42A6-1BE6-9154-19A7A54E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Матрицы ошибок выбранных моделей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914E6A12-D9ED-BE14-DA8A-A1503338AA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842" y="2004942"/>
            <a:ext cx="5370602" cy="41145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56338B8-00F2-5265-F0D8-343404D4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04942"/>
            <a:ext cx="4647205" cy="411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28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EEDE6-1E95-9B6A-02CE-DBB154791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ROC-</a:t>
            </a:r>
            <a:r>
              <a:rPr lang="ru-RU" dirty="0"/>
              <a:t>кривых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76556FC-3702-7DE9-6DE1-E1DA812CD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78131"/>
            <a:ext cx="6250925" cy="459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41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91833-8152-3400-0840-B88FFEB56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Предсказанная и реальная цена в выбранных моделях регрессии.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F32E6DF-2A5A-DB87-E0F1-4850AC5066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917729"/>
            <a:ext cx="5135461" cy="399165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A9A28B-0ED3-AF50-1318-4C0649F7A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61" y="1917728"/>
            <a:ext cx="5080288" cy="399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852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B5FF5D-FA68-C58D-19FD-E2C569CB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861E6E-BBE3-95CF-0BDC-AC4AF6877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Успешные объявления характеризуются доступной ценой, хорошими отзывами и высоким рейтингом.</a:t>
            </a:r>
          </a:p>
          <a:p>
            <a:r>
              <a:rPr lang="ru-RU" dirty="0"/>
              <a:t>Расположение, тип жилья и политика отмены также влияют на привлекательность.</a:t>
            </a:r>
          </a:p>
          <a:p>
            <a:r>
              <a:rPr lang="ru-RU" dirty="0"/>
              <a:t>Лучшие модели классификации: случайный лес (</a:t>
            </a:r>
            <a:r>
              <a:rPr lang="en" dirty="0"/>
              <a:t>AUC = 0.9</a:t>
            </a:r>
            <a:r>
              <a:rPr lang="ru-RU" dirty="0"/>
              <a:t>1</a:t>
            </a:r>
            <a:r>
              <a:rPr lang="en" dirty="0"/>
              <a:t>)</a:t>
            </a:r>
            <a:r>
              <a:rPr lang="ru-RU" dirty="0"/>
              <a:t>, прогнозирования – </a:t>
            </a:r>
            <a:r>
              <a:rPr lang="en-US" dirty="0" err="1"/>
              <a:t>XGBoost</a:t>
            </a:r>
            <a:r>
              <a:rPr lang="en-US" dirty="0"/>
              <a:t>.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87026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8F53A-8ABF-70FC-1641-37626768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B86886-9CEA-77E9-49E5-257EC909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данном проекте проводится исследование датасета </a:t>
            </a:r>
            <a:r>
              <a:rPr lang="en" dirty="0"/>
              <a:t>Airbnb </a:t>
            </a:r>
            <a:r>
              <a:rPr lang="ru-RU" dirty="0"/>
              <a:t>с целью выявления факторов, влияющих на успешность размещений. Под успешностью понимается популярность объекта — например, высокая частота бронирований, большое количество отзывов или высокий средний рейтинг. Задача заключается в том, чтобы определить, какие характеристики объявления — такие как цена, расположение, тип жилья, наличие удобств или политика отмены — способствуют его привлекательности для гостей.</a:t>
            </a:r>
          </a:p>
        </p:txBody>
      </p:sp>
    </p:spTree>
    <p:extLst>
      <p:ext uri="{BB962C8B-B14F-4D97-AF65-F5344CB8AC3E}">
        <p14:creationId xmlns:p14="http://schemas.microsoft.com/office/powerpoint/2010/main" val="3239436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6D85D1-F256-9423-2C2E-8BEA49F4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35288F-1A7F-6771-4861-4906A3DFF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Исследование начинается с разведочного анализа данных (</a:t>
            </a:r>
            <a:r>
              <a:rPr lang="en" dirty="0"/>
              <a:t>EDA), </a:t>
            </a:r>
            <a:r>
              <a:rPr lang="ru-RU" dirty="0"/>
              <a:t>включающего оценку структуры датасета, выявление пропусков и выбросов, а также анализ распределения признаков и их взаимосвязей, чтобы сформулировать гипотезы о влиянии различных факторов на успешность жилья. Затем строятся модели машинного обучения (логистическая регрессия и случайный лес) для прогнозирования популярности объявлений на основе</a:t>
            </a:r>
            <a:r>
              <a:rPr lang="en-US" dirty="0"/>
              <a:t> </a:t>
            </a:r>
            <a:r>
              <a:rPr lang="ru-RU"/>
              <a:t>количества отзывов. </a:t>
            </a:r>
            <a:r>
              <a:rPr lang="ru-RU" dirty="0"/>
              <a:t>Ожидается, что исследование выявит ключевые факторы успеха, такие как разумная цена, положительные отзывы и удобное расположение, а также позволит построить эффективную модель прогнозирования, подтвержденную наглядными визуализациями зависимостей и важности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4154555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B19B-706A-85B5-5AFB-35ABB9103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6E8D6E3-3C48-8581-65DB-5F34BFBC5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390" y="1825625"/>
            <a:ext cx="9553220" cy="4351338"/>
          </a:xfrm>
        </p:spPr>
      </p:pic>
    </p:spTree>
    <p:extLst>
      <p:ext uri="{BB962C8B-B14F-4D97-AF65-F5344CB8AC3E}">
        <p14:creationId xmlns:p14="http://schemas.microsoft.com/office/powerpoint/2010/main" val="15188302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3EF334-647A-242E-AFD9-2DEC057D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EF5C35A-BE20-6420-5EAE-F07977DA30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280275" cy="4351338"/>
          </a:xfrm>
        </p:spPr>
      </p:pic>
      <p:pic>
        <p:nvPicPr>
          <p:cNvPr id="7" name="Рисунок 6" descr="Изображение выглядит как текст, снимок экрана, Шрифт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CAAB644-5D6C-0163-6EDF-33E56D61D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475" y="1854200"/>
            <a:ext cx="5257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356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FE37A-7B34-354A-DCBD-29FE4D18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35F6699-038E-AA0E-E156-D2F775D372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642"/>
            <a:ext cx="5115595" cy="4351338"/>
          </a:xfrm>
        </p:spPr>
      </p:pic>
      <p:pic>
        <p:nvPicPr>
          <p:cNvPr id="7" name="Рисунок 6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11F188B-1B78-2487-75C1-2FBD7F6A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36640"/>
            <a:ext cx="5009525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46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96D1C-5DB4-B451-A677-0D007294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9" name="Объект 8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AC7196-98B8-5ED9-8C12-CFFC4D1C1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90862" cy="4351338"/>
          </a:xfrm>
        </p:spPr>
      </p:pic>
      <p:pic>
        <p:nvPicPr>
          <p:cNvPr id="11" name="Рисунок 10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88065CD-792B-D48D-6C7F-AFF2BD366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068" y="1580519"/>
            <a:ext cx="4275616" cy="435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63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08261-2D07-6B90-D4BF-F6325A7D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ключевых признаков</a:t>
            </a:r>
          </a:p>
        </p:txBody>
      </p:sp>
      <p:pic>
        <p:nvPicPr>
          <p:cNvPr id="5" name="Объект 4" descr="Изображение выглядит как линия, диаграмма, Прямоугольник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C271113-C267-B34A-313D-B0CB5D893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524" y="1284470"/>
            <a:ext cx="9166034" cy="2650334"/>
          </a:xfrm>
        </p:spPr>
      </p:pic>
      <p:pic>
        <p:nvPicPr>
          <p:cNvPr id="7" name="Рисунок 6" descr="Изображение выглядит как текст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846EF88-FFCE-B3E5-BA27-50437447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4" y="3818645"/>
            <a:ext cx="10262647" cy="26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7477A-90C7-5B83-C49E-1E762A57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зависимостей характеристик жилья</a:t>
            </a:r>
          </a:p>
        </p:txBody>
      </p:sp>
      <p:pic>
        <p:nvPicPr>
          <p:cNvPr id="5" name="Объект 4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1512FD2-A6D4-81A0-3018-C584AFF17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692" y="1690688"/>
            <a:ext cx="10619108" cy="4486275"/>
          </a:xfrm>
        </p:spPr>
      </p:pic>
    </p:spTree>
    <p:extLst>
      <p:ext uri="{BB962C8B-B14F-4D97-AF65-F5344CB8AC3E}">
        <p14:creationId xmlns:p14="http://schemas.microsoft.com/office/powerpoint/2010/main" val="26394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274</Words>
  <Application>Microsoft Macintosh PowerPoint</Application>
  <PresentationFormat>Широкоэкранный</PresentationFormat>
  <Paragraphs>22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Тема Office</vt:lpstr>
      <vt:lpstr>Анализ и прогнозирование цен съёмного жилья Airbnb</vt:lpstr>
      <vt:lpstr>Введение</vt:lpstr>
      <vt:lpstr>План исследования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Визуализация ключевых признаков</vt:lpstr>
      <vt:lpstr>Анализ зависимостей характеристик жилья</vt:lpstr>
      <vt:lpstr>Анализ зависимостей характеристик жилья</vt:lpstr>
      <vt:lpstr>Анализ зависимостей характеристик жилья</vt:lpstr>
      <vt:lpstr>Матрицы ошибок выбранных моделей</vt:lpstr>
      <vt:lpstr>Сравнение ROC-кривых</vt:lpstr>
      <vt:lpstr>Предсказанная и реальная цена в выбранных моделях регрессии.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Stanislav</dc:creator>
  <cp:lastModifiedBy>Stanislav</cp:lastModifiedBy>
  <cp:revision>4</cp:revision>
  <dcterms:created xsi:type="dcterms:W3CDTF">2025-05-18T12:06:41Z</dcterms:created>
  <dcterms:modified xsi:type="dcterms:W3CDTF">2025-05-25T22:42:32Z</dcterms:modified>
</cp:coreProperties>
</file>