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2" r:id="rId6"/>
    <p:sldId id="271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7"/>
    <a:srgbClr val="81BC06"/>
    <a:srgbClr val="0BAAC5"/>
    <a:srgbClr val="0CC0DF"/>
    <a:srgbClr val="BDF2FB"/>
    <a:srgbClr val="F8FFE5"/>
    <a:srgbClr val="088EA4"/>
    <a:srgbClr val="055967"/>
    <a:srgbClr val="0BBAD7"/>
    <a:srgbClr val="077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4B924-260C-407F-8EDE-77747F55D646}" v="11" dt="2024-05-23T15:47:54.297"/>
    <p1510:client id="{8D0384B3-E095-4C84-9747-98F1F1D61D85}" v="2" dt="2024-05-23T11:44:28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ătălin-Ionel STAN (126802)" userId="fb35d3a0-a40d-4fde-a921-699c4ea310f0" providerId="ADAL" clId="{8CD4B924-260C-407F-8EDE-77747F55D646}"/>
    <pc:docChg chg="modSld">
      <pc:chgData name="Cătălin-Ionel STAN (126802)" userId="fb35d3a0-a40d-4fde-a921-699c4ea310f0" providerId="ADAL" clId="{8CD4B924-260C-407F-8EDE-77747F55D646}" dt="2024-05-23T15:47:54.296" v="10" actId="403"/>
      <pc:docMkLst>
        <pc:docMk/>
      </pc:docMkLst>
      <pc:sldChg chg="modSp modAnim">
        <pc:chgData name="Cătălin-Ionel STAN (126802)" userId="fb35d3a0-a40d-4fde-a921-699c4ea310f0" providerId="ADAL" clId="{8CD4B924-260C-407F-8EDE-77747F55D646}" dt="2024-05-23T15:47:54.296" v="10" actId="403"/>
        <pc:sldMkLst>
          <pc:docMk/>
          <pc:sldMk cId="613085832" sldId="262"/>
        </pc:sldMkLst>
        <pc:spChg chg="mod">
          <ac:chgData name="Cătălin-Ionel STAN (126802)" userId="fb35d3a0-a40d-4fde-a921-699c4ea310f0" providerId="ADAL" clId="{8CD4B924-260C-407F-8EDE-77747F55D646}" dt="2024-05-23T15:47:54.296" v="10" actId="403"/>
          <ac:spMkLst>
            <pc:docMk/>
            <pc:sldMk cId="613085832" sldId="262"/>
            <ac:spMk id="4" creationId="{A7A69EBB-3868-B9D2-E75B-AC0D815026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5BF62-DAD7-4C93-910A-5111C1F59377}" type="datetimeFigureOut">
              <a:rPr lang="ro-RO" smtClean="0"/>
              <a:t>23.05.2024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9E35-D234-4CB7-B76E-0AC9A4A6B8A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948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A9E35-D234-4CB7-B76E-0AC9A4A6B8A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501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rduino.cc/software/ide-v1/tutorials/arduino-ide-v1-basics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intel.com/content/dam/www/public/us/en/documents/datasheets/galileo-g2-datashee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ites.google.com/site/arduinoelectronicasiprogramare/arduino-si-senzori/1" TargetMode="External"/><Relationship Id="rId11" Type="http://schemas.openxmlformats.org/officeDocument/2006/relationships/hyperlink" Target="https://projecthub.arduino.cc/Isaac100/getting-started-with-the-hc-sr04-ultrasonic-sensor-7cabe1" TargetMode="External"/><Relationship Id="rId5" Type="http://schemas.openxmlformats.org/officeDocument/2006/relationships/image" Target="../media/image20.svg"/><Relationship Id="rId10" Type="http://schemas.openxmlformats.org/officeDocument/2006/relationships/hyperlink" Target="https://techexplorations.com/guides/arduino/motors/dc-motor-with-transistor/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arduino.cc/reference/en/language/functions/advanced-io/pulse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002BB-D4B0-BFE2-ECEC-0C7CDBE98A5E}"/>
              </a:ext>
            </a:extLst>
          </p:cNvPr>
          <p:cNvSpPr txBox="1"/>
          <p:nvPr/>
        </p:nvSpPr>
        <p:spPr>
          <a:xfrm>
            <a:off x="1268686" y="3159663"/>
            <a:ext cx="34179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Studenți</a:t>
            </a:r>
            <a:r>
              <a:rPr lang="en-US" sz="1600" dirty="0">
                <a:latin typeface="Roboto Slab" pitchFamily="2" charset="0"/>
                <a:ea typeface="Roboto Slab" pitchFamily="2" charset="0"/>
              </a:rPr>
              <a:t>:</a:t>
            </a:r>
            <a:endParaRPr lang="en-US" sz="1400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n-US" sz="1400" dirty="0">
                <a:latin typeface="Roboto Slab" pitchFamily="2" charset="0"/>
                <a:ea typeface="Roboto Slab" pitchFamily="2" charset="0"/>
              </a:rPr>
              <a:t>• </a:t>
            </a:r>
            <a:r>
              <a:rPr lang="ro-RO" sz="1400" dirty="0">
                <a:latin typeface="Roboto Slab" pitchFamily="2" charset="0"/>
                <a:ea typeface="Roboto Slab" pitchFamily="2" charset="0"/>
              </a:rPr>
              <a:t>Mihnea-Andrei CIUNGU</a:t>
            </a:r>
          </a:p>
          <a:p>
            <a:pPr lvl="1"/>
            <a:r>
              <a:rPr lang="en-US" sz="1400" dirty="0">
                <a:latin typeface="Roboto Slab" pitchFamily="2" charset="0"/>
                <a:ea typeface="Roboto Slab" pitchFamily="2" charset="0"/>
              </a:rPr>
              <a:t>• </a:t>
            </a:r>
            <a:r>
              <a:rPr lang="en-US" sz="1400" dirty="0" err="1">
                <a:latin typeface="Roboto Slab" pitchFamily="2" charset="0"/>
                <a:ea typeface="Roboto Slab" pitchFamily="2" charset="0"/>
              </a:rPr>
              <a:t>Cătălin-Ionel</a:t>
            </a:r>
            <a:r>
              <a:rPr lang="en-US" sz="1400" dirty="0">
                <a:latin typeface="Roboto Slab" pitchFamily="2" charset="0"/>
                <a:ea typeface="Roboto Slab" pitchFamily="2" charset="0"/>
              </a:rPr>
              <a:t> STAN</a:t>
            </a:r>
          </a:p>
          <a:p>
            <a:pPr lvl="1"/>
            <a:r>
              <a:rPr lang="en-US" sz="1400" dirty="0">
                <a:latin typeface="Roboto Slab" pitchFamily="2" charset="0"/>
                <a:ea typeface="Roboto Slab" pitchFamily="2" charset="0"/>
              </a:rPr>
              <a:t>• </a:t>
            </a:r>
            <a:r>
              <a:rPr lang="ro-RO" sz="1400" dirty="0">
                <a:latin typeface="Roboto Slab" pitchFamily="2" charset="0"/>
                <a:ea typeface="Roboto Slab" pitchFamily="2" charset="0"/>
              </a:rPr>
              <a:t>Oana-Andreea TECULESCU</a:t>
            </a:r>
            <a:endParaRPr lang="en-U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DD909-6D7D-BD91-DD3C-E39E55F972BF}"/>
              </a:ext>
            </a:extLst>
          </p:cNvPr>
          <p:cNvSpPr txBox="1"/>
          <p:nvPr/>
        </p:nvSpPr>
        <p:spPr>
          <a:xfrm>
            <a:off x="1300030" y="4406434"/>
            <a:ext cx="3417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 Slab" pitchFamily="2" charset="0"/>
                <a:ea typeface="Roboto Slab" pitchFamily="2" charset="0"/>
              </a:rPr>
              <a:t>Coordonator</a:t>
            </a:r>
            <a:r>
              <a:rPr lang="en-US" sz="1600" dirty="0">
                <a:latin typeface="Roboto Slab" pitchFamily="2" charset="0"/>
                <a:ea typeface="Roboto Slab" pitchFamily="2" charset="0"/>
              </a:rPr>
              <a:t>: </a:t>
            </a:r>
          </a:p>
          <a:p>
            <a:pPr lvl="1"/>
            <a:r>
              <a:rPr lang="en-US" sz="1400" dirty="0">
                <a:latin typeface="Roboto Slab" pitchFamily="2" charset="0"/>
                <a:ea typeface="Roboto Slab" pitchFamily="2" charset="0"/>
              </a:rPr>
              <a:t>• </a:t>
            </a:r>
            <a:r>
              <a:rPr lang="ro-RO" sz="1400" dirty="0">
                <a:latin typeface="Roboto Slab" pitchFamily="2" charset="0"/>
                <a:ea typeface="Roboto Slab" pitchFamily="2" charset="0"/>
              </a:rPr>
              <a:t>Mihai MUNTEAN</a:t>
            </a:r>
            <a:endParaRPr lang="en-US" sz="1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2D0E9-AB25-A1FE-5C2C-38FA5345F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353582" y="829068"/>
            <a:ext cx="6028932" cy="60289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77DF3-CC49-9F1E-5551-740A0789795A}"/>
              </a:ext>
            </a:extLst>
          </p:cNvPr>
          <p:cNvGrpSpPr/>
          <p:nvPr/>
        </p:nvGrpSpPr>
        <p:grpSpPr>
          <a:xfrm>
            <a:off x="1773453" y="155153"/>
            <a:ext cx="8804234" cy="1309395"/>
            <a:chOff x="1408468" y="177459"/>
            <a:chExt cx="6016540" cy="894800"/>
          </a:xfrm>
        </p:grpSpPr>
        <p:pic>
          <p:nvPicPr>
            <p:cNvPr id="2050" name="Picture 2" descr="Faculty of Electronics, Telecommunications and Information Technology -  Universitatea Politehnica din Bucuresti">
              <a:extLst>
                <a:ext uri="{FF2B5EF4-FFF2-40B4-BE49-F238E27FC236}">
                  <a16:creationId xmlns:a16="http://schemas.microsoft.com/office/drawing/2014/main" id="{1C412F82-5B05-D974-376C-868ACD793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043" y="207299"/>
              <a:ext cx="790965" cy="79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epartamentul de Telecomunicatii | Site-ul Departamentului de  Telecomunicatii">
              <a:extLst>
                <a:ext uri="{FF2B5EF4-FFF2-40B4-BE49-F238E27FC236}">
                  <a16:creationId xmlns:a16="http://schemas.microsoft.com/office/drawing/2014/main" id="{30FBBE37-C3BB-CB72-8B09-14E31F3B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468" y="177459"/>
              <a:ext cx="902307" cy="89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C0043C-92D1-502E-3AE0-D3DCA4A2CB6C}"/>
                </a:ext>
              </a:extLst>
            </p:cNvPr>
            <p:cNvGrpSpPr/>
            <p:nvPr/>
          </p:nvGrpSpPr>
          <p:grpSpPr>
            <a:xfrm>
              <a:off x="1850291" y="414534"/>
              <a:ext cx="5140362" cy="398573"/>
              <a:chOff x="1850291" y="414534"/>
              <a:chExt cx="5140362" cy="39857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C2110-50F3-0B39-F295-8AD1B7C58BCD}"/>
                  </a:ext>
                </a:extLst>
              </p:cNvPr>
              <p:cNvSpPr txBox="1"/>
              <p:nvPr/>
            </p:nvSpPr>
            <p:spPr>
              <a:xfrm>
                <a:off x="1859621" y="414534"/>
                <a:ext cx="5131032" cy="21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Roboto Slab" pitchFamily="2" charset="0"/>
                    <a:ea typeface="Roboto Slab" pitchFamily="2" charset="0"/>
                  </a:rPr>
                  <a:t>Universitatea</a:t>
                </a:r>
                <a:r>
                  <a:rPr lang="en-US" sz="1400" dirty="0">
                    <a:latin typeface="Roboto Slab" pitchFamily="2" charset="0"/>
                    <a:ea typeface="Roboto Slab" pitchFamily="2" charset="0"/>
                  </a:rPr>
                  <a:t> POLITEHNICA </a:t>
                </a:r>
                <a:r>
                  <a:rPr lang="en-US" sz="1400" dirty="0" err="1">
                    <a:latin typeface="Roboto Slab" pitchFamily="2" charset="0"/>
                    <a:ea typeface="Roboto Slab" pitchFamily="2" charset="0"/>
                  </a:rPr>
                  <a:t>Bucure</a:t>
                </a:r>
                <a:r>
                  <a:rPr lang="ro-RO" sz="1400" dirty="0">
                    <a:latin typeface="Roboto Slab" pitchFamily="2" charset="0"/>
                    <a:ea typeface="Roboto Slab" pitchFamily="2" charset="0"/>
                  </a:rPr>
                  <a:t>ști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073E87-A75E-7A4B-04F1-F389326B7A4E}"/>
                  </a:ext>
                </a:extLst>
              </p:cNvPr>
              <p:cNvSpPr txBox="1"/>
              <p:nvPr/>
            </p:nvSpPr>
            <p:spPr>
              <a:xfrm>
                <a:off x="1850291" y="602782"/>
                <a:ext cx="5140362" cy="21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1400" dirty="0">
                    <a:latin typeface="Roboto Slab" pitchFamily="2" charset="0"/>
                    <a:ea typeface="Roboto Slab" pitchFamily="2" charset="0"/>
                  </a:rPr>
                  <a:t>Facultatea de Electronică, Telecomunicații și Tehnologia Informației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97493-386F-E530-DA78-990AF6FB295D}"/>
              </a:ext>
            </a:extLst>
          </p:cNvPr>
          <p:cNvSpPr txBox="1"/>
          <p:nvPr/>
        </p:nvSpPr>
        <p:spPr>
          <a:xfrm>
            <a:off x="1300030" y="4948881"/>
            <a:ext cx="3417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Titular Disciplină</a:t>
            </a:r>
            <a:r>
              <a:rPr lang="en-US" sz="1600" dirty="0">
                <a:latin typeface="Roboto Slab" pitchFamily="2" charset="0"/>
                <a:ea typeface="Roboto Slab" pitchFamily="2" charset="0"/>
              </a:rPr>
              <a:t>: </a:t>
            </a:r>
          </a:p>
          <a:p>
            <a:pPr lvl="1"/>
            <a:r>
              <a:rPr lang="en-US" sz="1400" dirty="0">
                <a:latin typeface="Roboto Slab" pitchFamily="2" charset="0"/>
                <a:ea typeface="Roboto Slab" pitchFamily="2" charset="0"/>
              </a:rPr>
              <a:t>• </a:t>
            </a:r>
            <a:r>
              <a:rPr lang="ro-RO" sz="1400" dirty="0">
                <a:latin typeface="Roboto Slab" pitchFamily="2" charset="0"/>
                <a:ea typeface="Roboto Slab" pitchFamily="2" charset="0"/>
              </a:rPr>
              <a:t>Ana NEACȘU</a:t>
            </a:r>
            <a:endParaRPr lang="en-US" sz="1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E253410-6F8D-972F-9AE2-D2026CB2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897" y="1875453"/>
            <a:ext cx="7300151" cy="761098"/>
          </a:xfrm>
        </p:spPr>
        <p:txBody>
          <a:bodyPr/>
          <a:lstStyle/>
          <a:p>
            <a:r>
              <a:rPr lang="ro-RO" dirty="0"/>
              <a:t>Sistem de ocolire a obstacolelor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8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E1B7A-BDD1-6E83-C8F2-5FCAD3113D9A}"/>
              </a:ext>
            </a:extLst>
          </p:cNvPr>
          <p:cNvSpPr txBox="1"/>
          <p:nvPr/>
        </p:nvSpPr>
        <p:spPr>
          <a:xfrm>
            <a:off x="4811835" y="265353"/>
            <a:ext cx="2543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dirty="0">
                <a:latin typeface="Roboto Slab" pitchFamily="2" charset="0"/>
                <a:ea typeface="Roboto Slab" pitchFamily="2" charset="0"/>
              </a:rPr>
              <a:t>CUPRINS</a:t>
            </a:r>
            <a:endParaRPr lang="ro-RO" b="1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223B0-5670-9EB5-FEF2-D12FC861EE7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9234" y="1484851"/>
            <a:ext cx="2224783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3800" b="1" dirty="0">
                <a:solidFill>
                  <a:srgbClr val="7030A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59BC8-8237-04B6-0C3D-0E06EC6B4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18817" y="1484851"/>
            <a:ext cx="2224783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3800" b="1" dirty="0">
                <a:solidFill>
                  <a:srgbClr val="FFC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CFEE8-236E-267B-5E42-F166C814CC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48400" y="1484851"/>
            <a:ext cx="2224783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38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AB26C-B13D-6F94-E6AA-1C2EC397A3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77983" y="1484850"/>
            <a:ext cx="2224783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3800" b="1" dirty="0">
                <a:solidFill>
                  <a:srgbClr val="CB2027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04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3705F-7636-DE50-ACC5-C4385DE985E1}"/>
              </a:ext>
            </a:extLst>
          </p:cNvPr>
          <p:cNvSpPr/>
          <p:nvPr/>
        </p:nvSpPr>
        <p:spPr>
          <a:xfrm>
            <a:off x="8777983" y="2869036"/>
            <a:ext cx="2138890" cy="3988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F292F-2B23-B8D9-F5DC-CF397215B6D5}"/>
              </a:ext>
            </a:extLst>
          </p:cNvPr>
          <p:cNvSpPr/>
          <p:nvPr/>
        </p:nvSpPr>
        <p:spPr>
          <a:xfrm>
            <a:off x="6248400" y="2869036"/>
            <a:ext cx="2138890" cy="3988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E587C-8E79-BAE2-4495-320B023C01F3}"/>
              </a:ext>
            </a:extLst>
          </p:cNvPr>
          <p:cNvSpPr/>
          <p:nvPr/>
        </p:nvSpPr>
        <p:spPr>
          <a:xfrm>
            <a:off x="3718817" y="2869036"/>
            <a:ext cx="2138890" cy="3988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2C2F1-A6FB-96FF-2A31-502DD18E19DD}"/>
              </a:ext>
            </a:extLst>
          </p:cNvPr>
          <p:cNvSpPr/>
          <p:nvPr/>
        </p:nvSpPr>
        <p:spPr>
          <a:xfrm>
            <a:off x="1275127" y="2869036"/>
            <a:ext cx="2138890" cy="3988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6B0CE-7DB8-9CB7-4E07-81F9BC88D9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2869036"/>
            <a:ext cx="12191999" cy="398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56919-8E52-D601-E23D-C72548965250}"/>
              </a:ext>
            </a:extLst>
          </p:cNvPr>
          <p:cNvSpPr txBox="1"/>
          <p:nvPr/>
        </p:nvSpPr>
        <p:spPr>
          <a:xfrm>
            <a:off x="1048944" y="2869036"/>
            <a:ext cx="2365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Roboto Slab" pitchFamily="2" charset="0"/>
                <a:ea typeface="Roboto Slab" pitchFamily="2" charset="0"/>
              </a:rPr>
              <a:t>DESCRIEREA PROIECTULUI</a:t>
            </a:r>
          </a:p>
          <a:p>
            <a:endParaRPr lang="ro-RO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Obiectivele proiectului. Modul de funcționare.</a:t>
            </a: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Resursele necesare.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3C00CC-EB58-B213-D9B7-B879A157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93" y="5154843"/>
            <a:ext cx="782373" cy="7823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11F589-7591-DFDF-1A60-9C6241B2480E}"/>
              </a:ext>
            </a:extLst>
          </p:cNvPr>
          <p:cNvSpPr txBox="1"/>
          <p:nvPr/>
        </p:nvSpPr>
        <p:spPr>
          <a:xfrm>
            <a:off x="3300883" y="2868587"/>
            <a:ext cx="28719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Roboto Slab" pitchFamily="2" charset="0"/>
                <a:ea typeface="Roboto Slab" pitchFamily="2" charset="0"/>
              </a:rPr>
              <a:t>METOD</a:t>
            </a:r>
            <a:r>
              <a:rPr lang="en-US" sz="2400" b="1" dirty="0">
                <a:latin typeface="Roboto Slab" pitchFamily="2" charset="0"/>
                <a:ea typeface="Roboto Slab" pitchFamily="2" charset="0"/>
              </a:rPr>
              <a:t>E</a:t>
            </a:r>
            <a:r>
              <a:rPr lang="ro-RO" sz="2400" b="1" dirty="0">
                <a:latin typeface="Roboto Slab" pitchFamily="2" charset="0"/>
                <a:ea typeface="Roboto Slab" pitchFamily="2" charset="0"/>
              </a:rPr>
              <a:t> DE IMPLEMENTARE</a:t>
            </a:r>
          </a:p>
          <a:p>
            <a:pPr algn="ctr"/>
            <a:endParaRPr lang="ro-RO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Principii de funcționare. Formule de calcul. </a:t>
            </a: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Diagrama bloc.</a:t>
            </a: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Schema electrică.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EFEA20-9B91-A9EB-6BE5-42B4F8B2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32" y="5154843"/>
            <a:ext cx="782822" cy="7828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F7C9D0-CDF4-2C7C-50AD-B8C0C637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432" y="5153696"/>
            <a:ext cx="782822" cy="7828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C0DD56-C46C-9A57-A121-59D0EDE63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293" y="5149855"/>
            <a:ext cx="782822" cy="7828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097420-FAAD-4497-413E-DC0895E2A9E5}"/>
              </a:ext>
            </a:extLst>
          </p:cNvPr>
          <p:cNvSpPr txBox="1"/>
          <p:nvPr/>
        </p:nvSpPr>
        <p:spPr>
          <a:xfrm>
            <a:off x="6172805" y="2868587"/>
            <a:ext cx="2365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Roboto Slab" pitchFamily="2" charset="0"/>
                <a:ea typeface="Roboto Slab" pitchFamily="2" charset="0"/>
              </a:rPr>
              <a:t>FLOWCHART</a:t>
            </a:r>
          </a:p>
          <a:p>
            <a:pPr algn="ctr"/>
            <a:endParaRPr lang="ro-RO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ro-RO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Funcționarea codului</a:t>
            </a:r>
            <a:r>
              <a:rPr lang="en-US" sz="1400" dirty="0">
                <a:latin typeface="Roboto Slab" pitchFamily="2" charset="0"/>
                <a:ea typeface="Roboto Slab" pitchFamily="2" charset="0"/>
              </a:rPr>
              <a:t>.</a:t>
            </a:r>
            <a:endParaRPr lang="ro-RO" sz="14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3DB7D31-29FF-8FC8-42B1-BD971D092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403" y="5157985"/>
            <a:ext cx="782823" cy="7828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6089E3-76A0-6D57-E607-2F9778E30E89}"/>
              </a:ext>
            </a:extLst>
          </p:cNvPr>
          <p:cNvSpPr txBox="1"/>
          <p:nvPr/>
        </p:nvSpPr>
        <p:spPr>
          <a:xfrm>
            <a:off x="8612835" y="2868587"/>
            <a:ext cx="26838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Roboto Slab" pitchFamily="2" charset="0"/>
                <a:ea typeface="Roboto Slab" pitchFamily="2" charset="0"/>
              </a:rPr>
              <a:t>BIBLIOGRAFIE</a:t>
            </a:r>
          </a:p>
          <a:p>
            <a:pPr algn="ctr"/>
            <a:endParaRPr lang="ro-RO" sz="24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ro-RO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ro-RO" sz="1400" dirty="0">
                <a:latin typeface="Roboto Slab" pitchFamily="2" charset="0"/>
                <a:ea typeface="Roboto Slab" pitchFamily="2" charset="0"/>
              </a:rPr>
              <a:t>Resursele utilizate pentru elaborarea proiectului.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45CB15-23E0-053A-EEBB-55E4FFC87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3331" y="5149855"/>
            <a:ext cx="782822" cy="7828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69E3E6F-ED58-A866-4A48-1C6C4D9D2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3331" y="5149855"/>
            <a:ext cx="782822" cy="78282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DB6DA8F-8906-0D3E-D9FD-D8E1ED06C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8403" y="5149854"/>
            <a:ext cx="782823" cy="7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62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62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6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6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5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625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2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62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6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2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62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25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625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6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62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625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3" grpId="0"/>
      <p:bldP spid="27" grpId="0"/>
      <p:bldP spid="3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9042D7-FCC7-60B9-0DCA-03747F30CFA1}"/>
              </a:ext>
            </a:extLst>
          </p:cNvPr>
          <p:cNvSpPr/>
          <p:nvPr/>
        </p:nvSpPr>
        <p:spPr>
          <a:xfrm>
            <a:off x="7152314" y="0"/>
            <a:ext cx="5039685" cy="6858000"/>
          </a:xfrm>
          <a:custGeom>
            <a:avLst/>
            <a:gdLst>
              <a:gd name="connsiteX0" fmla="*/ 2562939 w 5947876"/>
              <a:gd name="connsiteY0" fmla="*/ 0 h 6858000"/>
              <a:gd name="connsiteX1" fmla="*/ 5947876 w 5947876"/>
              <a:gd name="connsiteY1" fmla="*/ 0 h 6858000"/>
              <a:gd name="connsiteX2" fmla="*/ 5947876 w 5947876"/>
              <a:gd name="connsiteY2" fmla="*/ 6858000 h 6858000"/>
              <a:gd name="connsiteX3" fmla="*/ 570245 w 5947876"/>
              <a:gd name="connsiteY3" fmla="*/ 6858000 h 6858000"/>
              <a:gd name="connsiteX4" fmla="*/ 513991 w 5947876"/>
              <a:gd name="connsiteY4" fmla="*/ 6748167 h 6858000"/>
              <a:gd name="connsiteX5" fmla="*/ 0 w 5947876"/>
              <a:gd name="connsiteY5" fmla="*/ 4488413 h 6858000"/>
              <a:gd name="connsiteX6" fmla="*/ 2509539 w 5947876"/>
              <a:gd name="connsiteY6" fmla="*/ 307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7876" h="6858000">
                <a:moveTo>
                  <a:pt x="2562939" y="0"/>
                </a:moveTo>
                <a:lnTo>
                  <a:pt x="5947876" y="0"/>
                </a:lnTo>
                <a:lnTo>
                  <a:pt x="5947876" y="6858000"/>
                </a:lnTo>
                <a:lnTo>
                  <a:pt x="570245" y="6858000"/>
                </a:lnTo>
                <a:lnTo>
                  <a:pt x="513991" y="6748167"/>
                </a:lnTo>
                <a:cubicBezTo>
                  <a:pt x="184595" y="6064557"/>
                  <a:pt x="0" y="5298042"/>
                  <a:pt x="0" y="4488413"/>
                </a:cubicBezTo>
                <a:cubicBezTo>
                  <a:pt x="0" y="2599279"/>
                  <a:pt x="1005013" y="944877"/>
                  <a:pt x="2509539" y="3070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o-R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CAD5C9-92D3-AFA9-582D-B052955851DE}"/>
              </a:ext>
            </a:extLst>
          </p:cNvPr>
          <p:cNvGrpSpPr/>
          <p:nvPr/>
        </p:nvGrpSpPr>
        <p:grpSpPr>
          <a:xfrm>
            <a:off x="1057461" y="579185"/>
            <a:ext cx="6755045" cy="782822"/>
            <a:chOff x="6355020" y="651280"/>
            <a:chExt cx="6755045" cy="7828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EFC7F0-9511-6154-0C7E-04DB28A147A9}"/>
                </a:ext>
              </a:extLst>
            </p:cNvPr>
            <p:cNvSpPr txBox="1"/>
            <p:nvPr/>
          </p:nvSpPr>
          <p:spPr>
            <a:xfrm>
              <a:off x="6612726" y="750303"/>
              <a:ext cx="649733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o-RO" sz="3200" b="1" dirty="0">
                  <a:latin typeface="Roboto Slab" pitchFamily="2" charset="0"/>
                  <a:ea typeface="Roboto Slab" pitchFamily="2" charset="0"/>
                </a:rPr>
                <a:t>DESCRIEREA PROIECTULUI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16647A-767A-1486-EEAB-5D5D7D675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5020" y="651280"/>
              <a:ext cx="782822" cy="782822"/>
            </a:xfrm>
            <a:prstGeom prst="rect">
              <a:avLst/>
            </a:prstGeom>
          </p:spPr>
        </p:pic>
      </p:grpSp>
      <p:sp>
        <p:nvSpPr>
          <p:cNvPr id="6" name="CasetăText 5">
            <a:extLst>
              <a:ext uri="{FF2B5EF4-FFF2-40B4-BE49-F238E27FC236}">
                <a16:creationId xmlns:a16="http://schemas.microsoft.com/office/drawing/2014/main" id="{670397ED-B7AF-8CE9-0B8B-130D7CB9456A}"/>
              </a:ext>
            </a:extLst>
          </p:cNvPr>
          <p:cNvSpPr txBox="1"/>
          <p:nvPr/>
        </p:nvSpPr>
        <p:spPr>
          <a:xfrm>
            <a:off x="1057461" y="1640057"/>
            <a:ext cx="6094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Scopul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proiectului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: 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crearea unui dispozitiv capabil să se deplaseze într-un spațiu cu obstacole, evitând coliziunea cu acestea cât mai eficient posibil. </a:t>
            </a:r>
            <a:endParaRPr lang="en-US" sz="1800" b="0" i="0" dirty="0">
              <a:solidFill>
                <a:srgbClr val="000000"/>
              </a:solidFill>
              <a:effectLst/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Elemente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func</a:t>
            </a:r>
            <a:r>
              <a:rPr lang="ro-RO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ț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ionale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de bază</a:t>
            </a:r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Senzori ultrasonici</a:t>
            </a:r>
            <a:r>
              <a:rPr lang="en-US" b="1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: </a:t>
            </a:r>
            <a:r>
              <a:rPr lang="ro-RO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Cu ajutorul senzorilor, sistemul va măsura distanța până la obstacole și va lua decizii pentru a modifica direcția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deplasare</a:t>
            </a:r>
            <a:r>
              <a:rPr lang="ro-RO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a robotului. </a:t>
            </a:r>
            <a:endParaRPr lang="en-US" b="0" i="0" dirty="0">
              <a:solidFill>
                <a:srgbClr val="000000"/>
              </a:solidFill>
              <a:effectLst/>
              <a:latin typeface="Roboto Slab" pitchFamily="2" charset="0"/>
              <a:ea typeface="Roboto Slab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Motoare</a:t>
            </a:r>
            <a:r>
              <a:rPr lang="en-US" b="1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DC: </a:t>
            </a:r>
            <a:r>
              <a:rPr lang="ro-RO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Sistemul are o viteză constantă prestabilită, iar când se detectează un obstacol,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microcontroller-ul</a:t>
            </a:r>
            <a:r>
              <a:rPr lang="ro-RO" b="0" i="0" dirty="0">
                <a:solidFill>
                  <a:srgbClr val="000000"/>
                </a:solidFill>
                <a:effectLst/>
                <a:latin typeface="Roboto Slab" pitchFamily="2" charset="0"/>
                <a:ea typeface="Roboto Slab" pitchFamily="2" charset="0"/>
              </a:rPr>
              <a:t> va ajusta viteza unuia dintre motoare pentru a schimba direcția de deplasare. Dacă toți senzorii detectează un obstacol, sistemul va efectua o întoarcere la 180° pentru a evita coliziunea. </a:t>
            </a:r>
            <a:endParaRPr lang="ro-RO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B843A1E3-1376-455F-E148-41E037C8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06" y="1611659"/>
            <a:ext cx="3634682" cy="36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07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2A197-28C2-5052-9466-C9E7B28EFD11}"/>
              </a:ext>
            </a:extLst>
          </p:cNvPr>
          <p:cNvSpPr txBox="1"/>
          <p:nvPr/>
        </p:nvSpPr>
        <p:spPr>
          <a:xfrm>
            <a:off x="1867993" y="537353"/>
            <a:ext cx="655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atin typeface="Roboto Slab" pitchFamily="2" charset="0"/>
                <a:ea typeface="Roboto Slab" pitchFamily="2" charset="0"/>
              </a:rPr>
              <a:t>METOD</a:t>
            </a:r>
            <a:r>
              <a:rPr lang="en-US" sz="3200" b="1" dirty="0">
                <a:latin typeface="Roboto Slab" pitchFamily="2" charset="0"/>
                <a:ea typeface="Roboto Slab" pitchFamily="2" charset="0"/>
              </a:rPr>
              <a:t>E</a:t>
            </a:r>
            <a:r>
              <a:rPr lang="ro-RO" sz="3200" b="1" dirty="0">
                <a:latin typeface="Roboto Slab" pitchFamily="2" charset="0"/>
                <a:ea typeface="Roboto Slab" pitchFamily="2" charset="0"/>
              </a:rPr>
              <a:t> DE IMPLEMENTARE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1A993-5C44-53B9-E676-B53EC4D7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71" y="610669"/>
            <a:ext cx="782822" cy="78282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B178FDF9-B6C6-D474-A50F-EB791C06CE89}"/>
              </a:ext>
            </a:extLst>
          </p:cNvPr>
          <p:cNvSpPr txBox="1"/>
          <p:nvPr/>
        </p:nvSpPr>
        <p:spPr>
          <a:xfrm>
            <a:off x="1867993" y="994285"/>
            <a:ext cx="724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PRINCIPII DE FUNC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ȚIONARE</a:t>
            </a:r>
          </a:p>
        </p:txBody>
      </p:sp>
      <p:pic>
        <p:nvPicPr>
          <p:cNvPr id="1026" name="Picture 2" descr="Senzori de Distanță - Cri&amp;S - Ultrasunete, infraroșu și laser">
            <a:extLst>
              <a:ext uri="{FF2B5EF4-FFF2-40B4-BE49-F238E27FC236}">
                <a16:creationId xmlns:a16="http://schemas.microsoft.com/office/drawing/2014/main" id="{2274AD1E-428E-2AF6-3894-2D686230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9" t="19090" r="18470" b="-422"/>
          <a:stretch/>
        </p:blipFill>
        <p:spPr bwMode="auto">
          <a:xfrm>
            <a:off x="7759700" y="2298699"/>
            <a:ext cx="3928119" cy="26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A72661CD-4EAB-8202-5743-EA7B02D7A975}"/>
              </a:ext>
            </a:extLst>
          </p:cNvPr>
          <p:cNvSpPr txBox="1"/>
          <p:nvPr/>
        </p:nvSpPr>
        <p:spPr>
          <a:xfrm>
            <a:off x="1156193" y="1724625"/>
            <a:ext cx="631829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F</a:t>
            </a:r>
            <a:r>
              <a:rPr lang="ro-RO" sz="24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uncția de detecție a obstacolelor</a:t>
            </a:r>
          </a:p>
          <a:p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• 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R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ealizată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cu ajutorul celor 3 senzori ultrasonici</a:t>
            </a:r>
          </a:p>
          <a:p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•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Algoritmul de detecție al unui 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sezor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:</a:t>
            </a:r>
          </a:p>
          <a:p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	1.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pinul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TRIGGER: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senzorul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recep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ționează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un puls de 10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u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s de la 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microcontroller</a:t>
            </a:r>
            <a:endParaRPr lang="ro-RO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	2. senzorul emite un pachet de 8 cicluri de unde ultrasonice de 40kHz</a:t>
            </a:r>
          </a:p>
          <a:p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	3. undele ultrasonice se reflectă la întâlnirea unui obstacol</a:t>
            </a:r>
          </a:p>
          <a:p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	4. pinul ECHO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: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senzorul transmite un semnal de înaltă tensiune către 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microcontroller</a:t>
            </a:r>
            <a:endParaRPr lang="ro-RO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D6E7C95-A2EB-FD7C-4B39-D455DA7A35D8}"/>
                  </a:ext>
                </a:extLst>
              </p:cNvPr>
              <p:cNvSpPr txBox="1"/>
              <p:nvPr/>
            </p:nvSpPr>
            <p:spPr>
              <a:xfrm>
                <a:off x="1156193" y="5374932"/>
                <a:ext cx="6966627" cy="76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 panose="02040503050406030204" pitchFamily="18" charset="0"/>
                        </a:rPr>
                        <m:t>𝐷𝑖𝑠𝑡𝑎𝑛</m:t>
                      </m:r>
                      <m:r>
                        <a:rPr lang="ro-RO" i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𝑇𝑖𝑚𝑝𝑢𝑙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ă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ă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𝑡𝑜𝑟𝑖𝑒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ro-R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𝑉𝑖𝑡𝑒𝑧𝑎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𝑠𝑢𝑛𝑒𝑡𝑢𝑙𝑢𝑖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o-R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D6E7C95-A2EB-FD7C-4B39-D455DA7A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93" y="5374932"/>
                <a:ext cx="6966627" cy="763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39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a motor servo&#10;&#10;Description automatically generated">
            <a:extLst>
              <a:ext uri="{FF2B5EF4-FFF2-40B4-BE49-F238E27FC236}">
                <a16:creationId xmlns:a16="http://schemas.microsoft.com/office/drawing/2014/main" id="{E169E643-03B1-59A6-AD34-921697DFD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97" y="1795355"/>
            <a:ext cx="4891102" cy="401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37B784EA-2A80-0A12-44B9-53FCC1DA36A7}"/>
              </a:ext>
            </a:extLst>
          </p:cNvPr>
          <p:cNvSpPr txBox="1"/>
          <p:nvPr/>
        </p:nvSpPr>
        <p:spPr>
          <a:xfrm>
            <a:off x="1149318" y="1724625"/>
            <a:ext cx="6055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F</a:t>
            </a:r>
            <a:r>
              <a:rPr lang="ro-RO" sz="24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uncția de deplasare și </a:t>
            </a:r>
            <a:r>
              <a:rPr lang="en-US" sz="2400" b="1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evitare</a:t>
            </a:r>
            <a:r>
              <a:rPr lang="en-US" sz="24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a </a:t>
            </a:r>
            <a:r>
              <a:rPr lang="en-US" sz="2400" b="1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obstacolelor</a:t>
            </a:r>
            <a:endParaRPr lang="ro-RO" sz="2400" b="1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R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ealizată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cu ajutorul </a:t>
            </a:r>
            <a:r>
              <a:rPr lang="en-US" b="1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tranzistorului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și a </a:t>
            </a:r>
            <a:r>
              <a:rPr lang="ro-RO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grupării paralel motor DC – condensator – diodă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Tranzistor bipolar NPN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: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folosind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func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ția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de comutare a tranzistorului acesta devine echivalent unui întrerupător comandat în tensiune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;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atunci 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cand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în baza tranzistorului se aplică 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o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tensiune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de: </a:t>
            </a:r>
          </a:p>
          <a:p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	• 0V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func</a:t>
            </a:r>
            <a:r>
              <a:rPr lang="ro-RO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ționare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în regiunea de blocare) 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întrerupător deschis</a:t>
            </a:r>
          </a:p>
          <a:p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	• 5V (funcționare în regiunea de saturație) 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întrerupător închis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Dioda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blocheaz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ă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posibilii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curenți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generați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de motor</a:t>
            </a:r>
            <a:endParaRPr lang="ro-RO" dirty="0">
              <a:latin typeface="Roboto Slab" pitchFamily="2" charset="0"/>
              <a:ea typeface="Roboto Slab" pitchFamily="2" charset="0"/>
              <a:cs typeface="Roboto Slab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b="1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C</a:t>
            </a:r>
            <a:r>
              <a:rPr lang="en-US" b="1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ondensatorul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ajuta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la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filtrarea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zgomotului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  <a:sym typeface="Wingdings" panose="05000000000000000000" pitchFamily="2" charset="2"/>
              </a:rPr>
              <a:t> electric </a:t>
            </a:r>
            <a:endParaRPr lang="ro-RO" dirty="0">
              <a:latin typeface="Roboto Slab" pitchFamily="2" charset="0"/>
              <a:ea typeface="Roboto Slab" pitchFamily="2" charset="0"/>
              <a:cs typeface="Roboto Slab" pitchFamily="2" charset="0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6F57B-3BD6-4E9E-D6C6-8A2E30A08647}"/>
              </a:ext>
            </a:extLst>
          </p:cNvPr>
          <p:cNvSpPr txBox="1"/>
          <p:nvPr/>
        </p:nvSpPr>
        <p:spPr>
          <a:xfrm>
            <a:off x="1867993" y="537353"/>
            <a:ext cx="655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atin typeface="Roboto Slab" pitchFamily="2" charset="0"/>
                <a:ea typeface="Roboto Slab" pitchFamily="2" charset="0"/>
              </a:rPr>
              <a:t>METOD</a:t>
            </a:r>
            <a:r>
              <a:rPr lang="en-US" sz="3200" b="1" dirty="0">
                <a:latin typeface="Roboto Slab" pitchFamily="2" charset="0"/>
                <a:ea typeface="Roboto Slab" pitchFamily="2" charset="0"/>
              </a:rPr>
              <a:t>E</a:t>
            </a:r>
            <a:r>
              <a:rPr lang="ro-RO" sz="3200" b="1" dirty="0">
                <a:latin typeface="Roboto Slab" pitchFamily="2" charset="0"/>
                <a:ea typeface="Roboto Slab" pitchFamily="2" charset="0"/>
              </a:rPr>
              <a:t> DE IMPLEMENTARE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89C31-5CD8-42BA-AD41-B3522ECB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71" y="610669"/>
            <a:ext cx="782822" cy="782822"/>
          </a:xfrm>
          <a:prstGeom prst="rect">
            <a:avLst/>
          </a:prstGeom>
        </p:spPr>
      </p:pic>
      <p:sp>
        <p:nvSpPr>
          <p:cNvPr id="8" name="CasetăText 5">
            <a:extLst>
              <a:ext uri="{FF2B5EF4-FFF2-40B4-BE49-F238E27FC236}">
                <a16:creationId xmlns:a16="http://schemas.microsoft.com/office/drawing/2014/main" id="{88F4483D-3B10-0227-22E0-2279A2A5FB38}"/>
              </a:ext>
            </a:extLst>
          </p:cNvPr>
          <p:cNvSpPr txBox="1"/>
          <p:nvPr/>
        </p:nvSpPr>
        <p:spPr>
          <a:xfrm>
            <a:off x="1867993" y="994285"/>
            <a:ext cx="724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PRINCIPII DE FUNC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ȚIONARE</a:t>
            </a:r>
          </a:p>
        </p:txBody>
      </p:sp>
    </p:spTree>
    <p:extLst>
      <p:ext uri="{BB962C8B-B14F-4D97-AF65-F5344CB8AC3E}">
        <p14:creationId xmlns:p14="http://schemas.microsoft.com/office/powerpoint/2010/main" val="2384733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2A197-28C2-5052-9466-C9E7B28EFD11}"/>
              </a:ext>
            </a:extLst>
          </p:cNvPr>
          <p:cNvSpPr txBox="1"/>
          <p:nvPr/>
        </p:nvSpPr>
        <p:spPr>
          <a:xfrm>
            <a:off x="1788510" y="396430"/>
            <a:ext cx="655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200" b="1" dirty="0">
                <a:latin typeface="Roboto Slab" pitchFamily="2" charset="0"/>
                <a:ea typeface="Roboto Slab" pitchFamily="2" charset="0"/>
              </a:rPr>
              <a:t>METODA DE IMPLEMENTARE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1A993-5C44-53B9-E676-B53EC4D7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93" y="335460"/>
            <a:ext cx="782822" cy="78282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72FF9F18-DF3A-5470-045B-437334F9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41" y="1162509"/>
            <a:ext cx="7102717" cy="529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FBA67-3440-E0CB-D4E0-AD38C22AAFF0}"/>
              </a:ext>
            </a:extLst>
          </p:cNvPr>
          <p:cNvSpPr txBox="1"/>
          <p:nvPr/>
        </p:nvSpPr>
        <p:spPr>
          <a:xfrm>
            <a:off x="3994825" y="6455170"/>
            <a:ext cx="42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Fig. 1.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Diagrama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bloc</a:t>
            </a:r>
          </a:p>
        </p:txBody>
      </p:sp>
    </p:spTree>
    <p:extLst>
      <p:ext uri="{BB962C8B-B14F-4D97-AF65-F5344CB8AC3E}">
        <p14:creationId xmlns:p14="http://schemas.microsoft.com/office/powerpoint/2010/main" val="2603522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2845D-A8DA-A20F-F7BA-D5573934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39" y="1210859"/>
            <a:ext cx="8810922" cy="5277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4A968-5826-3DE3-FA37-4511EE80E7AB}"/>
              </a:ext>
            </a:extLst>
          </p:cNvPr>
          <p:cNvSpPr txBox="1"/>
          <p:nvPr/>
        </p:nvSpPr>
        <p:spPr>
          <a:xfrm>
            <a:off x="1788510" y="396430"/>
            <a:ext cx="655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200" b="1" dirty="0">
                <a:latin typeface="Roboto Slab" pitchFamily="2" charset="0"/>
                <a:ea typeface="Roboto Slab" pitchFamily="2" charset="0"/>
              </a:rPr>
              <a:t>METODA DE IMPLEMENTARE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CC884-137C-6BBF-8295-8197444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93" y="335460"/>
            <a:ext cx="782822" cy="782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2F79D-1701-FEED-926A-EA939D20D3D7}"/>
              </a:ext>
            </a:extLst>
          </p:cNvPr>
          <p:cNvSpPr txBox="1"/>
          <p:nvPr/>
        </p:nvSpPr>
        <p:spPr>
          <a:xfrm>
            <a:off x="3994825" y="6455170"/>
            <a:ext cx="420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Fig. 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ro-RO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. Schema electrică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84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F7799-0E06-F386-9447-4866F48868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57" y="128587"/>
            <a:ext cx="8025092" cy="66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5874-86D8-C8A2-1433-F500EE7E2005}"/>
              </a:ext>
            </a:extLst>
          </p:cNvPr>
          <p:cNvSpPr txBox="1"/>
          <p:nvPr/>
        </p:nvSpPr>
        <p:spPr>
          <a:xfrm>
            <a:off x="1621032" y="428882"/>
            <a:ext cx="3486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200" b="1" dirty="0">
                <a:latin typeface="Roboto Slab" pitchFamily="2" charset="0"/>
                <a:ea typeface="Roboto Slab" pitchFamily="2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12621-C49B-63C4-C18E-8DCBF081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44" y="329859"/>
            <a:ext cx="782823" cy="7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5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15A0-2767-8CCB-A737-A57B21EA22EC}"/>
              </a:ext>
            </a:extLst>
          </p:cNvPr>
          <p:cNvSpPr txBox="1"/>
          <p:nvPr/>
        </p:nvSpPr>
        <p:spPr>
          <a:xfrm>
            <a:off x="967986" y="402980"/>
            <a:ext cx="5113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200" b="1" dirty="0">
                <a:latin typeface="Roboto Slab" pitchFamily="2" charset="0"/>
                <a:ea typeface="Roboto Slab" pitchFamily="2" charset="0"/>
              </a:rPr>
              <a:t>BIBLIOGRAFIE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31D6-548B-89FF-F2C3-91E5670E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00" y="303956"/>
            <a:ext cx="782822" cy="782822"/>
          </a:xfrm>
          <a:prstGeom prst="rect">
            <a:avLst/>
          </a:prstGeom>
        </p:spPr>
      </p:pic>
      <p:pic>
        <p:nvPicPr>
          <p:cNvPr id="17" name="Graphic 16" descr="Laptop with phone and calculator">
            <a:extLst>
              <a:ext uri="{FF2B5EF4-FFF2-40B4-BE49-F238E27FC236}">
                <a16:creationId xmlns:a16="http://schemas.microsoft.com/office/drawing/2014/main" id="{4F3A3D6D-FBFE-515D-8559-082389B56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557" y="420671"/>
            <a:ext cx="5486142" cy="5486144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A7A69EBB-3868-B9D2-E75B-AC0D815026CC}"/>
              </a:ext>
            </a:extLst>
          </p:cNvPr>
          <p:cNvSpPr txBox="1"/>
          <p:nvPr/>
        </p:nvSpPr>
        <p:spPr>
          <a:xfrm>
            <a:off x="398761" y="1622544"/>
            <a:ext cx="6730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[1] Ghid pentru senzor ultrasonic HC-SR04, </a:t>
            </a:r>
            <a:r>
              <a:rPr lang="ro-RO" sz="1600" u="sng" dirty="0">
                <a:latin typeface="Roboto Slab" pitchFamily="2" charset="0"/>
                <a:ea typeface="Roboto Slab" pitchFamily="2" charset="0"/>
                <a:hlinkClick r:id="rId6"/>
              </a:rPr>
              <a:t>https://sites.google.com/site/arduinoelectronicasiprogramare/arduino-si-senzori/1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[2] Documentație Intel Galileo Gen 2, </a:t>
            </a:r>
            <a:r>
              <a:rPr lang="ro-RO" sz="1600" u="sng" dirty="0">
                <a:latin typeface="Roboto Slab" pitchFamily="2" charset="0"/>
                <a:ea typeface="Roboto Slab" pitchFamily="2" charset="0"/>
                <a:hlinkClick r:id="rId7"/>
              </a:rPr>
              <a:t>https://www.intel.com/content/dam/www/public/us/en/documents/datasheets/galileo-g2-datasheet.pdf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[3]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Arduino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Integrated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Development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Environment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(IDE), </a:t>
            </a:r>
            <a:r>
              <a:rPr lang="ro-RO" sz="1600" u="sng" dirty="0">
                <a:latin typeface="Roboto Slab" pitchFamily="2" charset="0"/>
                <a:ea typeface="Roboto Slab" pitchFamily="2" charset="0"/>
                <a:hlinkClick r:id="rId8"/>
              </a:rPr>
              <a:t>https://docs.arduino.cc/software/ide-v1/tutorials/arduino-ide-v1-basics/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en-US" sz="1600" dirty="0">
                <a:latin typeface="Roboto Slab" pitchFamily="2" charset="0"/>
                <a:ea typeface="Roboto Slab" pitchFamily="2" charset="0"/>
              </a:rPr>
              <a:t>[4] </a:t>
            </a:r>
            <a:r>
              <a:rPr lang="en-US" sz="1600" dirty="0" err="1">
                <a:latin typeface="Roboto Slab" pitchFamily="2" charset="0"/>
                <a:ea typeface="Roboto Slab" pitchFamily="2" charset="0"/>
              </a:rPr>
              <a:t>Funcția</a:t>
            </a:r>
            <a:r>
              <a:rPr lang="en-US" sz="1600" dirty="0">
                <a:latin typeface="Roboto Slab" pitchFamily="2" charset="0"/>
                <a:ea typeface="Roboto Slab" pitchFamily="2" charset="0"/>
              </a:rPr>
              <a:t> pulseIn0,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en-US" sz="1600" u="sng" dirty="0">
                <a:latin typeface="Roboto Slab" pitchFamily="2" charset="0"/>
                <a:ea typeface="Roboto Slab" pitchFamily="2" charset="0"/>
                <a:hlinkClick r:id="rId9"/>
              </a:rPr>
              <a:t>https://www.arduino.cc/reference/en/language/functions/advanced-io/pulsein/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[5]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How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To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Drive A DC Motor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Without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A Motor Driver Module, </a:t>
            </a:r>
            <a:r>
              <a:rPr lang="ro-RO" sz="1600" u="sng" dirty="0">
                <a:latin typeface="Roboto Slab" pitchFamily="2" charset="0"/>
                <a:ea typeface="Roboto Slab" pitchFamily="2" charset="0"/>
                <a:hlinkClick r:id="rId10"/>
              </a:rPr>
              <a:t>https://techexplorations.com/guides/arduino/motors/dc-motor-with-transistor/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  <a:p>
            <a:r>
              <a:rPr lang="ro-RO" sz="1600" dirty="0">
                <a:latin typeface="Roboto Slab" pitchFamily="2" charset="0"/>
                <a:ea typeface="Roboto Slab" pitchFamily="2" charset="0"/>
              </a:rPr>
              <a:t>[6]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Getting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Started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with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the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 HC-SR04 Ultrasonic </a:t>
            </a:r>
            <a:r>
              <a:rPr lang="ro-RO" sz="1600" dirty="0" err="1">
                <a:latin typeface="Roboto Slab" pitchFamily="2" charset="0"/>
                <a:ea typeface="Roboto Slab" pitchFamily="2" charset="0"/>
              </a:rPr>
              <a:t>sensor</a:t>
            </a:r>
            <a:r>
              <a:rPr lang="ro-RO" sz="1600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ro-RO" sz="1600" u="sng" dirty="0">
                <a:latin typeface="Roboto Slab" pitchFamily="2" charset="0"/>
                <a:ea typeface="Roboto Slab" pitchFamily="2" charset="0"/>
                <a:hlinkClick r:id="rId11"/>
              </a:rPr>
              <a:t>https://projecthub.arduino.cc/Isaac100/getting-started-with-the-hc-sr04-ultrasonic-sensor-7cabe1</a:t>
            </a:r>
            <a:endParaRPr lang="ro-RO" sz="16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85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3393E"/>
      </a:dk2>
      <a:lt2>
        <a:srgbClr val="E8E2E6"/>
      </a:lt2>
      <a:accent1>
        <a:srgbClr val="2FB75D"/>
      </a:accent1>
      <a:accent2>
        <a:srgbClr val="34B394"/>
      </a:accent2>
      <a:accent3>
        <a:srgbClr val="28AECA"/>
      </a:accent3>
      <a:accent4>
        <a:srgbClr val="4E8EEB"/>
      </a:accent4>
      <a:accent5>
        <a:srgbClr val="6F6EEE"/>
      </a:accent5>
      <a:accent6>
        <a:srgbClr val="904EEB"/>
      </a:accent6>
      <a:hlink>
        <a:srgbClr val="AE699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581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Gadugi</vt:lpstr>
      <vt:lpstr>Neue Haas Grotesk Text Pro</vt:lpstr>
      <vt:lpstr>Roboto Slab</vt:lpstr>
      <vt:lpstr>SwellVTI</vt:lpstr>
      <vt:lpstr>Sistem de ocolire a obstacolelor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Traveloo</dc:title>
  <dc:creator>Cătălin-Ionel STAN (126802)</dc:creator>
  <cp:lastModifiedBy>Cătălin-Ionel STAN (126802)</cp:lastModifiedBy>
  <cp:revision>9</cp:revision>
  <dcterms:created xsi:type="dcterms:W3CDTF">2023-03-21T12:21:00Z</dcterms:created>
  <dcterms:modified xsi:type="dcterms:W3CDTF">2024-05-23T15:48:03Z</dcterms:modified>
</cp:coreProperties>
</file>