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40"/>
  </p:notesMasterIdLst>
  <p:handoutMasterIdLst>
    <p:handoutMasterId r:id="rId41"/>
  </p:handoutMasterIdLst>
  <p:sldIdLst>
    <p:sldId id="261" r:id="rId3"/>
    <p:sldId id="257" r:id="rId4"/>
    <p:sldId id="309" r:id="rId5"/>
    <p:sldId id="310" r:id="rId6"/>
    <p:sldId id="302" r:id="rId7"/>
    <p:sldId id="271" r:id="rId8"/>
    <p:sldId id="272" r:id="rId9"/>
    <p:sldId id="301" r:id="rId10"/>
    <p:sldId id="276" r:id="rId11"/>
    <p:sldId id="284" r:id="rId12"/>
    <p:sldId id="277" r:id="rId13"/>
    <p:sldId id="287" r:id="rId14"/>
    <p:sldId id="288" r:id="rId15"/>
    <p:sldId id="289" r:id="rId16"/>
    <p:sldId id="292" r:id="rId17"/>
    <p:sldId id="278" r:id="rId18"/>
    <p:sldId id="293" r:id="rId19"/>
    <p:sldId id="279" r:id="rId20"/>
    <p:sldId id="294" r:id="rId21"/>
    <p:sldId id="280" r:id="rId22"/>
    <p:sldId id="290" r:id="rId23"/>
    <p:sldId id="295" r:id="rId24"/>
    <p:sldId id="291" r:id="rId25"/>
    <p:sldId id="296" r:id="rId26"/>
    <p:sldId id="308" r:id="rId27"/>
    <p:sldId id="307" r:id="rId28"/>
    <p:sldId id="306" r:id="rId29"/>
    <p:sldId id="286" r:id="rId30"/>
    <p:sldId id="297" r:id="rId31"/>
    <p:sldId id="298" r:id="rId32"/>
    <p:sldId id="299" r:id="rId33"/>
    <p:sldId id="303" r:id="rId34"/>
    <p:sldId id="304" r:id="rId35"/>
    <p:sldId id="300" r:id="rId36"/>
    <p:sldId id="274" r:id="rId37"/>
    <p:sldId id="275" r:id="rId38"/>
    <p:sldId id="30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6/21/2016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6/21/2016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6/21/2016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6/21/2016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6/21/2016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imballgroup.com/data-warehouse-business-intelligence-resources/kimball-techniques/dimensional-modeling-techniques/late-arriving-dimension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https://github.com/stanbice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sql-server-samples" TargetMode="External"/><Relationship Id="rId2" Type="http://schemas.openxmlformats.org/officeDocument/2006/relationships/hyperlink" Target="http://biinsight.com/how-to-download-sql-server-2016-developer-edition-for-fre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artner.com/it-glossary/business-intelligence-bi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Getting Started with BI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Stan Bice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CSV and TSV files</a:t>
            </a:r>
          </a:p>
          <a:p>
            <a:r>
              <a:rPr lang="en-US" dirty="0" smtClean="0"/>
              <a:t>XML files</a:t>
            </a:r>
          </a:p>
          <a:p>
            <a:r>
              <a:rPr lang="en-US" dirty="0" smtClean="0"/>
              <a:t>Databases (SQL and NoSQL)</a:t>
            </a:r>
          </a:p>
          <a:p>
            <a:r>
              <a:rPr lang="en-US" dirty="0" smtClean="0"/>
              <a:t>Web Services and Web API’s (JSON)</a:t>
            </a:r>
          </a:p>
        </p:txBody>
      </p:sp>
    </p:spTree>
    <p:extLst>
      <p:ext uri="{BB962C8B-B14F-4D97-AF65-F5344CB8AC3E}">
        <p14:creationId xmlns:p14="http://schemas.microsoft.com/office/powerpoint/2010/main" val="402573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</a:t>
            </a:r>
          </a:p>
          <a:p>
            <a:pPr lvl="1"/>
            <a:r>
              <a:rPr lang="en-US" dirty="0" smtClean="0"/>
              <a:t>Retrieve the data from the source systems</a:t>
            </a:r>
          </a:p>
          <a:p>
            <a:r>
              <a:rPr lang="en-US" dirty="0" smtClean="0"/>
              <a:t>Transform</a:t>
            </a:r>
          </a:p>
          <a:p>
            <a:pPr lvl="1"/>
            <a:r>
              <a:rPr lang="en-US" dirty="0" smtClean="0"/>
              <a:t>Perform cleansing, mapping, calculations                                                                      and other data manipulations</a:t>
            </a:r>
          </a:p>
          <a:p>
            <a:r>
              <a:rPr lang="en-US" dirty="0" smtClean="0"/>
              <a:t>Load</a:t>
            </a:r>
          </a:p>
          <a:p>
            <a:pPr lvl="1"/>
            <a:r>
              <a:rPr lang="en-US" dirty="0" smtClean="0"/>
              <a:t>Write to the data warehouse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035" y="2577114"/>
            <a:ext cx="5252545" cy="337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71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Warehouse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Relational database that is loaded during an ETL process</a:t>
            </a:r>
          </a:p>
          <a:p>
            <a:r>
              <a:rPr lang="en-US" dirty="0" smtClean="0"/>
              <a:t>Using a dimensional model</a:t>
            </a:r>
          </a:p>
          <a:p>
            <a:pPr lvl="1"/>
            <a:r>
              <a:rPr lang="en-US" dirty="0" smtClean="0"/>
              <a:t>Star or Snowflake data model</a:t>
            </a:r>
          </a:p>
          <a:p>
            <a:pPr lvl="1"/>
            <a:r>
              <a:rPr lang="en-US" dirty="0" smtClean="0"/>
              <a:t>Facts relating to Dimensions</a:t>
            </a:r>
            <a:endParaRPr lang="en-US" dirty="0"/>
          </a:p>
        </p:txBody>
      </p:sp>
      <p:pic>
        <p:nvPicPr>
          <p:cNvPr id="1026" name="Picture 2" descr="https://knowledgebase.monexa.com/@api/deki/files/569/star_schema_example.png?revision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997" y="2994894"/>
            <a:ext cx="5019675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4983" y="5436720"/>
            <a:ext cx="7785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smtClean="0"/>
              <a:t>knowledgebase.monexa.com/Monexa_Billing</a:t>
            </a:r>
          </a:p>
          <a:p>
            <a:r>
              <a:rPr lang="en-US" dirty="0" smtClean="0"/>
              <a:t>/</a:t>
            </a:r>
            <a:r>
              <a:rPr lang="en-US" dirty="0"/>
              <a:t>Monexa_System_Knowledge/Inside_Monexa's_Data_Warehouse_Design</a:t>
            </a:r>
          </a:p>
        </p:txBody>
      </p:sp>
    </p:spTree>
    <p:extLst>
      <p:ext uri="{BB962C8B-B14F-4D97-AF65-F5344CB8AC3E}">
        <p14:creationId xmlns:p14="http://schemas.microsoft.com/office/powerpoint/2010/main" val="201009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Analytical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warehouse data is compiled, performing calculations and aggregations, to be used for analysis and reporting</a:t>
            </a:r>
          </a:p>
          <a:p>
            <a:r>
              <a:rPr lang="en-US" dirty="0" smtClean="0"/>
              <a:t>Options:</a:t>
            </a:r>
          </a:p>
          <a:p>
            <a:pPr lvl="1"/>
            <a:r>
              <a:rPr lang="en-US" dirty="0" smtClean="0"/>
              <a:t>SSAS Multidimensional</a:t>
            </a:r>
          </a:p>
          <a:p>
            <a:pPr lvl="1"/>
            <a:r>
              <a:rPr lang="en-US" dirty="0" smtClean="0"/>
              <a:t>SSAS </a:t>
            </a:r>
            <a:r>
              <a:rPr lang="en-US" dirty="0" smtClean="0"/>
              <a:t>Tabular</a:t>
            </a:r>
          </a:p>
          <a:p>
            <a:pPr lvl="1"/>
            <a:r>
              <a:rPr lang="en-US" dirty="0" err="1" smtClean="0"/>
              <a:t>QlikView</a:t>
            </a:r>
            <a:endParaRPr lang="en-US" dirty="0" smtClean="0"/>
          </a:p>
          <a:p>
            <a:pPr lvl="1"/>
            <a:r>
              <a:rPr lang="en-US" dirty="0" smtClean="0"/>
              <a:t>Tableau</a:t>
            </a:r>
          </a:p>
          <a:p>
            <a:pPr lvl="1"/>
            <a:r>
              <a:rPr lang="en-US" dirty="0" smtClean="0"/>
              <a:t>Power BI</a:t>
            </a:r>
          </a:p>
        </p:txBody>
      </p:sp>
      <p:pic>
        <p:nvPicPr>
          <p:cNvPr id="2050" name="Picture 2" descr="https://i-technet.sec.s-msft.com/dynimg/IC163609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797" y="2390774"/>
            <a:ext cx="4267200" cy="340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7969" y="5756831"/>
            <a:ext cx="7128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https://technet.microsoft.com/en-us/library/aa216365(v=sql.80).</a:t>
            </a:r>
            <a:r>
              <a:rPr lang="en-US" dirty="0" smtClean="0"/>
              <a:t>aspx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84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Operational Reporting</a:t>
            </a:r>
          </a:p>
          <a:p>
            <a:r>
              <a:rPr lang="en-US" dirty="0" smtClean="0"/>
              <a:t>Dashboards</a:t>
            </a:r>
          </a:p>
          <a:p>
            <a:r>
              <a:rPr lang="en-US" dirty="0" smtClean="0"/>
              <a:t>Key Performance Indicators (KPI)</a:t>
            </a:r>
          </a:p>
          <a:p>
            <a:r>
              <a:rPr lang="en-US" dirty="0" smtClean="0"/>
              <a:t>Analytical</a:t>
            </a:r>
          </a:p>
          <a:p>
            <a:pPr lvl="1"/>
            <a:r>
              <a:rPr lang="en-US" dirty="0" smtClean="0"/>
              <a:t>“How well are we doing now, compared to then?”</a:t>
            </a:r>
          </a:p>
          <a:p>
            <a:pPr lvl="1"/>
            <a:r>
              <a:rPr lang="en-US" dirty="0" smtClean="0"/>
              <a:t>“How well did Widget A sell here versus there?”</a:t>
            </a:r>
          </a:p>
          <a:p>
            <a:pPr lvl="1"/>
            <a:r>
              <a:rPr lang="en-US" dirty="0" smtClean="0"/>
              <a:t>“Is the team/person doing better or worse?”</a:t>
            </a:r>
            <a:endParaRPr lang="en-US" dirty="0"/>
          </a:p>
        </p:txBody>
      </p:sp>
      <p:pic>
        <p:nvPicPr>
          <p:cNvPr id="3074" name="Picture 2" descr="http://sqlblog.com/blogs/marco_russo/image_3E897B2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016" y="2165231"/>
            <a:ext cx="3904797" cy="266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6596" y="5468034"/>
            <a:ext cx="7977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smtClean="0"/>
              <a:t>sqlblog.com/blogs/marco_russo/archive/2014/12/18</a:t>
            </a:r>
          </a:p>
          <a:p>
            <a:r>
              <a:rPr lang="en-US" dirty="0" smtClean="0"/>
              <a:t>/</a:t>
            </a:r>
            <a:r>
              <a:rPr lang="en-US" dirty="0"/>
              <a:t>the-power-bi-dashboard-in-public-preview-available-also-without-office.aspx</a:t>
            </a:r>
          </a:p>
        </p:txBody>
      </p:sp>
    </p:spTree>
    <p:extLst>
      <p:ext uri="{BB962C8B-B14F-4D97-AF65-F5344CB8AC3E}">
        <p14:creationId xmlns:p14="http://schemas.microsoft.com/office/powerpoint/2010/main" val="233653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7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Facts and 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entities in a Data Warehouse</a:t>
            </a:r>
          </a:p>
          <a:p>
            <a:r>
              <a:rPr lang="en-US" dirty="0" smtClean="0"/>
              <a:t>Dimension</a:t>
            </a:r>
          </a:p>
          <a:p>
            <a:pPr lvl="1"/>
            <a:r>
              <a:rPr lang="en-US" dirty="0" smtClean="0"/>
              <a:t>Objects that contain attributes that describe events (facts) that occurred</a:t>
            </a:r>
          </a:p>
          <a:p>
            <a:pPr lvl="1"/>
            <a:r>
              <a:rPr lang="en-US" dirty="0" smtClean="0"/>
              <a:t>Customer – Number, Name, Region, State</a:t>
            </a:r>
          </a:p>
          <a:p>
            <a:pPr lvl="1"/>
            <a:r>
              <a:rPr lang="en-US" dirty="0" smtClean="0"/>
              <a:t>Product – Number, Category</a:t>
            </a:r>
          </a:p>
          <a:p>
            <a:r>
              <a:rPr lang="en-US" dirty="0" smtClean="0"/>
              <a:t>Fact</a:t>
            </a:r>
          </a:p>
          <a:p>
            <a:pPr lvl="1"/>
            <a:r>
              <a:rPr lang="en-US" dirty="0" smtClean="0"/>
              <a:t>Contains the data of an event that occurred</a:t>
            </a:r>
          </a:p>
          <a:p>
            <a:pPr lvl="1"/>
            <a:r>
              <a:rPr lang="en-US" dirty="0" smtClean="0"/>
              <a:t>Sales – Date, Customer, Product, Retail Price, Wholesale Price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8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Facts and Dimensions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35511" y="2191353"/>
            <a:ext cx="2005677" cy="147732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CustomerKey</a:t>
            </a:r>
            <a:endParaRPr lang="en-US" dirty="0" smtClean="0"/>
          </a:p>
          <a:p>
            <a:r>
              <a:rPr lang="en-US" dirty="0" err="1" smtClean="0"/>
              <a:t>CustomerNumber</a:t>
            </a:r>
            <a:endParaRPr lang="en-US" dirty="0" smtClean="0"/>
          </a:p>
          <a:p>
            <a:r>
              <a:rPr lang="en-US" dirty="0" smtClean="0"/>
              <a:t>State</a:t>
            </a:r>
          </a:p>
          <a:p>
            <a:r>
              <a:rPr lang="en-US" dirty="0" smtClean="0"/>
              <a:t>Zip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59326" y="3148467"/>
            <a:ext cx="2005677" cy="147732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DateKey</a:t>
            </a:r>
            <a:endParaRPr lang="en-US" dirty="0" smtClean="0"/>
          </a:p>
          <a:p>
            <a:r>
              <a:rPr lang="en-US" dirty="0" smtClean="0"/>
              <a:t>Year</a:t>
            </a:r>
          </a:p>
          <a:p>
            <a:r>
              <a:rPr lang="en-US" dirty="0" smtClean="0"/>
              <a:t>Month</a:t>
            </a:r>
          </a:p>
          <a:p>
            <a:r>
              <a:rPr lang="en-US" dirty="0" smtClean="0"/>
              <a:t>Day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98426" y="2466652"/>
            <a:ext cx="2005677" cy="230832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SalesKey</a:t>
            </a:r>
            <a:endParaRPr lang="en-US" dirty="0" smtClean="0"/>
          </a:p>
          <a:p>
            <a:r>
              <a:rPr lang="en-US" dirty="0" err="1" smtClean="0"/>
              <a:t>CustomerKey</a:t>
            </a:r>
            <a:endParaRPr lang="en-US" dirty="0" smtClean="0"/>
          </a:p>
          <a:p>
            <a:r>
              <a:rPr lang="en-US" dirty="0" err="1" smtClean="0"/>
              <a:t>DateKey</a:t>
            </a:r>
            <a:endParaRPr lang="en-US" dirty="0" smtClean="0"/>
          </a:p>
          <a:p>
            <a:r>
              <a:rPr lang="en-US" dirty="0" err="1" smtClean="0"/>
              <a:t>TransactionNum</a:t>
            </a:r>
            <a:endParaRPr lang="en-US" dirty="0" smtClean="0"/>
          </a:p>
          <a:p>
            <a:r>
              <a:rPr lang="en-US" dirty="0" err="1" smtClean="0"/>
              <a:t>ProductKey</a:t>
            </a:r>
            <a:endParaRPr lang="en-US" dirty="0" smtClean="0"/>
          </a:p>
          <a:p>
            <a:r>
              <a:rPr lang="en-US" dirty="0" smtClean="0"/>
              <a:t>Quantity</a:t>
            </a:r>
          </a:p>
          <a:p>
            <a:r>
              <a:rPr lang="en-US" dirty="0" smtClean="0"/>
              <a:t>Price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35511" y="1822021"/>
            <a:ext cx="2005677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DimCustomer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59327" y="2779135"/>
            <a:ext cx="2005677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DimDate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298426" y="2097320"/>
            <a:ext cx="2005677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FactSales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441188" y="2374319"/>
            <a:ext cx="4857238" cy="57535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565003" y="3205318"/>
            <a:ext cx="2733423" cy="11369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69807" y="4333254"/>
            <a:ext cx="2005677" cy="120032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ProductKey</a:t>
            </a:r>
            <a:endParaRPr lang="en-US" dirty="0" smtClean="0"/>
          </a:p>
          <a:p>
            <a:r>
              <a:rPr lang="en-US" dirty="0" err="1" smtClean="0"/>
              <a:t>ProductNumber</a:t>
            </a:r>
            <a:endParaRPr lang="en-US" dirty="0" smtClean="0"/>
          </a:p>
          <a:p>
            <a:r>
              <a:rPr lang="en-US" dirty="0" err="1" smtClean="0"/>
              <a:t>ProductName</a:t>
            </a:r>
            <a:endParaRPr lang="en-US" dirty="0" smtClean="0"/>
          </a:p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7875484" y="3765755"/>
            <a:ext cx="422942" cy="72758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64990" y="3963921"/>
            <a:ext cx="2005677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DimProduct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97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Granularity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Specifies the level of the data that is stored, for each record</a:t>
            </a:r>
          </a:p>
          <a:p>
            <a:pPr lvl="1"/>
            <a:r>
              <a:rPr lang="en-US" dirty="0" smtClean="0"/>
              <a:t>Transactions by Customer, including Date and Product</a:t>
            </a:r>
          </a:p>
          <a:p>
            <a:pPr lvl="1"/>
            <a:r>
              <a:rPr lang="en-US" dirty="0" smtClean="0"/>
              <a:t>Transactions by Customer, totaled by Date</a:t>
            </a:r>
          </a:p>
          <a:p>
            <a:r>
              <a:rPr lang="en-US" dirty="0" smtClean="0"/>
              <a:t>All of the fact table records should be on the same level of granularity</a:t>
            </a:r>
          </a:p>
          <a:p>
            <a:pPr lvl="1"/>
            <a:r>
              <a:rPr lang="en-US" dirty="0" smtClean="0"/>
              <a:t>Each fact table can be on its own level of granularity</a:t>
            </a:r>
          </a:p>
          <a:p>
            <a:r>
              <a:rPr lang="en-US" dirty="0" smtClean="0"/>
              <a:t>Users need to understand granularity, for querying</a:t>
            </a:r>
          </a:p>
          <a:p>
            <a:r>
              <a:rPr lang="en-US" dirty="0" smtClean="0"/>
              <a:t>Granularity may be dictated by the source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9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Granularity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35511" y="2191353"/>
            <a:ext cx="2005677" cy="147732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CustomerKey</a:t>
            </a:r>
            <a:endParaRPr lang="en-US" dirty="0" smtClean="0"/>
          </a:p>
          <a:p>
            <a:r>
              <a:rPr lang="en-US" dirty="0" err="1" smtClean="0"/>
              <a:t>CustomerNumber</a:t>
            </a:r>
            <a:endParaRPr lang="en-US" dirty="0" smtClean="0"/>
          </a:p>
          <a:p>
            <a:r>
              <a:rPr lang="en-US" dirty="0" smtClean="0"/>
              <a:t>State</a:t>
            </a:r>
          </a:p>
          <a:p>
            <a:r>
              <a:rPr lang="en-US" dirty="0" smtClean="0"/>
              <a:t>Zip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30692" y="4352917"/>
            <a:ext cx="2005677" cy="147732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DateKey</a:t>
            </a:r>
            <a:endParaRPr lang="en-US" dirty="0" smtClean="0"/>
          </a:p>
          <a:p>
            <a:r>
              <a:rPr lang="en-US" dirty="0" smtClean="0"/>
              <a:t>Year</a:t>
            </a:r>
          </a:p>
          <a:p>
            <a:r>
              <a:rPr lang="en-US" dirty="0" smtClean="0"/>
              <a:t>Month</a:t>
            </a:r>
          </a:p>
          <a:p>
            <a:r>
              <a:rPr lang="en-US" dirty="0" smtClean="0"/>
              <a:t>Day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61238" y="2466652"/>
            <a:ext cx="2005677" cy="230832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SalesKey</a:t>
            </a:r>
            <a:endParaRPr lang="en-US" dirty="0" smtClean="0"/>
          </a:p>
          <a:p>
            <a:r>
              <a:rPr lang="en-US" dirty="0" err="1" smtClean="0"/>
              <a:t>CustomerKey</a:t>
            </a:r>
            <a:endParaRPr lang="en-US" dirty="0" smtClean="0"/>
          </a:p>
          <a:p>
            <a:r>
              <a:rPr lang="en-US" dirty="0" err="1" smtClean="0"/>
              <a:t>DateKey</a:t>
            </a:r>
            <a:endParaRPr lang="en-US" dirty="0" smtClean="0"/>
          </a:p>
          <a:p>
            <a:r>
              <a:rPr lang="en-US" dirty="0" err="1" smtClean="0"/>
              <a:t>TransactionNum</a:t>
            </a:r>
            <a:endParaRPr lang="en-US" dirty="0" smtClean="0"/>
          </a:p>
          <a:p>
            <a:r>
              <a:rPr lang="en-US" dirty="0" err="1" smtClean="0"/>
              <a:t>ProductKey</a:t>
            </a:r>
            <a:endParaRPr lang="en-US" dirty="0" smtClean="0"/>
          </a:p>
          <a:p>
            <a:r>
              <a:rPr lang="en-US" dirty="0" smtClean="0"/>
              <a:t>Quantity</a:t>
            </a:r>
          </a:p>
          <a:p>
            <a:r>
              <a:rPr lang="en-US" dirty="0" smtClean="0"/>
              <a:t>Price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35511" y="1822021"/>
            <a:ext cx="2005677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DimCustomer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30693" y="3983585"/>
            <a:ext cx="2005677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DimDate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61238" y="2097320"/>
            <a:ext cx="2005677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FactSales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441188" y="2374319"/>
            <a:ext cx="3520050" cy="59513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436369" y="3195484"/>
            <a:ext cx="3529687" cy="133593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68825" y="4788192"/>
            <a:ext cx="2005677" cy="120032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ProductKey</a:t>
            </a:r>
            <a:endParaRPr lang="en-US" dirty="0" smtClean="0"/>
          </a:p>
          <a:p>
            <a:r>
              <a:rPr lang="en-US" dirty="0" err="1" smtClean="0"/>
              <a:t>ProductNumber</a:t>
            </a:r>
            <a:endParaRPr lang="en-US" dirty="0" smtClean="0"/>
          </a:p>
          <a:p>
            <a:r>
              <a:rPr lang="en-US" dirty="0" err="1" smtClean="0"/>
              <a:t>ProductName</a:t>
            </a:r>
            <a:endParaRPr lang="en-US" dirty="0" smtClean="0"/>
          </a:p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169685" y="3765756"/>
            <a:ext cx="796370" cy="120989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64008" y="4418859"/>
            <a:ext cx="2005677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DimProduct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365228" y="2471572"/>
            <a:ext cx="2182656" cy="175432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MonthlyBudgetKey</a:t>
            </a:r>
            <a:endParaRPr lang="en-US" dirty="0" smtClean="0"/>
          </a:p>
          <a:p>
            <a:r>
              <a:rPr lang="en-US" dirty="0" err="1" smtClean="0"/>
              <a:t>CustomerKey</a:t>
            </a:r>
            <a:endParaRPr lang="en-US" dirty="0" smtClean="0"/>
          </a:p>
          <a:p>
            <a:r>
              <a:rPr lang="en-US" dirty="0" err="1" smtClean="0"/>
              <a:t>DateKey</a:t>
            </a:r>
            <a:endParaRPr lang="en-US" dirty="0" smtClean="0"/>
          </a:p>
          <a:p>
            <a:r>
              <a:rPr lang="en-US" dirty="0" smtClean="0"/>
              <a:t>Quantity</a:t>
            </a:r>
          </a:p>
          <a:p>
            <a:r>
              <a:rPr lang="en-US" dirty="0" smtClean="0"/>
              <a:t>Price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365227" y="2102240"/>
            <a:ext cx="2182657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FactMonthlyBudget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91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Stan Bice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Senior Data Warehouse Developer, PANDORA Jewelry</a:t>
            </a:r>
          </a:p>
          <a:p>
            <a:r>
              <a:rPr lang="en-US" dirty="0" smtClean="0"/>
              <a:t>Over 20 years of software development experience</a:t>
            </a:r>
          </a:p>
          <a:p>
            <a:r>
              <a:rPr lang="en-US" dirty="0" smtClean="0"/>
              <a:t>Past 8 years focused on database, data warehouse and business intelligence development</a:t>
            </a:r>
          </a:p>
          <a:p>
            <a:r>
              <a:rPr lang="en-US" dirty="0" smtClean="0"/>
              <a:t>Spoken at user groups and code camps, and participated in give camps</a:t>
            </a:r>
          </a:p>
          <a:p>
            <a:r>
              <a:rPr lang="en-US" dirty="0" smtClean="0"/>
              <a:t>Technical reviewer with Manning Press</a:t>
            </a:r>
          </a:p>
          <a:p>
            <a:r>
              <a:rPr lang="en-US" dirty="0" smtClean="0"/>
              <a:t>MCITP Business Intelligence Developer 2008</a:t>
            </a:r>
          </a:p>
          <a:p>
            <a:r>
              <a:rPr lang="en-US" dirty="0" smtClean="0"/>
              <a:t>40% Complete - MCSE Data Platform (SQL Server 2012/2014)</a:t>
            </a:r>
          </a:p>
          <a:p>
            <a:r>
              <a:rPr lang="en-US" dirty="0" smtClean="0"/>
              <a:t>LinkedIn and Twitter (@StanBice3)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I and Type II 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Determines the impact of changes to dimension and fact data records</a:t>
            </a:r>
          </a:p>
          <a:p>
            <a:r>
              <a:rPr lang="en-US" dirty="0" smtClean="0"/>
              <a:t>Type I Dimension</a:t>
            </a:r>
          </a:p>
          <a:p>
            <a:pPr lvl="1"/>
            <a:r>
              <a:rPr lang="en-US" dirty="0" smtClean="0"/>
              <a:t>When the dimension data record is updated, all fact history is updated</a:t>
            </a:r>
          </a:p>
          <a:p>
            <a:r>
              <a:rPr lang="en-US" dirty="0" smtClean="0"/>
              <a:t>Type II Dimension</a:t>
            </a:r>
          </a:p>
          <a:p>
            <a:pPr lvl="1"/>
            <a:r>
              <a:rPr lang="en-US" dirty="0" smtClean="0"/>
              <a:t>When the dimension data record is updated, a new dimension data record is created</a:t>
            </a:r>
          </a:p>
          <a:p>
            <a:pPr lvl="1"/>
            <a:r>
              <a:rPr lang="en-US" dirty="0" smtClean="0"/>
              <a:t>Fact history is not impacted</a:t>
            </a:r>
          </a:p>
          <a:p>
            <a:pPr lvl="1"/>
            <a:r>
              <a:rPr lang="en-US" dirty="0" smtClean="0"/>
              <a:t>Changes are tracked by including data record start and end dates</a:t>
            </a:r>
          </a:p>
          <a:p>
            <a:pPr lvl="1"/>
            <a:r>
              <a:rPr lang="en-US" dirty="0" smtClean="0"/>
              <a:t>Future fact data records will be associated with the new dimension data record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15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I Dimension Update Example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230396"/>
              </p:ext>
            </p:extLst>
          </p:nvPr>
        </p:nvGraphicFramePr>
        <p:xfrm>
          <a:off x="1471558" y="1978195"/>
          <a:ext cx="6096000" cy="1112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CustomerKey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Bice, Stan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Barley,</a:t>
                      </a:r>
                      <a:r>
                        <a:rPr lang="en-US" baseline="0" dirty="0" smtClean="0"/>
                        <a:t> 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32000" y="5643716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Stan moves to Florida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8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 Dimension </a:t>
            </a:r>
            <a:r>
              <a:rPr lang="en-US" dirty="0" smtClean="0"/>
              <a:t>Update Example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233571"/>
              </p:ext>
            </p:extLst>
          </p:nvPr>
        </p:nvGraphicFramePr>
        <p:xfrm>
          <a:off x="1471564" y="1978195"/>
          <a:ext cx="6096000" cy="1112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CustomerKey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Bice, Stan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Barley,</a:t>
                      </a:r>
                      <a:r>
                        <a:rPr lang="en-US" baseline="0" dirty="0" smtClean="0"/>
                        <a:t> 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32000" y="5643716"/>
            <a:ext cx="682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All of Stan’s sales history now say they were shipped to Florida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81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II Dimension Update Example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755174"/>
              </p:ext>
            </p:extLst>
          </p:nvPr>
        </p:nvGraphicFramePr>
        <p:xfrm>
          <a:off x="1471563" y="1978195"/>
          <a:ext cx="8468850" cy="1112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93770"/>
                <a:gridCol w="1693770"/>
                <a:gridCol w="1693770"/>
                <a:gridCol w="1693770"/>
                <a:gridCol w="16937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CustomerKey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StartDate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EndDate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Bice, Stan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01/01/2016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12/31/9999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Barley,</a:t>
                      </a:r>
                      <a:r>
                        <a:rPr lang="en-US" baseline="0" dirty="0" smtClean="0"/>
                        <a:t> 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01/01/2016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12/31/9999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32000" y="5643716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Stan moves to Florida on 2/14/2016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3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II Dimension </a:t>
            </a:r>
            <a:r>
              <a:rPr lang="en-US" dirty="0" smtClean="0"/>
              <a:t>Update Example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278738"/>
              </p:ext>
            </p:extLst>
          </p:nvPr>
        </p:nvGraphicFramePr>
        <p:xfrm>
          <a:off x="1471563" y="1978195"/>
          <a:ext cx="8468850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93770"/>
                <a:gridCol w="1693770"/>
                <a:gridCol w="1693770"/>
                <a:gridCol w="1693770"/>
                <a:gridCol w="16937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CustomerKey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StartDate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EndDate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Bice, Stan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01/01/2016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02/14/2016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Barley,</a:t>
                      </a:r>
                      <a:r>
                        <a:rPr lang="en-US" baseline="0" dirty="0" smtClean="0"/>
                        <a:t> 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01/01/2016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12/31/9999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Bice, Stan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02/14/2016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12/31/9999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32000" y="5643716"/>
            <a:ext cx="822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All of Stan’s sales on and after 2/14/2016 will say they were shipped to Florida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64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 Arriving Dimension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Pertains to when the </a:t>
            </a:r>
            <a:r>
              <a:rPr lang="en-US" dirty="0" smtClean="0"/>
              <a:t>dimension record </a:t>
            </a:r>
            <a:r>
              <a:rPr lang="en-US" dirty="0"/>
              <a:t>is retrieved</a:t>
            </a:r>
          </a:p>
          <a:p>
            <a:r>
              <a:rPr lang="en-US" dirty="0" smtClean="0"/>
              <a:t>Late Arriving Dimension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smtClean="0"/>
              <a:t>dimension </a:t>
            </a:r>
            <a:r>
              <a:rPr lang="en-US" dirty="0"/>
              <a:t>record is received after </a:t>
            </a:r>
            <a:r>
              <a:rPr lang="en-US" dirty="0" smtClean="0"/>
              <a:t>the fact record</a:t>
            </a:r>
          </a:p>
          <a:p>
            <a:pPr lvl="1"/>
            <a:r>
              <a:rPr lang="en-US" dirty="0">
                <a:hlinkClick r:id="rId2"/>
              </a:rPr>
              <a:t>http://www.kimballgroup.com/data-warehouse-business-intelligence-resources/kimball-techniques/dimensional-modeling-techniques/late-arriving-dimension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254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Early/Late Arriving Fact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Pertains to when the fact record is retrieved</a:t>
            </a:r>
          </a:p>
          <a:p>
            <a:r>
              <a:rPr lang="en-US" dirty="0" smtClean="0"/>
              <a:t>Early Arriving </a:t>
            </a:r>
            <a:r>
              <a:rPr lang="en-US" dirty="0" smtClean="0"/>
              <a:t>Fact (same as Late Arriving Dimension)</a:t>
            </a:r>
            <a:endParaRPr lang="en-US" dirty="0" smtClean="0"/>
          </a:p>
          <a:p>
            <a:pPr lvl="1"/>
            <a:r>
              <a:rPr lang="en-US" dirty="0" smtClean="0"/>
              <a:t>The fact record is received before the dimension record has been created</a:t>
            </a:r>
          </a:p>
          <a:p>
            <a:pPr lvl="1"/>
            <a:r>
              <a:rPr lang="en-US" dirty="0" smtClean="0"/>
              <a:t>Causes issues when the fact needs to lookup the associated dimension record</a:t>
            </a:r>
          </a:p>
          <a:p>
            <a:r>
              <a:rPr lang="en-US" dirty="0" smtClean="0"/>
              <a:t>Late Arriving Facts</a:t>
            </a:r>
          </a:p>
          <a:p>
            <a:pPr lvl="1"/>
            <a:r>
              <a:rPr lang="en-US" dirty="0" smtClean="0"/>
              <a:t>The fact record is received after the date that the transaction occurred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34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8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for Building a BI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 BI</a:t>
            </a:r>
          </a:p>
          <a:p>
            <a:pPr lvl="1"/>
            <a:r>
              <a:rPr lang="en-US" dirty="0" smtClean="0"/>
              <a:t>Initially an Excel Add-In, now a desktop app</a:t>
            </a:r>
          </a:p>
          <a:p>
            <a:pPr lvl="1"/>
            <a:r>
              <a:rPr lang="en-US" dirty="0" smtClean="0"/>
              <a:t>DAX expressions used for calculations</a:t>
            </a:r>
          </a:p>
          <a:p>
            <a:pPr lvl="1"/>
            <a:r>
              <a:rPr lang="en-US" dirty="0" smtClean="0"/>
              <a:t>Can extract, transform and present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88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Building a BI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SSAS Tabular</a:t>
            </a:r>
          </a:p>
          <a:p>
            <a:pPr lvl="1"/>
            <a:r>
              <a:rPr lang="en-US" dirty="0" smtClean="0"/>
              <a:t>Part of SQL Server</a:t>
            </a:r>
          </a:p>
          <a:p>
            <a:pPr lvl="1"/>
            <a:r>
              <a:rPr lang="en-US" dirty="0" smtClean="0"/>
              <a:t>DAX or MDX expressions </a:t>
            </a:r>
            <a:r>
              <a:rPr lang="en-US" dirty="0"/>
              <a:t>used for calculations</a:t>
            </a:r>
            <a:endParaRPr lang="en-US" dirty="0" smtClean="0"/>
          </a:p>
          <a:p>
            <a:pPr lvl="1"/>
            <a:r>
              <a:rPr lang="en-US" dirty="0" smtClean="0"/>
              <a:t>Can upgrade a Power BI model to create an SSAS Tabular project</a:t>
            </a:r>
          </a:p>
        </p:txBody>
      </p:sp>
    </p:spTree>
    <p:extLst>
      <p:ext uri="{BB962C8B-B14F-4D97-AF65-F5344CB8AC3E}">
        <p14:creationId xmlns:p14="http://schemas.microsoft.com/office/powerpoint/2010/main" val="191945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github.com/stanbice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848" y="2474519"/>
            <a:ext cx="10181427" cy="203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80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Building a BI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SSAS Multidimensional</a:t>
            </a:r>
          </a:p>
          <a:p>
            <a:pPr lvl="1"/>
            <a:r>
              <a:rPr lang="en-US" dirty="0" smtClean="0"/>
              <a:t>Part of SQL Server</a:t>
            </a:r>
          </a:p>
          <a:p>
            <a:pPr lvl="1"/>
            <a:r>
              <a:rPr lang="en-US" dirty="0"/>
              <a:t>Creates a </a:t>
            </a:r>
            <a:r>
              <a:rPr lang="en-US" dirty="0" smtClean="0"/>
              <a:t>cube</a:t>
            </a:r>
          </a:p>
          <a:p>
            <a:pPr lvl="1"/>
            <a:r>
              <a:rPr lang="en-US" dirty="0" smtClean="0"/>
              <a:t>MDX expressions </a:t>
            </a:r>
            <a:r>
              <a:rPr lang="en-US" dirty="0"/>
              <a:t>used for calculations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96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Building a BI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SSIS</a:t>
            </a:r>
          </a:p>
          <a:p>
            <a:pPr lvl="1"/>
            <a:r>
              <a:rPr lang="en-US" dirty="0" smtClean="0"/>
              <a:t>Part of SQL Server</a:t>
            </a:r>
          </a:p>
          <a:p>
            <a:pPr lvl="1"/>
            <a:r>
              <a:rPr lang="en-US" dirty="0" smtClean="0"/>
              <a:t>Used to create the ETL</a:t>
            </a:r>
          </a:p>
          <a:p>
            <a:pPr lvl="1"/>
            <a:r>
              <a:rPr lang="en-US" dirty="0" smtClean="0"/>
              <a:t>Builds the Data Warehouse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5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Building a BI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SSRS</a:t>
            </a:r>
          </a:p>
          <a:p>
            <a:pPr lvl="1"/>
            <a:r>
              <a:rPr lang="en-US" dirty="0" smtClean="0"/>
              <a:t>Part of SQL Server</a:t>
            </a:r>
          </a:p>
          <a:p>
            <a:pPr lvl="1"/>
            <a:r>
              <a:rPr lang="en-US" dirty="0" smtClean="0"/>
              <a:t>Presentation of the data</a:t>
            </a:r>
          </a:p>
          <a:p>
            <a:pPr lvl="1"/>
            <a:r>
              <a:rPr lang="en-US" dirty="0" smtClean="0"/>
              <a:t>Received a major update in SQL Server 2016</a:t>
            </a:r>
          </a:p>
          <a:p>
            <a:r>
              <a:rPr lang="en-US" dirty="0" smtClean="0"/>
              <a:t>Excel</a:t>
            </a:r>
          </a:p>
          <a:p>
            <a:pPr lvl="1"/>
            <a:r>
              <a:rPr lang="en-US" dirty="0" smtClean="0"/>
              <a:t>Used for pivot tables</a:t>
            </a:r>
          </a:p>
          <a:p>
            <a:pPr lvl="1"/>
            <a:r>
              <a:rPr lang="en-US" dirty="0" smtClean="0"/>
              <a:t>Can only connect to one data source (i.e. cube) at a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80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Walkthrough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6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2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Data Warehouse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492" y="1399103"/>
            <a:ext cx="2257425" cy="4095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0745" y="5494853"/>
            <a:ext cx="9828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http://download.microsoft.com/download/C/2/D/C2D2D5FA-768A-49AD-8957-1A434C6C8126</a:t>
            </a:r>
            <a:r>
              <a:rPr lang="en-US" dirty="0" smtClean="0"/>
              <a:t>/</a:t>
            </a:r>
          </a:p>
          <a:p>
            <a:r>
              <a:rPr lang="en-US" dirty="0" smtClean="0"/>
              <a:t>The_Microsoft_Modern_Data_Warehouse_White_Paper.pdf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2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Data Warehouse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8409" y="5511329"/>
            <a:ext cx="9828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http://download.microsoft.com/download/C/2/D/C2D2D5FA-768A-49AD-8957-1A434C6C8126</a:t>
            </a:r>
            <a:r>
              <a:rPr lang="en-US" dirty="0" smtClean="0"/>
              <a:t>/</a:t>
            </a:r>
          </a:p>
          <a:p>
            <a:r>
              <a:rPr lang="en-US" dirty="0" smtClean="0"/>
              <a:t>The_Microsoft_Modern_Data_Warehouse_White_Paper.pdf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087" y="1595437"/>
            <a:ext cx="698182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74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5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2016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download SQL Server 2016 Developer Edition for free:</a:t>
            </a:r>
          </a:p>
          <a:p>
            <a:pPr lvl="1"/>
            <a:r>
              <a:rPr lang="en-US" dirty="0">
                <a:hlinkClick r:id="rId2"/>
              </a:rPr>
              <a:t>http://biinsight.com/how-to-download-sql-server-2016-developer-edition-for-free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SQL Server Samples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github.com/Microsoft/sql-server-samples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10" y="3822944"/>
            <a:ext cx="10907202" cy="211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0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7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Intelligence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Business intelligence (BI)</a:t>
            </a:r>
            <a:r>
              <a:rPr lang="en-US" dirty="0"/>
              <a:t> is an umbrella term that includes the applications, infrastructure and tools, and best practices that enable access to and analysis of information to improve and optimize decisions and performance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http://www.gartner.com/it-glossary/business-intelligence-bi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4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History…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6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 BI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</a:p>
          <a:p>
            <a:r>
              <a:rPr lang="en-US" dirty="0" smtClean="0"/>
              <a:t>ETL</a:t>
            </a:r>
          </a:p>
          <a:p>
            <a:r>
              <a:rPr lang="en-US" dirty="0" smtClean="0"/>
              <a:t>Data Warehouse</a:t>
            </a:r>
          </a:p>
          <a:p>
            <a:r>
              <a:rPr lang="en-US" dirty="0" smtClean="0"/>
              <a:t>Analytical Processing</a:t>
            </a:r>
          </a:p>
          <a:p>
            <a:r>
              <a:rPr lang="en-US" dirty="0" smtClean="0"/>
              <a:t>Reporting</a:t>
            </a:r>
          </a:p>
          <a:p>
            <a:endParaRPr lang="en-US" dirty="0"/>
          </a:p>
          <a:p>
            <a:r>
              <a:rPr lang="en-US" dirty="0" smtClean="0"/>
              <a:t>Throughout the entire solution, the design is very important!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61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959</Words>
  <Application>Microsoft Office PowerPoint</Application>
  <PresentationFormat>Widescreen</PresentationFormat>
  <Paragraphs>270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Arial</vt:lpstr>
      <vt:lpstr>Diamond Grid 16x9</vt:lpstr>
      <vt:lpstr>Getting Started with BI</vt:lpstr>
      <vt:lpstr>About Stan Bice</vt:lpstr>
      <vt:lpstr>GitHub</vt:lpstr>
      <vt:lpstr>SQL Server 2016</vt:lpstr>
      <vt:lpstr>Definition</vt:lpstr>
      <vt:lpstr>Business Intelligence</vt:lpstr>
      <vt:lpstr>A Little History…</vt:lpstr>
      <vt:lpstr>Components</vt:lpstr>
      <vt:lpstr>Components of a BI Solution</vt:lpstr>
      <vt:lpstr>Data Sources</vt:lpstr>
      <vt:lpstr>ETL</vt:lpstr>
      <vt:lpstr>Data Warehouse</vt:lpstr>
      <vt:lpstr>Analytical Processing</vt:lpstr>
      <vt:lpstr>Reporting</vt:lpstr>
      <vt:lpstr>Terminology</vt:lpstr>
      <vt:lpstr>Facts and Dimensions</vt:lpstr>
      <vt:lpstr>Facts and Dimensions</vt:lpstr>
      <vt:lpstr>Granularity</vt:lpstr>
      <vt:lpstr>Granularity</vt:lpstr>
      <vt:lpstr>Type I and Type II Dimensions</vt:lpstr>
      <vt:lpstr>Type I Dimension Update Example</vt:lpstr>
      <vt:lpstr>Type I Dimension Update Example</vt:lpstr>
      <vt:lpstr>Type II Dimension Update Example</vt:lpstr>
      <vt:lpstr>Type II Dimension Update Example</vt:lpstr>
      <vt:lpstr>Late Arriving Dimension</vt:lpstr>
      <vt:lpstr>Early/Late Arriving Fact</vt:lpstr>
      <vt:lpstr>Tools</vt:lpstr>
      <vt:lpstr>Tools for Building a BI Solution</vt:lpstr>
      <vt:lpstr>Tools for Building a BI Solution</vt:lpstr>
      <vt:lpstr>Tools for Building a BI Solution</vt:lpstr>
      <vt:lpstr>Tools for Building a BI Solution</vt:lpstr>
      <vt:lpstr>Tools for Building a BI Solution</vt:lpstr>
      <vt:lpstr>Walkthrough</vt:lpstr>
      <vt:lpstr>Evolution</vt:lpstr>
      <vt:lpstr>Traditional Data Warehouse</vt:lpstr>
      <vt:lpstr>Modern Data Warehouse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2016-02-17T02:08:19Z</dcterms:created>
  <dcterms:modified xsi:type="dcterms:W3CDTF">2016-06-21T21:52:08Z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