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 id="2147483700" r:id="rId4"/>
    <p:sldMasterId id="2147483713" r:id="rId5"/>
    <p:sldMasterId id="2147483726" r:id="rId6"/>
  </p:sldMasterIdLst>
  <p:sldIdLst>
    <p:sldId id="256" r:id="rId7"/>
    <p:sldId id="291" r:id="rId8"/>
    <p:sldId id="258" r:id="rId9"/>
    <p:sldId id="259" r:id="rId10"/>
    <p:sldId id="260" r:id="rId11"/>
    <p:sldId id="261" r:id="rId12"/>
    <p:sldId id="262" r:id="rId13"/>
    <p:sldId id="263" r:id="rId14"/>
    <p:sldId id="264" r:id="rId15"/>
    <p:sldId id="265" r:id="rId16"/>
    <p:sldId id="290" r:id="rId17"/>
    <p:sldId id="266" r:id="rId18"/>
    <p:sldId id="267" r:id="rId19"/>
    <p:sldId id="268" r:id="rId20"/>
    <p:sldId id="269" r:id="rId21"/>
    <p:sldId id="270"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7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7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7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8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9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9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DED1"/>
        </a:solidFill>
        <a:effectLst/>
      </p:bgPr>
    </p:bg>
    <p:spTree>
      <p:nvGrpSpPr>
        <p:cNvPr id="1" name=""/>
        <p:cNvGrpSpPr/>
        <p:nvPr/>
      </p:nvGrpSpPr>
      <p:grpSpPr>
        <a:xfrm>
          <a:off x="0" y="0"/>
          <a:ext cx="0" cy="0"/>
          <a:chOff x="0" y="0"/>
          <a:chExt cx="0" cy="0"/>
        </a:xfrm>
      </p:grpSpPr>
      <p:sp>
        <p:nvSpPr>
          <p:cNvPr id="6" name="CustomShape 1" hidden="1"/>
          <p:cNvSpPr/>
          <p:nvPr/>
        </p:nvSpPr>
        <p:spPr>
          <a:xfrm>
            <a:off x="304920" y="329040"/>
            <a:ext cx="8530560" cy="619524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p:style>
      </p:sp>
      <p:sp>
        <p:nvSpPr>
          <p:cNvPr id="7" name="CustomShape 2" hidden="1"/>
          <p:cNvSpPr/>
          <p:nvPr/>
        </p:nvSpPr>
        <p:spPr>
          <a:xfrm>
            <a:off x="418680" y="434160"/>
            <a:ext cx="8305200" cy="5484960"/>
          </a:xfrm>
          <a:prstGeom prst="roundRect">
            <a:avLst>
              <a:gd name="adj" fmla="val 2127"/>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st="381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p:cNvSpPr/>
          <p:nvPr/>
        </p:nvSpPr>
        <p:spPr>
          <a:xfrm>
            <a:off x="304920" y="329040"/>
            <a:ext cx="8530560" cy="619524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418680" y="434160"/>
            <a:ext cx="8305200" cy="3107520"/>
          </a:xfrm>
          <a:prstGeom prst="roundRect">
            <a:avLst>
              <a:gd name="adj" fmla="val 4578"/>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st="381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3DED1"/>
        </a:solidFill>
        <a:effectLst/>
      </p:bgPr>
    </p:bg>
    <p:spTree>
      <p:nvGrpSpPr>
        <p:cNvPr id="1" name=""/>
        <p:cNvGrpSpPr/>
        <p:nvPr/>
      </p:nvGrpSpPr>
      <p:grpSpPr>
        <a:xfrm>
          <a:off x="0" y="0"/>
          <a:ext cx="0" cy="0"/>
          <a:chOff x="0" y="0"/>
          <a:chExt cx="0" cy="0"/>
        </a:xfrm>
      </p:grpSpPr>
      <p:sp>
        <p:nvSpPr>
          <p:cNvPr id="84" name="CustomShape 1"/>
          <p:cNvSpPr/>
          <p:nvPr/>
        </p:nvSpPr>
        <p:spPr>
          <a:xfrm>
            <a:off x="304920" y="329040"/>
            <a:ext cx="8530560" cy="619524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p:style>
      </p:sp>
      <p:sp>
        <p:nvSpPr>
          <p:cNvPr id="85" name="CustomShape 2"/>
          <p:cNvSpPr/>
          <p:nvPr/>
        </p:nvSpPr>
        <p:spPr>
          <a:xfrm>
            <a:off x="418680" y="434160"/>
            <a:ext cx="8305200" cy="5484960"/>
          </a:xfrm>
          <a:prstGeom prst="roundRect">
            <a:avLst>
              <a:gd name="adj" fmla="val 2127"/>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st="381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86"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8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grpSp>
        <p:nvGrpSpPr>
          <p:cNvPr id="124" name="Group 1"/>
          <p:cNvGrpSpPr/>
          <p:nvPr/>
        </p:nvGrpSpPr>
        <p:grpSpPr>
          <a:xfrm>
            <a:off x="1080" y="509400"/>
            <a:ext cx="1034280" cy="1352160"/>
            <a:chOff x="1080" y="509400"/>
            <a:chExt cx="1034280" cy="1352160"/>
          </a:xfrm>
        </p:grpSpPr>
        <p:sp>
          <p:nvSpPr>
            <p:cNvPr id="125" name="CustomShape 2"/>
            <p:cNvSpPr/>
            <p:nvPr/>
          </p:nvSpPr>
          <p:spPr>
            <a:xfrm rot="16200000">
              <a:off x="-133200" y="644040"/>
              <a:ext cx="1076760" cy="80748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126" name="CustomShape 3"/>
            <p:cNvSpPr/>
            <p:nvPr/>
          </p:nvSpPr>
          <p:spPr>
            <a:xfrm flipH="1">
              <a:off x="227520" y="784800"/>
              <a:ext cx="807480" cy="107676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127"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28"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grpSp>
        <p:nvGrpSpPr>
          <p:cNvPr id="165" name="Group 1"/>
          <p:cNvGrpSpPr/>
          <p:nvPr/>
        </p:nvGrpSpPr>
        <p:grpSpPr>
          <a:xfrm>
            <a:off x="1080" y="509400"/>
            <a:ext cx="1034280" cy="1352160"/>
            <a:chOff x="1080" y="509400"/>
            <a:chExt cx="1034280" cy="1352160"/>
          </a:xfrm>
        </p:grpSpPr>
        <p:sp>
          <p:nvSpPr>
            <p:cNvPr id="166" name="CustomShape 2"/>
            <p:cNvSpPr/>
            <p:nvPr/>
          </p:nvSpPr>
          <p:spPr>
            <a:xfrm rot="16200000">
              <a:off x="-133200" y="644040"/>
              <a:ext cx="1076760" cy="80748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167" name="CustomShape 3"/>
            <p:cNvSpPr/>
            <p:nvPr/>
          </p:nvSpPr>
          <p:spPr>
            <a:xfrm flipH="1">
              <a:off x="227520" y="784800"/>
              <a:ext cx="807480" cy="107676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168"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6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grpSp>
        <p:nvGrpSpPr>
          <p:cNvPr id="206" name="Group 1"/>
          <p:cNvGrpSpPr/>
          <p:nvPr/>
        </p:nvGrpSpPr>
        <p:grpSpPr>
          <a:xfrm>
            <a:off x="1080" y="509400"/>
            <a:ext cx="1034280" cy="1352160"/>
            <a:chOff x="1080" y="509400"/>
            <a:chExt cx="1034280" cy="1352160"/>
          </a:xfrm>
        </p:grpSpPr>
        <p:sp>
          <p:nvSpPr>
            <p:cNvPr id="207" name="CustomShape 2"/>
            <p:cNvSpPr/>
            <p:nvPr/>
          </p:nvSpPr>
          <p:spPr>
            <a:xfrm rot="16200000">
              <a:off x="-133200" y="644040"/>
              <a:ext cx="1076760" cy="80748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208" name="CustomShape 3"/>
            <p:cNvSpPr/>
            <p:nvPr/>
          </p:nvSpPr>
          <p:spPr>
            <a:xfrm flipH="1">
              <a:off x="227520" y="784800"/>
              <a:ext cx="807480" cy="107676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209" name="PlaceHolder 4"/>
          <p:cNvSpPr>
            <a:spLocks noGrp="1"/>
          </p:cNvSpPr>
          <p:nvPr>
            <p:ph type="title"/>
          </p:nvPr>
        </p:nvSpPr>
        <p:spPr>
          <a:xfrm>
            <a:off x="457200" y="273600"/>
            <a:ext cx="8228880" cy="1144440"/>
          </a:xfrm>
          <a:prstGeom prst="rect">
            <a:avLst/>
          </a:prstGeom>
        </p:spPr>
        <p:txBody>
          <a:bodyPr lIns="0" tIns="0" rIns="0" bIns="0" anchor="ctr"/>
          <a:lstStyle/>
          <a:p>
            <a:r>
              <a:rPr lang="en-IN" sz="1800" b="0" strike="noStrike" spc="-1">
                <a:latin typeface="Arial"/>
              </a:rPr>
              <a:t>Click to edit the title text format</a:t>
            </a:r>
          </a:p>
        </p:txBody>
      </p:sp>
      <p:sp>
        <p:nvSpPr>
          <p:cNvPr id="210"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
        <p:cNvGrpSpPr/>
        <p:nvPr/>
      </p:nvGrpSpPr>
      <p:grpSpPr>
        <a:xfrm>
          <a:off x="0" y="0"/>
          <a:ext cx="0" cy="0"/>
          <a:chOff x="0" y="0"/>
          <a:chExt cx="0" cy="0"/>
        </a:xfrm>
      </p:grpSpPr>
      <p:grpSp>
        <p:nvGrpSpPr>
          <p:cNvPr id="247" name="Group 1"/>
          <p:cNvGrpSpPr/>
          <p:nvPr/>
        </p:nvGrpSpPr>
        <p:grpSpPr>
          <a:xfrm>
            <a:off x="1080" y="509400"/>
            <a:ext cx="1034280" cy="1352160"/>
            <a:chOff x="1080" y="509400"/>
            <a:chExt cx="1034280" cy="1352160"/>
          </a:xfrm>
        </p:grpSpPr>
        <p:sp>
          <p:nvSpPr>
            <p:cNvPr id="248" name="CustomShape 2"/>
            <p:cNvSpPr/>
            <p:nvPr/>
          </p:nvSpPr>
          <p:spPr>
            <a:xfrm rot="16200000">
              <a:off x="-133200" y="644040"/>
              <a:ext cx="1076760" cy="807480"/>
            </a:xfrm>
            <a:prstGeom prst="diagStrip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249" name="CustomShape 3"/>
            <p:cNvSpPr/>
            <p:nvPr/>
          </p:nvSpPr>
          <p:spPr>
            <a:xfrm flipH="1">
              <a:off x="227520" y="784800"/>
              <a:ext cx="807480" cy="1076760"/>
            </a:xfrm>
            <a:prstGeom prst="diagStripe">
              <a:avLst>
                <a:gd name="adj" fmla="val 50000"/>
              </a:avLst>
            </a:prstGeom>
            <a:solidFill>
              <a:schemeClr val="lt2"/>
            </a:solidFill>
            <a:ln>
              <a:noFill/>
            </a:ln>
          </p:spPr>
          <p:style>
            <a:lnRef idx="0">
              <a:scrgbClr r="0" g="0" b="0"/>
            </a:lnRef>
            <a:fillRef idx="0">
              <a:scrgbClr r="0" g="0" b="0"/>
            </a:fillRef>
            <a:effectRef idx="0">
              <a:scrgbClr r="0" g="0" b="0"/>
            </a:effectRef>
            <a:fontRef idx="minor"/>
          </p:style>
        </p:sp>
      </p:grpSp>
      <p:sp>
        <p:nvSpPr>
          <p:cNvPr id="250" name="PlaceHolder 4"/>
          <p:cNvSpPr>
            <a:spLocks noGrp="1"/>
          </p:cNvSpPr>
          <p:nvPr>
            <p:ph type="title"/>
          </p:nvPr>
        </p:nvSpPr>
        <p:spPr>
          <a:xfrm>
            <a:off x="457200" y="273600"/>
            <a:ext cx="8228880" cy="1144440"/>
          </a:xfrm>
          <a:prstGeom prst="rect">
            <a:avLst/>
          </a:prstGeom>
        </p:spPr>
        <p:txBody>
          <a:bodyPr lIns="0" tIns="0" rIns="0" bIns="0" anchor="ctr"/>
          <a:lstStyle/>
          <a:p>
            <a:r>
              <a:rPr lang="en-IN" sz="1800" b="0" strike="noStrike" spc="-1">
                <a:latin typeface="Arial"/>
              </a:rPr>
              <a:t>Click to edit the title text format</a:t>
            </a:r>
          </a:p>
        </p:txBody>
      </p:sp>
      <p:sp>
        <p:nvSpPr>
          <p:cNvPr id="251"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web.stanford.edu/class/cs224n/reports/2759862.pdf" TargetMode="External"/><Relationship Id="rId2" Type="http://schemas.openxmlformats.org/officeDocument/2006/relationships/hyperlink" Target="http://tensorflow.org/" TargetMode="External"/><Relationship Id="rId1" Type="http://schemas.openxmlformats.org/officeDocument/2006/relationships/slideLayout" Target="../slideLayouts/slideLayout13.xml"/><Relationship Id="rId4" Type="http://schemas.openxmlformats.org/officeDocument/2006/relationships/hyperlink" Target="https://github.com/FakeNewsChallenge/fnc-1-basel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741240" y="1143000"/>
            <a:ext cx="7923240" cy="155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1" strike="noStrike" spc="-1">
                <a:solidFill>
                  <a:srgbClr val="000000"/>
                </a:solidFill>
                <a:latin typeface="Verdana"/>
                <a:ea typeface="DejaVu Sans"/>
              </a:rPr>
              <a:t>AUTOMATIC STANCE    		DETECTION</a:t>
            </a:r>
            <a:endParaRPr lang="en-IN" sz="4800" b="0" strike="noStrike" spc="-1">
              <a:latin typeface="Arial"/>
            </a:endParaRPr>
          </a:p>
        </p:txBody>
      </p:sp>
      <p:sp>
        <p:nvSpPr>
          <p:cNvPr id="289" name="CustomShape 2"/>
          <p:cNvSpPr/>
          <p:nvPr/>
        </p:nvSpPr>
        <p:spPr>
          <a:xfrm>
            <a:off x="533520" y="3809880"/>
            <a:ext cx="434196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latin typeface="Verdana"/>
                <a:ea typeface="DejaVu Sans"/>
              </a:rPr>
              <a:t>By: Abhinav Kumar Jha</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Amish Gupta</a:t>
            </a:r>
            <a:endParaRPr lang="en-IN" sz="2400" b="0" strike="noStrike" spc="-1">
              <a:latin typeface="Arial"/>
            </a:endParaRPr>
          </a:p>
        </p:txBody>
      </p:sp>
      <p:sp>
        <p:nvSpPr>
          <p:cNvPr id="290" name="CustomShape 3"/>
          <p:cNvSpPr/>
          <p:nvPr/>
        </p:nvSpPr>
        <p:spPr>
          <a:xfrm>
            <a:off x="561240" y="5105520"/>
            <a:ext cx="5304960" cy="45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533520" y="533520"/>
            <a:ext cx="8151840" cy="484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latin typeface="Verdana"/>
                <a:ea typeface="DejaVu Sans"/>
              </a:rPr>
              <a:t>Representation and Features for MLP</a:t>
            </a:r>
            <a:endParaRPr lang="en-IN" sz="2400" b="0" strike="noStrike" spc="-1">
              <a:latin typeface="Arial"/>
            </a:endParaRPr>
          </a:p>
          <a:p>
            <a:pPr>
              <a:lnSpc>
                <a:spcPct val="100000"/>
              </a:lnSpc>
            </a:pP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We use two simple bag-of-words (BOW) representations for the text inputs: term frequency (TF) and term frequency-inverse document frequency (TF-IDF) . </a:t>
            </a: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TF measures the number of times a term (word) occurs in a document</a:t>
            </a: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TF-IDF helps in </a:t>
            </a:r>
            <a:r>
              <a:rPr lang="en-IN" sz="2400" b="1" strike="noStrike" spc="-1">
                <a:solidFill>
                  <a:srgbClr val="000000"/>
                </a:solidFill>
                <a:latin typeface="Verdana"/>
                <a:ea typeface="DejaVu Sans"/>
              </a:rPr>
              <a:t>weighing down</a:t>
            </a:r>
            <a:r>
              <a:rPr lang="en-IN" sz="2400" b="0" strike="noStrike" spc="-1">
                <a:solidFill>
                  <a:srgbClr val="000000"/>
                </a:solidFill>
                <a:latin typeface="Verdana"/>
                <a:ea typeface="DejaVu Sans"/>
              </a:rPr>
              <a:t> the effects of too frequently occurring terms. Also the terms that occur less in the document can be more relevant. TF-IDF helps </a:t>
            </a:r>
            <a:r>
              <a:rPr lang="en-IN" sz="2400" b="1" strike="noStrike" spc="-1">
                <a:solidFill>
                  <a:srgbClr val="000000"/>
                </a:solidFill>
                <a:latin typeface="Verdana"/>
                <a:ea typeface="DejaVu Sans"/>
              </a:rPr>
              <a:t>weighing up</a:t>
            </a:r>
            <a:r>
              <a:rPr lang="en-IN" sz="2400" b="0" strike="noStrike" spc="-1">
                <a:solidFill>
                  <a:srgbClr val="000000"/>
                </a:solidFill>
                <a:latin typeface="Verdana"/>
                <a:ea typeface="DejaVu Sans"/>
              </a:rPr>
              <a:t> the effects of less frequently occurring terms.</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89;p35"/>
          <p:cNvPicPr/>
          <p:nvPr/>
        </p:nvPicPr>
        <p:blipFill>
          <a:blip r:embed="rId2"/>
          <a:stretch/>
        </p:blipFill>
        <p:spPr>
          <a:xfrm>
            <a:off x="685800" y="4269240"/>
            <a:ext cx="7665840" cy="1217160"/>
          </a:xfrm>
          <a:prstGeom prst="rect">
            <a:avLst/>
          </a:prstGeom>
          <a:ln>
            <a:noFill/>
          </a:ln>
        </p:spPr>
      </p:pic>
      <p:pic>
        <p:nvPicPr>
          <p:cNvPr id="5" name="Google Shape;282;p34"/>
          <p:cNvPicPr/>
          <p:nvPr/>
        </p:nvPicPr>
        <p:blipFill>
          <a:blip r:embed="rId3"/>
          <a:stretch/>
        </p:blipFill>
        <p:spPr>
          <a:xfrm>
            <a:off x="1295400" y="1600200"/>
            <a:ext cx="6219720" cy="1826280"/>
          </a:xfrm>
          <a:prstGeom prst="rect">
            <a:avLst/>
          </a:prstGeom>
          <a:ln>
            <a:noFill/>
          </a:ln>
        </p:spPr>
      </p:pic>
    </p:spTree>
    <p:extLst>
      <p:ext uri="{BB962C8B-B14F-4D97-AF65-F5344CB8AC3E}">
        <p14:creationId xmlns:p14="http://schemas.microsoft.com/office/powerpoint/2010/main" val="69503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502920" y="530280"/>
            <a:ext cx="8182440" cy="418644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normAutofit/>
          </a:bodyPr>
          <a:lstStyle/>
          <a:p>
            <a:pPr>
              <a:lnSpc>
                <a:spcPct val="100000"/>
              </a:lnSpc>
              <a:spcBef>
                <a:spcPts val="249"/>
              </a:spcBef>
            </a:pPr>
            <a:r>
              <a:rPr lang="en-IN" sz="2400" b="0" strike="noStrike" spc="-1">
                <a:solidFill>
                  <a:srgbClr val="000000"/>
                </a:solidFill>
                <a:latin typeface="Verdana"/>
                <a:ea typeface="DejaVu Sans"/>
              </a:rPr>
              <a:t>The representations and feature extracted from the headline and body pairs consist of only the following:</a:t>
            </a:r>
            <a:endParaRPr lang="en-IN" sz="2400" b="0" strike="noStrike" spc="-1">
              <a:latin typeface="Arial"/>
            </a:endParaRPr>
          </a:p>
          <a:p>
            <a:pPr>
              <a:lnSpc>
                <a:spcPct val="100000"/>
              </a:lnSpc>
              <a:spcBef>
                <a:spcPts val="249"/>
              </a:spcBef>
            </a:pPr>
            <a:r>
              <a:rPr lang="en-IN" sz="2400" b="0" strike="noStrike" spc="-1">
                <a:solidFill>
                  <a:srgbClr val="000000"/>
                </a:solidFill>
                <a:latin typeface="Verdana"/>
                <a:ea typeface="DejaVu Sans"/>
              </a:rPr>
              <a:t>• The TF vector of the headline</a:t>
            </a:r>
            <a:endParaRPr lang="en-IN" sz="2400" b="0" strike="noStrike" spc="-1">
              <a:latin typeface="Arial"/>
            </a:endParaRPr>
          </a:p>
          <a:p>
            <a:pPr>
              <a:lnSpc>
                <a:spcPct val="100000"/>
              </a:lnSpc>
              <a:spcBef>
                <a:spcPts val="249"/>
              </a:spcBef>
            </a:pPr>
            <a:r>
              <a:rPr lang="en-IN" sz="2400" b="0" strike="noStrike" spc="-1">
                <a:solidFill>
                  <a:srgbClr val="000000"/>
                </a:solidFill>
                <a:latin typeface="Verdana"/>
                <a:ea typeface="DejaVu Sans"/>
              </a:rPr>
              <a:t>• The TF vector of the body</a:t>
            </a:r>
            <a:endParaRPr lang="en-IN" sz="2400" b="0" strike="noStrike" spc="-1">
              <a:latin typeface="Arial"/>
            </a:endParaRPr>
          </a:p>
          <a:p>
            <a:pPr>
              <a:lnSpc>
                <a:spcPct val="100000"/>
              </a:lnSpc>
              <a:spcBef>
                <a:spcPts val="249"/>
              </a:spcBef>
            </a:pPr>
            <a:r>
              <a:rPr lang="en-IN" sz="2400" b="0" strike="noStrike" spc="-1">
                <a:solidFill>
                  <a:srgbClr val="000000"/>
                </a:solidFill>
                <a:latin typeface="Verdana"/>
                <a:ea typeface="DejaVu Sans"/>
              </a:rPr>
              <a:t>• The cosine similarity between the TF-IDF vectors of the headline and body</a:t>
            </a:r>
            <a:endParaRPr lang="en-IN" sz="2400" b="0" strike="noStrike" spc="-1">
              <a:latin typeface="Arial"/>
            </a:endParaRPr>
          </a:p>
          <a:p>
            <a:pPr>
              <a:lnSpc>
                <a:spcPct val="100000"/>
              </a:lnSpc>
              <a:spcBef>
                <a:spcPts val="249"/>
              </a:spcBef>
            </a:pPr>
            <a:endParaRPr lang="en-IN" sz="2400" b="0" strike="noStrike" spc="-1">
              <a:latin typeface="Arial"/>
            </a:endParaRPr>
          </a:p>
          <a:p>
            <a:pPr>
              <a:lnSpc>
                <a:spcPct val="100000"/>
              </a:lnSpc>
              <a:spcBef>
                <a:spcPts val="249"/>
              </a:spcBef>
            </a:pPr>
            <a:r>
              <a:rPr lang="en-IN" sz="2400" b="0" strike="noStrike" spc="-1">
                <a:solidFill>
                  <a:srgbClr val="000000"/>
                </a:solidFill>
                <a:latin typeface="Verdana"/>
                <a:ea typeface="DejaVu Sans"/>
              </a:rPr>
              <a:t>The TF vectors and the TF-IDF cosine similarity are concatenated in a feature vector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502920" y="530280"/>
            <a:ext cx="8182440" cy="418644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normAutofit fontScale="92500"/>
          </a:bodyPr>
          <a:lstStyle/>
          <a:p>
            <a:pPr>
              <a:lnSpc>
                <a:spcPct val="100000"/>
              </a:lnSpc>
              <a:spcBef>
                <a:spcPts val="249"/>
              </a:spcBef>
            </a:pPr>
            <a:r>
              <a:rPr lang="en-IN" sz="2600" b="1" strike="noStrike" spc="-1">
                <a:solidFill>
                  <a:srgbClr val="000000"/>
                </a:solidFill>
                <a:latin typeface="Verdana"/>
                <a:ea typeface="DejaVu Sans"/>
              </a:rPr>
              <a:t>Classifier</a:t>
            </a:r>
            <a:r>
              <a:rPr lang="en-IN" sz="2800" b="0" strike="noStrike" spc="-1">
                <a:solidFill>
                  <a:srgbClr val="000000"/>
                </a:solidFill>
                <a:latin typeface="Verdana"/>
                <a:ea typeface="DejaVu Sans"/>
              </a:rPr>
              <a:t> </a:t>
            </a:r>
            <a:endParaRPr lang="en-IN" sz="2800" b="0" strike="noStrike" spc="-1">
              <a:latin typeface="Arial"/>
            </a:endParaRPr>
          </a:p>
          <a:p>
            <a:pPr>
              <a:lnSpc>
                <a:spcPct val="100000"/>
              </a:lnSpc>
              <a:spcBef>
                <a:spcPts val="249"/>
              </a:spcBef>
            </a:pPr>
            <a:endParaRPr lang="en-IN" sz="28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600" b="0" strike="noStrike" spc="-1">
                <a:solidFill>
                  <a:srgbClr val="000000"/>
                </a:solidFill>
                <a:latin typeface="Verdana"/>
                <a:ea typeface="DejaVu Sans"/>
              </a:rPr>
              <a:t>The classifier is a MLP with one hidden layer of 100 units and a softmax on the output of the final linear layer. </a:t>
            </a:r>
            <a:endParaRPr lang="en-IN" sz="26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600" b="0" strike="noStrike" spc="-1">
                <a:solidFill>
                  <a:srgbClr val="000000"/>
                </a:solidFill>
                <a:latin typeface="Verdana"/>
                <a:ea typeface="DejaVu Sans"/>
              </a:rPr>
              <a:t>We use the rectified linear unit (ReLU) activation function as non-linearity for the hidden layer. </a:t>
            </a:r>
            <a:endParaRPr lang="en-IN" sz="26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600" b="0" strike="noStrike" spc="-1">
                <a:solidFill>
                  <a:srgbClr val="000000"/>
                </a:solidFill>
                <a:latin typeface="Verdana"/>
                <a:ea typeface="DejaVu Sans"/>
              </a:rPr>
              <a:t>The system predicts with the highest scoring label (‘agree’, ‘disagree’, ‘discuss’, or ‘unrelated’). </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55520" y="-144360"/>
            <a:ext cx="303480" cy="303480"/>
          </a:xfrm>
          <a:prstGeom prst="rect">
            <a:avLst/>
          </a:prstGeom>
          <a:noFill/>
          <a:ln>
            <a:noFill/>
          </a:ln>
        </p:spPr>
        <p:style>
          <a:lnRef idx="0">
            <a:scrgbClr r="0" g="0" b="0"/>
          </a:lnRef>
          <a:fillRef idx="0">
            <a:scrgbClr r="0" g="0" b="0"/>
          </a:fillRef>
          <a:effectRef idx="0">
            <a:scrgbClr r="0" g="0" b="0"/>
          </a:effectRef>
          <a:fontRef idx="minor"/>
        </p:style>
      </p:sp>
      <p:sp>
        <p:nvSpPr>
          <p:cNvPr id="304" name="CustomShape 2"/>
          <p:cNvSpPr/>
          <p:nvPr/>
        </p:nvSpPr>
        <p:spPr>
          <a:xfrm>
            <a:off x="307800" y="7920"/>
            <a:ext cx="303480" cy="303480"/>
          </a:xfrm>
          <a:prstGeom prst="rect">
            <a:avLst/>
          </a:prstGeom>
          <a:noFill/>
          <a:ln>
            <a:noFill/>
          </a:ln>
        </p:spPr>
        <p:style>
          <a:lnRef idx="0">
            <a:scrgbClr r="0" g="0" b="0"/>
          </a:lnRef>
          <a:fillRef idx="0">
            <a:scrgbClr r="0" g="0" b="0"/>
          </a:fillRef>
          <a:effectRef idx="0">
            <a:scrgbClr r="0" g="0" b="0"/>
          </a:effectRef>
          <a:fontRef idx="minor"/>
        </p:style>
      </p:sp>
      <p:pic>
        <p:nvPicPr>
          <p:cNvPr id="305" name="Picture 10"/>
          <p:cNvPicPr/>
          <p:nvPr/>
        </p:nvPicPr>
        <p:blipFill>
          <a:blip r:embed="rId2"/>
          <a:stretch/>
        </p:blipFill>
        <p:spPr>
          <a:xfrm>
            <a:off x="488160" y="457200"/>
            <a:ext cx="8148960" cy="588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55520" y="-144360"/>
            <a:ext cx="303480" cy="303480"/>
          </a:xfrm>
          <a:prstGeom prst="rect">
            <a:avLst/>
          </a:prstGeom>
          <a:noFill/>
          <a:ln>
            <a:noFill/>
          </a:ln>
        </p:spPr>
        <p:style>
          <a:lnRef idx="0">
            <a:scrgbClr r="0" g="0" b="0"/>
          </a:lnRef>
          <a:fillRef idx="0">
            <a:scrgbClr r="0" g="0" b="0"/>
          </a:fillRef>
          <a:effectRef idx="0">
            <a:scrgbClr r="0" g="0" b="0"/>
          </a:effectRef>
          <a:fontRef idx="minor"/>
        </p:style>
      </p:sp>
      <p:sp>
        <p:nvSpPr>
          <p:cNvPr id="307" name="CustomShape 2"/>
          <p:cNvSpPr/>
          <p:nvPr/>
        </p:nvSpPr>
        <p:spPr>
          <a:xfrm>
            <a:off x="307800" y="7920"/>
            <a:ext cx="303480" cy="303480"/>
          </a:xfrm>
          <a:prstGeom prst="rect">
            <a:avLst/>
          </a:prstGeom>
          <a:noFill/>
          <a:ln>
            <a:noFill/>
          </a:ln>
        </p:spPr>
        <p:style>
          <a:lnRef idx="0">
            <a:scrgbClr r="0" g="0" b="0"/>
          </a:lnRef>
          <a:fillRef idx="0">
            <a:scrgbClr r="0" g="0" b="0"/>
          </a:fillRef>
          <a:effectRef idx="0">
            <a:scrgbClr r="0" g="0" b="0"/>
          </a:effectRef>
          <a:fontRef idx="minor"/>
        </p:style>
      </p:sp>
      <p:sp>
        <p:nvSpPr>
          <p:cNvPr id="308" name="TextShape 3"/>
          <p:cNvSpPr txBox="1"/>
          <p:nvPr/>
        </p:nvSpPr>
        <p:spPr>
          <a:xfrm>
            <a:off x="414000" y="504000"/>
            <a:ext cx="8226000" cy="2921760"/>
          </a:xfrm>
          <a:prstGeom prst="rect">
            <a:avLst/>
          </a:prstGeom>
          <a:noFill/>
          <a:ln>
            <a:noFill/>
          </a:ln>
        </p:spPr>
        <p:txBody>
          <a:bodyPr lIns="90000" tIns="45000" rIns="90000" bIns="45000"/>
          <a:lstStyle/>
          <a:p>
            <a:r>
              <a:rPr lang="en-IN" sz="2400" b="1" strike="noStrike" spc="-1">
                <a:solidFill>
                  <a:srgbClr val="000000"/>
                </a:solidFill>
                <a:latin typeface="Verdana"/>
                <a:ea typeface="DejaVu Sans"/>
              </a:rPr>
              <a:t>Training Results</a:t>
            </a:r>
            <a:endParaRPr lang="en-IN" sz="2400" b="0" strike="noStrike" spc="-1">
              <a:latin typeface="Arial"/>
            </a:endParaRPr>
          </a:p>
          <a:p>
            <a:endParaRPr lang="en-IN" sz="2400" b="0" strike="noStrike" spc="-1">
              <a:latin typeface="Arial"/>
            </a:endParaRPr>
          </a:p>
        </p:txBody>
      </p:sp>
      <p:pic>
        <p:nvPicPr>
          <p:cNvPr id="309" name="Picture 308"/>
          <p:cNvPicPr/>
          <p:nvPr/>
        </p:nvPicPr>
        <p:blipFill>
          <a:blip r:embed="rId2"/>
          <a:stretch/>
        </p:blipFill>
        <p:spPr>
          <a:xfrm>
            <a:off x="524160" y="1512000"/>
            <a:ext cx="6099840" cy="2296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288000" y="388800"/>
            <a:ext cx="8182440" cy="1050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1800" b="0" strike="noStrike" spc="-1">
                <a:solidFill>
                  <a:srgbClr val="000000"/>
                </a:solidFill>
                <a:latin typeface="Verdana"/>
                <a:ea typeface="DejaVu Sans"/>
              </a:rPr>
              <a:t>		Additional Features Extracted from text</a:t>
            </a:r>
            <a:endParaRPr lang="en-IN" sz="1800" b="0" strike="noStrike" spc="-1">
              <a:latin typeface="Arial"/>
            </a:endParaRPr>
          </a:p>
        </p:txBody>
      </p:sp>
      <p:sp>
        <p:nvSpPr>
          <p:cNvPr id="311" name="CustomShape 2"/>
          <p:cNvSpPr/>
          <p:nvPr/>
        </p:nvSpPr>
        <p:spPr>
          <a:xfrm>
            <a:off x="1152000" y="1440000"/>
            <a:ext cx="7126920" cy="31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1.Cosine Similarity</a:t>
            </a:r>
            <a:endParaRPr lang="en-IN" sz="1800" b="0" strike="noStrike" spc="-1">
              <a:latin typeface="Arial"/>
            </a:endParaRPr>
          </a:p>
          <a:p>
            <a:pPr>
              <a:lnSpc>
                <a:spcPct val="100000"/>
              </a:lnSpc>
            </a:pPr>
            <a:r>
              <a:rPr lang="en-IN" sz="1800" b="0" strike="noStrike" spc="-1">
                <a:solidFill>
                  <a:srgbClr val="000000"/>
                </a:solidFill>
                <a:latin typeface="Arial"/>
                <a:ea typeface="DejaVu Sans"/>
              </a:rPr>
              <a:t>2.KL Divergence Score</a:t>
            </a:r>
            <a:endParaRPr lang="en-IN" sz="1800" b="0" strike="noStrike" spc="-1">
              <a:latin typeface="Arial"/>
            </a:endParaRPr>
          </a:p>
          <a:p>
            <a:pPr>
              <a:lnSpc>
                <a:spcPct val="100000"/>
              </a:lnSpc>
            </a:pPr>
            <a:r>
              <a:rPr lang="en-IN" sz="1800" b="0" strike="noStrike" spc="-1">
                <a:solidFill>
                  <a:srgbClr val="000000"/>
                </a:solidFill>
                <a:latin typeface="Arial"/>
                <a:ea typeface="DejaVu Sans"/>
              </a:rPr>
              <a:t>3.Google News Cue Words Embedding</a:t>
            </a:r>
            <a:endParaRPr lang="en-IN" sz="1800" b="0" strike="noStrike" spc="-1">
              <a:latin typeface="Arial"/>
            </a:endParaRPr>
          </a:p>
          <a:p>
            <a:pPr>
              <a:lnSpc>
                <a:spcPct val="100000"/>
              </a:lnSpc>
            </a:pPr>
            <a:r>
              <a:rPr lang="en-IN" sz="1800" b="0" strike="noStrike" spc="-1">
                <a:solidFill>
                  <a:srgbClr val="000000"/>
                </a:solidFill>
                <a:latin typeface="Arial"/>
                <a:ea typeface="DejaVu Sans"/>
              </a:rPr>
              <a:t>4.Google Word 2 Vec word embeddings</a:t>
            </a:r>
            <a:endParaRPr lang="en-IN" sz="1800" b="0" strike="noStrike" spc="-1">
              <a:latin typeface="Arial"/>
            </a:endParaRPr>
          </a:p>
          <a:p>
            <a:pPr>
              <a:lnSpc>
                <a:spcPct val="100000"/>
              </a:lnSpc>
            </a:pPr>
            <a:r>
              <a:rPr lang="en-IN" sz="1800" b="0" strike="noStrike" spc="-1">
                <a:solidFill>
                  <a:srgbClr val="000000"/>
                </a:solidFill>
                <a:latin typeface="Arial"/>
                <a:ea typeface="DejaVu Sans"/>
              </a:rPr>
              <a:t>5.N Gram Model </a:t>
            </a:r>
            <a:endParaRPr lang="en-IN" sz="1800" b="0" strike="noStrike" spc="-1">
              <a:latin typeface="Arial"/>
            </a:endParaRPr>
          </a:p>
          <a:p>
            <a:pPr>
              <a:lnSpc>
                <a:spcPct val="100000"/>
              </a:lnSpc>
            </a:pPr>
            <a:r>
              <a:rPr lang="en-IN" sz="1800" b="0" strike="noStrike" spc="-1">
                <a:solidFill>
                  <a:srgbClr val="000000"/>
                </a:solidFill>
                <a:latin typeface="Arial"/>
                <a:ea typeface="DejaVu Sans"/>
              </a:rPr>
              <a:t>	5.1 Unigram </a:t>
            </a:r>
            <a:endParaRPr lang="en-IN" sz="1800" b="0" strike="noStrike" spc="-1">
              <a:latin typeface="Arial"/>
            </a:endParaRPr>
          </a:p>
          <a:p>
            <a:pPr>
              <a:lnSpc>
                <a:spcPct val="100000"/>
              </a:lnSpc>
            </a:pPr>
            <a:r>
              <a:rPr lang="en-IN" sz="1800" b="0" strike="noStrike" spc="-1">
                <a:solidFill>
                  <a:srgbClr val="000000"/>
                </a:solidFill>
                <a:latin typeface="Arial"/>
                <a:ea typeface="DejaVu Sans"/>
              </a:rPr>
              <a:t>	5.2 Bigram</a:t>
            </a:r>
            <a:endParaRPr lang="en-IN" sz="1800" b="0" strike="noStrike" spc="-1">
              <a:latin typeface="Arial"/>
            </a:endParaRPr>
          </a:p>
          <a:p>
            <a:pPr>
              <a:lnSpc>
                <a:spcPct val="100000"/>
              </a:lnSpc>
            </a:pPr>
            <a:r>
              <a:rPr lang="en-IN" sz="1800" b="0" strike="noStrike" spc="-1">
                <a:solidFill>
                  <a:srgbClr val="000000"/>
                </a:solidFill>
                <a:latin typeface="Arial"/>
                <a:ea typeface="DejaVu Sans"/>
              </a:rPr>
              <a:t>	5.3 Trigram</a:t>
            </a:r>
            <a:endParaRPr lang="en-IN" sz="1800" b="0" strike="noStrike" spc="-1">
              <a:latin typeface="Arial"/>
            </a:endParaRPr>
          </a:p>
          <a:p>
            <a:pPr>
              <a:lnSpc>
                <a:spcPct val="100000"/>
              </a:lnSpc>
            </a:pPr>
            <a:r>
              <a:rPr lang="en-IN" sz="1800" b="0" strike="noStrike" spc="-1">
                <a:solidFill>
                  <a:srgbClr val="000000"/>
                </a:solidFill>
                <a:latin typeface="Arial"/>
                <a:ea typeface="DejaVu Sans"/>
              </a:rPr>
              <a:t>6. Word Weightage scorers</a:t>
            </a:r>
            <a:endParaRPr lang="en-IN" sz="1800" b="0" strike="noStrike" spc="-1">
              <a:latin typeface="Arial"/>
            </a:endParaRPr>
          </a:p>
          <a:p>
            <a:pPr>
              <a:lnSpc>
                <a:spcPct val="100000"/>
              </a:lnSpc>
            </a:pPr>
            <a:r>
              <a:rPr lang="en-IN" sz="1800" b="0" strike="noStrike" spc="-1">
                <a:solidFill>
                  <a:srgbClr val="000000"/>
                </a:solidFill>
                <a:latin typeface="Arial"/>
                <a:ea typeface="DejaVu Sans"/>
              </a:rPr>
              <a:t>	6.1 TF -IDF </a:t>
            </a:r>
            <a:endParaRPr lang="en-IN" sz="1800" b="0" strike="noStrike" spc="-1">
              <a:latin typeface="Arial"/>
            </a:endParaRPr>
          </a:p>
          <a:p>
            <a:pPr>
              <a:lnSpc>
                <a:spcPct val="100000"/>
              </a:lnSpc>
            </a:pPr>
            <a:r>
              <a:rPr lang="en-IN" sz="1800" b="0" i="1" strike="noStrike" spc="-1">
                <a:solidFill>
                  <a:srgbClr val="000000"/>
                </a:solidFill>
                <a:latin typeface="Arial"/>
                <a:ea typeface="DejaVu Sans"/>
              </a:rPr>
              <a:t>	6.2 Skip Gram Model</a:t>
            </a:r>
            <a:endParaRPr lang="en-IN" sz="1800" b="0" strike="noStrike" spc="-1">
              <a:latin typeface="Arial"/>
            </a:endParaRPr>
          </a:p>
          <a:p>
            <a:pPr>
              <a:lnSpc>
                <a:spcPct val="100000"/>
              </a:lnSpc>
            </a:pPr>
            <a:r>
              <a:rPr lang="en-IN" sz="1800" b="0" i="1" strike="noStrike" spc="-1">
                <a:solidFill>
                  <a:srgbClr val="000000"/>
                </a:solidFill>
                <a:latin typeface="Arial"/>
                <a:ea typeface="DejaVu Sans"/>
              </a:rPr>
              <a:t>	6.3 Common Bag of Words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1236960" y="10476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2000" spc="-1" dirty="0">
                <a:solidFill>
                  <a:srgbClr val="FFFFFF"/>
                </a:solidFill>
                <a:latin typeface="Montserrat"/>
                <a:ea typeface="Montserrat"/>
              </a:rPr>
              <a:t>Vector </a:t>
            </a:r>
            <a:r>
              <a:rPr lang="en-IN" sz="2000" spc="-1" dirty="0" smtClean="0">
                <a:solidFill>
                  <a:srgbClr val="FFFFFF"/>
                </a:solidFill>
                <a:latin typeface="Montserrat"/>
                <a:ea typeface="Montserrat"/>
              </a:rPr>
              <a:t>Representation</a:t>
            </a:r>
          </a:p>
          <a:p>
            <a:endParaRPr lang="en-IN" sz="2000" spc="-1" dirty="0"/>
          </a:p>
          <a:p>
            <a:pPr>
              <a:lnSpc>
                <a:spcPct val="100000"/>
              </a:lnSpc>
            </a:pPr>
            <a:r>
              <a:rPr lang="en-IN" sz="2200" b="0" strike="noStrike" spc="-1" dirty="0" err="1" smtClean="0">
                <a:solidFill>
                  <a:srgbClr val="FFFFFF"/>
                </a:solidFill>
                <a:latin typeface="Montserrat"/>
                <a:ea typeface="Montserrat"/>
              </a:rPr>
              <a:t>GloVe</a:t>
            </a:r>
            <a:r>
              <a:rPr lang="en-IN" sz="2200" b="0" strike="noStrike" spc="-1" dirty="0">
                <a:solidFill>
                  <a:srgbClr val="FFFFFF"/>
                </a:solidFill>
                <a:latin typeface="Montserrat"/>
                <a:ea typeface="Montserrat"/>
              </a:rPr>
              <a:t>: Global Vectors for Word Representation -:</a:t>
            </a:r>
            <a:endParaRPr lang="en-IN" sz="2200" b="0" strike="noStrike" spc="-1" dirty="0">
              <a:latin typeface="Arial"/>
            </a:endParaRPr>
          </a:p>
        </p:txBody>
      </p:sp>
      <p:sp>
        <p:nvSpPr>
          <p:cNvPr id="319" name="CustomShape 2"/>
          <p:cNvSpPr/>
          <p:nvPr/>
        </p:nvSpPr>
        <p:spPr>
          <a:xfrm>
            <a:off x="1234872" y="132192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54240">
              <a:lnSpc>
                <a:spcPct val="115000"/>
              </a:lnSpc>
              <a:buClr>
                <a:srgbClr val="FFFFFF"/>
              </a:buClr>
              <a:buFont typeface="Lato"/>
              <a:buChar char="-"/>
            </a:pPr>
            <a:r>
              <a:rPr lang="en-IN" sz="2000" b="0" strike="noStrike" spc="-1" dirty="0">
                <a:solidFill>
                  <a:srgbClr val="FFFFFF"/>
                </a:solidFill>
                <a:latin typeface="Lato"/>
                <a:ea typeface="Lato"/>
              </a:rPr>
              <a:t>Then, to make these </a:t>
            </a:r>
            <a:r>
              <a:rPr lang="en-IN" sz="2000" b="0" strike="noStrike" spc="-1" dirty="0" err="1">
                <a:solidFill>
                  <a:srgbClr val="FFFFFF"/>
                </a:solidFill>
                <a:latin typeface="Lato"/>
                <a:ea typeface="Lato"/>
              </a:rPr>
              <a:t>tf-idf</a:t>
            </a:r>
            <a:r>
              <a:rPr lang="en-IN" sz="2000" b="0" strike="noStrike" spc="-1" dirty="0">
                <a:solidFill>
                  <a:srgbClr val="FFFFFF"/>
                </a:solidFill>
                <a:latin typeface="Lato"/>
                <a:ea typeface="Lato"/>
              </a:rPr>
              <a:t> representations comparable, we used </a:t>
            </a:r>
            <a:r>
              <a:rPr lang="en-IN" sz="2000" b="0" strike="noStrike" spc="-1" dirty="0" err="1">
                <a:solidFill>
                  <a:srgbClr val="FFFFFF"/>
                </a:solidFill>
                <a:latin typeface="Lato"/>
                <a:ea typeface="Lato"/>
              </a:rPr>
              <a:t>GLoVe</a:t>
            </a:r>
            <a:r>
              <a:rPr lang="en-IN" sz="2000" b="0" strike="noStrike" spc="-1" dirty="0">
                <a:solidFill>
                  <a:srgbClr val="FFFFFF"/>
                </a:solidFill>
                <a:latin typeface="Lato"/>
                <a:ea typeface="Lato"/>
              </a:rPr>
              <a:t> pre-trained word vectors (https://nlp.stanford.edu/projects/glove/) to convert these </a:t>
            </a:r>
            <a:r>
              <a:rPr lang="en-IN" sz="2000" b="0" strike="noStrike" spc="-1" dirty="0" err="1">
                <a:solidFill>
                  <a:srgbClr val="FFFFFF"/>
                </a:solidFill>
                <a:latin typeface="Lato"/>
                <a:ea typeface="Lato"/>
              </a:rPr>
              <a:t>tf-idf</a:t>
            </a:r>
            <a:r>
              <a:rPr lang="en-IN" sz="2000" b="0" strike="noStrike" spc="-1" dirty="0">
                <a:solidFill>
                  <a:srgbClr val="FFFFFF"/>
                </a:solidFill>
                <a:latin typeface="Lato"/>
                <a:ea typeface="Lato"/>
              </a:rPr>
              <a:t> representations to fixed-length vectors based on the learned ‘meaning’ of each word.</a:t>
            </a:r>
            <a:endParaRPr lang="en-IN" sz="2000" b="0" strike="noStrike" spc="-1" dirty="0">
              <a:latin typeface="Arial"/>
            </a:endParaRPr>
          </a:p>
          <a:p>
            <a:pPr>
              <a:lnSpc>
                <a:spcPct val="115000"/>
              </a:lnSpc>
              <a:spcBef>
                <a:spcPts val="1599"/>
              </a:spcBef>
            </a:pPr>
            <a:endParaRPr lang="en-IN" sz="2000" b="0" strike="noStrike" spc="-1" dirty="0">
              <a:latin typeface="Arial"/>
            </a:endParaRPr>
          </a:p>
          <a:p>
            <a:pPr marL="457200" indent="-354240">
              <a:lnSpc>
                <a:spcPct val="115000"/>
              </a:lnSpc>
              <a:spcBef>
                <a:spcPts val="1599"/>
              </a:spcBef>
              <a:buClr>
                <a:srgbClr val="FFFFFF"/>
              </a:buClr>
              <a:buFont typeface="Lato"/>
              <a:buChar char="-"/>
            </a:pPr>
            <a:r>
              <a:rPr lang="en-IN" sz="2000" b="0" strike="noStrike" spc="-1" dirty="0" err="1">
                <a:solidFill>
                  <a:srgbClr val="FFFFFF"/>
                </a:solidFill>
                <a:latin typeface="Lato"/>
                <a:ea typeface="Lato"/>
              </a:rPr>
              <a:t>GLoVe</a:t>
            </a:r>
            <a:r>
              <a:rPr lang="en-IN" sz="2000" b="0" strike="noStrike" spc="-1" dirty="0">
                <a:solidFill>
                  <a:srgbClr val="FFFFFF"/>
                </a:solidFill>
                <a:latin typeface="Lato"/>
                <a:ea typeface="Lato"/>
              </a:rPr>
              <a:t> provides a mapping of six billion English words to a 50-dimensional vector, trained on Wikipedia and </a:t>
            </a:r>
            <a:r>
              <a:rPr lang="en-IN" sz="2000" b="0" strike="noStrike" spc="-1" dirty="0" err="1">
                <a:solidFill>
                  <a:srgbClr val="FFFFFF"/>
                </a:solidFill>
                <a:latin typeface="Lato"/>
                <a:ea typeface="Lato"/>
              </a:rPr>
              <a:t>Gigaword</a:t>
            </a:r>
            <a:r>
              <a:rPr lang="en-IN" sz="2000" b="0" strike="noStrike" spc="-1" dirty="0">
                <a:solidFill>
                  <a:srgbClr val="FFFFFF"/>
                </a:solidFill>
                <a:latin typeface="Lato"/>
                <a:ea typeface="Lato"/>
              </a:rPr>
              <a:t>.</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200600" y="18540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400" b="0" strike="noStrike" spc="-1">
                <a:solidFill>
                  <a:srgbClr val="FFFFFF"/>
                </a:solidFill>
                <a:latin typeface="Montserrat"/>
                <a:ea typeface="Montserrat"/>
              </a:rPr>
              <a:t>converting a document to a GLoVe vector -:</a:t>
            </a:r>
            <a:endParaRPr lang="en-IN" sz="2400" b="0" strike="noStrike" spc="-1">
              <a:latin typeface="Arial"/>
            </a:endParaRPr>
          </a:p>
        </p:txBody>
      </p:sp>
      <p:sp>
        <p:nvSpPr>
          <p:cNvPr id="321" name="CustomShape 2"/>
          <p:cNvSpPr/>
          <p:nvPr/>
        </p:nvSpPr>
        <p:spPr>
          <a:xfrm>
            <a:off x="1200600" y="115308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66840">
              <a:lnSpc>
                <a:spcPct val="115000"/>
              </a:lnSpc>
              <a:buClr>
                <a:srgbClr val="FFFFFF"/>
              </a:buClr>
              <a:buFont typeface="Lato"/>
              <a:buChar char="-"/>
            </a:pPr>
            <a:r>
              <a:rPr lang="en-IN" sz="2200" b="0" strike="noStrike" spc="-1">
                <a:solidFill>
                  <a:srgbClr val="FFFFFF"/>
                </a:solidFill>
                <a:latin typeface="Lato"/>
                <a:ea typeface="Lato"/>
              </a:rPr>
              <a:t>To convert a document to a GLoVe vector, the (scalar) tf-idf value of each word in the document is multiplied by the GLoVe vector associated with the word, which is summed together and normalised for document length:</a:t>
            </a:r>
            <a:endParaRPr lang="en-IN" sz="2200" b="0" strike="noStrike" spc="-1">
              <a:latin typeface="Arial"/>
            </a:endParaRPr>
          </a:p>
          <a:p>
            <a:pPr>
              <a:lnSpc>
                <a:spcPct val="115000"/>
              </a:lnSpc>
              <a:spcBef>
                <a:spcPts val="1599"/>
              </a:spcBef>
            </a:pPr>
            <a:endParaRPr lang="en-IN" sz="2200" b="0" strike="noStrike" spc="-1">
              <a:latin typeface="Arial"/>
            </a:endParaRPr>
          </a:p>
          <a:p>
            <a:pPr>
              <a:lnSpc>
                <a:spcPct val="115000"/>
              </a:lnSpc>
              <a:spcBef>
                <a:spcPts val="1599"/>
              </a:spcBef>
              <a:spcAft>
                <a:spcPts val="1599"/>
              </a:spcAft>
            </a:pPr>
            <a:endParaRPr lang="en-IN" sz="2200" b="0" strike="noStrike" spc="-1">
              <a:latin typeface="Arial"/>
            </a:endParaRPr>
          </a:p>
        </p:txBody>
      </p:sp>
      <p:pic>
        <p:nvPicPr>
          <p:cNvPr id="322" name="Google Shape;302;p37"/>
          <p:cNvPicPr/>
          <p:nvPr/>
        </p:nvPicPr>
        <p:blipFill>
          <a:blip r:embed="rId2"/>
          <a:stretch/>
        </p:blipFill>
        <p:spPr>
          <a:xfrm>
            <a:off x="676440" y="4133520"/>
            <a:ext cx="7995240" cy="1936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052640" y="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latin typeface="Montserrat"/>
                <a:ea typeface="Montserrat"/>
              </a:rPr>
              <a:t>Computing cosine similarity of GLoVe vectors for all headline-body pairs -:</a:t>
            </a:r>
            <a:endParaRPr lang="en-IN" sz="2800" b="0" strike="noStrike" spc="-1">
              <a:latin typeface="Arial"/>
            </a:endParaRPr>
          </a:p>
        </p:txBody>
      </p:sp>
      <p:sp>
        <p:nvSpPr>
          <p:cNvPr id="324" name="CustomShape 2"/>
          <p:cNvSpPr/>
          <p:nvPr/>
        </p:nvSpPr>
        <p:spPr>
          <a:xfrm>
            <a:off x="1188360" y="148788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8680">
              <a:lnSpc>
                <a:spcPct val="115000"/>
              </a:lnSpc>
              <a:buClr>
                <a:srgbClr val="FFFFFF"/>
              </a:buClr>
              <a:buFont typeface="Lato"/>
              <a:buChar char="-"/>
            </a:pPr>
            <a:r>
              <a:rPr lang="en-IN" sz="1600" b="0" strike="noStrike" spc="-1">
                <a:solidFill>
                  <a:srgbClr val="FFFFFF"/>
                </a:solidFill>
                <a:latin typeface="Lato"/>
                <a:ea typeface="Lato"/>
              </a:rPr>
              <a:t>The GLoVe vector representation of documents is used as a feature by calculating the cosine similarity of the GLoVe vector representation of each article’s headline and body. </a:t>
            </a:r>
            <a:endParaRPr lang="en-IN" sz="1600" b="0" strike="noStrike" spc="-1">
              <a:latin typeface="Arial"/>
            </a:endParaRPr>
          </a:p>
          <a:p>
            <a:pPr marL="457200" indent="-328680">
              <a:lnSpc>
                <a:spcPct val="115000"/>
              </a:lnSpc>
              <a:buClr>
                <a:srgbClr val="FFFFFF"/>
              </a:buClr>
              <a:buFont typeface="Lato"/>
              <a:buChar char="-"/>
            </a:pPr>
            <a:r>
              <a:rPr lang="en-IN" sz="1600" b="0" strike="noStrike" spc="-1">
                <a:solidFill>
                  <a:srgbClr val="FFFFFF"/>
                </a:solidFill>
                <a:latin typeface="Lato"/>
                <a:ea typeface="Lato"/>
              </a:rPr>
              <a:t>The cosine similarity of two similar-length vectors are computed with:</a:t>
            </a:r>
            <a:endParaRPr lang="en-IN" sz="1600" b="0" strike="noStrike" spc="-1">
              <a:latin typeface="Arial"/>
            </a:endParaRPr>
          </a:p>
          <a:p>
            <a:pPr>
              <a:lnSpc>
                <a:spcPct val="115000"/>
              </a:lnSpc>
              <a:spcBef>
                <a:spcPts val="1599"/>
              </a:spcBef>
            </a:pPr>
            <a:r>
              <a:rPr lang="en-IN" sz="1600" b="0" strike="noStrike" spc="-1">
                <a:solidFill>
                  <a:srgbClr val="FFFFFF"/>
                </a:solidFill>
                <a:latin typeface="Lato"/>
                <a:ea typeface="Lato"/>
              </a:rPr>
              <a:t>    </a:t>
            </a: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pPr>
            <a:r>
              <a:rPr lang="en-IN" sz="1600" b="0" strike="noStrike" spc="-1">
                <a:solidFill>
                  <a:srgbClr val="FFFFFF"/>
                </a:solidFill>
                <a:latin typeface="Lato"/>
                <a:ea typeface="Lato"/>
              </a:rPr>
              <a:t>Where    H = GLoVe vector representation of headline, </a:t>
            </a:r>
            <a:endParaRPr lang="en-IN" sz="1600" b="0" strike="noStrike" spc="-1">
              <a:latin typeface="Arial"/>
            </a:endParaRPr>
          </a:p>
          <a:p>
            <a:pPr>
              <a:lnSpc>
                <a:spcPct val="115000"/>
              </a:lnSpc>
              <a:spcBef>
                <a:spcPts val="1599"/>
              </a:spcBef>
              <a:spcAft>
                <a:spcPts val="1599"/>
              </a:spcAft>
            </a:pPr>
            <a:r>
              <a:rPr lang="en-IN" sz="1600" b="0" strike="noStrike" spc="-1">
                <a:solidFill>
                  <a:srgbClr val="FFFFFF"/>
                </a:solidFill>
                <a:latin typeface="Lato"/>
                <a:ea typeface="Lato"/>
              </a:rPr>
              <a:t>                    B = GLoVe vector representation of body, and len(glove) is the    dimensionality of the GLoVe vector representation used (in this case 50). </a:t>
            </a:r>
            <a:endParaRPr lang="en-IN" sz="1600" b="0" strike="noStrike" spc="-1">
              <a:latin typeface="Arial"/>
            </a:endParaRPr>
          </a:p>
        </p:txBody>
      </p:sp>
      <p:pic>
        <p:nvPicPr>
          <p:cNvPr id="325" name="Google Shape;309;p38"/>
          <p:cNvPicPr/>
          <p:nvPr/>
        </p:nvPicPr>
        <p:blipFill>
          <a:blip r:embed="rId2"/>
          <a:stretch/>
        </p:blipFill>
        <p:spPr>
          <a:xfrm>
            <a:off x="1556640" y="3154320"/>
            <a:ext cx="6301440" cy="1510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Picture 208"/>
          <p:cNvPicPr/>
          <p:nvPr/>
        </p:nvPicPr>
        <p:blipFill>
          <a:blip r:embed="rId2"/>
          <a:stretch/>
        </p:blipFill>
        <p:spPr>
          <a:xfrm>
            <a:off x="1008000" y="648000"/>
            <a:ext cx="6551280" cy="5336280"/>
          </a:xfrm>
          <a:prstGeom prst="rect">
            <a:avLst/>
          </a:prstGeom>
          <a:ln>
            <a:noFill/>
          </a:ln>
        </p:spPr>
      </p:pic>
    </p:spTree>
    <p:extLst>
      <p:ext uri="{BB962C8B-B14F-4D97-AF65-F5344CB8AC3E}">
        <p14:creationId xmlns:p14="http://schemas.microsoft.com/office/powerpoint/2010/main" val="20633220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297440" y="52488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latin typeface="Montserrat"/>
                <a:ea typeface="Montserrat"/>
              </a:rPr>
              <a:t>Return values of Cosine Similarity -:</a:t>
            </a:r>
            <a:endParaRPr lang="en-IN" sz="2800" b="0" strike="noStrike" spc="-1">
              <a:latin typeface="Arial"/>
            </a:endParaRPr>
          </a:p>
        </p:txBody>
      </p:sp>
      <p:sp>
        <p:nvSpPr>
          <p:cNvPr id="327" name="CustomShape 2"/>
          <p:cNvSpPr/>
          <p:nvPr/>
        </p:nvSpPr>
        <p:spPr>
          <a:xfrm>
            <a:off x="1297440" y="208980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92400">
              <a:lnSpc>
                <a:spcPct val="115000"/>
              </a:lnSpc>
              <a:buClr>
                <a:srgbClr val="FFFFFF"/>
              </a:buClr>
              <a:buFont typeface="Lato"/>
              <a:buChar char="-"/>
            </a:pPr>
            <a:r>
              <a:rPr lang="en-IN" sz="2600" b="0" strike="noStrike" spc="-1">
                <a:solidFill>
                  <a:srgbClr val="FFFFFF"/>
                </a:solidFill>
                <a:latin typeface="Lato"/>
                <a:ea typeface="Lato"/>
              </a:rPr>
              <a:t>This feature returns a real value between -1.0 and 1.0 .</a:t>
            </a:r>
            <a:endParaRPr lang="en-IN" sz="2600" b="0" strike="noStrike" spc="-1">
              <a:latin typeface="Arial"/>
            </a:endParaRPr>
          </a:p>
          <a:p>
            <a:pPr marL="457200" indent="-392400">
              <a:lnSpc>
                <a:spcPct val="115000"/>
              </a:lnSpc>
              <a:buClr>
                <a:srgbClr val="FFFFFF"/>
              </a:buClr>
              <a:buFont typeface="Lato"/>
              <a:buChar char="-"/>
            </a:pPr>
            <a:r>
              <a:rPr lang="en-IN" sz="2600" b="0" strike="noStrike" spc="-1">
                <a:solidFill>
                  <a:srgbClr val="FFFFFF"/>
                </a:solidFill>
                <a:latin typeface="Lato"/>
                <a:ea typeface="Lato"/>
              </a:rPr>
              <a:t>higher = words in headline and body are more similar </a:t>
            </a:r>
            <a:endParaRPr lang="en-IN" sz="2600" b="0" strike="noStrike" spc="-1">
              <a:latin typeface="Arial"/>
            </a:endParaRPr>
          </a:p>
          <a:p>
            <a:pPr marL="457200" indent="-392400">
              <a:lnSpc>
                <a:spcPct val="115000"/>
              </a:lnSpc>
              <a:buClr>
                <a:srgbClr val="FFFFFF"/>
              </a:buClr>
              <a:buFont typeface="Lato"/>
              <a:buChar char="-"/>
            </a:pPr>
            <a:r>
              <a:rPr lang="en-IN" sz="2600" b="0" strike="noStrike" spc="-1">
                <a:solidFill>
                  <a:srgbClr val="FFFFFF"/>
                </a:solidFill>
                <a:latin typeface="Lato"/>
                <a:ea typeface="Lato"/>
              </a:rPr>
              <a:t>lower = words in headline and body are more different.</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200600" y="16956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100" b="0" strike="noStrike" spc="-1">
                <a:solidFill>
                  <a:srgbClr val="FFFFFF"/>
                </a:solidFill>
                <a:latin typeface="Montserrat"/>
                <a:ea typeface="Montserrat"/>
              </a:rPr>
              <a:t>Language Model Representation (KL-Divergence) -:</a:t>
            </a:r>
            <a:endParaRPr lang="en-IN" sz="2100" b="0" strike="noStrike" spc="-1">
              <a:latin typeface="Arial"/>
            </a:endParaRPr>
          </a:p>
        </p:txBody>
      </p:sp>
      <p:sp>
        <p:nvSpPr>
          <p:cNvPr id="329" name="CustomShape 2"/>
          <p:cNvSpPr/>
          <p:nvPr/>
        </p:nvSpPr>
        <p:spPr>
          <a:xfrm>
            <a:off x="1297440" y="84636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1640">
              <a:lnSpc>
                <a:spcPct val="115000"/>
              </a:lnSpc>
              <a:buClr>
                <a:srgbClr val="FFFFFF"/>
              </a:buClr>
              <a:buFont typeface="Lato"/>
              <a:buChar char="-"/>
            </a:pPr>
            <a:r>
              <a:rPr lang="en-IN" sz="1800" b="0" strike="noStrike" spc="-1">
                <a:solidFill>
                  <a:srgbClr val="FFFFFF"/>
                </a:solidFill>
                <a:latin typeface="Lato"/>
                <a:ea typeface="Lato"/>
              </a:rPr>
              <a:t>Another feature that we are using is the KL-Divergence of the language model representations of the headline and the article body. </a:t>
            </a:r>
            <a:endParaRPr lang="en-IN" sz="1800" b="0" strike="noStrike" spc="-1">
              <a:latin typeface="Arial"/>
            </a:endParaRPr>
          </a:p>
          <a:p>
            <a:pPr marL="457200" indent="-341640">
              <a:lnSpc>
                <a:spcPct val="115000"/>
              </a:lnSpc>
              <a:buClr>
                <a:srgbClr val="FFFFFF"/>
              </a:buClr>
              <a:buFont typeface="Lato"/>
              <a:buChar char="-"/>
            </a:pPr>
            <a:r>
              <a:rPr lang="en-IN" sz="1800" b="0" strike="noStrike" spc="-1">
                <a:solidFill>
                  <a:srgbClr val="FFFFFF"/>
                </a:solidFill>
                <a:latin typeface="Lato"/>
                <a:ea typeface="Lato"/>
              </a:rPr>
              <a:t>This is a measure of how divergent (i.e. different) are the language (i.e. words) being used in the headline and the body.</a:t>
            </a:r>
            <a:endParaRPr lang="en-IN" sz="1800" b="0" strike="noStrike" spc="-1">
              <a:latin typeface="Arial"/>
            </a:endParaRPr>
          </a:p>
          <a:p>
            <a:pPr marL="457200" indent="-341640">
              <a:lnSpc>
                <a:spcPct val="115000"/>
              </a:lnSpc>
              <a:buClr>
                <a:srgbClr val="FFFFFF"/>
              </a:buClr>
              <a:buFont typeface="Lato"/>
              <a:buChar char="-"/>
            </a:pPr>
            <a:r>
              <a:rPr lang="en-IN" sz="1800" b="0" strike="noStrike" spc="-1">
                <a:solidFill>
                  <a:srgbClr val="FFFFFF"/>
                </a:solidFill>
                <a:latin typeface="Lato"/>
                <a:ea typeface="Lato"/>
              </a:rPr>
              <a:t>To convert a document to a (simple, unigram) language model, we compute the probability of each word occurring in the document, by using the occurrence of the word:</a:t>
            </a:r>
            <a:endParaRPr lang="en-IN" sz="1800" b="0" strike="noStrike" spc="-1">
              <a:latin typeface="Arial"/>
            </a:endParaRPr>
          </a:p>
          <a:p>
            <a:pPr>
              <a:lnSpc>
                <a:spcPct val="115000"/>
              </a:lnSpc>
              <a:spcBef>
                <a:spcPts val="1599"/>
              </a:spcBef>
            </a:pPr>
            <a:endParaRPr lang="en-IN" sz="1800" b="0" strike="noStrike" spc="-1">
              <a:latin typeface="Arial"/>
            </a:endParaRPr>
          </a:p>
          <a:p>
            <a:pPr>
              <a:lnSpc>
                <a:spcPct val="115000"/>
              </a:lnSpc>
              <a:spcBef>
                <a:spcPts val="1599"/>
              </a:spcBef>
            </a:pPr>
            <a:endParaRPr lang="en-IN" sz="1800" b="0" strike="noStrike" spc="-1">
              <a:latin typeface="Arial"/>
            </a:endParaRPr>
          </a:p>
          <a:p>
            <a:pPr>
              <a:lnSpc>
                <a:spcPct val="115000"/>
              </a:lnSpc>
              <a:spcBef>
                <a:spcPts val="1599"/>
              </a:spcBef>
            </a:pPr>
            <a:r>
              <a:rPr lang="en-IN" sz="1800" b="0" strike="noStrike" spc="-1">
                <a:solidFill>
                  <a:srgbClr val="FFFFFF"/>
                </a:solidFill>
                <a:latin typeface="Lato"/>
                <a:ea typeface="Lato"/>
              </a:rPr>
              <a:t>Whereas eps is a small value ( 0.1) used to ‘smoothen’ the language model</a:t>
            </a:r>
            <a:endParaRPr lang="en-IN" sz="1800" b="0" strike="noStrike" spc="-1">
              <a:latin typeface="Arial"/>
            </a:endParaRPr>
          </a:p>
          <a:p>
            <a:pPr>
              <a:lnSpc>
                <a:spcPct val="115000"/>
              </a:lnSpc>
              <a:spcBef>
                <a:spcPts val="1599"/>
              </a:spcBef>
              <a:spcAft>
                <a:spcPts val="1599"/>
              </a:spcAft>
            </a:pPr>
            <a:endParaRPr lang="en-IN" sz="1800" b="0" strike="noStrike" spc="-1">
              <a:latin typeface="Arial"/>
            </a:endParaRPr>
          </a:p>
        </p:txBody>
      </p:sp>
      <p:pic>
        <p:nvPicPr>
          <p:cNvPr id="330" name="Google Shape;322;p40"/>
          <p:cNvPicPr/>
          <p:nvPr/>
        </p:nvPicPr>
        <p:blipFill>
          <a:blip r:embed="rId2"/>
          <a:stretch/>
        </p:blipFill>
        <p:spPr>
          <a:xfrm>
            <a:off x="808560" y="4365720"/>
            <a:ext cx="7821360" cy="1365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200600" y="16956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000" b="0" strike="noStrike" spc="-1">
                <a:solidFill>
                  <a:srgbClr val="FFFFFF"/>
                </a:solidFill>
                <a:latin typeface="Montserrat"/>
                <a:ea typeface="Montserrat"/>
              </a:rPr>
              <a:t>Computing the KL-Divergence of language model (LM) representations of the headline and the body</a:t>
            </a:r>
            <a:endParaRPr lang="en-IN" sz="2000" b="0" strike="noStrike" spc="-1">
              <a:latin typeface="Arial"/>
            </a:endParaRPr>
          </a:p>
        </p:txBody>
      </p:sp>
      <p:sp>
        <p:nvSpPr>
          <p:cNvPr id="332" name="CustomShape 2"/>
          <p:cNvSpPr/>
          <p:nvPr/>
        </p:nvSpPr>
        <p:spPr>
          <a:xfrm>
            <a:off x="1297440" y="148788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8680">
              <a:lnSpc>
                <a:spcPct val="115000"/>
              </a:lnSpc>
              <a:buClr>
                <a:srgbClr val="FFFFFF"/>
              </a:buClr>
              <a:buFont typeface="Lato"/>
              <a:buChar char="-"/>
            </a:pPr>
            <a:r>
              <a:rPr lang="en-IN" sz="1600" b="0" strike="noStrike" spc="-1">
                <a:solidFill>
                  <a:srgbClr val="FFFFFF"/>
                </a:solidFill>
                <a:latin typeface="Lato"/>
                <a:ea typeface="Lato"/>
              </a:rPr>
              <a:t>KL-divergence is a measure of how different two probability distributions are. In this case, KL-divergence is used to measure the divergence between the language model of each article’s headline and body. </a:t>
            </a:r>
            <a:endParaRPr lang="en-IN" sz="1600" b="0" strike="noStrike" spc="-1">
              <a:latin typeface="Arial"/>
            </a:endParaRPr>
          </a:p>
          <a:p>
            <a:pPr marL="457200" indent="-328680">
              <a:lnSpc>
                <a:spcPct val="115000"/>
              </a:lnSpc>
              <a:buClr>
                <a:srgbClr val="FFFFFF"/>
              </a:buClr>
              <a:buFont typeface="Lato"/>
              <a:buChar char="-"/>
            </a:pPr>
            <a:r>
              <a:rPr lang="en-IN" sz="1600" b="0" strike="noStrike" spc="-1">
                <a:solidFill>
                  <a:srgbClr val="FFFFFF"/>
                </a:solidFill>
                <a:latin typeface="Lato"/>
                <a:ea typeface="Lato"/>
              </a:rPr>
              <a:t>This formula is defined as: </a:t>
            </a: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pPr>
            <a:endParaRPr lang="en-IN" sz="1600" b="0" strike="noStrike" spc="-1">
              <a:latin typeface="Arial"/>
            </a:endParaRPr>
          </a:p>
          <a:p>
            <a:pPr marL="457200" indent="-328680">
              <a:lnSpc>
                <a:spcPct val="115000"/>
              </a:lnSpc>
              <a:spcBef>
                <a:spcPts val="1599"/>
              </a:spcBef>
              <a:buClr>
                <a:srgbClr val="FFFFFF"/>
              </a:buClr>
              <a:buFont typeface="Lato"/>
              <a:buChar char="-"/>
            </a:pPr>
            <a:r>
              <a:rPr lang="en-IN" sz="1600" b="0" strike="noStrike" spc="-1">
                <a:solidFill>
                  <a:srgbClr val="FFFFFF"/>
                </a:solidFill>
                <a:latin typeface="Lato"/>
                <a:ea typeface="Lato"/>
              </a:rPr>
              <a:t>This feature returns a positive real value (in practice between 0.0 and ~3.0, but in theory uncapped), where the higher the value is, the more divergent the language model (i.e. words used) in the article’s headline and body are. </a:t>
            </a:r>
            <a:endParaRPr lang="en-IN" sz="1600" b="0" strike="noStrike" spc="-1">
              <a:latin typeface="Arial"/>
            </a:endParaRPr>
          </a:p>
        </p:txBody>
      </p:sp>
      <p:pic>
        <p:nvPicPr>
          <p:cNvPr id="333" name="Google Shape;329;p41"/>
          <p:cNvPicPr/>
          <p:nvPr/>
        </p:nvPicPr>
        <p:blipFill>
          <a:blip r:embed="rId2"/>
          <a:stretch/>
        </p:blipFill>
        <p:spPr>
          <a:xfrm>
            <a:off x="550440" y="3512160"/>
            <a:ext cx="8172360" cy="1362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1140120" y="121320"/>
            <a:ext cx="7037640" cy="121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700" b="0" strike="noStrike" spc="-1">
                <a:solidFill>
                  <a:srgbClr val="FFFFFF"/>
                </a:solidFill>
                <a:latin typeface="Montserrat"/>
                <a:ea typeface="Montserrat"/>
              </a:rPr>
              <a:t>Additional Features (N-gram overlap) -:</a:t>
            </a:r>
            <a:endParaRPr lang="en-IN" sz="2700" b="0" strike="noStrike" spc="-1">
              <a:latin typeface="Arial"/>
            </a:endParaRPr>
          </a:p>
        </p:txBody>
      </p:sp>
      <p:sp>
        <p:nvSpPr>
          <p:cNvPr id="335" name="CustomShape 2"/>
          <p:cNvSpPr/>
          <p:nvPr/>
        </p:nvSpPr>
        <p:spPr>
          <a:xfrm>
            <a:off x="1261080" y="910800"/>
            <a:ext cx="7037640" cy="388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8680">
              <a:lnSpc>
                <a:spcPct val="115000"/>
              </a:lnSpc>
              <a:buClr>
                <a:srgbClr val="FFFFFF"/>
              </a:buClr>
              <a:buFont typeface="Lato"/>
              <a:buChar char="-"/>
            </a:pPr>
            <a:r>
              <a:rPr lang="en-IN" sz="1600" b="0" strike="noStrike" spc="-1">
                <a:solidFill>
                  <a:srgbClr val="FFFFFF"/>
                </a:solidFill>
                <a:latin typeface="Lato"/>
                <a:ea typeface="Lato"/>
              </a:rPr>
              <a:t>N-gram overlap is a measure of how many times n-grams that occur on the article’s headline re-occur on the article’s body.</a:t>
            </a:r>
            <a:endParaRPr lang="en-IN" sz="1600" b="0" strike="noStrike" spc="-1">
              <a:latin typeface="Arial"/>
            </a:endParaRPr>
          </a:p>
          <a:p>
            <a:pPr marL="457200" indent="-328680">
              <a:lnSpc>
                <a:spcPct val="115000"/>
              </a:lnSpc>
              <a:buClr>
                <a:srgbClr val="FFFFFF"/>
              </a:buClr>
              <a:buFont typeface="Lato"/>
              <a:buChar char="-"/>
            </a:pPr>
            <a:r>
              <a:rPr lang="en-IN" sz="1600" b="0" strike="noStrike" spc="-1">
                <a:solidFill>
                  <a:srgbClr val="FFFFFF"/>
                </a:solidFill>
                <a:latin typeface="Lato"/>
                <a:ea typeface="Lato"/>
              </a:rPr>
              <a:t>For each article (headline-body pair), I counted n-gram overlaps up to 3-grams (i.e. count no. of words in headline that re-occur on body + no. of sequence of 2-words in the headline that re-occur in body + no. of sequence of 3-words in the headline that re-occur in body).</a:t>
            </a: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pPr>
            <a:endParaRPr lang="en-IN" sz="1600" b="0" strike="noStrike" spc="-1">
              <a:latin typeface="Arial"/>
            </a:endParaRPr>
          </a:p>
          <a:p>
            <a:pPr marL="457200" indent="-328680">
              <a:lnSpc>
                <a:spcPct val="115000"/>
              </a:lnSpc>
              <a:spcBef>
                <a:spcPts val="1599"/>
              </a:spcBef>
              <a:buClr>
                <a:srgbClr val="FFFFFF"/>
              </a:buClr>
              <a:buFont typeface="Lato"/>
              <a:buChar char="-"/>
            </a:pPr>
            <a:r>
              <a:rPr lang="en-IN" sz="1600" b="0" strike="noStrike" spc="-1">
                <a:solidFill>
                  <a:srgbClr val="FFFFFF"/>
                </a:solidFill>
                <a:latin typeface="Lato"/>
                <a:ea typeface="Lato"/>
              </a:rPr>
              <a:t>N-gram overlap returns a real value between 0.0 and 1.0 (higher = words in headline and body are more similar, lower = words are more different).</a:t>
            </a:r>
            <a:endParaRPr lang="en-IN" sz="1600" b="0" strike="noStrike" spc="-1">
              <a:latin typeface="Arial"/>
            </a:endParaRPr>
          </a:p>
          <a:p>
            <a:pPr>
              <a:lnSpc>
                <a:spcPct val="115000"/>
              </a:lnSpc>
              <a:spcBef>
                <a:spcPts val="1599"/>
              </a:spcBef>
            </a:pPr>
            <a:endParaRPr lang="en-IN" sz="1600" b="0" strike="noStrike" spc="-1">
              <a:latin typeface="Arial"/>
            </a:endParaRPr>
          </a:p>
          <a:p>
            <a:pPr>
              <a:lnSpc>
                <a:spcPct val="115000"/>
              </a:lnSpc>
              <a:spcBef>
                <a:spcPts val="1599"/>
              </a:spcBef>
              <a:spcAft>
                <a:spcPts val="1599"/>
              </a:spcAft>
            </a:pPr>
            <a:endParaRPr lang="en-IN" sz="1600" b="0" strike="noStrike" spc="-1">
              <a:latin typeface="Arial"/>
            </a:endParaRPr>
          </a:p>
        </p:txBody>
      </p:sp>
      <p:pic>
        <p:nvPicPr>
          <p:cNvPr id="336" name="Google Shape;336;p42"/>
          <p:cNvPicPr/>
          <p:nvPr/>
        </p:nvPicPr>
        <p:blipFill>
          <a:blip r:embed="rId2"/>
          <a:stretch/>
        </p:blipFill>
        <p:spPr>
          <a:xfrm>
            <a:off x="724680" y="3541680"/>
            <a:ext cx="7988760" cy="1450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Picture 336"/>
          <p:cNvPicPr/>
          <p:nvPr/>
        </p:nvPicPr>
        <p:blipFill>
          <a:blip r:embed="rId2"/>
          <a:stretch/>
        </p:blipFill>
        <p:spPr>
          <a:xfrm>
            <a:off x="1080000" y="2016000"/>
            <a:ext cx="5903640" cy="3887640"/>
          </a:xfrm>
          <a:prstGeom prst="rect">
            <a:avLst/>
          </a:prstGeom>
          <a:ln>
            <a:noFill/>
          </a:ln>
        </p:spPr>
      </p:pic>
      <p:sp>
        <p:nvSpPr>
          <p:cNvPr id="338" name="CustomShape 1"/>
          <p:cNvSpPr/>
          <p:nvPr/>
        </p:nvSpPr>
        <p:spPr>
          <a:xfrm>
            <a:off x="2520000" y="936000"/>
            <a:ext cx="2795400" cy="79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454FA1"/>
                </a:solidFill>
                <a:latin typeface="Arial"/>
              </a:rPr>
              <a:t>MLP Result</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Picture 338"/>
          <p:cNvPicPr/>
          <p:nvPr/>
        </p:nvPicPr>
        <p:blipFill>
          <a:blip r:embed="rId2"/>
          <a:stretch/>
        </p:blipFill>
        <p:spPr>
          <a:xfrm>
            <a:off x="1224000" y="1152000"/>
            <a:ext cx="6523920" cy="5542920"/>
          </a:xfrm>
          <a:prstGeom prst="rect">
            <a:avLst/>
          </a:prstGeom>
          <a:ln>
            <a:noFill/>
          </a:ln>
        </p:spPr>
      </p:pic>
      <p:sp>
        <p:nvSpPr>
          <p:cNvPr id="340" name="CustomShape 1"/>
          <p:cNvSpPr/>
          <p:nvPr/>
        </p:nvSpPr>
        <p:spPr>
          <a:xfrm>
            <a:off x="457200" y="273600"/>
            <a:ext cx="82288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latin typeface="Arial"/>
              </a:rPr>
              <a:t>Dense layer Model architecture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Picture 340"/>
          <p:cNvPicPr/>
          <p:nvPr/>
        </p:nvPicPr>
        <p:blipFill>
          <a:blip r:embed="rId2"/>
          <a:stretch/>
        </p:blipFill>
        <p:spPr>
          <a:xfrm>
            <a:off x="376560" y="890280"/>
            <a:ext cx="8476560" cy="5114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icture 341"/>
          <p:cNvPicPr/>
          <p:nvPr/>
        </p:nvPicPr>
        <p:blipFill>
          <a:blip r:embed="rId2"/>
          <a:stretch/>
        </p:blipFill>
        <p:spPr>
          <a:xfrm>
            <a:off x="562320" y="747360"/>
            <a:ext cx="8105040" cy="5400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 name="Picture 342"/>
          <p:cNvPicPr/>
          <p:nvPr/>
        </p:nvPicPr>
        <p:blipFill>
          <a:blip r:embed="rId2"/>
          <a:stretch/>
        </p:blipFill>
        <p:spPr>
          <a:xfrm>
            <a:off x="667080" y="1490400"/>
            <a:ext cx="7895520" cy="3981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457200" y="273600"/>
            <a:ext cx="82288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latin typeface="Arial"/>
              </a:rPr>
              <a:t>LSTM architecture</a:t>
            </a:r>
          </a:p>
        </p:txBody>
      </p:sp>
      <p:pic>
        <p:nvPicPr>
          <p:cNvPr id="345" name="Picture 344"/>
          <p:cNvPicPr/>
          <p:nvPr/>
        </p:nvPicPr>
        <p:blipFill>
          <a:blip r:embed="rId2"/>
          <a:stretch/>
        </p:blipFill>
        <p:spPr>
          <a:xfrm>
            <a:off x="938520" y="1942920"/>
            <a:ext cx="7352640" cy="300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533520" y="533520"/>
            <a:ext cx="8151840" cy="447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latin typeface="Verdana"/>
                <a:ea typeface="DejaVu Sans"/>
              </a:rPr>
              <a:t>Problem Statement</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The problem is about “stance detection,” which involves comparing a headline with a</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body of text from a news article to determine what relationship (if any) exists between the</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two. There are 4 possible classifications:</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The article text agrees with the headline.</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The article text disagrees with the headline.</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The article text is a discussion of the headline, without taking a position on it.</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The article text is unrelated to the headline (i.e. it doesn’t address the same topic).</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345"/>
          <p:cNvPicPr/>
          <p:nvPr/>
        </p:nvPicPr>
        <p:blipFill>
          <a:blip r:embed="rId2"/>
          <a:stretch/>
        </p:blipFill>
        <p:spPr>
          <a:xfrm>
            <a:off x="357480" y="864000"/>
            <a:ext cx="8514720" cy="496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457200" y="273600"/>
            <a:ext cx="82288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latin typeface="Arial"/>
              </a:rPr>
              <a:t>LSTM RESULT</a:t>
            </a:r>
          </a:p>
        </p:txBody>
      </p:sp>
      <p:pic>
        <p:nvPicPr>
          <p:cNvPr id="348" name="Picture 347"/>
          <p:cNvPicPr/>
          <p:nvPr/>
        </p:nvPicPr>
        <p:blipFill>
          <a:blip r:embed="rId2"/>
          <a:stretch/>
        </p:blipFill>
        <p:spPr>
          <a:xfrm>
            <a:off x="504000" y="1418400"/>
            <a:ext cx="8135640" cy="5140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380880" y="533520"/>
            <a:ext cx="7161480" cy="367920"/>
          </a:xfrm>
          <a:prstGeom prst="rect">
            <a:avLst/>
          </a:prstGeom>
          <a:noFill/>
          <a:ln>
            <a:noFill/>
          </a:ln>
        </p:spPr>
        <p:style>
          <a:lnRef idx="0">
            <a:scrgbClr r="0" g="0" b="0"/>
          </a:lnRef>
          <a:fillRef idx="0">
            <a:scrgbClr r="0" g="0" b="0"/>
          </a:fillRef>
          <a:effectRef idx="0">
            <a:scrgbClr r="0" g="0" b="0"/>
          </a:effectRef>
          <a:fontRef idx="minor"/>
        </p:style>
      </p:sp>
      <p:sp>
        <p:nvSpPr>
          <p:cNvPr id="350" name="CustomShape 2"/>
          <p:cNvSpPr/>
          <p:nvPr/>
        </p:nvSpPr>
        <p:spPr>
          <a:xfrm>
            <a:off x="502920" y="530280"/>
            <a:ext cx="8182440" cy="510696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normAutofit/>
          </a:bodyPr>
          <a:lstStyle/>
          <a:p>
            <a:pPr>
              <a:lnSpc>
                <a:spcPct val="100000"/>
              </a:lnSpc>
              <a:spcBef>
                <a:spcPts val="249"/>
              </a:spcBef>
            </a:pPr>
            <a:r>
              <a:rPr lang="en-IN" sz="4800" b="1" strike="noStrike" spc="-1">
                <a:solidFill>
                  <a:srgbClr val="262626"/>
                </a:solidFill>
                <a:latin typeface="Raleway"/>
                <a:ea typeface="DejaVu Sans"/>
              </a:rPr>
              <a:t>Previous Works</a:t>
            </a:r>
            <a:endParaRPr lang="en-IN" sz="4800" b="0" strike="noStrike" spc="-1">
              <a:latin typeface="Arial"/>
            </a:endParaRPr>
          </a:p>
          <a:p>
            <a:pPr>
              <a:lnSpc>
                <a:spcPct val="100000"/>
              </a:lnSpc>
              <a:spcBef>
                <a:spcPts val="686"/>
              </a:spcBef>
            </a:pPr>
            <a:endParaRPr lang="en-IN" sz="4800" b="0" strike="noStrike" spc="-1">
              <a:latin typeface="Arial"/>
            </a:endParaRPr>
          </a:p>
          <a:p>
            <a:pPr marL="265320" indent="-263880">
              <a:lnSpc>
                <a:spcPct val="100000"/>
              </a:lnSpc>
              <a:spcBef>
                <a:spcPts val="686"/>
              </a:spcBef>
              <a:buClr>
                <a:srgbClr val="BD416D"/>
              </a:buClr>
              <a:buSzPct val="80000"/>
              <a:buFont typeface="Wingdings 2" charset="2"/>
              <a:buChar char=""/>
            </a:pPr>
            <a:r>
              <a:rPr lang="en-IN" sz="2800" b="0" strike="noStrike" spc="-1">
                <a:solidFill>
                  <a:srgbClr val="262626"/>
                </a:solidFill>
                <a:latin typeface="Jura"/>
                <a:ea typeface="DejaVu Sans"/>
              </a:rPr>
              <a:t>Ferreira and Vlachos [5] used the “Emergent” dataset and applied Logistic Regression to identify compare rumored claims against news articles that had been previously labeled by journalists with the goal of predicting the stance of the article towards the rumor.</a:t>
            </a:r>
            <a:endParaRPr lang="en-IN" sz="2800" b="0" strike="noStrike" spc="-1">
              <a:latin typeface="Arial"/>
            </a:endParaRPr>
          </a:p>
          <a:p>
            <a:pPr marL="265320" indent="-263880">
              <a:lnSpc>
                <a:spcPct val="100000"/>
              </a:lnSpc>
              <a:spcBef>
                <a:spcPts val="686"/>
              </a:spcBef>
              <a:buClr>
                <a:srgbClr val="BD416D"/>
              </a:buClr>
              <a:buSzPct val="80000"/>
              <a:buFont typeface="Wingdings 2" charset="2"/>
              <a:buChar char=""/>
            </a:pPr>
            <a:r>
              <a:rPr lang="en-IN" sz="2800" b="0" strike="noStrike" spc="-1">
                <a:solidFill>
                  <a:srgbClr val="262626"/>
                </a:solidFill>
                <a:latin typeface="Jura"/>
                <a:ea typeface="DejaVu Sans"/>
              </a:rPr>
              <a:t>This team summarized each article into a headline and used a logistic regression model with features representing the article and claim to classify the combination of article and claim as either “for,” “against,” or “observing,” with a final accuracy level of 73%.</a:t>
            </a:r>
            <a:endParaRPr lang="en-IN" sz="2800" b="0" strike="noStrike" spc="-1">
              <a:latin typeface="Arial"/>
            </a:endParaRPr>
          </a:p>
          <a:p>
            <a:pPr>
              <a:lnSpc>
                <a:spcPct val="100000"/>
              </a:lnSpc>
              <a:spcBef>
                <a:spcPts val="249"/>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502920" y="530280"/>
            <a:ext cx="8182440" cy="530064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a:lnSpc>
                <a:spcPct val="100000"/>
              </a:lnSpc>
              <a:spcBef>
                <a:spcPts val="249"/>
              </a:spcBef>
            </a:pPr>
            <a:r>
              <a:rPr lang="en-IN" sz="2000" b="1" strike="noStrike" spc="-1">
                <a:solidFill>
                  <a:srgbClr val="000000"/>
                </a:solidFill>
                <a:latin typeface="Verdana"/>
                <a:ea typeface="DejaVu Sans"/>
              </a:rPr>
              <a:t>References</a:t>
            </a:r>
            <a:endParaRPr lang="en-IN" sz="2000" b="0" strike="noStrike" spc="-1">
              <a:latin typeface="Arial"/>
            </a:endParaRPr>
          </a:p>
          <a:p>
            <a:pPr>
              <a:lnSpc>
                <a:spcPct val="100000"/>
              </a:lnSpc>
              <a:spcBef>
                <a:spcPts val="249"/>
              </a:spcBef>
            </a:pPr>
            <a:endParaRPr lang="en-IN" sz="20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000" b="0" strike="noStrike" spc="-1">
                <a:solidFill>
                  <a:srgbClr val="000000"/>
                </a:solidFill>
                <a:latin typeface="Verdana"/>
                <a:ea typeface="DejaVu Sans"/>
              </a:rPr>
              <a:t>TensorFlow: Large-scale machine learning on heterogeneous systems, 2015. URL </a:t>
            </a:r>
            <a:r>
              <a:rPr lang="en-IN" sz="2000" b="0" u="sng" strike="noStrike" spc="-1">
                <a:solidFill>
                  <a:srgbClr val="6B9F25"/>
                </a:solidFill>
                <a:uFillTx/>
                <a:latin typeface="Verdana"/>
                <a:ea typeface="DejaVu Sans"/>
                <a:hlinkClick r:id="rId2"/>
              </a:rPr>
              <a:t>http://tensorflow.org/</a:t>
            </a:r>
            <a:r>
              <a:rPr lang="en-IN" sz="2000" b="0" strike="noStrike" spc="-1">
                <a:solidFill>
                  <a:srgbClr val="000000"/>
                </a:solidFill>
                <a:latin typeface="Verdana"/>
                <a:ea typeface="DejaVu Sans"/>
              </a:rPr>
              <a:t>.</a:t>
            </a:r>
            <a:endParaRPr lang="en-IN" sz="20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000" b="0" strike="noStrike" spc="-1">
                <a:solidFill>
                  <a:srgbClr val="000000"/>
                </a:solidFill>
                <a:latin typeface="Verdana"/>
                <a:ea typeface="DejaVu Sans"/>
              </a:rPr>
              <a:t>A. Agrawal, D. Chin, and K. Chen. Cosine siamese models for stance detection, 2017. URL </a:t>
            </a:r>
            <a:r>
              <a:rPr lang="en-IN" sz="2000" b="0" u="sng" strike="noStrike" spc="-1">
                <a:solidFill>
                  <a:srgbClr val="6B9F25"/>
                </a:solidFill>
                <a:uFillTx/>
                <a:latin typeface="Verdana"/>
                <a:ea typeface="DejaVu Sans"/>
                <a:hlinkClick r:id="rId3"/>
              </a:rPr>
              <a:t>http://web.stanford.edu/class/cs224n/reports/2759862.pdf</a:t>
            </a:r>
            <a:endParaRPr lang="en-IN" sz="20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000" b="0" strike="noStrike" spc="-1">
                <a:solidFill>
                  <a:srgbClr val="000000"/>
                </a:solidFill>
                <a:latin typeface="Verdana"/>
                <a:ea typeface="DejaVu Sans"/>
              </a:rPr>
              <a:t>B. Galbraith, H. Iqbal, H. van Veen, D. Rao, J. Thorne, and Y. Pan. A baseline implementation for FNC-1, 2017. URL </a:t>
            </a:r>
            <a:r>
              <a:rPr lang="en-IN" sz="2000" b="0" u="sng" strike="noStrike" spc="-1">
                <a:solidFill>
                  <a:srgbClr val="6B9F25"/>
                </a:solidFill>
                <a:uFillTx/>
                <a:latin typeface="Verdana"/>
                <a:ea typeface="DejaVu Sans"/>
                <a:hlinkClick r:id="rId4"/>
              </a:rPr>
              <a:t>https://github.com/FakeNewsChallenge/fnc-1-baseline</a:t>
            </a:r>
            <a:r>
              <a:rPr lang="en-IN" sz="2000" b="0" strike="noStrike" spc="-1">
                <a:solidFill>
                  <a:srgbClr val="000000"/>
                </a:solidFill>
                <a:latin typeface="Verdana"/>
                <a:ea typeface="DejaVu Sans"/>
              </a:rPr>
              <a:t>.</a:t>
            </a:r>
            <a:endParaRPr lang="en-IN" sz="20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000" b="0" strike="noStrike" spc="-1">
                <a:solidFill>
                  <a:srgbClr val="000000"/>
                </a:solidFill>
                <a:latin typeface="Verdana"/>
                <a:ea typeface="DejaVu Sans"/>
              </a:rPr>
              <a:t>N. Srivastava, G. Hinton, A. Krizhevsky, I. Sutskever, and R. Salakhutdinov. Dropout: A simple way to prevent neural networks from overfitting. Journal of Machine Learning Research, 2014.</a:t>
            </a:r>
            <a:endParaRPr lang="en-IN" sz="2000" b="0" strike="noStrike" spc="-1">
              <a:latin typeface="Arial"/>
            </a:endParaRPr>
          </a:p>
          <a:p>
            <a:pPr marL="265320" indent="-263880">
              <a:lnSpc>
                <a:spcPct val="100000"/>
              </a:lnSpc>
              <a:spcBef>
                <a:spcPts val="249"/>
              </a:spcBef>
              <a:buClr>
                <a:srgbClr val="F07F09"/>
              </a:buClr>
              <a:buSzPct val="80000"/>
              <a:buFont typeface="Wingdings 2" charset="2"/>
              <a:buChar char=""/>
            </a:pPr>
            <a:r>
              <a:rPr lang="en-IN" sz="2000" b="0" strike="noStrike" spc="-1">
                <a:solidFill>
                  <a:srgbClr val="000000"/>
                </a:solidFill>
                <a:latin typeface="Verdana"/>
                <a:ea typeface="DejaVu Sans"/>
              </a:rPr>
              <a:t>Stance Detection in Fake News: A Combined Feature Representation.Bilal Ghanem,Paulo Rasom</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533520" y="533520"/>
            <a:ext cx="815184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0000"/>
                </a:solidFill>
                <a:latin typeface="Verdana"/>
                <a:ea typeface="DejaVu Sans"/>
              </a:rPr>
              <a:t>Dataset Overview</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The datasets for our task are provided by the Fake News Challenge organization. The complete</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training set consists of  50,000 “stance” tuples, with each tuple consisting of:</a:t>
            </a: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A headline (word count 2-40)</a:t>
            </a: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The (integer) ID of an article.</a:t>
            </a:r>
            <a:endParaRPr lang="en-IN" sz="2400" b="0" strike="noStrike" spc="-1">
              <a:latin typeface="Arial"/>
            </a:endParaRPr>
          </a:p>
          <a:p>
            <a:pPr marL="343080" indent="-341640">
              <a:lnSpc>
                <a:spcPct val="100000"/>
              </a:lnSpc>
              <a:buClr>
                <a:srgbClr val="000000"/>
              </a:buClr>
              <a:buFont typeface="Arial"/>
              <a:buChar char="•"/>
            </a:pPr>
            <a:r>
              <a:rPr lang="en-IN" sz="2400" b="0" strike="noStrike" spc="-1">
                <a:solidFill>
                  <a:srgbClr val="000000"/>
                </a:solidFill>
                <a:latin typeface="Verdana"/>
                <a:ea typeface="DejaVu Sans"/>
              </a:rPr>
              <a:t>Article Body. Length range from 2 to nearly 5000 words.</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 The true stance of the headline with respect to the article. (This is one of the four classes</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outlined earlier: agree, disagree, discuss, and unrelated.)</a:t>
            </a:r>
            <a:endParaRPr lang="en-IN" sz="2400" b="0" strike="noStrike" spc="-1">
              <a:latin typeface="Arial"/>
            </a:endParaRPr>
          </a:p>
          <a:p>
            <a:pPr>
              <a:lnSpc>
                <a:spcPct val="100000"/>
              </a:lnSpc>
            </a:pPr>
            <a:r>
              <a:rPr lang="en-IN" sz="2400" b="0" strike="noStrike" spc="-1">
                <a:solidFill>
                  <a:srgbClr val="000000"/>
                </a:solidFill>
                <a:latin typeface="Verdana"/>
                <a:ea typeface="DejaVu Sans"/>
              </a:rPr>
              <a:t>https://github.com/FakeNewsChallenge/fnc-1</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432000" y="504000"/>
            <a:ext cx="8352000" cy="5400000"/>
          </a:xfrm>
          <a:prstGeom prst="rect">
            <a:avLst/>
          </a:prstGeom>
          <a:noFill/>
          <a:ln>
            <a:noFill/>
          </a:ln>
        </p:spPr>
        <p:txBody>
          <a:bodyPr lIns="90000" tIns="45000" rIns="90000" bIns="45000"/>
          <a:lstStyle/>
          <a:p>
            <a:r>
              <a:rPr lang="en-IN" sz="2400" b="1" strike="noStrike" spc="-1" dirty="0">
                <a:solidFill>
                  <a:srgbClr val="000000"/>
                </a:solidFill>
                <a:latin typeface="Verdana"/>
                <a:ea typeface="DejaVu Sans"/>
              </a:rPr>
              <a:t>Text Summarization using  </a:t>
            </a:r>
            <a:r>
              <a:rPr lang="en-IN" sz="2400" b="1" strike="noStrike" spc="-1" dirty="0" err="1">
                <a:solidFill>
                  <a:srgbClr val="000000"/>
                </a:solidFill>
                <a:latin typeface="Verdana"/>
                <a:ea typeface="DejaVu Sans"/>
              </a:rPr>
              <a:t>SeqToSeq</a:t>
            </a:r>
            <a:r>
              <a:rPr lang="en-IN" sz="2400" b="1" strike="noStrike" spc="-1" dirty="0">
                <a:solidFill>
                  <a:srgbClr val="000000"/>
                </a:solidFill>
                <a:latin typeface="Verdana"/>
                <a:ea typeface="DejaVu Sans"/>
              </a:rPr>
              <a:t> Attention Model</a:t>
            </a:r>
            <a:endParaRPr lang="en-IN" sz="2400" b="0" strike="noStrike" spc="-1" dirty="0">
              <a:latin typeface="Arial"/>
            </a:endParaRPr>
          </a:p>
          <a:p>
            <a:pPr marL="342900" indent="-342900">
              <a:buFontTx/>
              <a:buChar char="-"/>
            </a:pPr>
            <a:r>
              <a:rPr lang="en-IN" sz="2000" b="0" strike="noStrike" spc="-1" dirty="0" smtClean="0">
                <a:solidFill>
                  <a:srgbClr val="000000"/>
                </a:solidFill>
                <a:latin typeface="Verdana"/>
                <a:ea typeface="DejaVu Sans"/>
              </a:rPr>
              <a:t>The </a:t>
            </a:r>
            <a:r>
              <a:rPr lang="en-IN" sz="2000" b="0" strike="noStrike" spc="-1" dirty="0">
                <a:solidFill>
                  <a:srgbClr val="000000"/>
                </a:solidFill>
                <a:latin typeface="Verdana"/>
                <a:ea typeface="DejaVu Sans"/>
              </a:rPr>
              <a:t>tokens of the article </a:t>
            </a:r>
            <a:r>
              <a:rPr lang="en-IN" sz="2000" b="0" strike="noStrike" spc="-1" dirty="0" err="1">
                <a:solidFill>
                  <a:srgbClr val="000000"/>
                </a:solidFill>
                <a:latin typeface="Verdana"/>
                <a:ea typeface="DejaVu Sans"/>
              </a:rPr>
              <a:t>wi</a:t>
            </a:r>
            <a:r>
              <a:rPr lang="en-IN" sz="2000" b="0" strike="noStrike" spc="-1" dirty="0">
                <a:solidFill>
                  <a:srgbClr val="000000"/>
                </a:solidFill>
                <a:latin typeface="Verdana"/>
                <a:ea typeface="DejaVu Sans"/>
              </a:rPr>
              <a:t> are fed one-by-one into the encoder (a single-layer bidirectional LSTM), producing a sequence of encoder hidden states hi. </a:t>
            </a:r>
            <a:endParaRPr lang="en-IN" sz="2000" spc="-1" dirty="0">
              <a:solidFill>
                <a:srgbClr val="000000"/>
              </a:solidFill>
              <a:latin typeface="Verdana"/>
              <a:ea typeface="DejaVu Sans"/>
            </a:endParaRPr>
          </a:p>
          <a:p>
            <a:pPr marL="342900" indent="-342900">
              <a:buFontTx/>
              <a:buChar char="-"/>
            </a:pPr>
            <a:r>
              <a:rPr lang="en-IN" sz="2000" b="0" strike="noStrike" spc="-1" dirty="0" smtClean="0">
                <a:solidFill>
                  <a:srgbClr val="000000"/>
                </a:solidFill>
                <a:latin typeface="Verdana"/>
                <a:ea typeface="DejaVu Sans"/>
              </a:rPr>
              <a:t>On </a:t>
            </a:r>
            <a:r>
              <a:rPr lang="en-IN" sz="2000" b="0" strike="noStrike" spc="-1" dirty="0">
                <a:solidFill>
                  <a:srgbClr val="000000"/>
                </a:solidFill>
                <a:latin typeface="Verdana"/>
                <a:ea typeface="DejaVu Sans"/>
              </a:rPr>
              <a:t>each step t, the decoder (a single-layer unidirectional LSTM) receives the word embedding of the previous word (while training, this is the </a:t>
            </a:r>
            <a:r>
              <a:rPr lang="en-IN" sz="2000" b="0" strike="noStrike" spc="-1" dirty="0" smtClean="0">
                <a:solidFill>
                  <a:srgbClr val="000000"/>
                </a:solidFill>
                <a:latin typeface="Verdana"/>
                <a:ea typeface="DejaVu Sans"/>
              </a:rPr>
              <a:t>previous</a:t>
            </a:r>
            <a:r>
              <a:rPr lang="en-IN" sz="2000" spc="-1" dirty="0">
                <a:latin typeface="Arial"/>
              </a:rPr>
              <a:t> </a:t>
            </a:r>
            <a:r>
              <a:rPr lang="en-IN" sz="2000" b="0" strike="noStrike" spc="-1" dirty="0" smtClean="0">
                <a:solidFill>
                  <a:srgbClr val="000000"/>
                </a:solidFill>
                <a:latin typeface="Verdana"/>
                <a:ea typeface="DejaVu Sans"/>
              </a:rPr>
              <a:t>word </a:t>
            </a:r>
            <a:r>
              <a:rPr lang="en-IN" sz="2000" b="0" strike="noStrike" spc="-1" dirty="0">
                <a:solidFill>
                  <a:srgbClr val="000000"/>
                </a:solidFill>
                <a:latin typeface="Verdana"/>
                <a:ea typeface="DejaVu Sans"/>
              </a:rPr>
              <a:t>of the reference summary; at test time it </a:t>
            </a:r>
            <a:r>
              <a:rPr lang="en-IN" sz="2000" b="0" strike="noStrike" spc="-1" dirty="0" smtClean="0">
                <a:solidFill>
                  <a:srgbClr val="000000"/>
                </a:solidFill>
                <a:latin typeface="Verdana"/>
                <a:ea typeface="DejaVu Sans"/>
              </a:rPr>
              <a:t>is</a:t>
            </a:r>
            <a:r>
              <a:rPr lang="en-IN" sz="2000" spc="-1" dirty="0">
                <a:latin typeface="Arial"/>
              </a:rPr>
              <a:t> </a:t>
            </a:r>
            <a:r>
              <a:rPr lang="en-IN" sz="2000" b="0" strike="noStrike" spc="-1" dirty="0" smtClean="0">
                <a:solidFill>
                  <a:srgbClr val="000000"/>
                </a:solidFill>
                <a:latin typeface="Verdana"/>
                <a:ea typeface="DejaVu Sans"/>
              </a:rPr>
              <a:t>the </a:t>
            </a:r>
            <a:r>
              <a:rPr lang="en-IN" sz="2000" b="0" strike="noStrike" spc="-1" dirty="0">
                <a:solidFill>
                  <a:srgbClr val="000000"/>
                </a:solidFill>
                <a:latin typeface="Verdana"/>
                <a:ea typeface="DejaVu Sans"/>
              </a:rPr>
              <a:t>previous word emitted by the decoder), </a:t>
            </a:r>
            <a:r>
              <a:rPr lang="en-IN" sz="2000" b="0" strike="noStrike" spc="-1" dirty="0" smtClean="0">
                <a:solidFill>
                  <a:srgbClr val="000000"/>
                </a:solidFill>
                <a:latin typeface="Verdana"/>
                <a:ea typeface="DejaVu Sans"/>
              </a:rPr>
              <a:t>and</a:t>
            </a:r>
            <a:r>
              <a:rPr lang="en-IN" sz="2000" spc="-1" dirty="0">
                <a:latin typeface="Arial"/>
              </a:rPr>
              <a:t> </a:t>
            </a:r>
            <a:r>
              <a:rPr lang="en-IN" sz="2000" b="0" strike="noStrike" spc="-1" dirty="0" smtClean="0">
                <a:solidFill>
                  <a:srgbClr val="000000"/>
                </a:solidFill>
                <a:latin typeface="Verdana"/>
                <a:ea typeface="DejaVu Sans"/>
              </a:rPr>
              <a:t>has </a:t>
            </a:r>
            <a:r>
              <a:rPr lang="en-IN" sz="2000" b="0" strike="noStrike" spc="-1" dirty="0">
                <a:solidFill>
                  <a:srgbClr val="000000"/>
                </a:solidFill>
                <a:latin typeface="Verdana"/>
                <a:ea typeface="DejaVu Sans"/>
              </a:rPr>
              <a:t>decoder state </a:t>
            </a:r>
            <a:r>
              <a:rPr lang="en-IN" sz="2000" b="0" strike="noStrike" spc="-1" dirty="0" err="1">
                <a:solidFill>
                  <a:srgbClr val="000000"/>
                </a:solidFill>
                <a:latin typeface="Verdana"/>
                <a:ea typeface="DejaVu Sans"/>
              </a:rPr>
              <a:t>st</a:t>
            </a:r>
            <a:r>
              <a:rPr lang="en-IN" sz="2000" b="0" strike="noStrike" spc="-1" dirty="0">
                <a:solidFill>
                  <a:srgbClr val="000000"/>
                </a:solidFill>
                <a:latin typeface="Verdana"/>
                <a:ea typeface="DejaVu Sans"/>
              </a:rPr>
              <a:t> . The attention distribution </a:t>
            </a:r>
            <a:r>
              <a:rPr lang="en-IN" sz="2000" b="0" strike="noStrike" spc="-1" dirty="0" smtClean="0">
                <a:solidFill>
                  <a:srgbClr val="000000"/>
                </a:solidFill>
                <a:latin typeface="Verdana"/>
                <a:ea typeface="DejaVu Sans"/>
              </a:rPr>
              <a:t>at</a:t>
            </a:r>
            <a:r>
              <a:rPr lang="en-IN" sz="2000" spc="-1" dirty="0">
                <a:latin typeface="Arial"/>
              </a:rPr>
              <a:t> </a:t>
            </a:r>
            <a:r>
              <a:rPr lang="en-IN" sz="2000" b="0" strike="noStrike" spc="-1" dirty="0" smtClean="0">
                <a:solidFill>
                  <a:srgbClr val="000000"/>
                </a:solidFill>
                <a:latin typeface="Verdana"/>
                <a:ea typeface="DejaVu Sans"/>
              </a:rPr>
              <a:t>is </a:t>
            </a:r>
            <a:r>
              <a:rPr lang="en-IN" sz="2000" b="0" strike="noStrike" spc="-1" dirty="0">
                <a:solidFill>
                  <a:srgbClr val="000000"/>
                </a:solidFill>
                <a:latin typeface="Verdana"/>
                <a:ea typeface="DejaVu Sans"/>
              </a:rPr>
              <a:t>calculated as in </a:t>
            </a:r>
            <a:r>
              <a:rPr lang="en-IN" sz="2000" b="0" strike="noStrike" spc="-1" dirty="0" err="1">
                <a:solidFill>
                  <a:srgbClr val="000000"/>
                </a:solidFill>
                <a:latin typeface="Verdana"/>
                <a:ea typeface="DejaVu Sans"/>
              </a:rPr>
              <a:t>Bahdanau</a:t>
            </a:r>
            <a:r>
              <a:rPr lang="en-IN" sz="2000" b="0" strike="noStrike" spc="-1" dirty="0">
                <a:solidFill>
                  <a:srgbClr val="000000"/>
                </a:solidFill>
                <a:latin typeface="Verdana"/>
                <a:ea typeface="DejaVu Sans"/>
              </a:rPr>
              <a:t> et al. (2015):</a:t>
            </a:r>
            <a:endParaRPr lang="en-IN" sz="2000" b="0" strike="noStrike" spc="-1" dirty="0">
              <a:latin typeface="Arial"/>
            </a:endParaRPr>
          </a:p>
          <a:p>
            <a:endParaRPr lang="en-IN" sz="2400" b="0" strike="noStrike" spc="-1" dirty="0">
              <a:latin typeface="Arial"/>
            </a:endParaRPr>
          </a:p>
        </p:txBody>
      </p:sp>
      <p:pic>
        <p:nvPicPr>
          <p:cNvPr id="295" name="Picture 294"/>
          <p:cNvPicPr/>
          <p:nvPr/>
        </p:nvPicPr>
        <p:blipFill>
          <a:blip r:embed="rId2"/>
          <a:stretch/>
        </p:blipFill>
        <p:spPr>
          <a:xfrm>
            <a:off x="1224000" y="4896000"/>
            <a:ext cx="5605920" cy="86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32000" y="504000"/>
            <a:ext cx="8280000" cy="5597280"/>
          </a:xfrm>
          <a:prstGeom prst="rect">
            <a:avLst/>
          </a:prstGeom>
          <a:noFill/>
          <a:ln>
            <a:noFill/>
          </a:ln>
        </p:spPr>
        <p:txBody>
          <a:bodyPr lIns="90000" tIns="45000" rIns="90000" bIns="45000"/>
          <a:lstStyle/>
          <a:p>
            <a:r>
              <a:rPr lang="en-IN" sz="2400" spc="-1" dirty="0" smtClean="0">
                <a:solidFill>
                  <a:srgbClr val="000000"/>
                </a:solidFill>
                <a:latin typeface="Verdana"/>
                <a:ea typeface="DejaVu Sans"/>
              </a:rPr>
              <a:t>- </a:t>
            </a:r>
            <a:r>
              <a:rPr lang="en-IN" sz="2400" spc="-1" dirty="0">
                <a:solidFill>
                  <a:srgbClr val="000000"/>
                </a:solidFill>
                <a:latin typeface="Verdana"/>
                <a:ea typeface="DejaVu Sans"/>
              </a:rPr>
              <a:t>T</a:t>
            </a:r>
            <a:r>
              <a:rPr lang="en-IN" sz="2400" b="0" strike="noStrike" spc="-1" dirty="0" smtClean="0">
                <a:solidFill>
                  <a:srgbClr val="000000"/>
                </a:solidFill>
                <a:latin typeface="Verdana"/>
                <a:ea typeface="DejaVu Sans"/>
              </a:rPr>
              <a:t>he </a:t>
            </a:r>
            <a:r>
              <a:rPr lang="en-IN" sz="2400" b="0" strike="noStrike" spc="-1" dirty="0">
                <a:solidFill>
                  <a:srgbClr val="000000"/>
                </a:solidFill>
                <a:latin typeface="Verdana"/>
                <a:ea typeface="DejaVu Sans"/>
              </a:rPr>
              <a:t>attention distribution is used</a:t>
            </a:r>
            <a:endParaRPr lang="en-IN" sz="2400" b="0" strike="noStrike" spc="-1" dirty="0">
              <a:latin typeface="Arial"/>
            </a:endParaRPr>
          </a:p>
          <a:p>
            <a:r>
              <a:rPr lang="en-IN" sz="2400" b="0" strike="noStrike" spc="-1" dirty="0">
                <a:solidFill>
                  <a:srgbClr val="000000"/>
                </a:solidFill>
                <a:latin typeface="Verdana"/>
                <a:ea typeface="DejaVu Sans"/>
              </a:rPr>
              <a:t>to produce a weighted sum of the encoder hidden</a:t>
            </a:r>
            <a:endParaRPr lang="en-IN" sz="2400" b="0" strike="noStrike" spc="-1" dirty="0">
              <a:latin typeface="Arial"/>
            </a:endParaRPr>
          </a:p>
          <a:p>
            <a:r>
              <a:rPr lang="en-IN" sz="2400" b="0" strike="noStrike" spc="-1" dirty="0">
                <a:solidFill>
                  <a:srgbClr val="000000"/>
                </a:solidFill>
                <a:latin typeface="Verdana"/>
                <a:ea typeface="DejaVu Sans"/>
              </a:rPr>
              <a:t>states, known as the context vector.</a:t>
            </a:r>
            <a:endParaRPr lang="en-IN" sz="2400" b="0" strike="noStrike" spc="-1" dirty="0">
              <a:latin typeface="Arial"/>
            </a:endParaRPr>
          </a:p>
          <a:p>
            <a:endParaRPr lang="en-IN" sz="2400" b="0" strike="noStrike" spc="-1" dirty="0">
              <a:latin typeface="Arial"/>
            </a:endParaRPr>
          </a:p>
          <a:p>
            <a:r>
              <a:rPr lang="en-IN" sz="2400" b="0" strike="noStrike" spc="-1" dirty="0" smtClean="0">
                <a:solidFill>
                  <a:srgbClr val="000000"/>
                </a:solidFill>
                <a:latin typeface="Verdana"/>
                <a:ea typeface="DejaVu Sans"/>
              </a:rPr>
              <a:t>- The </a:t>
            </a:r>
            <a:r>
              <a:rPr lang="en-IN" sz="2400" b="0" strike="noStrike" spc="-1" dirty="0">
                <a:solidFill>
                  <a:srgbClr val="000000"/>
                </a:solidFill>
                <a:latin typeface="Verdana"/>
                <a:ea typeface="DejaVu Sans"/>
              </a:rPr>
              <a:t>context vector, is concatenated with the decoder state </a:t>
            </a:r>
            <a:r>
              <a:rPr lang="en-IN" sz="2400" b="0" strike="noStrike" spc="-1" dirty="0" err="1">
                <a:solidFill>
                  <a:srgbClr val="000000"/>
                </a:solidFill>
                <a:latin typeface="Verdana"/>
                <a:ea typeface="DejaVu Sans"/>
              </a:rPr>
              <a:t>st</a:t>
            </a:r>
            <a:r>
              <a:rPr lang="en-IN" sz="2400" b="0" strike="noStrike" spc="-1" dirty="0">
                <a:solidFill>
                  <a:srgbClr val="000000"/>
                </a:solidFill>
                <a:latin typeface="Verdana"/>
                <a:ea typeface="DejaVu Sans"/>
              </a:rPr>
              <a:t> and fed through two linear layers </a:t>
            </a:r>
            <a:r>
              <a:rPr lang="en-IN" sz="2400" b="0" strike="noStrike" spc="-1" dirty="0" smtClean="0">
                <a:solidFill>
                  <a:srgbClr val="000000"/>
                </a:solidFill>
                <a:latin typeface="Verdana"/>
                <a:ea typeface="DejaVu Sans"/>
              </a:rPr>
              <a:t>to</a:t>
            </a:r>
            <a:r>
              <a:rPr lang="en-IN" sz="2400" spc="-1" dirty="0">
                <a:latin typeface="Arial"/>
              </a:rPr>
              <a:t> </a:t>
            </a:r>
            <a:r>
              <a:rPr lang="en-IN" sz="2400" b="0" strike="noStrike" spc="-1" dirty="0" smtClean="0">
                <a:solidFill>
                  <a:srgbClr val="000000"/>
                </a:solidFill>
                <a:latin typeface="Verdana"/>
                <a:ea typeface="DejaVu Sans"/>
              </a:rPr>
              <a:t>produce </a:t>
            </a:r>
            <a:r>
              <a:rPr lang="en-IN" sz="2400" b="0" strike="noStrike" spc="-1" dirty="0">
                <a:solidFill>
                  <a:srgbClr val="000000"/>
                </a:solidFill>
                <a:latin typeface="Verdana"/>
                <a:ea typeface="DejaVu Sans"/>
              </a:rPr>
              <a:t>the vocabulary distribution </a:t>
            </a:r>
            <a:r>
              <a:rPr lang="en-IN" sz="2400" b="0" strike="noStrike" spc="-1" dirty="0" err="1">
                <a:solidFill>
                  <a:srgbClr val="000000"/>
                </a:solidFill>
                <a:latin typeface="Verdana"/>
                <a:ea typeface="DejaVu Sans"/>
              </a:rPr>
              <a:t>Pvocab</a:t>
            </a:r>
            <a:r>
              <a:rPr lang="en-IN" sz="2400" b="0" strike="noStrike" spc="-1" dirty="0">
                <a:solidFill>
                  <a:srgbClr val="000000"/>
                </a:solidFill>
                <a:latin typeface="Verdana"/>
                <a:ea typeface="DejaVu Sans"/>
              </a:rPr>
              <a:t> and provides us with our final distribution from which to predict words w:    P(w) = </a:t>
            </a:r>
            <a:r>
              <a:rPr lang="en-IN" sz="2400" b="0" strike="noStrike" spc="-1" dirty="0" err="1">
                <a:solidFill>
                  <a:srgbClr val="000000"/>
                </a:solidFill>
                <a:latin typeface="Verdana"/>
                <a:ea typeface="DejaVu Sans"/>
              </a:rPr>
              <a:t>Pvocab</a:t>
            </a:r>
            <a:r>
              <a:rPr lang="en-IN" sz="2400" b="0" strike="noStrike" spc="-1" dirty="0">
                <a:solidFill>
                  <a:srgbClr val="000000"/>
                </a:solidFill>
                <a:latin typeface="Verdana"/>
                <a:ea typeface="DejaVu Sans"/>
              </a:rPr>
              <a:t>(w)</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ree pc\Pictures\Screenshots\Screenshot (2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153401" cy="522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353880" y="432000"/>
            <a:ext cx="8502120" cy="3816000"/>
          </a:xfrm>
          <a:prstGeom prst="rect">
            <a:avLst/>
          </a:prstGeom>
          <a:noFill/>
          <a:ln>
            <a:noFill/>
          </a:ln>
        </p:spPr>
        <p:txBody>
          <a:bodyPr lIns="90000" tIns="45000" rIns="90000" bIns="45000"/>
          <a:lstStyle/>
          <a:p>
            <a:pPr>
              <a:lnSpc>
                <a:spcPct val="100000"/>
              </a:lnSpc>
            </a:pPr>
            <a:r>
              <a:rPr lang="en-IN" sz="2400" b="1" strike="noStrike" spc="-1" dirty="0">
                <a:solidFill>
                  <a:srgbClr val="000000"/>
                </a:solidFill>
                <a:latin typeface="Verdana"/>
                <a:ea typeface="DejaVu Sans"/>
              </a:rPr>
              <a:t>Model Parameters:</a:t>
            </a:r>
            <a:endParaRPr lang="en-IN" sz="2400" b="0" strike="noStrike" spc="-1" dirty="0">
              <a:latin typeface="Arial"/>
            </a:endParaRPr>
          </a:p>
          <a:p>
            <a:pPr>
              <a:lnSpc>
                <a:spcPct val="100000"/>
              </a:lnSpc>
            </a:pPr>
            <a:r>
              <a:rPr lang="en-IN" sz="2400" b="1" strike="noStrike" spc="-1" dirty="0">
                <a:solidFill>
                  <a:srgbClr val="000000"/>
                </a:solidFill>
                <a:latin typeface="Verdana"/>
                <a:ea typeface="DejaVu Sans"/>
              </a:rPr>
              <a:t>  --</a:t>
            </a:r>
            <a:r>
              <a:rPr lang="en-IN" sz="2400" b="0" strike="noStrike" spc="-1" dirty="0">
                <a:solidFill>
                  <a:srgbClr val="000000"/>
                </a:solidFill>
                <a:latin typeface="Verdana"/>
                <a:ea typeface="DejaVu Sans"/>
              </a:rPr>
              <a:t>number of hidden nodes: 120</a:t>
            </a:r>
            <a:r>
              <a:rPr lang="en-IN" sz="2400" b="1" strike="noStrike" spc="-1" dirty="0">
                <a:solidFill>
                  <a:srgbClr val="000000"/>
                </a:solidFill>
                <a:latin typeface="Verdana"/>
                <a:ea typeface="DejaVu Sans"/>
              </a:rPr>
              <a:t> </a:t>
            </a:r>
            <a:endParaRPr lang="en-IN" sz="2400" b="0" strike="noStrike" spc="-1" dirty="0">
              <a:latin typeface="Arial"/>
            </a:endParaRPr>
          </a:p>
          <a:p>
            <a:pPr>
              <a:lnSpc>
                <a:spcPct val="100000"/>
              </a:lnSpc>
            </a:pPr>
            <a:r>
              <a:rPr lang="en-IN" sz="2400" b="1" strike="noStrike" spc="-1" dirty="0">
                <a:solidFill>
                  <a:srgbClr val="000000"/>
                </a:solidFill>
                <a:latin typeface="Verdana"/>
                <a:ea typeface="DejaVu Sans"/>
              </a:rPr>
              <a:t>  --</a:t>
            </a:r>
            <a:r>
              <a:rPr lang="en-IN" sz="2400" b="0" strike="noStrike" spc="-1" dirty="0" err="1">
                <a:solidFill>
                  <a:srgbClr val="000000"/>
                </a:solidFill>
                <a:latin typeface="Verdana"/>
                <a:ea typeface="DejaVu Sans"/>
              </a:rPr>
              <a:t>nubers</a:t>
            </a:r>
            <a:r>
              <a:rPr lang="en-IN" sz="2400" b="0" strike="noStrike" spc="-1" dirty="0">
                <a:solidFill>
                  <a:srgbClr val="000000"/>
                </a:solidFill>
                <a:latin typeface="Verdana"/>
                <a:ea typeface="DejaVu Sans"/>
              </a:rPr>
              <a:t> of layers: 2</a:t>
            </a:r>
            <a:endParaRPr lang="en-IN" sz="2400" b="0" strike="noStrike" spc="-1" dirty="0">
              <a:latin typeface="Arial"/>
            </a:endParaRPr>
          </a:p>
          <a:p>
            <a:pPr>
              <a:lnSpc>
                <a:spcPct val="100000"/>
              </a:lnSpc>
            </a:pPr>
            <a:r>
              <a:rPr lang="en-IN" sz="2400" b="1" strike="noStrike" spc="-1" dirty="0">
                <a:solidFill>
                  <a:srgbClr val="000000"/>
                </a:solidFill>
                <a:latin typeface="Verdana"/>
                <a:ea typeface="DejaVu Sans"/>
              </a:rPr>
              <a:t>  --</a:t>
            </a:r>
            <a:r>
              <a:rPr lang="en-IN" sz="2400" b="0" strike="noStrike" spc="-1" dirty="0">
                <a:solidFill>
                  <a:srgbClr val="000000"/>
                </a:solidFill>
                <a:latin typeface="Verdana"/>
                <a:ea typeface="DejaVu Sans"/>
              </a:rPr>
              <a:t>learning rate: 1e-3</a:t>
            </a:r>
            <a:endParaRPr lang="en-IN" sz="2400" b="0" strike="noStrike" spc="-1" dirty="0">
              <a:latin typeface="Arial"/>
            </a:endParaRPr>
          </a:p>
          <a:p>
            <a:endParaRPr lang="en-IN" sz="2400" b="0" strike="noStrike" spc="-1" dirty="0">
              <a:latin typeface="Arial"/>
            </a:endParaRPr>
          </a:p>
          <a:p>
            <a:r>
              <a:rPr lang="en-IN" sz="2400" b="1" strike="noStrike" spc="-1" dirty="0">
                <a:solidFill>
                  <a:srgbClr val="000000"/>
                </a:solidFill>
                <a:latin typeface="Verdana"/>
                <a:ea typeface="DejaVu Sans"/>
              </a:rPr>
              <a:t>Dataset</a:t>
            </a:r>
            <a:endParaRPr lang="en-IN" sz="2400" b="0" strike="noStrike" spc="-1" dirty="0">
              <a:latin typeface="Arial"/>
            </a:endParaRPr>
          </a:p>
          <a:p>
            <a:endParaRPr lang="en-IN" sz="2400" b="0" strike="noStrike" spc="-1" dirty="0">
              <a:latin typeface="Arial"/>
            </a:endParaRPr>
          </a:p>
          <a:p>
            <a:r>
              <a:rPr lang="en-IN" sz="2400" b="0" strike="noStrike" spc="-1" dirty="0" err="1">
                <a:solidFill>
                  <a:srgbClr val="000000"/>
                </a:solidFill>
                <a:latin typeface="Verdana"/>
                <a:ea typeface="DejaVu Sans"/>
              </a:rPr>
              <a:t>Datset</a:t>
            </a:r>
            <a:r>
              <a:rPr lang="en-IN" sz="2400" b="0" strike="noStrike" spc="-1" dirty="0">
                <a:solidFill>
                  <a:srgbClr val="000000"/>
                </a:solidFill>
                <a:latin typeface="Verdana"/>
                <a:ea typeface="DejaVu Sans"/>
              </a:rPr>
              <a:t> is </a:t>
            </a:r>
            <a:r>
              <a:rPr lang="en-IN" sz="2400" b="0" strike="noStrike" spc="-1" dirty="0" err="1">
                <a:solidFill>
                  <a:srgbClr val="000000"/>
                </a:solidFill>
                <a:latin typeface="Verdana"/>
                <a:ea typeface="DejaVu Sans"/>
              </a:rPr>
              <a:t>HarvardNLP</a:t>
            </a:r>
            <a:r>
              <a:rPr lang="en-IN" sz="2400" b="0" strike="noStrike" spc="-1" dirty="0">
                <a:solidFill>
                  <a:srgbClr val="000000"/>
                </a:solidFill>
                <a:latin typeface="Verdana"/>
                <a:ea typeface="DejaVu Sans"/>
              </a:rPr>
              <a:t> </a:t>
            </a:r>
            <a:r>
              <a:rPr lang="en-IN" sz="2400" b="0" strike="noStrike" spc="-1" dirty="0" err="1">
                <a:solidFill>
                  <a:srgbClr val="000000"/>
                </a:solidFill>
                <a:latin typeface="Verdana"/>
                <a:ea typeface="DejaVu Sans"/>
              </a:rPr>
              <a:t>gigaword</a:t>
            </a:r>
            <a:r>
              <a:rPr lang="en-IN" sz="2400" b="0" strike="noStrike" spc="-1" dirty="0">
                <a:solidFill>
                  <a:srgbClr val="000000"/>
                </a:solidFill>
                <a:latin typeface="Verdana"/>
                <a:ea typeface="DejaVu Sans"/>
              </a:rPr>
              <a:t> Dataset </a:t>
            </a:r>
            <a:r>
              <a:rPr lang="en-IN" sz="2400" b="0" strike="noStrike" spc="-1" dirty="0" err="1">
                <a:solidFill>
                  <a:srgbClr val="000000"/>
                </a:solidFill>
                <a:latin typeface="Verdana"/>
                <a:ea typeface="DejaVu Sans"/>
              </a:rPr>
              <a:t>containg</a:t>
            </a:r>
            <a:r>
              <a:rPr lang="en-IN" sz="2400" b="0" strike="noStrike" spc="-1" dirty="0">
                <a:solidFill>
                  <a:srgbClr val="000000"/>
                </a:solidFill>
                <a:latin typeface="Verdana"/>
                <a:ea typeface="DejaVu Sans"/>
              </a:rPr>
              <a:t> 40K</a:t>
            </a:r>
            <a:endParaRPr lang="en-IN" sz="2400" b="0" strike="noStrike" spc="-1" dirty="0">
              <a:latin typeface="Arial"/>
            </a:endParaRPr>
          </a:p>
          <a:p>
            <a:r>
              <a:rPr lang="en-IN" sz="2400" b="0" strike="noStrike" spc="-1" dirty="0">
                <a:solidFill>
                  <a:srgbClr val="000000"/>
                </a:solidFill>
                <a:latin typeface="Verdana"/>
                <a:ea typeface="DejaVu Sans"/>
              </a:rPr>
              <a:t>Articles bodies and their respective </a:t>
            </a:r>
            <a:r>
              <a:rPr lang="en-IN" sz="2400" b="0" strike="noStrike" spc="-1" dirty="0" err="1">
                <a:solidFill>
                  <a:srgbClr val="000000"/>
                </a:solidFill>
                <a:latin typeface="Verdana"/>
                <a:ea typeface="DejaVu Sans"/>
              </a:rPr>
              <a:t>Headlnes</a:t>
            </a:r>
            <a:r>
              <a:rPr lang="en-IN" sz="2400" b="0" strike="noStrike" spc="-1" dirty="0">
                <a:solidFill>
                  <a:srgbClr val="000000"/>
                </a:solidFill>
                <a:latin typeface="Verdana"/>
                <a:ea typeface="DejaVu Sans"/>
              </a:rPr>
              <a:t>.</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Picture 297"/>
          <p:cNvPicPr/>
          <p:nvPr/>
        </p:nvPicPr>
        <p:blipFill>
          <a:blip r:embed="rId2"/>
          <a:stretch/>
        </p:blipFill>
        <p:spPr>
          <a:xfrm>
            <a:off x="504000" y="648000"/>
            <a:ext cx="5243040" cy="1373760"/>
          </a:xfrm>
          <a:prstGeom prst="rect">
            <a:avLst/>
          </a:prstGeom>
          <a:ln>
            <a:noFill/>
          </a:ln>
        </p:spPr>
      </p:pic>
      <p:pic>
        <p:nvPicPr>
          <p:cNvPr id="299" name="Picture 298"/>
          <p:cNvPicPr/>
          <p:nvPr/>
        </p:nvPicPr>
        <p:blipFill>
          <a:blip r:embed="rId3"/>
          <a:stretch/>
        </p:blipFill>
        <p:spPr>
          <a:xfrm>
            <a:off x="504000" y="2408400"/>
            <a:ext cx="8064000" cy="2919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1419</Words>
  <Application>Microsoft Office PowerPoint</Application>
  <PresentationFormat>On-screen Show (4:3)</PresentationFormat>
  <Paragraphs>122</Paragraphs>
  <Slides>33</Slides>
  <Notes>0</Notes>
  <HiddenSlides>0</HiddenSlides>
  <MMClips>0</MMClips>
  <ScaleCrop>false</ScaleCrop>
  <HeadingPairs>
    <vt:vector size="4" baseType="variant">
      <vt:variant>
        <vt:lpstr>Theme</vt:lpstr>
      </vt:variant>
      <vt:variant>
        <vt:i4>6</vt:i4>
      </vt:variant>
      <vt:variant>
        <vt:lpstr>Slide Titles</vt:lpstr>
      </vt:variant>
      <vt:variant>
        <vt:i4>33</vt:i4>
      </vt:variant>
    </vt:vector>
  </HeadingPairs>
  <TitlesOfParts>
    <vt:vector size="39"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amish gupta</dc:creator>
  <dc:description/>
  <cp:lastModifiedBy>shree pc</cp:lastModifiedBy>
  <cp:revision>22</cp:revision>
  <dcterms:created xsi:type="dcterms:W3CDTF">2006-08-16T00:00:00Z</dcterms:created>
  <dcterms:modified xsi:type="dcterms:W3CDTF">2019-05-08T04:06:58Z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