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07" r:id="rId4"/>
    <p:sldId id="306" r:id="rId5"/>
    <p:sldId id="258" r:id="rId6"/>
    <p:sldId id="308" r:id="rId7"/>
    <p:sldId id="309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20" r:id="rId17"/>
    <p:sldId id="321" r:id="rId18"/>
    <p:sldId id="322" r:id="rId19"/>
    <p:sldId id="323" r:id="rId20"/>
    <p:sldId id="324" r:id="rId21"/>
    <p:sldId id="325" r:id="rId22"/>
    <p:sldId id="32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D339"/>
    <a:srgbClr val="E4C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26" autoAdjust="0"/>
  </p:normalViewPr>
  <p:slideViewPr>
    <p:cSldViewPr snapToGrid="0">
      <p:cViewPr varScale="1">
        <p:scale>
          <a:sx n="65" d="100"/>
          <a:sy n="65" d="100"/>
        </p:scale>
        <p:origin x="12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D8D76-713F-4517-A742-EE2E39F4A4C8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9D575-1464-4189-AD25-C980A41AA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05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scanf</a:t>
            </a:r>
            <a:r>
              <a:rPr lang="fr-FR" dirty="0"/>
              <a:t> et tableaux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8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8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10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2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8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4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81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87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5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8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E375F-8F82-4ED5-A812-A48B291DA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F4D7C9-1638-4F1E-9FBA-2A98826F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452FA-39ED-4CFD-B4A8-97909DBE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6E9F6-6EB5-4950-BB01-5C18A012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EF0ED-45CE-4AB7-9048-C57F4848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3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A5EFC-99F9-48D2-928C-41BFA798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37A3E1-5F64-4FAE-A308-F16D35D07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0C1CE-8CD6-4502-A924-9D1C1E3D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731C54-3454-4503-9779-F47AF459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38A5B-CA8D-405D-9041-574C7B77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8A9DE9-FD9F-415E-86B9-FF745E77F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258999-59C9-415F-8340-4F15B5D4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9BCE4-C5A9-4E2F-8FF5-8D6F2236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11AE14-946D-45A4-8988-D681B628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425AB-4320-46FC-83FF-900CA0AA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0B156-603C-4CE9-99A0-CF21B447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C4311E-0BF3-4794-B018-9A7106AA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A23A8-460B-4309-B08B-D07CE91E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E1B06E-535A-4A72-91A7-4A810B7C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26769-5666-48F4-AA54-40E698D0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28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EA327-C06D-4072-BFF2-1D70717B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18E2CA-EEC3-453A-91AD-290D7376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5904D5-9F99-4619-A6CB-99905315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403938-C126-4A1B-BCA0-3AE1E8D4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A988C-D14D-48CB-9D60-E742E6B8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6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31A85-DF72-4D00-A7F3-A34A8AE5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3DF95-2177-4442-B780-E368D9E2B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3C6A7C-3243-4859-B26D-C8BC398C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21B205-CB53-4A8E-9DCE-AA172666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C9F7D8-4740-4EA9-ABC9-973F340C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C43AFA-DAC5-406E-B6B0-3B21FEAB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0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73CA1-16D4-4C66-833A-09D4D89C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6607DB-4C27-4046-9DB1-A1CBA072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342267-2755-48A1-B499-CCA589F6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8F2D98-14B7-4580-9920-80E618933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8AA755-BB3E-4035-8D5D-E8F871A6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DD5542-8AF7-4E5D-855C-D1528E9B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7D8EA1-EE4D-4BC1-9635-19ECAB2D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194425-DF08-4002-BECE-FD4FD70B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4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80BE1-EDB3-4F27-A665-12C8297D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26DA49-8673-4983-82EF-6541057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D64657-1713-4B32-91E3-32E9464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D5A021-E319-45B4-8D1A-395AEB2F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55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0EA8FD-49FC-4A4E-B167-F902F32A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6A0FE3-AD13-44E0-8330-29C42E71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D018A5-6620-4C61-B700-C0B6059A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76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8E663-BB4B-4A28-9321-CC0EB9EC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4E711-04FE-4F08-9616-155117FB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34756A-AE0B-409E-BAC3-4BBDDE295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E84405-A30B-4364-AF2F-315BA81D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9CDD15-5B6F-4FD1-B2B7-75117CE3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74447E-FFB7-42F6-B61B-7A99B131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4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87FA1-1DD8-47D2-B4F4-CB8CD267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56C941-8D52-4A59-AE5D-F02653B08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06687C-BFAD-4D06-A4CD-3F4F8B0F8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1A97CF-A75B-4FDB-91AD-1AB4AF55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115-4B9C-40CC-B7C8-E0257608131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166D92-900E-45D8-847B-99AA4AD2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B25AEA-A8EC-42A4-95DF-D2A46728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0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B32AEA-2D45-42D5-ABBD-F95656FF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E8A147-936D-4B7B-A581-AE145818C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7D1D1-50D3-4A8D-905B-C35C6A389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9115-4B9C-40CC-B7C8-E0257608131C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0FC3A-04C8-456D-BAEF-36DB1B303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252A8-6836-4E52-93A8-C6753D92A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49BF-7BB2-4774-8468-DBEFAA9BF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16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3E9BBB1-7779-46DF-9511-BAEABE475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9565" y="-1185762"/>
            <a:ext cx="13589410" cy="9059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597CCE-46E0-437E-A297-CC17E34AD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Pointeurs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FA0A8-A170-4023-9F30-BCC895C43894}"/>
              </a:ext>
            </a:extLst>
          </p:cNvPr>
          <p:cNvSpPr/>
          <p:nvPr/>
        </p:nvSpPr>
        <p:spPr>
          <a:xfrm>
            <a:off x="10205884" y="-68826"/>
            <a:ext cx="1986116" cy="7334865"/>
          </a:xfrm>
          <a:prstGeom prst="rect">
            <a:avLst/>
          </a:prstGeom>
          <a:solidFill>
            <a:srgbClr val="E4C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72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	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Entiers codés sur 32 bits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834287"/>
              </p:ext>
            </p:extLst>
          </p:nvPr>
        </p:nvGraphicFramePr>
        <p:xfrm>
          <a:off x="5459366" y="3219933"/>
          <a:ext cx="4346988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2684586"/>
            <a:ext cx="2520462" cy="2895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2286001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1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	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Adresse codée sur 32 bits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600207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3176952"/>
            <a:ext cx="2520462" cy="24032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2766644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413CF951-952D-48EF-A164-733A11C77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856739"/>
              </p:ext>
            </p:extLst>
          </p:nvPr>
        </p:nvGraphicFramePr>
        <p:xfrm>
          <a:off x="5459366" y="3219933"/>
          <a:ext cx="4346988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20BDA99-DE46-4B6C-BA44-B37C025A5721}"/>
              </a:ext>
            </a:extLst>
          </p:cNvPr>
          <p:cNvSpPr/>
          <p:nvPr/>
        </p:nvSpPr>
        <p:spPr>
          <a:xfrm>
            <a:off x="1582615" y="2286000"/>
            <a:ext cx="2520462" cy="48064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2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473697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3681046"/>
            <a:ext cx="2520462" cy="18991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3247287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6">
            <a:extLst>
              <a:ext uri="{FF2B5EF4-FFF2-40B4-BE49-F238E27FC236}">
                <a16:creationId xmlns:a16="http://schemas.microsoft.com/office/drawing/2014/main" id="{05814206-7025-4E19-AA06-73281957B8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119901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B6EF49F-5484-49A0-BA07-45F25DB8ED73}"/>
              </a:ext>
            </a:extLst>
          </p:cNvPr>
          <p:cNvSpPr/>
          <p:nvPr/>
        </p:nvSpPr>
        <p:spPr>
          <a:xfrm>
            <a:off x="1582615" y="2286000"/>
            <a:ext cx="2520462" cy="8909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46202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4138238"/>
            <a:ext cx="2520462" cy="144194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3727930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323619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E0A90A8-040F-4CBC-B637-70D59E4DA0CA}"/>
              </a:ext>
            </a:extLst>
          </p:cNvPr>
          <p:cNvSpPr/>
          <p:nvPr/>
        </p:nvSpPr>
        <p:spPr>
          <a:xfrm>
            <a:off x="1582615" y="2286000"/>
            <a:ext cx="2520462" cy="13481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1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352470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4654062"/>
            <a:ext cx="2520462" cy="92612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4243754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492923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CED3991-86CE-4683-8D87-F6A0EDB39CC0}"/>
              </a:ext>
            </a:extLst>
          </p:cNvPr>
          <p:cNvSpPr/>
          <p:nvPr/>
        </p:nvSpPr>
        <p:spPr>
          <a:xfrm>
            <a:off x="1582615" y="2285999"/>
            <a:ext cx="2520462" cy="186397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2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554343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5111262"/>
            <a:ext cx="2520462" cy="46892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4700954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202617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0E099E8-7A9E-4628-AFB5-3457E8392FDA}"/>
              </a:ext>
            </a:extLst>
          </p:cNvPr>
          <p:cNvSpPr/>
          <p:nvPr/>
        </p:nvSpPr>
        <p:spPr>
          <a:xfrm>
            <a:off x="1582615" y="2285999"/>
            <a:ext cx="2520462" cy="23211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7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Incrémentation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36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i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p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791019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5111262"/>
            <a:ext cx="2520462" cy="93784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4700954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712271"/>
              </p:ext>
            </p:extLst>
          </p:nvPr>
        </p:nvGraphicFramePr>
        <p:xfrm>
          <a:off x="5459366" y="3225013"/>
          <a:ext cx="434698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841387-D98D-4E7D-9C26-00282449F465}"/>
              </a:ext>
            </a:extLst>
          </p:cNvPr>
          <p:cNvSpPr/>
          <p:nvPr/>
        </p:nvSpPr>
        <p:spPr>
          <a:xfrm>
            <a:off x="1582615" y="1828798"/>
            <a:ext cx="2520462" cy="276664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8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Incrémentation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1353800" cy="5369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i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p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++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		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2B34EF5-8074-4BDD-850E-FD9D5FB5E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334680"/>
              </p:ext>
            </p:extLst>
          </p:nvPr>
        </p:nvGraphicFramePr>
        <p:xfrm>
          <a:off x="5459366" y="3219933"/>
          <a:ext cx="434698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993543-CD33-4880-9AED-48E4A9E77BAF}"/>
              </a:ext>
            </a:extLst>
          </p:cNvPr>
          <p:cNvSpPr/>
          <p:nvPr/>
        </p:nvSpPr>
        <p:spPr>
          <a:xfrm>
            <a:off x="1582615" y="5486400"/>
            <a:ext cx="2520462" cy="5627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26A744D-7178-4736-945B-9956CCBD7932}"/>
              </a:ext>
            </a:extLst>
          </p:cNvPr>
          <p:cNvSpPr/>
          <p:nvPr/>
        </p:nvSpPr>
        <p:spPr>
          <a:xfrm>
            <a:off x="433754" y="5169877"/>
            <a:ext cx="404446" cy="41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B66A3840-C0B3-4B80-B7DF-7D405877C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56770"/>
              </p:ext>
            </p:extLst>
          </p:nvPr>
        </p:nvGraphicFramePr>
        <p:xfrm>
          <a:off x="5459366" y="3219933"/>
          <a:ext cx="434698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93">
                  <a:extLst>
                    <a:ext uri="{9D8B030D-6E8A-4147-A177-3AD203B41FA5}">
                      <a16:colId xmlns:a16="http://schemas.microsoft.com/office/drawing/2014/main" val="1711664147"/>
                    </a:ext>
                  </a:extLst>
                </a:gridCol>
                <a:gridCol w="1504993">
                  <a:extLst>
                    <a:ext uri="{9D8B030D-6E8A-4147-A177-3AD203B41FA5}">
                      <a16:colId xmlns:a16="http://schemas.microsoft.com/office/drawing/2014/main" val="4177488189"/>
                    </a:ext>
                  </a:extLst>
                </a:gridCol>
                <a:gridCol w="1337002">
                  <a:extLst>
                    <a:ext uri="{9D8B030D-6E8A-4147-A177-3AD203B41FA5}">
                      <a16:colId xmlns:a16="http://schemas.microsoft.com/office/drawing/2014/main" val="1161076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9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1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0x104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55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841387-D98D-4E7D-9C26-00282449F465}"/>
              </a:ext>
            </a:extLst>
          </p:cNvPr>
          <p:cNvSpPr/>
          <p:nvPr/>
        </p:nvSpPr>
        <p:spPr>
          <a:xfrm>
            <a:off x="1582615" y="1828798"/>
            <a:ext cx="2520462" cy="32004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45E01B-369B-4225-B3C9-2CDD2D30CEE2}"/>
              </a:ext>
            </a:extLst>
          </p:cNvPr>
          <p:cNvSpPr txBox="1"/>
          <p:nvPr/>
        </p:nvSpPr>
        <p:spPr>
          <a:xfrm>
            <a:off x="3936025" y="5506144"/>
            <a:ext cx="8305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Décalage de la taille d’un entier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498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A494C-A268-45F9-8522-697A0751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D44FB5-11FB-4595-96B4-DA72107A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L’identificateur d’un tableau est un pointeur sur son premier élément.</a:t>
            </a:r>
          </a:p>
          <a:p>
            <a:pPr marL="0" indent="0" algn="ctr">
              <a:buNone/>
            </a:pPr>
            <a:r>
              <a:rPr lang="da-DK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tab[</a:t>
            </a:r>
            <a:r>
              <a:rPr lang="da-DK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BB3A153-38BB-4B73-AF2C-D520C4801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99552"/>
              </p:ext>
            </p:extLst>
          </p:nvPr>
        </p:nvGraphicFramePr>
        <p:xfrm>
          <a:off x="2032000" y="2994709"/>
          <a:ext cx="8128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97745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764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Formalisme pointeur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Formalisme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51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 </a:t>
                      </a: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8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 </a:t>
                      </a: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tab[i]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5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2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(tab </a:t>
                      </a: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</a:t>
                      </a:r>
                      <a:r>
                        <a:rPr lang="da-DK" sz="2800" b="0" dirty="0">
                          <a:solidFill>
                            <a:srgbClr val="005CC5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7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(tab </a:t>
                      </a:r>
                      <a:r>
                        <a:rPr lang="da-DK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i)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tab[i]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7496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CE6C196-9BD2-4E1B-894C-BA43242369A7}"/>
              </a:ext>
            </a:extLst>
          </p:cNvPr>
          <p:cNvSpPr/>
          <p:nvPr/>
        </p:nvSpPr>
        <p:spPr>
          <a:xfrm>
            <a:off x="6096000" y="3524543"/>
            <a:ext cx="4064000" cy="5064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717819-973B-4098-9EB8-658B076E3C96}"/>
              </a:ext>
            </a:extLst>
          </p:cNvPr>
          <p:cNvSpPr/>
          <p:nvPr/>
        </p:nvSpPr>
        <p:spPr>
          <a:xfrm>
            <a:off x="6096000" y="4038141"/>
            <a:ext cx="4064000" cy="5064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8A994-658C-4EFE-BEE1-ECFB36937CA4}"/>
              </a:ext>
            </a:extLst>
          </p:cNvPr>
          <p:cNvSpPr/>
          <p:nvPr/>
        </p:nvSpPr>
        <p:spPr>
          <a:xfrm>
            <a:off x="6096000" y="4544578"/>
            <a:ext cx="4064000" cy="5253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9E6FB8-DA41-429F-8B08-C9796FCE273A}"/>
              </a:ext>
            </a:extLst>
          </p:cNvPr>
          <p:cNvSpPr/>
          <p:nvPr/>
        </p:nvSpPr>
        <p:spPr>
          <a:xfrm>
            <a:off x="6096000" y="5051015"/>
            <a:ext cx="4064000" cy="5321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5F7DC-AE1D-4A36-87C1-7AF442FF771A}"/>
              </a:ext>
            </a:extLst>
          </p:cNvPr>
          <p:cNvSpPr/>
          <p:nvPr/>
        </p:nvSpPr>
        <p:spPr>
          <a:xfrm>
            <a:off x="6096000" y="5576337"/>
            <a:ext cx="4064000" cy="5242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F82422-E3B9-4D48-B8DB-014D42C55B9E}"/>
              </a:ext>
            </a:extLst>
          </p:cNvPr>
          <p:cNvSpPr/>
          <p:nvPr/>
        </p:nvSpPr>
        <p:spPr>
          <a:xfrm>
            <a:off x="6096000" y="6100612"/>
            <a:ext cx="4064000" cy="5174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0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 animBg="1"/>
      <p:bldP spid="22" grpId="0" animBg="1"/>
      <p:bldP spid="24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1EE4D-377D-4429-9550-7790C89F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34" y="6309"/>
            <a:ext cx="10515600" cy="1325563"/>
          </a:xfrm>
        </p:spPr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3091A-1DE9-496A-84C8-B0D7B7B9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192192"/>
            <a:ext cx="6766367" cy="56658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tab[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tab[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(p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8AFF164-64B0-41A2-94A8-703844BA11FF}"/>
              </a:ext>
            </a:extLst>
          </p:cNvPr>
          <p:cNvSpPr txBox="1">
            <a:spLocks/>
          </p:cNvSpPr>
          <p:nvPr/>
        </p:nvSpPr>
        <p:spPr>
          <a:xfrm>
            <a:off x="3784923" y="1185884"/>
            <a:ext cx="8407078" cy="5665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p = tab (l’adresse du 1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er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x = tab[0] = 10 (la valeur du 1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er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p = &amp;tab[1] (l’adresse du 2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x = tab[1] = 20 (la valeur du 2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x = tab[1] + 1 = 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x = tab[2] = 30 (la valeur du 3</a:t>
            </a:r>
            <a:r>
              <a:rPr lang="fr-FR" baseline="30000" dirty="0">
                <a:solidFill>
                  <a:srgbClr val="00B050"/>
                </a:solidFill>
                <a:latin typeface="Consolas" panose="020B0609020204030204" pitchFamily="49" charset="0"/>
              </a:rPr>
              <a:t>ème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élément)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F5D92FFE-785D-40A9-82F9-C7EC2828F0C2}"/>
              </a:ext>
            </a:extLst>
          </p:cNvPr>
          <p:cNvSpPr/>
          <p:nvPr/>
        </p:nvSpPr>
        <p:spPr>
          <a:xfrm>
            <a:off x="6663528" y="4325937"/>
            <a:ext cx="5153257" cy="1570891"/>
          </a:xfrm>
          <a:prstGeom prst="wedgeRoundRectCallout">
            <a:avLst>
              <a:gd name="adj1" fmla="val 42467"/>
              <a:gd name="adj2" fmla="val 96772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0" rtlCol="0" anchor="ctr"/>
          <a:lstStyle/>
          <a:p>
            <a:pPr>
              <a:lnSpc>
                <a:spcPts val="4000"/>
              </a:lnSpc>
            </a:pPr>
            <a:r>
              <a:rPr lang="fr-FR" sz="5400" dirty="0">
                <a:solidFill>
                  <a:schemeClr val="dk1"/>
                </a:solidFill>
                <a:latin typeface="meatloaf solid" pitchFamily="2" charset="0"/>
              </a:rPr>
              <a:t>Comment obtenir la valeur du 4</a:t>
            </a:r>
            <a:r>
              <a:rPr lang="fr-FR" sz="5400" baseline="30000" dirty="0">
                <a:solidFill>
                  <a:schemeClr val="dk1"/>
                </a:solidFill>
                <a:latin typeface="meatloaf solid" pitchFamily="2" charset="0"/>
              </a:rPr>
              <a:t>ème</a:t>
            </a:r>
            <a:r>
              <a:rPr lang="fr-FR" sz="5400" dirty="0">
                <a:solidFill>
                  <a:schemeClr val="dk1"/>
                </a:solidFill>
                <a:latin typeface="meatloaf solid" pitchFamily="2" charset="0"/>
              </a:rPr>
              <a:t> élément ?</a:t>
            </a:r>
          </a:p>
        </p:txBody>
      </p:sp>
    </p:spTree>
    <p:extLst>
      <p:ext uri="{BB962C8B-B14F-4D97-AF65-F5344CB8AC3E}">
        <p14:creationId xmlns:p14="http://schemas.microsoft.com/office/powerpoint/2010/main" val="16936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4DB35-F9D0-421F-9FAB-0CBC6B71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8594"/>
            <a:ext cx="10515600" cy="5508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/>
              <a:t>Définition</a:t>
            </a:r>
          </a:p>
          <a:p>
            <a:pPr marL="0" indent="0">
              <a:buNone/>
            </a:pPr>
            <a:r>
              <a:rPr lang="fr-FR" sz="3600" dirty="0"/>
              <a:t>Un pointeur est une variable qui contient l’adresse en mémoire d’une autre variable.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600" b="1" dirty="0"/>
              <a:t>Utilité</a:t>
            </a:r>
          </a:p>
          <a:p>
            <a:pPr marL="0" indent="0">
              <a:buNone/>
            </a:pPr>
            <a:r>
              <a:rPr lang="fr-FR" sz="3600" dirty="0"/>
              <a:t>Grâce aux pointeurs, on va pouvoir économiser des déplacements et copies de mémoire inutiles en précisant uniquement où se trouve la donnée.</a:t>
            </a:r>
          </a:p>
          <a:p>
            <a:pPr marL="0" indent="0">
              <a:buNone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791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9B61F-745E-4BF8-A4EE-8D66E7E4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AD0D27-975B-4AFB-91E4-9779FD84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535AAA-041A-40B4-8EA6-DD4E7BA7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62" y="365125"/>
            <a:ext cx="10161184" cy="10112797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2A3CCA3B-E034-4F54-8646-981DBD00E06B}"/>
              </a:ext>
            </a:extLst>
          </p:cNvPr>
          <p:cNvSpPr/>
          <p:nvPr/>
        </p:nvSpPr>
        <p:spPr>
          <a:xfrm>
            <a:off x="192389" y="1484831"/>
            <a:ext cx="5352626" cy="1570891"/>
          </a:xfrm>
          <a:prstGeom prst="wedgeRoundRectCallout">
            <a:avLst>
              <a:gd name="adj1" fmla="val -44661"/>
              <a:gd name="adj2" fmla="val 109459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0" rtlCol="0" anchor="ctr"/>
          <a:lstStyle/>
          <a:p>
            <a:pPr algn="ctr">
              <a:lnSpc>
                <a:spcPts val="4000"/>
              </a:lnSpc>
            </a:pPr>
            <a:r>
              <a:rPr lang="fr-FR" sz="5400" dirty="0">
                <a:solidFill>
                  <a:schemeClr val="dk1"/>
                </a:solidFill>
                <a:latin typeface="meatloaf solid" pitchFamily="2" charset="0"/>
              </a:rPr>
              <a:t>Avez-vous déjà remarqué ce genre de paramètres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1EC566-8A22-4A42-80EF-E8225448F048}"/>
              </a:ext>
            </a:extLst>
          </p:cNvPr>
          <p:cNvSpPr/>
          <p:nvPr/>
        </p:nvSpPr>
        <p:spPr>
          <a:xfrm>
            <a:off x="8464062" y="3751385"/>
            <a:ext cx="2801816" cy="5275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8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9B61F-745E-4BF8-A4EE-8D66E7E4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du main()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AD0D27-975B-4AFB-91E4-9779FD84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4138" cy="4351338"/>
          </a:xfrm>
        </p:spPr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	...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D8381A0-F2FD-4288-8349-CB7791055B22}"/>
              </a:ext>
            </a:extLst>
          </p:cNvPr>
          <p:cNvSpPr txBox="1">
            <a:spLocks/>
          </p:cNvSpPr>
          <p:nvPr/>
        </p:nvSpPr>
        <p:spPr>
          <a:xfrm>
            <a:off x="4765435" y="1825625"/>
            <a:ext cx="70162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B3AA63B-2434-4060-AE49-DF69E4696E2F}"/>
              </a:ext>
            </a:extLst>
          </p:cNvPr>
          <p:cNvSpPr/>
          <p:nvPr/>
        </p:nvSpPr>
        <p:spPr>
          <a:xfrm>
            <a:off x="3669325" y="2074985"/>
            <a:ext cx="937846" cy="135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BA7DC314-9196-4E9E-A938-00C3BC5BC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04189"/>
              </p:ext>
            </p:extLst>
          </p:nvPr>
        </p:nvGraphicFramePr>
        <p:xfrm>
          <a:off x="1524000" y="4051835"/>
          <a:ext cx="9929446" cy="23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8884">
                  <a:extLst>
                    <a:ext uri="{9D8B030D-6E8A-4147-A177-3AD203B41FA5}">
                      <a16:colId xmlns:a16="http://schemas.microsoft.com/office/drawing/2014/main" val="3814583350"/>
                    </a:ext>
                  </a:extLst>
                </a:gridCol>
                <a:gridCol w="6350562">
                  <a:extLst>
                    <a:ext uri="{9D8B030D-6E8A-4147-A177-3AD203B41FA5}">
                      <a16:colId xmlns:a16="http://schemas.microsoft.com/office/drawing/2014/main" val="831902538"/>
                    </a:ext>
                  </a:extLst>
                </a:gridCol>
              </a:tblGrid>
              <a:tr h="699297">
                <a:tc>
                  <a:txBody>
                    <a:bodyPr/>
                    <a:lstStyle/>
                    <a:p>
                      <a:pPr algn="ctr"/>
                      <a:r>
                        <a:rPr lang="fr-FR" sz="2800" b="0" dirty="0" err="1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fr-FR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fr-FR" sz="2800" b="0" dirty="0" err="1">
                          <a:solidFill>
                            <a:srgbClr val="E36209"/>
                          </a:solidFill>
                          <a:effectLst/>
                          <a:latin typeface="Consolas" panose="020B0609020204030204" pitchFamily="49" charset="0"/>
                        </a:rPr>
                        <a:t>argc</a:t>
                      </a:r>
                      <a:endParaRPr lang="fr-FR" sz="2800" b="0" dirty="0">
                        <a:solidFill>
                          <a:srgbClr val="E3620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</a:rPr>
                        <a:t>(count)</a:t>
                      </a:r>
                      <a:endParaRPr lang="fr-FR" sz="200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14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fr-FR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fr-FR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fr-FR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fr-FR" sz="2800" b="0" dirty="0" err="1">
                          <a:solidFill>
                            <a:srgbClr val="E36209"/>
                          </a:solidFill>
                          <a:effectLst/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fr-FR" sz="2800" b="0" dirty="0">
                          <a:solidFill>
                            <a:srgbClr val="E3620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</a:t>
                      </a:r>
                      <a:r>
                        <a:rPr lang="fr-FR" sz="2800" b="0" dirty="0">
                          <a:solidFill>
                            <a:srgbClr val="E36209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fr-FR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fr-FR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fr-FR" sz="2800" b="0" dirty="0">
                          <a:solidFill>
                            <a:srgbClr val="24292E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fr-FR" sz="2800" b="0" dirty="0" err="1">
                          <a:solidFill>
                            <a:srgbClr val="E36209"/>
                          </a:solidFill>
                          <a:effectLst/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fr-FR" sz="2800" b="0" dirty="0">
                          <a:solidFill>
                            <a:srgbClr val="D73A49"/>
                          </a:solidFill>
                          <a:effectLst/>
                          <a:latin typeface="Consolas" panose="020B0609020204030204" pitchFamily="49" charset="0"/>
                        </a:rPr>
                        <a:t>[]</a:t>
                      </a:r>
                    </a:p>
                    <a:p>
                      <a:pPr marL="0" algn="ctr" defTabSz="914400" rtl="0" eaLnBrk="1" latinLnBrk="0" hangingPunct="1"/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(values)</a:t>
                      </a:r>
                    </a:p>
                  </a:txBody>
                  <a:tcPr marT="72000" marB="144000" anchor="ctr"/>
                </a:tc>
                <a:extLst>
                  <a:ext uri="{0D108BD9-81ED-4DB2-BD59-A6C34878D82A}">
                    <a16:rowId xmlns:a16="http://schemas.microsoft.com/office/drawing/2014/main" val="1577128220"/>
                  </a:ext>
                </a:extLst>
              </a:tr>
              <a:tr h="1207006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Le nombre d’arguments passés au programme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La liste des chaînes de caractères de la ligne de commande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0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1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48FC0-6A9B-43E8-912D-D8D0885F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1F8A2-8495-4395-BD3F-02B7AD13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%s\n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i,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i));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D6A548-17AB-4AB0-8651-496F9DCEC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5" y="5135788"/>
            <a:ext cx="8951508" cy="1522920"/>
          </a:xfrm>
          <a:prstGeom prst="rect">
            <a:avLst/>
          </a:prstGeom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8691A5C-38B3-4A2C-957E-003589878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76016"/>
              </p:ext>
            </p:extLst>
          </p:nvPr>
        </p:nvGraphicFramePr>
        <p:xfrm>
          <a:off x="9331569" y="4585905"/>
          <a:ext cx="2609324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391">
                  <a:extLst>
                    <a:ext uri="{9D8B030D-6E8A-4147-A177-3AD203B41FA5}">
                      <a16:colId xmlns:a16="http://schemas.microsoft.com/office/drawing/2014/main" val="76644453"/>
                    </a:ext>
                  </a:extLst>
                </a:gridCol>
                <a:gridCol w="802609">
                  <a:extLst>
                    <a:ext uri="{9D8B030D-6E8A-4147-A177-3AD203B41FA5}">
                      <a16:colId xmlns:a16="http://schemas.microsoft.com/office/drawing/2014/main" val="1496158657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925806788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342118177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fr-FR" sz="2800" b="1" dirty="0" err="1">
                          <a:solidFill>
                            <a:srgbClr val="FF0000"/>
                          </a:solidFill>
                        </a:rPr>
                        <a:t>argv</a:t>
                      </a:r>
                      <a:endParaRPr lang="fr-FR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47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97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597101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CD7AE935-B8A9-4D57-97F2-6AAB9B21AF01}"/>
              </a:ext>
            </a:extLst>
          </p:cNvPr>
          <p:cNvSpPr txBox="1"/>
          <p:nvPr/>
        </p:nvSpPr>
        <p:spPr>
          <a:xfrm>
            <a:off x="9803892" y="5959839"/>
            <a:ext cx="166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 err="1">
                <a:solidFill>
                  <a:srgbClr val="FF0000"/>
                </a:solidFill>
              </a:rPr>
              <a:t>argc</a:t>
            </a:r>
            <a:r>
              <a:rPr lang="fr-FR" sz="2800" b="1" dirty="0">
                <a:solidFill>
                  <a:srgbClr val="FF0000"/>
                </a:solidFill>
              </a:rPr>
              <a:t> = 4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0464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E1B269-9EB3-419D-BD19-58F9A3E94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D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B8E3C71E-E30A-458E-963B-EF1CB3003290}"/>
              </a:ext>
            </a:extLst>
          </p:cNvPr>
          <p:cNvSpPr/>
          <p:nvPr/>
        </p:nvSpPr>
        <p:spPr>
          <a:xfrm>
            <a:off x="1553496" y="322006"/>
            <a:ext cx="4886632" cy="3106994"/>
          </a:xfrm>
          <a:prstGeom prst="wedgeRoundRectCallout">
            <a:avLst>
              <a:gd name="adj1" fmla="val 60052"/>
              <a:gd name="adj2" fmla="val 30854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latin typeface="meatloaf solid" pitchFamily="2" charset="0"/>
              </a:rPr>
              <a:t>Vous utilisez déjà des pointeurs ! </a:t>
            </a:r>
          </a:p>
          <a:p>
            <a:pPr algn="ctr"/>
            <a:r>
              <a:rPr lang="fr-FR" sz="6000" dirty="0">
                <a:latin typeface="meatloaf solid" pitchFamily="2" charset="0"/>
              </a:rPr>
              <a:t>Mais où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C8FDB9-BEC3-4AE5-A102-3147B2AA9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1"/>
          <a:stretch/>
        </p:blipFill>
        <p:spPr>
          <a:xfrm>
            <a:off x="6990735" y="1166966"/>
            <a:ext cx="5201265" cy="569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FA4BB-BB0B-4C17-B6B4-B14CC7B9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d’adresse/indirection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33C8C-43CE-4602-B576-E132C799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dirty="0"/>
              <a:t>permet d’obtenir l’adresse mémoire d’une variable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dirty="0"/>
              <a:t>permet d’obtenir la valeur contenue à l’adresse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a, a,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*&amp;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a);</a:t>
            </a:r>
          </a:p>
          <a:p>
            <a:pPr marL="0" indent="0">
              <a:buNone/>
            </a:pPr>
            <a:endParaRPr lang="pt-BR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			   61fe1c 2 2</a:t>
            </a:r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0537EDD-A655-4094-80A2-649CE0488AFD}"/>
              </a:ext>
            </a:extLst>
          </p:cNvPr>
          <p:cNvCxnSpPr/>
          <p:nvPr/>
        </p:nvCxnSpPr>
        <p:spPr>
          <a:xfrm>
            <a:off x="4817806" y="4817806"/>
            <a:ext cx="0" cy="550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0A3EFCD-E618-4189-AF44-288ADBA0B60A}"/>
              </a:ext>
            </a:extLst>
          </p:cNvPr>
          <p:cNvCxnSpPr>
            <a:cxnSpLocks/>
          </p:cNvCxnSpPr>
          <p:nvPr/>
        </p:nvCxnSpPr>
        <p:spPr>
          <a:xfrm>
            <a:off x="5525730" y="4817806"/>
            <a:ext cx="147483" cy="550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13542E7-363E-42E6-A3B2-36A9112D5488}"/>
              </a:ext>
            </a:extLst>
          </p:cNvPr>
          <p:cNvCxnSpPr>
            <a:cxnSpLocks/>
          </p:cNvCxnSpPr>
          <p:nvPr/>
        </p:nvCxnSpPr>
        <p:spPr>
          <a:xfrm flipH="1">
            <a:off x="6174658" y="4817806"/>
            <a:ext cx="122907" cy="550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3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60D94-BA74-42F1-9265-889EA6EF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0B305-1465-43DC-A569-46F7C409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718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4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4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4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identificateur;</a:t>
            </a:r>
          </a:p>
          <a:p>
            <a:pPr marL="0" indent="0">
              <a:buNone/>
            </a:pPr>
            <a:r>
              <a:rPr lang="fr-FR" dirty="0">
                <a:sym typeface="Wingdings 3" panose="05040102010807070707" pitchFamily="18" charset="2"/>
              </a:rPr>
              <a:t>       	type de la variable pointée pour connaître la taille 	mémoire occupée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Exemple :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pointeur sur un entier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chaine1;	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	...		  un charactère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	...		  un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float</a:t>
            </a: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13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5AA0-3212-4D1B-B01B-C372E84D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C9C06-1CAD-4B04-A03F-BD337FF0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rayon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fr-F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A partir de l'adresse d'une variable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rayon;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ou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		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rayon;	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CCE44C7-A916-4A32-B543-4CE039266752}"/>
              </a:ext>
            </a:extLst>
          </p:cNvPr>
          <p:cNvGrpSpPr/>
          <p:nvPr/>
        </p:nvGrpSpPr>
        <p:grpSpPr>
          <a:xfrm>
            <a:off x="6365628" y="4388708"/>
            <a:ext cx="5503985" cy="1570891"/>
            <a:chOff x="2373923" y="3270738"/>
            <a:chExt cx="5503985" cy="1570891"/>
          </a:xfrm>
        </p:grpSpPr>
        <p:sp>
          <p:nvSpPr>
            <p:cNvPr id="7" name="Bulle narrative : rectangle à coins arrondis 6">
              <a:extLst>
                <a:ext uri="{FF2B5EF4-FFF2-40B4-BE49-F238E27FC236}">
                  <a16:creationId xmlns:a16="http://schemas.microsoft.com/office/drawing/2014/main" id="{DFFF98E9-D2B7-49AA-8035-AD10083FCE93}"/>
                </a:ext>
              </a:extLst>
            </p:cNvPr>
            <p:cNvSpPr/>
            <p:nvPr/>
          </p:nvSpPr>
          <p:spPr>
            <a:xfrm>
              <a:off x="2373923" y="3270738"/>
              <a:ext cx="5503985" cy="1570891"/>
            </a:xfrm>
            <a:prstGeom prst="wedgeRoundRectCallout">
              <a:avLst>
                <a:gd name="adj1" fmla="val 41647"/>
                <a:gd name="adj2" fmla="val 91019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864000" tIns="324000" rtlCol="0" anchor="ctr"/>
            <a:lstStyle/>
            <a:p>
              <a:pPr>
                <a:lnSpc>
                  <a:spcPts val="4000"/>
                </a:lnSpc>
              </a:pPr>
              <a:r>
                <a:rPr lang="fr-FR" sz="6000" dirty="0">
                  <a:solidFill>
                    <a:schemeClr val="dk1"/>
                  </a:solidFill>
                  <a:latin typeface="meatloaf solid" pitchFamily="2" charset="0"/>
                </a:rPr>
                <a:t>Le pointeur s’appelle </a:t>
              </a:r>
              <a:r>
                <a:rPr lang="fr-FR" sz="6000" dirty="0" err="1">
                  <a:solidFill>
                    <a:schemeClr val="dk1"/>
                  </a:solidFill>
                  <a:latin typeface="meatloaf solid" pitchFamily="2" charset="0"/>
                </a:rPr>
                <a:t>ptr_rayon</a:t>
              </a:r>
              <a:r>
                <a:rPr lang="fr-FR" sz="6000" dirty="0">
                  <a:solidFill>
                    <a:schemeClr val="dk1"/>
                  </a:solidFill>
                  <a:latin typeface="meatloaf solid" pitchFamily="2" charset="0"/>
                </a:rPr>
                <a:t> (sans *)</a:t>
              </a:r>
            </a:p>
          </p:txBody>
        </p:sp>
        <p:pic>
          <p:nvPicPr>
            <p:cNvPr id="6" name="Graphique 5" descr="Avertissement">
              <a:extLst>
                <a:ext uri="{FF2B5EF4-FFF2-40B4-BE49-F238E27FC236}">
                  <a16:creationId xmlns:a16="http://schemas.microsoft.com/office/drawing/2014/main" id="{369C21F5-B4F8-4167-8F1A-41F0B3EFE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6187" y="3790276"/>
              <a:ext cx="531813" cy="531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85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CD4E1-676B-4084-95B5-3608455A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092"/>
            <a:ext cx="10515600" cy="5672871"/>
          </a:xfrm>
        </p:spPr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rayon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rayon;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rayon : 2.5</a:t>
            </a: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: 61fe0c,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: ?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rayon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= &amp;rayon;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ptr_rayon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rayon : ?</a:t>
            </a:r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3FFF8569-6547-4545-9918-7BA825C53845}"/>
              </a:ext>
            </a:extLst>
          </p:cNvPr>
          <p:cNvSpPr/>
          <p:nvPr/>
        </p:nvSpPr>
        <p:spPr>
          <a:xfrm>
            <a:off x="4003430" y="2563202"/>
            <a:ext cx="1008184" cy="865798"/>
          </a:xfrm>
          <a:prstGeom prst="wedgeRoundRectCallout">
            <a:avLst>
              <a:gd name="adj1" fmla="val 40795"/>
              <a:gd name="adj2" fmla="val 82810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24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2</a:t>
            </a:r>
            <a:r>
              <a:rPr lang="fr-FR" sz="2800" dirty="0">
                <a:solidFill>
                  <a:schemeClr val="dk1"/>
                </a:solidFill>
                <a:latin typeface="meatloaf solid" pitchFamily="2" charset="0"/>
              </a:rPr>
              <a:t> </a:t>
            </a: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.</a:t>
            </a:r>
            <a:r>
              <a:rPr lang="fr-FR" sz="2800" dirty="0">
                <a:solidFill>
                  <a:schemeClr val="dk1"/>
                </a:solidFill>
                <a:latin typeface="meatloaf solid" pitchFamily="2" charset="0"/>
              </a:rPr>
              <a:t> </a:t>
            </a: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5</a:t>
            </a:r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AE28E9AF-072F-4270-BD7B-9493BDA8F8E5}"/>
              </a:ext>
            </a:extLst>
          </p:cNvPr>
          <p:cNvSpPr/>
          <p:nvPr/>
        </p:nvSpPr>
        <p:spPr>
          <a:xfrm>
            <a:off x="2995246" y="5252550"/>
            <a:ext cx="1008184" cy="865798"/>
          </a:xfrm>
          <a:prstGeom prst="wedgeRoundRectCallout">
            <a:avLst>
              <a:gd name="adj1" fmla="val -38275"/>
              <a:gd name="adj2" fmla="val 76040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24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2</a:t>
            </a:r>
            <a:r>
              <a:rPr lang="fr-FR" sz="2800" dirty="0">
                <a:solidFill>
                  <a:schemeClr val="dk1"/>
                </a:solidFill>
                <a:latin typeface="meatloaf solid" pitchFamily="2" charset="0"/>
              </a:rPr>
              <a:t> </a:t>
            </a: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.</a:t>
            </a:r>
            <a:r>
              <a:rPr lang="fr-FR" sz="2800" dirty="0">
                <a:solidFill>
                  <a:schemeClr val="dk1"/>
                </a:solidFill>
                <a:latin typeface="meatloaf solid" pitchFamily="2" charset="0"/>
              </a:rPr>
              <a:t> </a:t>
            </a:r>
            <a:r>
              <a:rPr lang="fr-FR" sz="6000" dirty="0">
                <a:solidFill>
                  <a:schemeClr val="dk1"/>
                </a:solidFill>
                <a:latin typeface="meatloaf solid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73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8D933-C5BA-4F73-826A-8226AB5E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NULL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F227D-DD4D-4E94-BE4F-0F7CD098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 Pour éviter de pointer n'importe où en mémoire...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70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9A32-8440-44A6-AD00-19B1FC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action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1DE23-C2AE-427B-ADFF-470E7B0A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i, j;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747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1519</Words>
  <Application>Microsoft Office PowerPoint</Application>
  <PresentationFormat>Grand écran</PresentationFormat>
  <Paragraphs>386</Paragraphs>
  <Slides>22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meatloaf solid</vt:lpstr>
      <vt:lpstr>Thème Office</vt:lpstr>
      <vt:lpstr>Pointeurs</vt:lpstr>
      <vt:lpstr>Présentation PowerPoint</vt:lpstr>
      <vt:lpstr>Présentation PowerPoint</vt:lpstr>
      <vt:lpstr>Les opérateurs d’adresse/indirection</vt:lpstr>
      <vt:lpstr>Déclaration</vt:lpstr>
      <vt:lpstr>Initialisation</vt:lpstr>
      <vt:lpstr>Présentation PowerPoint</vt:lpstr>
      <vt:lpstr>NULL</vt:lpstr>
      <vt:lpstr>En action !</vt:lpstr>
      <vt:lpstr>En action !</vt:lpstr>
      <vt:lpstr>En action !</vt:lpstr>
      <vt:lpstr>En action !</vt:lpstr>
      <vt:lpstr>En action !</vt:lpstr>
      <vt:lpstr>En action !</vt:lpstr>
      <vt:lpstr>En action !</vt:lpstr>
      <vt:lpstr>Incrémentation</vt:lpstr>
      <vt:lpstr>Incrémentation</vt:lpstr>
      <vt:lpstr>Tableaux</vt:lpstr>
      <vt:lpstr>En action !</vt:lpstr>
      <vt:lpstr>Présentation PowerPoint</vt:lpstr>
      <vt:lpstr>Paramètres du main()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Pointeurs</dc:title>
  <dc:creator>Mathieu DOMER</dc:creator>
  <cp:lastModifiedBy>Mathieu DOMER</cp:lastModifiedBy>
  <cp:revision>29</cp:revision>
  <dcterms:created xsi:type="dcterms:W3CDTF">2020-11-13T10:42:35Z</dcterms:created>
  <dcterms:modified xsi:type="dcterms:W3CDTF">2020-11-30T22:00:06Z</dcterms:modified>
</cp:coreProperties>
</file>