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307" r:id="rId4"/>
    <p:sldId id="308" r:id="rId5"/>
    <p:sldId id="309" r:id="rId6"/>
    <p:sldId id="311" r:id="rId7"/>
    <p:sldId id="310" r:id="rId8"/>
    <p:sldId id="312" r:id="rId9"/>
    <p:sldId id="314" r:id="rId10"/>
    <p:sldId id="315" r:id="rId11"/>
    <p:sldId id="317" r:id="rId12"/>
    <p:sldId id="318" r:id="rId13"/>
    <p:sldId id="316" r:id="rId14"/>
    <p:sldId id="330" r:id="rId15"/>
    <p:sldId id="319" r:id="rId16"/>
    <p:sldId id="321" r:id="rId17"/>
    <p:sldId id="320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B0513-166D-419D-A23A-FFF225EA8D8D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8C18D-36C8-47D5-A345-91118A8CF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419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scanf</a:t>
            </a:r>
            <a:r>
              <a:rPr lang="fr-FR" dirty="0"/>
              <a:t> et tableaux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9D575-1464-4189-AD25-C980A41AA22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88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compilateur doit connaître les règles d’usage de la fonction : nombre et types d’arguments, valeur retour…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8C18D-36C8-47D5-A345-91118A8CFF9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63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851D2-74BF-4C77-A824-C4613E759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83205C-8030-451C-9E57-7D45CFCE4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DEB647-E218-499F-80ED-41C858A1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0BD5-D304-4C12-AB9E-F949069E4F2A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9BE1AB-694A-422F-B036-76B0F83E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D05F5E-86FA-48DD-9646-E80DF2A6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372-F006-4E73-B3C1-5714C0D53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95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C646D-CD87-4E86-83E5-6D196EED2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319EFC-9019-404D-A1E8-96A54DAC7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79F312-47BB-4C07-85BB-8956C0E6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0BD5-D304-4C12-AB9E-F949069E4F2A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62C72C-7135-43C7-AEB0-601B411B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2A235D-6A8E-4203-B528-8059EE80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372-F006-4E73-B3C1-5714C0D53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74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2C1AE67-2173-494C-B7E9-CE363AEB2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5ECE98-2B33-4C77-BB96-E4C2A6265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5DC0A1-A382-4EF2-9175-1DC86A50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0BD5-D304-4C12-AB9E-F949069E4F2A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4291CF-B3B2-447D-89E8-EA6A5BBC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8FB300-B227-49EB-B4B8-F4373891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372-F006-4E73-B3C1-5714C0D53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55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726E01-3A06-448F-9921-2B2B5852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BA014B-3FE5-4CEC-98E5-1C4ABDA41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62EB66-C52F-4DF7-8DA8-2F73FA26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0BD5-D304-4C12-AB9E-F949069E4F2A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391F5A-2763-4BA0-A4C5-3E73E2EE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232ACF-9BEB-4D2B-875C-2C634EC1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372-F006-4E73-B3C1-5714C0D53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10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A0E3AB-284C-48DA-A5AA-3AF08BBD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879D22-F306-4E6A-AED8-7484018F3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5FC685-3F2C-4C6D-8E8E-2840D2841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0BD5-D304-4C12-AB9E-F949069E4F2A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105B79-C59B-447D-9F91-FB3F51D84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8D5CA2-C6B9-4600-92C4-E64CCB52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372-F006-4E73-B3C1-5714C0D53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92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FC18F-A9B1-41C6-8422-2E606718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5A8C71-F48C-4411-9EC2-FC7032EF1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EEE598-B2BB-418E-A986-004888C0E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38B20A-9EBC-4612-9149-F1764C1EC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0BD5-D304-4C12-AB9E-F949069E4F2A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2A3ADF-2C3A-4E31-8D05-50972CDFC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5442C3-D951-417D-989F-02B147341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372-F006-4E73-B3C1-5714C0D53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18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E04500-22AD-41CC-83F0-8F244A40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023A2C-208B-4881-8884-C702BD0D9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A395F8-2B84-4A97-BB87-2FC0B1349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40B8ECB-2902-4A50-8219-A73E7CA29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485A59A-85CC-48F1-A1C8-8B47B076C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2513A38-FB44-4279-A090-E3662ED9D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0BD5-D304-4C12-AB9E-F949069E4F2A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DD7450B-0CD2-4006-8FDD-C8CE90CA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81B492B-0354-4942-B71E-FE943A2A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372-F006-4E73-B3C1-5714C0D53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40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E33F08-AC42-4F53-B6C1-B9F258E6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ADD1645-6DBD-4D9F-A5A9-C07DB23B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0BD5-D304-4C12-AB9E-F949069E4F2A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210932E-3836-444C-BB74-873578B3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A3510B-8C87-4B9B-A2A7-E3280902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372-F006-4E73-B3C1-5714C0D53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81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098382B-77C8-4C63-B78A-3B8156D5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0BD5-D304-4C12-AB9E-F949069E4F2A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85C0770-9A81-4A5B-A7E7-5B90D1A4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F57933-35C4-4738-B337-DF14E98F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372-F006-4E73-B3C1-5714C0D53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5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D9A56-8A15-4920-BBB6-C9A230E36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580F39-AFF6-4C31-81CC-3D583760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B97481-C34F-4C44-977F-7DFA5135D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21E6A3-1B0F-491E-8C14-9C6F3FCE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0BD5-D304-4C12-AB9E-F949069E4F2A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F28A5E-FCD6-498E-BBA8-9747918F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18EF94-5474-49DB-9D94-B190F8D65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372-F006-4E73-B3C1-5714C0D53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89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59CE71-8FC9-48A0-8E62-7609AA92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066D769-1231-4613-A1B8-9157EE320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04D427-6C79-4E05-97D0-220F3B235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275A72-8075-448D-9929-6C38858B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0BD5-D304-4C12-AB9E-F949069E4F2A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7F0C71-CE64-42A0-B0EC-71F05623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81A425-DD71-4109-8AC6-16333E69C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372-F006-4E73-B3C1-5714C0D53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49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1DE07DE-C6E8-454D-8BE7-2BC82A3F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F76F48-1F25-43F5-AD22-DCF1AA829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31E59C-0ED3-424F-9622-703B1B170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30BD5-D304-4C12-AB9E-F949069E4F2A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6941C5-12CC-4704-BCCA-3E5BE6A38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406ED1-6FC2-43A4-AB28-92679B101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EC372-F006-4E73-B3C1-5714C0D53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63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54E830-2B19-43A0-A7F5-4CC10A0CD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fr-FR" b="1" dirty="0"/>
              <a:t>Fonctions en C</a:t>
            </a:r>
          </a:p>
        </p:txBody>
      </p:sp>
      <p:pic>
        <p:nvPicPr>
          <p:cNvPr id="1026" name="Picture 2" descr="Vecteurs pour Gestion logo, Illustrations libres de droits pour Gestion  logo | Depositphotos®">
            <a:extLst>
              <a:ext uri="{FF2B5EF4-FFF2-40B4-BE49-F238E27FC236}">
                <a16:creationId xmlns:a16="http://schemas.microsoft.com/office/drawing/2014/main" id="{D3E14BE4-3BB0-4FDB-A390-96B4D4642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002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7088E-141D-41F2-8556-B8880D43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Nota bene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46F6A3-2B7C-4ED0-8605-104CEFFEB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fonction peut appeler une autre fonction</a:t>
            </a:r>
          </a:p>
          <a:p>
            <a:endParaRPr lang="fr-FR" dirty="0"/>
          </a:p>
          <a:p>
            <a:r>
              <a:rPr lang="fr-FR" dirty="0"/>
              <a:t>Une fonction ne peut être définie à l’intérieur d’une autre</a:t>
            </a:r>
          </a:p>
        </p:txBody>
      </p:sp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id="{88A0B6A5-DDCE-4DBF-9813-27F8ED69A5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62" r="25000"/>
          <a:stretch/>
        </p:blipFill>
        <p:spPr>
          <a:xfrm>
            <a:off x="9701049" y="4110622"/>
            <a:ext cx="2081048" cy="2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74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341BC6-3207-4A51-B547-58E2DA36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2B5C86-7DED-47EF-9FAA-AE3344380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Prototypes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displayHello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sommeEntiers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Programme principal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x, 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y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x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sommeEntiers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b);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displayHello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6F26178-5242-44C3-B89F-8C2C552156A0}"/>
              </a:ext>
            </a:extLst>
          </p:cNvPr>
          <p:cNvSpPr txBox="1"/>
          <p:nvPr/>
        </p:nvSpPr>
        <p:spPr>
          <a:xfrm>
            <a:off x="7133810" y="3203578"/>
            <a:ext cx="43502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Respecter le prototype</a:t>
            </a:r>
          </a:p>
          <a:p>
            <a:endParaRPr lang="fr-FR" sz="3200" dirty="0"/>
          </a:p>
          <a:p>
            <a:r>
              <a:rPr lang="fr-FR" sz="3200" dirty="0"/>
              <a:t>Appel d’une fonction sans retour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C602BF-231B-4CF6-8FE5-E9E0528D158C}"/>
              </a:ext>
            </a:extLst>
          </p:cNvPr>
          <p:cNvSpPr/>
          <p:nvPr/>
        </p:nvSpPr>
        <p:spPr>
          <a:xfrm>
            <a:off x="1481959" y="4372303"/>
            <a:ext cx="4466896" cy="79878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15B652-1A88-4FEA-8AAB-850CA010240D}"/>
              </a:ext>
            </a:extLst>
          </p:cNvPr>
          <p:cNvSpPr/>
          <p:nvPr/>
        </p:nvSpPr>
        <p:spPr>
          <a:xfrm>
            <a:off x="707922" y="2720043"/>
            <a:ext cx="5135829" cy="49612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17B5342D-0470-46A5-A949-541ABCEED23F}"/>
              </a:ext>
            </a:extLst>
          </p:cNvPr>
          <p:cNvCxnSpPr>
            <a:cxnSpLocks/>
          </p:cNvCxnSpPr>
          <p:nvPr/>
        </p:nvCxnSpPr>
        <p:spPr>
          <a:xfrm flipH="1" flipV="1">
            <a:off x="4666593" y="2485697"/>
            <a:ext cx="2336940" cy="9433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526AFE4-CCC4-496A-A2F4-EE4D9B8562E5}"/>
              </a:ext>
            </a:extLst>
          </p:cNvPr>
          <p:cNvCxnSpPr>
            <a:cxnSpLocks/>
          </p:cNvCxnSpPr>
          <p:nvPr/>
        </p:nvCxnSpPr>
        <p:spPr>
          <a:xfrm flipH="1">
            <a:off x="4435366" y="4458355"/>
            <a:ext cx="2568167" cy="8960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20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341BC6-3207-4A51-B547-58E2DA36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2B5C86-7DED-47EF-9FAA-AE3344380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Prototypes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displayHello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sommeEntiers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Programme principal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x, y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x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sommeEntiers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y);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displayHello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6F26178-5242-44C3-B89F-8C2C552156A0}"/>
              </a:ext>
            </a:extLst>
          </p:cNvPr>
          <p:cNvSpPr txBox="1"/>
          <p:nvPr/>
        </p:nvSpPr>
        <p:spPr>
          <a:xfrm>
            <a:off x="7172883" y="1238143"/>
            <a:ext cx="43502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Respecter le prototype</a:t>
            </a:r>
          </a:p>
          <a:p>
            <a:endParaRPr lang="fr-FR" sz="3200" dirty="0"/>
          </a:p>
          <a:p>
            <a:r>
              <a:rPr lang="fr-FR" sz="3200" dirty="0"/>
              <a:t>Les arguments peuvent être des variables ou des constantes</a:t>
            </a:r>
          </a:p>
          <a:p>
            <a:endParaRPr lang="fr-FR" sz="3200" dirty="0"/>
          </a:p>
          <a:p>
            <a:r>
              <a:rPr lang="fr-FR" sz="3200" dirty="0"/>
              <a:t>Appel d’une fonction avec retour : le résultat est stocké dans une variable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C602BF-231B-4CF6-8FE5-E9E0528D158C}"/>
              </a:ext>
            </a:extLst>
          </p:cNvPr>
          <p:cNvSpPr/>
          <p:nvPr/>
        </p:nvSpPr>
        <p:spPr>
          <a:xfrm>
            <a:off x="1433305" y="5265681"/>
            <a:ext cx="4466896" cy="39939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15B652-1A88-4FEA-8AAB-850CA010240D}"/>
              </a:ext>
            </a:extLst>
          </p:cNvPr>
          <p:cNvSpPr/>
          <p:nvPr/>
        </p:nvSpPr>
        <p:spPr>
          <a:xfrm>
            <a:off x="707922" y="2237635"/>
            <a:ext cx="5135829" cy="49612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17B5342D-0470-46A5-A949-541ABCEED23F}"/>
              </a:ext>
            </a:extLst>
          </p:cNvPr>
          <p:cNvCxnSpPr>
            <a:cxnSpLocks/>
          </p:cNvCxnSpPr>
          <p:nvPr/>
        </p:nvCxnSpPr>
        <p:spPr>
          <a:xfrm flipH="1">
            <a:off x="5796585" y="1513976"/>
            <a:ext cx="1319848" cy="1143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526AFE4-CCC4-496A-A2F4-EE4D9B8562E5}"/>
              </a:ext>
            </a:extLst>
          </p:cNvPr>
          <p:cNvCxnSpPr>
            <a:cxnSpLocks/>
          </p:cNvCxnSpPr>
          <p:nvPr/>
        </p:nvCxnSpPr>
        <p:spPr>
          <a:xfrm flipH="1" flipV="1">
            <a:off x="1996966" y="5187743"/>
            <a:ext cx="4959403" cy="612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5F9E32F-B794-49D1-BD8C-4F6CCAD1DDFA}"/>
              </a:ext>
            </a:extLst>
          </p:cNvPr>
          <p:cNvCxnSpPr>
            <a:cxnSpLocks/>
          </p:cNvCxnSpPr>
          <p:nvPr/>
        </p:nvCxnSpPr>
        <p:spPr>
          <a:xfrm flipH="1">
            <a:off x="5212052" y="2537179"/>
            <a:ext cx="1932606" cy="21386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31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AE7349F-B122-4428-81C5-26929BD1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dirty="0"/>
              <a:t>Récapitulatif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E18DF23-18B8-4D16-B87F-65E41B05C07B}"/>
              </a:ext>
            </a:extLst>
          </p:cNvPr>
          <p:cNvSpPr txBox="1">
            <a:spLocks/>
          </p:cNvSpPr>
          <p:nvPr/>
        </p:nvSpPr>
        <p:spPr>
          <a:xfrm>
            <a:off x="861848" y="365125"/>
            <a:ext cx="3836275" cy="6406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#include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32F62"/>
                </a:solidFill>
                <a:latin typeface="Consolas" panose="020B0609020204030204" pitchFamily="49" charset="0"/>
              </a:rPr>
              <a:t>stdio.h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Prototypes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displayHello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Programme principal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6F42C1"/>
                </a:solidFill>
                <a:latin typeface="Consolas" panose="020B0609020204030204" pitchFamily="49" charset="0"/>
              </a:rPr>
              <a:t>main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x, y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x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displayHello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Déclarations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+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displayHello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6F42C1"/>
                </a:solidFill>
                <a:latin typeface="Consolas" panose="020B0609020204030204" pitchFamily="49" charset="0"/>
              </a:rPr>
              <a:t>printf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"Hello !"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DAF74B08-C913-4C13-9877-80BC3FEDBF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62" r="25000"/>
          <a:stretch/>
        </p:blipFill>
        <p:spPr>
          <a:xfrm>
            <a:off x="9701049" y="4110622"/>
            <a:ext cx="2081048" cy="2382253"/>
          </a:xfrm>
          <a:prstGeom prst="rect">
            <a:avLst/>
          </a:prstGeom>
        </p:spPr>
      </p:pic>
      <p:sp>
        <p:nvSpPr>
          <p:cNvPr id="2" name="Accolade fermante 1">
            <a:extLst>
              <a:ext uri="{FF2B5EF4-FFF2-40B4-BE49-F238E27FC236}">
                <a16:creationId xmlns:a16="http://schemas.microsoft.com/office/drawing/2014/main" id="{35C32B7B-0C20-4629-8789-D2A9551C15B2}"/>
              </a:ext>
            </a:extLst>
          </p:cNvPr>
          <p:cNvSpPr/>
          <p:nvPr/>
        </p:nvSpPr>
        <p:spPr>
          <a:xfrm>
            <a:off x="5009322" y="834887"/>
            <a:ext cx="172278" cy="728870"/>
          </a:xfrm>
          <a:prstGeom prst="rightBrace">
            <a:avLst>
              <a:gd name="adj1" fmla="val 4854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ccolade fermante 7">
            <a:extLst>
              <a:ext uri="{FF2B5EF4-FFF2-40B4-BE49-F238E27FC236}">
                <a16:creationId xmlns:a16="http://schemas.microsoft.com/office/drawing/2014/main" id="{10BBB7F2-4105-4A77-8880-0D01DA3295FC}"/>
              </a:ext>
            </a:extLst>
          </p:cNvPr>
          <p:cNvSpPr/>
          <p:nvPr/>
        </p:nvSpPr>
        <p:spPr>
          <a:xfrm>
            <a:off x="5009322" y="1716157"/>
            <a:ext cx="185530" cy="1875182"/>
          </a:xfrm>
          <a:prstGeom prst="rightBrace">
            <a:avLst>
              <a:gd name="adj1" fmla="val 6433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ccolade fermante 8">
            <a:extLst>
              <a:ext uri="{FF2B5EF4-FFF2-40B4-BE49-F238E27FC236}">
                <a16:creationId xmlns:a16="http://schemas.microsoft.com/office/drawing/2014/main" id="{A013FC11-AC2C-4BAC-B80F-BE2C5FF3EA45}"/>
              </a:ext>
            </a:extLst>
          </p:cNvPr>
          <p:cNvSpPr/>
          <p:nvPr/>
        </p:nvSpPr>
        <p:spPr>
          <a:xfrm>
            <a:off x="4996070" y="3776869"/>
            <a:ext cx="185530" cy="2716005"/>
          </a:xfrm>
          <a:prstGeom prst="rightBrace">
            <a:avLst>
              <a:gd name="adj1" fmla="val 6433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663C318-74F1-4C93-ABCD-5BF7A746DF7C}"/>
              </a:ext>
            </a:extLst>
          </p:cNvPr>
          <p:cNvSpPr txBox="1"/>
          <p:nvPr/>
        </p:nvSpPr>
        <p:spPr>
          <a:xfrm>
            <a:off x="5492799" y="937712"/>
            <a:ext cx="212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Prototypes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6C51F7D-0784-4631-8DA7-0E961D035ACE}"/>
              </a:ext>
            </a:extLst>
          </p:cNvPr>
          <p:cNvSpPr txBox="1"/>
          <p:nvPr/>
        </p:nvSpPr>
        <p:spPr>
          <a:xfrm>
            <a:off x="5506050" y="2392138"/>
            <a:ext cx="3485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Programme appelant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187ED4D-5760-4E4A-81E3-108107B43B14}"/>
              </a:ext>
            </a:extLst>
          </p:cNvPr>
          <p:cNvSpPr txBox="1"/>
          <p:nvPr/>
        </p:nvSpPr>
        <p:spPr>
          <a:xfrm>
            <a:off x="5492799" y="4873261"/>
            <a:ext cx="3485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Déclarations</a:t>
            </a:r>
          </a:p>
        </p:txBody>
      </p:sp>
    </p:spTree>
    <p:extLst>
      <p:ext uri="{BB962C8B-B14F-4D97-AF65-F5344CB8AC3E}">
        <p14:creationId xmlns:p14="http://schemas.microsoft.com/office/powerpoint/2010/main" val="93276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3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80AAED-52E0-4F23-8B37-8856C395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 l’art de bien commenter une fonction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923CEB-755C-49EA-8BD6-A42CA9D5C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/**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* Multiplication de 2 entiers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Premier entier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Second entier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@return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le résultat de la multiplication des 2 entiers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* */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multiplication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811CAB-8370-431E-9B7C-62E5AB00E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200" y="4219525"/>
            <a:ext cx="5425910" cy="256816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40D2FE9-0284-442C-9A7B-9517D2F7DA1C}"/>
              </a:ext>
            </a:extLst>
          </p:cNvPr>
          <p:cNvCxnSpPr>
            <a:cxnSpLocks/>
          </p:cNvCxnSpPr>
          <p:nvPr/>
        </p:nvCxnSpPr>
        <p:spPr>
          <a:xfrm>
            <a:off x="5673213" y="3198328"/>
            <a:ext cx="2772697" cy="1943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92133B2-7EDD-4652-8AE4-9113D5551F73}"/>
              </a:ext>
            </a:extLst>
          </p:cNvPr>
          <p:cNvCxnSpPr/>
          <p:nvPr/>
        </p:nvCxnSpPr>
        <p:spPr>
          <a:xfrm>
            <a:off x="5519584" y="4084588"/>
            <a:ext cx="2920181" cy="1907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B1DD585-FAEF-4662-8CB5-2170D273BF08}"/>
              </a:ext>
            </a:extLst>
          </p:cNvPr>
          <p:cNvCxnSpPr>
            <a:cxnSpLocks/>
          </p:cNvCxnSpPr>
          <p:nvPr/>
        </p:nvCxnSpPr>
        <p:spPr>
          <a:xfrm>
            <a:off x="6096000" y="2675400"/>
            <a:ext cx="2349910" cy="21079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13A9C337-2FAC-4A0C-BFBF-33AB9054BC98}"/>
              </a:ext>
            </a:extLst>
          </p:cNvPr>
          <p:cNvSpPr/>
          <p:nvPr/>
        </p:nvSpPr>
        <p:spPr>
          <a:xfrm>
            <a:off x="5350379" y="2802910"/>
            <a:ext cx="172278" cy="728870"/>
          </a:xfrm>
          <a:prstGeom prst="rightBrace">
            <a:avLst>
              <a:gd name="adj1" fmla="val 4854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42B36E6-08A6-4766-9473-A60120199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274" y="5202080"/>
            <a:ext cx="1794387" cy="179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5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E3617-25B1-46EC-9D69-B4B1E612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374" y="365125"/>
            <a:ext cx="6026426" cy="1325563"/>
          </a:xfrm>
        </p:spPr>
        <p:txBody>
          <a:bodyPr/>
          <a:lstStyle/>
          <a:p>
            <a:pPr algn="r"/>
            <a:r>
              <a:rPr lang="fr-FR" dirty="0"/>
              <a:t>Passage des arguments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49501FA-9AF5-434D-8DDD-A3BB21F61031}"/>
              </a:ext>
            </a:extLst>
          </p:cNvPr>
          <p:cNvSpPr txBox="1">
            <a:spLocks/>
          </p:cNvSpPr>
          <p:nvPr/>
        </p:nvSpPr>
        <p:spPr>
          <a:xfrm>
            <a:off x="861848" y="365125"/>
            <a:ext cx="5923265" cy="6406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#include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32F62"/>
                </a:solidFill>
                <a:latin typeface="Consolas" panose="020B0609020204030204" pitchFamily="49" charset="0"/>
              </a:rPr>
              <a:t>stdio.h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Prototypes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Programme principal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6F42C1"/>
                </a:solidFill>
                <a:latin typeface="Consolas" panose="020B0609020204030204" pitchFamily="49" charset="0"/>
              </a:rPr>
              <a:t>main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x, y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x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Déclarations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+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4547AA7-DEA5-407A-82F0-CDEC42D25738}"/>
              </a:ext>
            </a:extLst>
          </p:cNvPr>
          <p:cNvGrpSpPr/>
          <p:nvPr/>
        </p:nvGrpSpPr>
        <p:grpSpPr>
          <a:xfrm>
            <a:off x="4004778" y="2471003"/>
            <a:ext cx="3988905" cy="1965179"/>
            <a:chOff x="4004778" y="2471003"/>
            <a:chExt cx="3988905" cy="1965179"/>
          </a:xfrm>
        </p:grpSpPr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F8A1A1D5-4F0B-408D-8C9F-F19F6A8FE7EF}"/>
                </a:ext>
              </a:extLst>
            </p:cNvPr>
            <p:cNvSpPr/>
            <p:nvPr/>
          </p:nvSpPr>
          <p:spPr>
            <a:xfrm>
              <a:off x="5093110" y="2471003"/>
              <a:ext cx="1381996" cy="1943681"/>
            </a:xfrm>
            <a:custGeom>
              <a:avLst/>
              <a:gdLst>
                <a:gd name="connsiteX0" fmla="*/ 0 w 1381996"/>
                <a:gd name="connsiteY0" fmla="*/ 626158 h 1943681"/>
                <a:gd name="connsiteX1" fmla="*/ 550606 w 1381996"/>
                <a:gd name="connsiteY1" fmla="*/ 6726 h 1943681"/>
                <a:gd name="connsiteX2" fmla="*/ 1376516 w 1381996"/>
                <a:gd name="connsiteY2" fmla="*/ 980120 h 1943681"/>
                <a:gd name="connsiteX3" fmla="*/ 845574 w 1381996"/>
                <a:gd name="connsiteY3" fmla="*/ 1943681 h 1943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1996" h="1943681">
                  <a:moveTo>
                    <a:pt x="0" y="626158"/>
                  </a:moveTo>
                  <a:cubicBezTo>
                    <a:pt x="160593" y="286945"/>
                    <a:pt x="321187" y="-52268"/>
                    <a:pt x="550606" y="6726"/>
                  </a:cubicBezTo>
                  <a:cubicBezTo>
                    <a:pt x="780025" y="65720"/>
                    <a:pt x="1327355" y="657294"/>
                    <a:pt x="1376516" y="980120"/>
                  </a:cubicBezTo>
                  <a:cubicBezTo>
                    <a:pt x="1425677" y="1302946"/>
                    <a:pt x="1135625" y="1623313"/>
                    <a:pt x="845574" y="1943681"/>
                  </a:cubicBezTo>
                </a:path>
              </a:pathLst>
            </a:custGeom>
            <a:ln w="38100">
              <a:prstDash val="sysDot"/>
              <a:headEnd type="none" w="med" len="med"/>
              <a:tailEnd type="triangle" w="med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1F1C678F-244D-4D53-B40D-9CE38BD3626C}"/>
                </a:ext>
              </a:extLst>
            </p:cNvPr>
            <p:cNvSpPr txBox="1"/>
            <p:nvPr/>
          </p:nvSpPr>
          <p:spPr>
            <a:xfrm>
              <a:off x="4004778" y="2490881"/>
              <a:ext cx="16598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De là…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38389B41-6BC0-4A24-9D3C-C11B8792388E}"/>
                </a:ext>
              </a:extLst>
            </p:cNvPr>
            <p:cNvSpPr txBox="1"/>
            <p:nvPr/>
          </p:nvSpPr>
          <p:spPr>
            <a:xfrm>
              <a:off x="6333848" y="3974517"/>
              <a:ext cx="16598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… à là !</a:t>
              </a: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D620A5FA-137D-4533-A56E-4D7AE7C2FB55}"/>
              </a:ext>
            </a:extLst>
          </p:cNvPr>
          <p:cNvSpPr txBox="1"/>
          <p:nvPr/>
        </p:nvSpPr>
        <p:spPr>
          <a:xfrm>
            <a:off x="8219552" y="2471003"/>
            <a:ext cx="31342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fr-FR" sz="2800" dirty="0"/>
              <a:t>par valeur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fr-FR" sz="2800" dirty="0"/>
              <a:t>par adresse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fr-FR" sz="2800" dirty="0"/>
              <a:t>cas des tableaux</a:t>
            </a:r>
          </a:p>
        </p:txBody>
      </p:sp>
    </p:spTree>
    <p:extLst>
      <p:ext uri="{BB962C8B-B14F-4D97-AF65-F5344CB8AC3E}">
        <p14:creationId xmlns:p14="http://schemas.microsoft.com/office/powerpoint/2010/main" val="271331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7D1269-12D2-44D2-89FB-D2D5E4D8CD7D}"/>
              </a:ext>
            </a:extLst>
          </p:cNvPr>
          <p:cNvSpPr/>
          <p:nvPr/>
        </p:nvSpPr>
        <p:spPr>
          <a:xfrm>
            <a:off x="431836" y="2743199"/>
            <a:ext cx="6154493" cy="416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70E3617-25B1-46EC-9D69-B4B1E612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374" y="365125"/>
            <a:ext cx="6026426" cy="1325563"/>
          </a:xfrm>
        </p:spPr>
        <p:txBody>
          <a:bodyPr/>
          <a:lstStyle/>
          <a:p>
            <a:pPr algn="r"/>
            <a:r>
              <a:rPr lang="fr-FR" dirty="0"/>
              <a:t>Passage des arguments</a:t>
            </a:r>
            <a:br>
              <a:rPr lang="fr-FR" dirty="0"/>
            </a:br>
            <a:r>
              <a:rPr lang="fr-FR" dirty="0"/>
              <a:t>par </a:t>
            </a:r>
            <a:r>
              <a:rPr lang="fr-FR" b="1" dirty="0"/>
              <a:t>valeur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43E31FF1-A8FB-4533-82F1-453569B0B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860517"/>
              </p:ext>
            </p:extLst>
          </p:nvPr>
        </p:nvGraphicFramePr>
        <p:xfrm>
          <a:off x="7262191" y="3111831"/>
          <a:ext cx="409161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9">
                  <a:extLst>
                    <a:ext uri="{9D8B030D-6E8A-4147-A177-3AD203B41FA5}">
                      <a16:colId xmlns:a16="http://schemas.microsoft.com/office/drawing/2014/main" val="131224004"/>
                    </a:ext>
                  </a:extLst>
                </a:gridCol>
                <a:gridCol w="1179443">
                  <a:extLst>
                    <a:ext uri="{9D8B030D-6E8A-4147-A177-3AD203B41FA5}">
                      <a16:colId xmlns:a16="http://schemas.microsoft.com/office/drawing/2014/main" val="2965997092"/>
                    </a:ext>
                  </a:extLst>
                </a:gridCol>
                <a:gridCol w="1520688">
                  <a:extLst>
                    <a:ext uri="{9D8B030D-6E8A-4147-A177-3AD203B41FA5}">
                      <a16:colId xmlns:a16="http://schemas.microsoft.com/office/drawing/2014/main" val="298682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Identificateur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9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72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49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155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0650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23278"/>
                  </a:ext>
                </a:extLst>
              </a:tr>
            </a:tbl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49501FA-9AF5-434D-8DDD-A3BB21F61031}"/>
              </a:ext>
            </a:extLst>
          </p:cNvPr>
          <p:cNvSpPr txBox="1">
            <a:spLocks/>
          </p:cNvSpPr>
          <p:nvPr/>
        </p:nvSpPr>
        <p:spPr>
          <a:xfrm>
            <a:off x="861848" y="365125"/>
            <a:ext cx="5923265" cy="6406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#include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32F62"/>
                </a:solidFill>
                <a:latin typeface="Consolas" panose="020B0609020204030204" pitchFamily="49" charset="0"/>
              </a:rPr>
              <a:t>stdio.h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Prototypes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Programme principal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6F42C1"/>
                </a:solidFill>
                <a:latin typeface="Consolas" panose="020B0609020204030204" pitchFamily="49" charset="0"/>
              </a:rPr>
              <a:t>main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x, y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x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Déclarations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+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FD930DE8-EE9D-4D16-A873-8D7F405152E3}"/>
              </a:ext>
            </a:extLst>
          </p:cNvPr>
          <p:cNvSpPr/>
          <p:nvPr/>
        </p:nvSpPr>
        <p:spPr>
          <a:xfrm rot="5400000">
            <a:off x="410817" y="2822712"/>
            <a:ext cx="304800" cy="26275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775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A58517FD-1DD5-4D98-842C-51356DBE7CBD}"/>
              </a:ext>
            </a:extLst>
          </p:cNvPr>
          <p:cNvGrpSpPr/>
          <p:nvPr/>
        </p:nvGrpSpPr>
        <p:grpSpPr>
          <a:xfrm>
            <a:off x="301208" y="3104937"/>
            <a:ext cx="6154493" cy="416301"/>
            <a:chOff x="301208" y="2743200"/>
            <a:chExt cx="6154493" cy="4163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7D1269-12D2-44D2-89FB-D2D5E4D8CD7D}"/>
                </a:ext>
              </a:extLst>
            </p:cNvPr>
            <p:cNvSpPr/>
            <p:nvPr/>
          </p:nvSpPr>
          <p:spPr>
            <a:xfrm>
              <a:off x="301208" y="2743200"/>
              <a:ext cx="6154493" cy="4163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Triangle isocèle 7">
              <a:extLst>
                <a:ext uri="{FF2B5EF4-FFF2-40B4-BE49-F238E27FC236}">
                  <a16:creationId xmlns:a16="http://schemas.microsoft.com/office/drawing/2014/main" id="{FD930DE8-EE9D-4D16-A873-8D7F405152E3}"/>
                </a:ext>
              </a:extLst>
            </p:cNvPr>
            <p:cNvSpPr/>
            <p:nvPr/>
          </p:nvSpPr>
          <p:spPr>
            <a:xfrm rot="5400000">
              <a:off x="280189" y="2822713"/>
              <a:ext cx="304800" cy="26275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70E3617-25B1-46EC-9D69-B4B1E612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374" y="365125"/>
            <a:ext cx="6026426" cy="1325563"/>
          </a:xfrm>
        </p:spPr>
        <p:txBody>
          <a:bodyPr/>
          <a:lstStyle/>
          <a:p>
            <a:pPr algn="r"/>
            <a:r>
              <a:rPr lang="fr-FR" dirty="0"/>
              <a:t>Passage des arguments</a:t>
            </a:r>
            <a:br>
              <a:rPr lang="fr-FR" dirty="0"/>
            </a:br>
            <a:r>
              <a:rPr lang="fr-FR" dirty="0"/>
              <a:t>par </a:t>
            </a:r>
            <a:r>
              <a:rPr lang="fr-FR" b="1" dirty="0"/>
              <a:t>valeur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43E31FF1-A8FB-4533-82F1-453569B0B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740255"/>
              </p:ext>
            </p:extLst>
          </p:nvPr>
        </p:nvGraphicFramePr>
        <p:xfrm>
          <a:off x="7262191" y="3111831"/>
          <a:ext cx="409161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9">
                  <a:extLst>
                    <a:ext uri="{9D8B030D-6E8A-4147-A177-3AD203B41FA5}">
                      <a16:colId xmlns:a16="http://schemas.microsoft.com/office/drawing/2014/main" val="131224004"/>
                    </a:ext>
                  </a:extLst>
                </a:gridCol>
                <a:gridCol w="1179443">
                  <a:extLst>
                    <a:ext uri="{9D8B030D-6E8A-4147-A177-3AD203B41FA5}">
                      <a16:colId xmlns:a16="http://schemas.microsoft.com/office/drawing/2014/main" val="2965997092"/>
                    </a:ext>
                  </a:extLst>
                </a:gridCol>
                <a:gridCol w="1520688">
                  <a:extLst>
                    <a:ext uri="{9D8B030D-6E8A-4147-A177-3AD203B41FA5}">
                      <a16:colId xmlns:a16="http://schemas.microsoft.com/office/drawing/2014/main" val="298682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Identificateur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9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72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49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2155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0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23278"/>
                  </a:ext>
                </a:extLst>
              </a:tr>
            </a:tbl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49501FA-9AF5-434D-8DDD-A3BB21F61031}"/>
              </a:ext>
            </a:extLst>
          </p:cNvPr>
          <p:cNvSpPr txBox="1">
            <a:spLocks/>
          </p:cNvSpPr>
          <p:nvPr/>
        </p:nvSpPr>
        <p:spPr>
          <a:xfrm>
            <a:off x="861848" y="365125"/>
            <a:ext cx="5923265" cy="6406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#include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32F62"/>
                </a:solidFill>
                <a:latin typeface="Consolas" panose="020B0609020204030204" pitchFamily="49" charset="0"/>
              </a:rPr>
              <a:t>stdio.h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Prototypes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Programme principal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6F42C1"/>
                </a:solidFill>
                <a:latin typeface="Consolas" panose="020B0609020204030204" pitchFamily="49" charset="0"/>
              </a:rPr>
              <a:t>main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x, y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x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Déclarations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+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156EF0C2-64C4-4625-86BB-D6B36515BA48}"/>
              </a:ext>
            </a:extLst>
          </p:cNvPr>
          <p:cNvSpPr/>
          <p:nvPr/>
        </p:nvSpPr>
        <p:spPr>
          <a:xfrm>
            <a:off x="9595945" y="4172607"/>
            <a:ext cx="452493" cy="872359"/>
          </a:xfrm>
          <a:custGeom>
            <a:avLst/>
            <a:gdLst>
              <a:gd name="connsiteX0" fmla="*/ 0 w 452493"/>
              <a:gd name="connsiteY0" fmla="*/ 0 h 872359"/>
              <a:gd name="connsiteX1" fmla="*/ 451945 w 452493"/>
              <a:gd name="connsiteY1" fmla="*/ 399393 h 872359"/>
              <a:gd name="connsiteX2" fmla="*/ 73572 w 452493"/>
              <a:gd name="connsiteY2" fmla="*/ 872359 h 87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493" h="872359">
                <a:moveTo>
                  <a:pt x="0" y="0"/>
                </a:moveTo>
                <a:cubicBezTo>
                  <a:pt x="219841" y="127000"/>
                  <a:pt x="439683" y="254000"/>
                  <a:pt x="451945" y="399393"/>
                </a:cubicBezTo>
                <a:cubicBezTo>
                  <a:pt x="464207" y="544786"/>
                  <a:pt x="268889" y="708572"/>
                  <a:pt x="73572" y="872359"/>
                </a:cubicBezTo>
              </a:path>
            </a:pathLst>
          </a:custGeom>
          <a:ln w="38100">
            <a:prstDash val="sysDot"/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CF49DED-EC9B-4330-9C54-ADFE00405858}"/>
              </a:ext>
            </a:extLst>
          </p:cNvPr>
          <p:cNvSpPr txBox="1"/>
          <p:nvPr/>
        </p:nvSpPr>
        <p:spPr>
          <a:xfrm>
            <a:off x="9307996" y="5346789"/>
            <a:ext cx="182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Copie des valeurs</a:t>
            </a:r>
          </a:p>
        </p:txBody>
      </p:sp>
    </p:spTree>
    <p:extLst>
      <p:ext uri="{BB962C8B-B14F-4D97-AF65-F5344CB8AC3E}">
        <p14:creationId xmlns:p14="http://schemas.microsoft.com/office/powerpoint/2010/main" val="178108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A58517FD-1DD5-4D98-842C-51356DBE7CBD}"/>
              </a:ext>
            </a:extLst>
          </p:cNvPr>
          <p:cNvGrpSpPr/>
          <p:nvPr/>
        </p:nvGrpSpPr>
        <p:grpSpPr>
          <a:xfrm>
            <a:off x="301208" y="4902206"/>
            <a:ext cx="6154493" cy="416301"/>
            <a:chOff x="301208" y="2743200"/>
            <a:chExt cx="6154493" cy="4163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7D1269-12D2-44D2-89FB-D2D5E4D8CD7D}"/>
                </a:ext>
              </a:extLst>
            </p:cNvPr>
            <p:cNvSpPr/>
            <p:nvPr/>
          </p:nvSpPr>
          <p:spPr>
            <a:xfrm>
              <a:off x="301208" y="2743200"/>
              <a:ext cx="6154493" cy="4163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Triangle isocèle 7">
              <a:extLst>
                <a:ext uri="{FF2B5EF4-FFF2-40B4-BE49-F238E27FC236}">
                  <a16:creationId xmlns:a16="http://schemas.microsoft.com/office/drawing/2014/main" id="{FD930DE8-EE9D-4D16-A873-8D7F405152E3}"/>
                </a:ext>
              </a:extLst>
            </p:cNvPr>
            <p:cNvSpPr/>
            <p:nvPr/>
          </p:nvSpPr>
          <p:spPr>
            <a:xfrm rot="5400000">
              <a:off x="280189" y="2822713"/>
              <a:ext cx="304800" cy="26275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70E3617-25B1-46EC-9D69-B4B1E612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374" y="365125"/>
            <a:ext cx="6026426" cy="1325563"/>
          </a:xfrm>
        </p:spPr>
        <p:txBody>
          <a:bodyPr/>
          <a:lstStyle/>
          <a:p>
            <a:pPr algn="r"/>
            <a:r>
              <a:rPr lang="fr-FR" dirty="0"/>
              <a:t>Passage des arguments</a:t>
            </a:r>
            <a:br>
              <a:rPr lang="fr-FR" dirty="0"/>
            </a:br>
            <a:r>
              <a:rPr lang="fr-FR" dirty="0"/>
              <a:t>par </a:t>
            </a:r>
            <a:r>
              <a:rPr lang="fr-FR" b="1" dirty="0"/>
              <a:t>valeur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43E31FF1-A8FB-4533-82F1-453569B0B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483177"/>
              </p:ext>
            </p:extLst>
          </p:nvPr>
        </p:nvGraphicFramePr>
        <p:xfrm>
          <a:off x="7262191" y="3111831"/>
          <a:ext cx="409161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9">
                  <a:extLst>
                    <a:ext uri="{9D8B030D-6E8A-4147-A177-3AD203B41FA5}">
                      <a16:colId xmlns:a16="http://schemas.microsoft.com/office/drawing/2014/main" val="131224004"/>
                    </a:ext>
                  </a:extLst>
                </a:gridCol>
                <a:gridCol w="1179443">
                  <a:extLst>
                    <a:ext uri="{9D8B030D-6E8A-4147-A177-3AD203B41FA5}">
                      <a16:colId xmlns:a16="http://schemas.microsoft.com/office/drawing/2014/main" val="2965997092"/>
                    </a:ext>
                  </a:extLst>
                </a:gridCol>
                <a:gridCol w="1520688">
                  <a:extLst>
                    <a:ext uri="{9D8B030D-6E8A-4147-A177-3AD203B41FA5}">
                      <a16:colId xmlns:a16="http://schemas.microsoft.com/office/drawing/2014/main" val="298682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Identificateur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9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72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49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2155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0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resultat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23278"/>
                  </a:ext>
                </a:extLst>
              </a:tr>
            </a:tbl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49501FA-9AF5-434D-8DDD-A3BB21F61031}"/>
              </a:ext>
            </a:extLst>
          </p:cNvPr>
          <p:cNvSpPr txBox="1">
            <a:spLocks/>
          </p:cNvSpPr>
          <p:nvPr/>
        </p:nvSpPr>
        <p:spPr>
          <a:xfrm>
            <a:off x="861848" y="365125"/>
            <a:ext cx="5923265" cy="6406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#include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32F62"/>
                </a:solidFill>
                <a:latin typeface="Consolas" panose="020B0609020204030204" pitchFamily="49" charset="0"/>
              </a:rPr>
              <a:t>stdio.h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Prototypes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Programme principal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6F42C1"/>
                </a:solidFill>
                <a:latin typeface="Consolas" panose="020B0609020204030204" pitchFamily="49" charset="0"/>
              </a:rPr>
              <a:t>main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x, y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x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Déclarations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+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1E8638C-E90B-426D-B380-F32E7D8CAE74}"/>
              </a:ext>
            </a:extLst>
          </p:cNvPr>
          <p:cNvSpPr/>
          <p:nvPr/>
        </p:nvSpPr>
        <p:spPr>
          <a:xfrm>
            <a:off x="8765628" y="3429000"/>
            <a:ext cx="2375338" cy="98534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Inaccessible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22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A58517FD-1DD5-4D98-842C-51356DBE7CBD}"/>
              </a:ext>
            </a:extLst>
          </p:cNvPr>
          <p:cNvGrpSpPr/>
          <p:nvPr/>
        </p:nvGrpSpPr>
        <p:grpSpPr>
          <a:xfrm>
            <a:off x="301208" y="5291088"/>
            <a:ext cx="6154493" cy="416301"/>
            <a:chOff x="301208" y="2743200"/>
            <a:chExt cx="6154493" cy="4163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7D1269-12D2-44D2-89FB-D2D5E4D8CD7D}"/>
                </a:ext>
              </a:extLst>
            </p:cNvPr>
            <p:cNvSpPr/>
            <p:nvPr/>
          </p:nvSpPr>
          <p:spPr>
            <a:xfrm>
              <a:off x="301208" y="2743200"/>
              <a:ext cx="6154493" cy="4163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Triangle isocèle 7">
              <a:extLst>
                <a:ext uri="{FF2B5EF4-FFF2-40B4-BE49-F238E27FC236}">
                  <a16:creationId xmlns:a16="http://schemas.microsoft.com/office/drawing/2014/main" id="{FD930DE8-EE9D-4D16-A873-8D7F405152E3}"/>
                </a:ext>
              </a:extLst>
            </p:cNvPr>
            <p:cNvSpPr/>
            <p:nvPr/>
          </p:nvSpPr>
          <p:spPr>
            <a:xfrm rot="5400000">
              <a:off x="280189" y="2822713"/>
              <a:ext cx="304800" cy="26275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70E3617-25B1-46EC-9D69-B4B1E612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374" y="365125"/>
            <a:ext cx="6026426" cy="1325563"/>
          </a:xfrm>
        </p:spPr>
        <p:txBody>
          <a:bodyPr/>
          <a:lstStyle/>
          <a:p>
            <a:pPr algn="r"/>
            <a:r>
              <a:rPr lang="fr-FR" dirty="0"/>
              <a:t>Passage des arguments</a:t>
            </a:r>
            <a:br>
              <a:rPr lang="fr-FR" dirty="0"/>
            </a:br>
            <a:r>
              <a:rPr lang="fr-FR" dirty="0"/>
              <a:t>par </a:t>
            </a:r>
            <a:r>
              <a:rPr lang="fr-FR" b="1" dirty="0"/>
              <a:t>valeur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43E31FF1-A8FB-4533-82F1-453569B0B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364924"/>
              </p:ext>
            </p:extLst>
          </p:nvPr>
        </p:nvGraphicFramePr>
        <p:xfrm>
          <a:off x="7262191" y="3111831"/>
          <a:ext cx="409161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9">
                  <a:extLst>
                    <a:ext uri="{9D8B030D-6E8A-4147-A177-3AD203B41FA5}">
                      <a16:colId xmlns:a16="http://schemas.microsoft.com/office/drawing/2014/main" val="131224004"/>
                    </a:ext>
                  </a:extLst>
                </a:gridCol>
                <a:gridCol w="1179443">
                  <a:extLst>
                    <a:ext uri="{9D8B030D-6E8A-4147-A177-3AD203B41FA5}">
                      <a16:colId xmlns:a16="http://schemas.microsoft.com/office/drawing/2014/main" val="2965997092"/>
                    </a:ext>
                  </a:extLst>
                </a:gridCol>
                <a:gridCol w="1520688">
                  <a:extLst>
                    <a:ext uri="{9D8B030D-6E8A-4147-A177-3AD203B41FA5}">
                      <a16:colId xmlns:a16="http://schemas.microsoft.com/office/drawing/2014/main" val="298682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Identificateur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9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72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49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2155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0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resultat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23278"/>
                  </a:ext>
                </a:extLst>
              </a:tr>
            </a:tbl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49501FA-9AF5-434D-8DDD-A3BB21F61031}"/>
              </a:ext>
            </a:extLst>
          </p:cNvPr>
          <p:cNvSpPr txBox="1">
            <a:spLocks/>
          </p:cNvSpPr>
          <p:nvPr/>
        </p:nvSpPr>
        <p:spPr>
          <a:xfrm>
            <a:off x="861848" y="365125"/>
            <a:ext cx="5923265" cy="6406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#include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32F62"/>
                </a:solidFill>
                <a:latin typeface="Consolas" panose="020B0609020204030204" pitchFamily="49" charset="0"/>
              </a:rPr>
              <a:t>stdio.h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Prototypes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Programme principal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6F42C1"/>
                </a:solidFill>
                <a:latin typeface="Consolas" panose="020B0609020204030204" pitchFamily="49" charset="0"/>
              </a:rPr>
              <a:t>main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x, y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x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Déclarations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+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971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AF039C-3967-43B2-8160-69765897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7700"/>
            <a:ext cx="10515600" cy="5529263"/>
          </a:xfrm>
        </p:spPr>
        <p:txBody>
          <a:bodyPr>
            <a:normAutofit lnSpcReduction="10000"/>
          </a:bodyPr>
          <a:lstStyle/>
          <a:p>
            <a:pPr marL="447675" indent="-447675">
              <a:buFont typeface="Wingdings" panose="05000000000000000000" pitchFamily="2" charset="2"/>
              <a:buChar char="Ø"/>
            </a:pPr>
            <a:r>
              <a:rPr lang="fr-FR" b="1" dirty="0"/>
              <a:t>Découper les programmes en sous-programmes/modules</a:t>
            </a:r>
          </a:p>
          <a:p>
            <a:pPr marL="0" indent="0">
              <a:buNone/>
            </a:pPr>
            <a:endParaRPr lang="fr-FR" dirty="0"/>
          </a:p>
          <a:p>
            <a:pPr>
              <a:spcBef>
                <a:spcPts val="3000"/>
              </a:spcBef>
            </a:pPr>
            <a:r>
              <a:rPr lang="fr-FR" dirty="0"/>
              <a:t>Eviter les programmes complexes, monolithiques</a:t>
            </a:r>
          </a:p>
          <a:p>
            <a:pPr>
              <a:spcBef>
                <a:spcPts val="3000"/>
              </a:spcBef>
            </a:pPr>
            <a:r>
              <a:rPr lang="fr-FR" dirty="0"/>
              <a:t>Réutiliser des portions de codes</a:t>
            </a:r>
          </a:p>
          <a:p>
            <a:pPr>
              <a:spcBef>
                <a:spcPts val="3000"/>
              </a:spcBef>
            </a:pPr>
            <a:r>
              <a:rPr lang="fr-FR" dirty="0"/>
              <a:t>Limiter le poids des programmes</a:t>
            </a:r>
          </a:p>
          <a:p>
            <a:pPr>
              <a:spcBef>
                <a:spcPts val="3000"/>
              </a:spcBef>
            </a:pPr>
            <a:r>
              <a:rPr lang="fr-FR" dirty="0"/>
              <a:t>Permettre de travailler à plusieurs sur un même programme</a:t>
            </a:r>
          </a:p>
          <a:p>
            <a:pPr>
              <a:spcBef>
                <a:spcPts val="3000"/>
              </a:spcBef>
            </a:pPr>
            <a:endParaRPr lang="fr-FR" dirty="0"/>
          </a:p>
          <a:p>
            <a:pPr marL="0" indent="0" algn="r">
              <a:spcBef>
                <a:spcPts val="3000"/>
              </a:spcBef>
              <a:buNone/>
            </a:pPr>
            <a:r>
              <a:rPr lang="fr-FR" dirty="0"/>
              <a:t>En C, les sous-programmes sont appelés des </a:t>
            </a:r>
            <a:r>
              <a:rPr lang="fr-FR" b="1" dirty="0"/>
              <a:t>fonctions…</a:t>
            </a:r>
          </a:p>
        </p:txBody>
      </p:sp>
    </p:spTree>
    <p:extLst>
      <p:ext uri="{BB962C8B-B14F-4D97-AF65-F5344CB8AC3E}">
        <p14:creationId xmlns:p14="http://schemas.microsoft.com/office/powerpoint/2010/main" val="195744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A58517FD-1DD5-4D98-842C-51356DBE7CBD}"/>
              </a:ext>
            </a:extLst>
          </p:cNvPr>
          <p:cNvGrpSpPr/>
          <p:nvPr/>
        </p:nvGrpSpPr>
        <p:grpSpPr>
          <a:xfrm>
            <a:off x="301208" y="5669461"/>
            <a:ext cx="6154493" cy="416301"/>
            <a:chOff x="301208" y="2743200"/>
            <a:chExt cx="6154493" cy="4163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7D1269-12D2-44D2-89FB-D2D5E4D8CD7D}"/>
                </a:ext>
              </a:extLst>
            </p:cNvPr>
            <p:cNvSpPr/>
            <p:nvPr/>
          </p:nvSpPr>
          <p:spPr>
            <a:xfrm>
              <a:off x="301208" y="2743200"/>
              <a:ext cx="6154493" cy="4163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Triangle isocèle 7">
              <a:extLst>
                <a:ext uri="{FF2B5EF4-FFF2-40B4-BE49-F238E27FC236}">
                  <a16:creationId xmlns:a16="http://schemas.microsoft.com/office/drawing/2014/main" id="{FD930DE8-EE9D-4D16-A873-8D7F405152E3}"/>
                </a:ext>
              </a:extLst>
            </p:cNvPr>
            <p:cNvSpPr/>
            <p:nvPr/>
          </p:nvSpPr>
          <p:spPr>
            <a:xfrm rot="5400000">
              <a:off x="280189" y="2822713"/>
              <a:ext cx="304800" cy="26275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70E3617-25B1-46EC-9D69-B4B1E612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374" y="365125"/>
            <a:ext cx="6026426" cy="1325563"/>
          </a:xfrm>
        </p:spPr>
        <p:txBody>
          <a:bodyPr/>
          <a:lstStyle/>
          <a:p>
            <a:pPr algn="r"/>
            <a:r>
              <a:rPr lang="fr-FR" dirty="0"/>
              <a:t>Passage des arguments</a:t>
            </a:r>
            <a:br>
              <a:rPr lang="fr-FR" dirty="0"/>
            </a:br>
            <a:r>
              <a:rPr lang="fr-FR" dirty="0"/>
              <a:t>par </a:t>
            </a:r>
            <a:r>
              <a:rPr lang="fr-FR" b="1" dirty="0"/>
              <a:t>valeur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43E31FF1-A8FB-4533-82F1-453569B0B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300886"/>
              </p:ext>
            </p:extLst>
          </p:nvPr>
        </p:nvGraphicFramePr>
        <p:xfrm>
          <a:off x="7262191" y="3111831"/>
          <a:ext cx="409161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9">
                  <a:extLst>
                    <a:ext uri="{9D8B030D-6E8A-4147-A177-3AD203B41FA5}">
                      <a16:colId xmlns:a16="http://schemas.microsoft.com/office/drawing/2014/main" val="131224004"/>
                    </a:ext>
                  </a:extLst>
                </a:gridCol>
                <a:gridCol w="1179443">
                  <a:extLst>
                    <a:ext uri="{9D8B030D-6E8A-4147-A177-3AD203B41FA5}">
                      <a16:colId xmlns:a16="http://schemas.microsoft.com/office/drawing/2014/main" val="2965997092"/>
                    </a:ext>
                  </a:extLst>
                </a:gridCol>
                <a:gridCol w="1520688">
                  <a:extLst>
                    <a:ext uri="{9D8B030D-6E8A-4147-A177-3AD203B41FA5}">
                      <a16:colId xmlns:a16="http://schemas.microsoft.com/office/drawing/2014/main" val="298682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Identificateur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9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72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49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2155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0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resultat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23278"/>
                  </a:ext>
                </a:extLst>
              </a:tr>
            </a:tbl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49501FA-9AF5-434D-8DDD-A3BB21F61031}"/>
              </a:ext>
            </a:extLst>
          </p:cNvPr>
          <p:cNvSpPr txBox="1">
            <a:spLocks/>
          </p:cNvSpPr>
          <p:nvPr/>
        </p:nvSpPr>
        <p:spPr>
          <a:xfrm>
            <a:off x="861848" y="365125"/>
            <a:ext cx="5923265" cy="6406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#include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32F62"/>
                </a:solidFill>
                <a:latin typeface="Consolas" panose="020B0609020204030204" pitchFamily="49" charset="0"/>
              </a:rPr>
              <a:t>stdio.h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Prototypes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Programme principal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6F42C1"/>
                </a:solidFill>
                <a:latin typeface="Consolas" panose="020B0609020204030204" pitchFamily="49" charset="0"/>
              </a:rPr>
              <a:t>main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x, y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x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Déclarations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+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262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A58517FD-1DD5-4D98-842C-51356DBE7CBD}"/>
              </a:ext>
            </a:extLst>
          </p:cNvPr>
          <p:cNvGrpSpPr/>
          <p:nvPr/>
        </p:nvGrpSpPr>
        <p:grpSpPr>
          <a:xfrm>
            <a:off x="301208" y="3120321"/>
            <a:ext cx="6154493" cy="416301"/>
            <a:chOff x="301208" y="2743200"/>
            <a:chExt cx="6154493" cy="4163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7D1269-12D2-44D2-89FB-D2D5E4D8CD7D}"/>
                </a:ext>
              </a:extLst>
            </p:cNvPr>
            <p:cNvSpPr/>
            <p:nvPr/>
          </p:nvSpPr>
          <p:spPr>
            <a:xfrm>
              <a:off x="301208" y="2743200"/>
              <a:ext cx="6154493" cy="4163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Triangle isocèle 7">
              <a:extLst>
                <a:ext uri="{FF2B5EF4-FFF2-40B4-BE49-F238E27FC236}">
                  <a16:creationId xmlns:a16="http://schemas.microsoft.com/office/drawing/2014/main" id="{FD930DE8-EE9D-4D16-A873-8D7F405152E3}"/>
                </a:ext>
              </a:extLst>
            </p:cNvPr>
            <p:cNvSpPr/>
            <p:nvPr/>
          </p:nvSpPr>
          <p:spPr>
            <a:xfrm rot="5400000">
              <a:off x="280189" y="2822713"/>
              <a:ext cx="304800" cy="26275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70E3617-25B1-46EC-9D69-B4B1E612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374" y="365125"/>
            <a:ext cx="6026426" cy="1325563"/>
          </a:xfrm>
        </p:spPr>
        <p:txBody>
          <a:bodyPr/>
          <a:lstStyle/>
          <a:p>
            <a:pPr algn="r"/>
            <a:r>
              <a:rPr lang="fr-FR" dirty="0"/>
              <a:t>Passage des arguments</a:t>
            </a:r>
            <a:br>
              <a:rPr lang="fr-FR" dirty="0"/>
            </a:br>
            <a:r>
              <a:rPr lang="fr-FR" dirty="0"/>
              <a:t>par </a:t>
            </a:r>
            <a:r>
              <a:rPr lang="fr-FR" b="1" dirty="0"/>
              <a:t>valeur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43E31FF1-A8FB-4533-82F1-453569B0B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452914"/>
              </p:ext>
            </p:extLst>
          </p:nvPr>
        </p:nvGraphicFramePr>
        <p:xfrm>
          <a:off x="7262191" y="3111831"/>
          <a:ext cx="409161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9">
                  <a:extLst>
                    <a:ext uri="{9D8B030D-6E8A-4147-A177-3AD203B41FA5}">
                      <a16:colId xmlns:a16="http://schemas.microsoft.com/office/drawing/2014/main" val="131224004"/>
                    </a:ext>
                  </a:extLst>
                </a:gridCol>
                <a:gridCol w="1179443">
                  <a:extLst>
                    <a:ext uri="{9D8B030D-6E8A-4147-A177-3AD203B41FA5}">
                      <a16:colId xmlns:a16="http://schemas.microsoft.com/office/drawing/2014/main" val="2965997092"/>
                    </a:ext>
                  </a:extLst>
                </a:gridCol>
                <a:gridCol w="1520688">
                  <a:extLst>
                    <a:ext uri="{9D8B030D-6E8A-4147-A177-3AD203B41FA5}">
                      <a16:colId xmlns:a16="http://schemas.microsoft.com/office/drawing/2014/main" val="298682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Identificateur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9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72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49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2155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0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23278"/>
                  </a:ext>
                </a:extLst>
              </a:tr>
            </a:tbl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49501FA-9AF5-434D-8DDD-A3BB21F61031}"/>
              </a:ext>
            </a:extLst>
          </p:cNvPr>
          <p:cNvSpPr txBox="1">
            <a:spLocks/>
          </p:cNvSpPr>
          <p:nvPr/>
        </p:nvSpPr>
        <p:spPr>
          <a:xfrm>
            <a:off x="861848" y="365125"/>
            <a:ext cx="5923265" cy="6406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#include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32F62"/>
                </a:solidFill>
                <a:latin typeface="Consolas" panose="020B0609020204030204" pitchFamily="49" charset="0"/>
              </a:rPr>
              <a:t>stdio.h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Prototypes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Programme principal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6F42C1"/>
                </a:solidFill>
                <a:latin typeface="Consolas" panose="020B0609020204030204" pitchFamily="49" charset="0"/>
              </a:rPr>
              <a:t>main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x, y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x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Déclarations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+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0738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839E0569-FF4A-4591-8525-BB17C39B06A2}"/>
              </a:ext>
            </a:extLst>
          </p:cNvPr>
          <p:cNvGrpSpPr/>
          <p:nvPr/>
        </p:nvGrpSpPr>
        <p:grpSpPr>
          <a:xfrm>
            <a:off x="368767" y="2879830"/>
            <a:ext cx="6154493" cy="416301"/>
            <a:chOff x="431836" y="2743199"/>
            <a:chExt cx="6154493" cy="4163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7D1269-12D2-44D2-89FB-D2D5E4D8CD7D}"/>
                </a:ext>
              </a:extLst>
            </p:cNvPr>
            <p:cNvSpPr/>
            <p:nvPr/>
          </p:nvSpPr>
          <p:spPr>
            <a:xfrm>
              <a:off x="431836" y="2743199"/>
              <a:ext cx="6154493" cy="4163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Triangle isocèle 7">
              <a:extLst>
                <a:ext uri="{FF2B5EF4-FFF2-40B4-BE49-F238E27FC236}">
                  <a16:creationId xmlns:a16="http://schemas.microsoft.com/office/drawing/2014/main" id="{FD930DE8-EE9D-4D16-A873-8D7F405152E3}"/>
                </a:ext>
              </a:extLst>
            </p:cNvPr>
            <p:cNvSpPr/>
            <p:nvPr/>
          </p:nvSpPr>
          <p:spPr>
            <a:xfrm rot="5400000">
              <a:off x="410817" y="2822712"/>
              <a:ext cx="304800" cy="26275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70E3617-25B1-46EC-9D69-B4B1E612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374" y="365125"/>
            <a:ext cx="6026426" cy="1325563"/>
          </a:xfrm>
        </p:spPr>
        <p:txBody>
          <a:bodyPr/>
          <a:lstStyle/>
          <a:p>
            <a:pPr algn="r"/>
            <a:r>
              <a:rPr lang="fr-FR" dirty="0"/>
              <a:t>Passage des arguments</a:t>
            </a:r>
            <a:br>
              <a:rPr lang="fr-FR" dirty="0"/>
            </a:br>
            <a:r>
              <a:rPr lang="fr-FR" dirty="0"/>
              <a:t>par </a:t>
            </a:r>
            <a:r>
              <a:rPr lang="fr-FR" b="1" dirty="0"/>
              <a:t>adresse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43E31FF1-A8FB-4533-82F1-453569B0B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309984"/>
              </p:ext>
            </p:extLst>
          </p:nvPr>
        </p:nvGraphicFramePr>
        <p:xfrm>
          <a:off x="7651301" y="2743199"/>
          <a:ext cx="409161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9">
                  <a:extLst>
                    <a:ext uri="{9D8B030D-6E8A-4147-A177-3AD203B41FA5}">
                      <a16:colId xmlns:a16="http://schemas.microsoft.com/office/drawing/2014/main" val="131224004"/>
                    </a:ext>
                  </a:extLst>
                </a:gridCol>
                <a:gridCol w="1179443">
                  <a:extLst>
                    <a:ext uri="{9D8B030D-6E8A-4147-A177-3AD203B41FA5}">
                      <a16:colId xmlns:a16="http://schemas.microsoft.com/office/drawing/2014/main" val="2965997092"/>
                    </a:ext>
                  </a:extLst>
                </a:gridCol>
                <a:gridCol w="1520688">
                  <a:extLst>
                    <a:ext uri="{9D8B030D-6E8A-4147-A177-3AD203B41FA5}">
                      <a16:colId xmlns:a16="http://schemas.microsoft.com/office/drawing/2014/main" val="298682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Identificateur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9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72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49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155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0650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23278"/>
                  </a:ext>
                </a:extLst>
              </a:tr>
            </a:tbl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49501FA-9AF5-434D-8DDD-A3BB21F61031}"/>
              </a:ext>
            </a:extLst>
          </p:cNvPr>
          <p:cNvSpPr txBox="1">
            <a:spLocks/>
          </p:cNvSpPr>
          <p:nvPr/>
        </p:nvSpPr>
        <p:spPr>
          <a:xfrm>
            <a:off x="683169" y="365125"/>
            <a:ext cx="7357242" cy="640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#include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032F62"/>
                </a:solidFill>
                <a:latin typeface="Consolas" panose="020B0609020204030204" pitchFamily="49" charset="0"/>
              </a:rPr>
              <a:t>&lt;</a:t>
            </a:r>
            <a:r>
              <a:rPr lang="fr-FR" sz="2000" dirty="0" err="1">
                <a:solidFill>
                  <a:srgbClr val="032F62"/>
                </a:solidFill>
                <a:latin typeface="Consolas" panose="020B0609020204030204" pitchFamily="49" charset="0"/>
              </a:rPr>
              <a:t>stdio.h</a:t>
            </a:r>
            <a:r>
              <a:rPr lang="fr-FR" sz="2000" dirty="0">
                <a:solidFill>
                  <a:srgbClr val="032F62"/>
                </a:solidFill>
                <a:latin typeface="Consolas" panose="020B0609020204030204" pitchFamily="49" charset="0"/>
              </a:rPr>
              <a:t>&gt;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Prototypes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 *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Programme principal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6F42C1"/>
                </a:solidFill>
                <a:latin typeface="Consolas" panose="020B0609020204030204" pitchFamily="49" charset="0"/>
              </a:rPr>
              <a:t>main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x, y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y, &amp;x);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Déclarations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b, 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 * 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c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 *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c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+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1C2F676-609E-47EC-8477-39FEE80EF040}"/>
              </a:ext>
            </a:extLst>
          </p:cNvPr>
          <p:cNvSpPr/>
          <p:nvPr/>
        </p:nvSpPr>
        <p:spPr>
          <a:xfrm>
            <a:off x="4572000" y="1198181"/>
            <a:ext cx="882869" cy="83288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D3FD282-8DBE-4AF0-9162-B734B815D224}"/>
              </a:ext>
            </a:extLst>
          </p:cNvPr>
          <p:cNvSpPr/>
          <p:nvPr/>
        </p:nvSpPr>
        <p:spPr>
          <a:xfrm>
            <a:off x="5113283" y="4567151"/>
            <a:ext cx="1192924" cy="83288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B2A89C7-D3B4-401F-BB6B-870541FA5397}"/>
              </a:ext>
            </a:extLst>
          </p:cNvPr>
          <p:cNvSpPr/>
          <p:nvPr/>
        </p:nvSpPr>
        <p:spPr>
          <a:xfrm>
            <a:off x="3820511" y="3243123"/>
            <a:ext cx="614856" cy="51958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12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839E0569-FF4A-4591-8525-BB17C39B06A2}"/>
              </a:ext>
            </a:extLst>
          </p:cNvPr>
          <p:cNvGrpSpPr/>
          <p:nvPr/>
        </p:nvGrpSpPr>
        <p:grpSpPr>
          <a:xfrm>
            <a:off x="368767" y="3294419"/>
            <a:ext cx="6154493" cy="416301"/>
            <a:chOff x="431836" y="2743199"/>
            <a:chExt cx="6154493" cy="4163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7D1269-12D2-44D2-89FB-D2D5E4D8CD7D}"/>
                </a:ext>
              </a:extLst>
            </p:cNvPr>
            <p:cNvSpPr/>
            <p:nvPr/>
          </p:nvSpPr>
          <p:spPr>
            <a:xfrm>
              <a:off x="431836" y="2743199"/>
              <a:ext cx="6154493" cy="4163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Triangle isocèle 7">
              <a:extLst>
                <a:ext uri="{FF2B5EF4-FFF2-40B4-BE49-F238E27FC236}">
                  <a16:creationId xmlns:a16="http://schemas.microsoft.com/office/drawing/2014/main" id="{FD930DE8-EE9D-4D16-A873-8D7F405152E3}"/>
                </a:ext>
              </a:extLst>
            </p:cNvPr>
            <p:cNvSpPr/>
            <p:nvPr/>
          </p:nvSpPr>
          <p:spPr>
            <a:xfrm rot="5400000">
              <a:off x="410817" y="2822712"/>
              <a:ext cx="304800" cy="26275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70E3617-25B1-46EC-9D69-B4B1E612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374" y="365125"/>
            <a:ext cx="6026426" cy="1325563"/>
          </a:xfrm>
        </p:spPr>
        <p:txBody>
          <a:bodyPr/>
          <a:lstStyle/>
          <a:p>
            <a:pPr algn="r"/>
            <a:r>
              <a:rPr lang="fr-FR" dirty="0"/>
              <a:t>Passage des arguments</a:t>
            </a:r>
            <a:br>
              <a:rPr lang="fr-FR" dirty="0"/>
            </a:br>
            <a:r>
              <a:rPr lang="fr-FR" dirty="0"/>
              <a:t>par </a:t>
            </a:r>
            <a:r>
              <a:rPr lang="fr-FR" b="1" dirty="0"/>
              <a:t>adresse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43E31FF1-A8FB-4533-82F1-453569B0B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58092"/>
              </p:ext>
            </p:extLst>
          </p:nvPr>
        </p:nvGraphicFramePr>
        <p:xfrm>
          <a:off x="7651301" y="2743199"/>
          <a:ext cx="409161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9">
                  <a:extLst>
                    <a:ext uri="{9D8B030D-6E8A-4147-A177-3AD203B41FA5}">
                      <a16:colId xmlns:a16="http://schemas.microsoft.com/office/drawing/2014/main" val="131224004"/>
                    </a:ext>
                  </a:extLst>
                </a:gridCol>
                <a:gridCol w="1179443">
                  <a:extLst>
                    <a:ext uri="{9D8B030D-6E8A-4147-A177-3AD203B41FA5}">
                      <a16:colId xmlns:a16="http://schemas.microsoft.com/office/drawing/2014/main" val="2965997092"/>
                    </a:ext>
                  </a:extLst>
                </a:gridCol>
                <a:gridCol w="1520688">
                  <a:extLst>
                    <a:ext uri="{9D8B030D-6E8A-4147-A177-3AD203B41FA5}">
                      <a16:colId xmlns:a16="http://schemas.microsoft.com/office/drawing/2014/main" val="298682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Identificateur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9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72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49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155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2004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b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0650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23278"/>
                  </a:ext>
                </a:extLst>
              </a:tr>
            </a:tbl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49501FA-9AF5-434D-8DDD-A3BB21F61031}"/>
              </a:ext>
            </a:extLst>
          </p:cNvPr>
          <p:cNvSpPr txBox="1">
            <a:spLocks/>
          </p:cNvSpPr>
          <p:nvPr/>
        </p:nvSpPr>
        <p:spPr>
          <a:xfrm>
            <a:off x="683169" y="365125"/>
            <a:ext cx="7357242" cy="640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#include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032F62"/>
                </a:solidFill>
                <a:latin typeface="Consolas" panose="020B0609020204030204" pitchFamily="49" charset="0"/>
              </a:rPr>
              <a:t>&lt;</a:t>
            </a:r>
            <a:r>
              <a:rPr lang="fr-FR" sz="2000" dirty="0" err="1">
                <a:solidFill>
                  <a:srgbClr val="032F62"/>
                </a:solidFill>
                <a:latin typeface="Consolas" panose="020B0609020204030204" pitchFamily="49" charset="0"/>
              </a:rPr>
              <a:t>stdio.h</a:t>
            </a:r>
            <a:r>
              <a:rPr lang="fr-FR" sz="2000" dirty="0">
                <a:solidFill>
                  <a:srgbClr val="032F62"/>
                </a:solidFill>
                <a:latin typeface="Consolas" panose="020B0609020204030204" pitchFamily="49" charset="0"/>
              </a:rPr>
              <a:t>&gt;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Prototypes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 *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Programme principal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6F42C1"/>
                </a:solidFill>
                <a:latin typeface="Consolas" panose="020B0609020204030204" pitchFamily="49" charset="0"/>
              </a:rPr>
              <a:t>main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x, y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y, &amp;x);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Déclarations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b, 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 * 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c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 *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c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+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14849CE8-4B85-49AA-9CC3-841901AB0C00}"/>
              </a:ext>
            </a:extLst>
          </p:cNvPr>
          <p:cNvGrpSpPr/>
          <p:nvPr/>
        </p:nvGrpSpPr>
        <p:grpSpPr>
          <a:xfrm>
            <a:off x="10262464" y="3657712"/>
            <a:ext cx="1543829" cy="2143189"/>
            <a:chOff x="10262464" y="3657712"/>
            <a:chExt cx="1543829" cy="2143189"/>
          </a:xfrm>
        </p:grpSpPr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7C757A31-912C-411F-A413-1B103EF7EF79}"/>
                </a:ext>
              </a:extLst>
            </p:cNvPr>
            <p:cNvSpPr/>
            <p:nvPr/>
          </p:nvSpPr>
          <p:spPr>
            <a:xfrm flipV="1">
              <a:off x="11353800" y="3657712"/>
              <a:ext cx="452493" cy="1450316"/>
            </a:xfrm>
            <a:custGeom>
              <a:avLst/>
              <a:gdLst>
                <a:gd name="connsiteX0" fmla="*/ 0 w 452493"/>
                <a:gd name="connsiteY0" fmla="*/ 0 h 872359"/>
                <a:gd name="connsiteX1" fmla="*/ 451945 w 452493"/>
                <a:gd name="connsiteY1" fmla="*/ 399393 h 872359"/>
                <a:gd name="connsiteX2" fmla="*/ 73572 w 452493"/>
                <a:gd name="connsiteY2" fmla="*/ 872359 h 87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2493" h="872359">
                  <a:moveTo>
                    <a:pt x="0" y="0"/>
                  </a:moveTo>
                  <a:cubicBezTo>
                    <a:pt x="219841" y="127000"/>
                    <a:pt x="439683" y="254000"/>
                    <a:pt x="451945" y="399393"/>
                  </a:cubicBezTo>
                  <a:cubicBezTo>
                    <a:pt x="464207" y="544786"/>
                    <a:pt x="268889" y="708572"/>
                    <a:pt x="73572" y="872359"/>
                  </a:cubicBezTo>
                </a:path>
              </a:pathLst>
            </a:custGeom>
            <a:ln w="38100">
              <a:prstDash val="sysDot"/>
              <a:headEnd type="none" w="med" len="med"/>
              <a:tailEnd type="triangle" w="med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E3C526B-01DE-4418-85EE-D4A5B2EADF6F}"/>
                </a:ext>
              </a:extLst>
            </p:cNvPr>
            <p:cNvSpPr txBox="1"/>
            <p:nvPr/>
          </p:nvSpPr>
          <p:spPr>
            <a:xfrm>
              <a:off x="10262464" y="5431569"/>
              <a:ext cx="14384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 pointe sur 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154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839E0569-FF4A-4591-8525-BB17C39B06A2}"/>
              </a:ext>
            </a:extLst>
          </p:cNvPr>
          <p:cNvGrpSpPr/>
          <p:nvPr/>
        </p:nvGrpSpPr>
        <p:grpSpPr>
          <a:xfrm>
            <a:off x="368767" y="5170868"/>
            <a:ext cx="6154493" cy="416301"/>
            <a:chOff x="431836" y="2743199"/>
            <a:chExt cx="6154493" cy="4163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7D1269-12D2-44D2-89FB-D2D5E4D8CD7D}"/>
                </a:ext>
              </a:extLst>
            </p:cNvPr>
            <p:cNvSpPr/>
            <p:nvPr/>
          </p:nvSpPr>
          <p:spPr>
            <a:xfrm>
              <a:off x="431836" y="2743199"/>
              <a:ext cx="6154493" cy="4163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Triangle isocèle 7">
              <a:extLst>
                <a:ext uri="{FF2B5EF4-FFF2-40B4-BE49-F238E27FC236}">
                  <a16:creationId xmlns:a16="http://schemas.microsoft.com/office/drawing/2014/main" id="{FD930DE8-EE9D-4D16-A873-8D7F405152E3}"/>
                </a:ext>
              </a:extLst>
            </p:cNvPr>
            <p:cNvSpPr/>
            <p:nvPr/>
          </p:nvSpPr>
          <p:spPr>
            <a:xfrm rot="5400000">
              <a:off x="410817" y="2822712"/>
              <a:ext cx="304800" cy="26275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70E3617-25B1-46EC-9D69-B4B1E612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374" y="365125"/>
            <a:ext cx="6026426" cy="1325563"/>
          </a:xfrm>
        </p:spPr>
        <p:txBody>
          <a:bodyPr/>
          <a:lstStyle/>
          <a:p>
            <a:pPr algn="r"/>
            <a:r>
              <a:rPr lang="fr-FR" dirty="0"/>
              <a:t>Passage des arguments</a:t>
            </a:r>
            <a:br>
              <a:rPr lang="fr-FR" dirty="0"/>
            </a:br>
            <a:r>
              <a:rPr lang="fr-FR" dirty="0"/>
              <a:t>par </a:t>
            </a:r>
            <a:r>
              <a:rPr lang="fr-FR" b="1" dirty="0"/>
              <a:t>adresse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43E31FF1-A8FB-4533-82F1-453569B0B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715501"/>
              </p:ext>
            </p:extLst>
          </p:nvPr>
        </p:nvGraphicFramePr>
        <p:xfrm>
          <a:off x="7651301" y="2743199"/>
          <a:ext cx="409161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9">
                  <a:extLst>
                    <a:ext uri="{9D8B030D-6E8A-4147-A177-3AD203B41FA5}">
                      <a16:colId xmlns:a16="http://schemas.microsoft.com/office/drawing/2014/main" val="131224004"/>
                    </a:ext>
                  </a:extLst>
                </a:gridCol>
                <a:gridCol w="1179443">
                  <a:extLst>
                    <a:ext uri="{9D8B030D-6E8A-4147-A177-3AD203B41FA5}">
                      <a16:colId xmlns:a16="http://schemas.microsoft.com/office/drawing/2014/main" val="2965997092"/>
                    </a:ext>
                  </a:extLst>
                </a:gridCol>
                <a:gridCol w="1520688">
                  <a:extLst>
                    <a:ext uri="{9D8B030D-6E8A-4147-A177-3AD203B41FA5}">
                      <a16:colId xmlns:a16="http://schemas.microsoft.com/office/drawing/2014/main" val="298682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Identificateur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9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72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49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155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2004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b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0650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23278"/>
                  </a:ext>
                </a:extLst>
              </a:tr>
            </a:tbl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49501FA-9AF5-434D-8DDD-A3BB21F61031}"/>
              </a:ext>
            </a:extLst>
          </p:cNvPr>
          <p:cNvSpPr txBox="1">
            <a:spLocks/>
          </p:cNvSpPr>
          <p:nvPr/>
        </p:nvSpPr>
        <p:spPr>
          <a:xfrm>
            <a:off x="683169" y="365125"/>
            <a:ext cx="7357242" cy="640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#include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032F62"/>
                </a:solidFill>
                <a:latin typeface="Consolas" panose="020B0609020204030204" pitchFamily="49" charset="0"/>
              </a:rPr>
              <a:t>&lt;</a:t>
            </a:r>
            <a:r>
              <a:rPr lang="fr-FR" sz="2000" dirty="0" err="1">
                <a:solidFill>
                  <a:srgbClr val="032F62"/>
                </a:solidFill>
                <a:latin typeface="Consolas" panose="020B0609020204030204" pitchFamily="49" charset="0"/>
              </a:rPr>
              <a:t>stdio.h</a:t>
            </a:r>
            <a:r>
              <a:rPr lang="fr-FR" sz="2000" dirty="0">
                <a:solidFill>
                  <a:srgbClr val="032F62"/>
                </a:solidFill>
                <a:latin typeface="Consolas" panose="020B0609020204030204" pitchFamily="49" charset="0"/>
              </a:rPr>
              <a:t>&gt;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Prototypes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 *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Programme principal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6F42C1"/>
                </a:solidFill>
                <a:latin typeface="Consolas" panose="020B0609020204030204" pitchFamily="49" charset="0"/>
              </a:rPr>
              <a:t>main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x, y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y, &amp;x);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Déclarations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b, 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 * 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c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 *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c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+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2552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839E0569-FF4A-4591-8525-BB17C39B06A2}"/>
              </a:ext>
            </a:extLst>
          </p:cNvPr>
          <p:cNvGrpSpPr/>
          <p:nvPr/>
        </p:nvGrpSpPr>
        <p:grpSpPr>
          <a:xfrm>
            <a:off x="368767" y="3683300"/>
            <a:ext cx="6154493" cy="416301"/>
            <a:chOff x="431836" y="2743199"/>
            <a:chExt cx="6154493" cy="4163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7D1269-12D2-44D2-89FB-D2D5E4D8CD7D}"/>
                </a:ext>
              </a:extLst>
            </p:cNvPr>
            <p:cNvSpPr/>
            <p:nvPr/>
          </p:nvSpPr>
          <p:spPr>
            <a:xfrm>
              <a:off x="431836" y="2743199"/>
              <a:ext cx="6154493" cy="4163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Triangle isocèle 7">
              <a:extLst>
                <a:ext uri="{FF2B5EF4-FFF2-40B4-BE49-F238E27FC236}">
                  <a16:creationId xmlns:a16="http://schemas.microsoft.com/office/drawing/2014/main" id="{FD930DE8-EE9D-4D16-A873-8D7F405152E3}"/>
                </a:ext>
              </a:extLst>
            </p:cNvPr>
            <p:cNvSpPr/>
            <p:nvPr/>
          </p:nvSpPr>
          <p:spPr>
            <a:xfrm rot="5400000">
              <a:off x="410817" y="2822712"/>
              <a:ext cx="304800" cy="26275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70E3617-25B1-46EC-9D69-B4B1E612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374" y="365125"/>
            <a:ext cx="6026426" cy="1325563"/>
          </a:xfrm>
        </p:spPr>
        <p:txBody>
          <a:bodyPr/>
          <a:lstStyle/>
          <a:p>
            <a:pPr algn="r"/>
            <a:r>
              <a:rPr lang="fr-FR" dirty="0"/>
              <a:t>Passage des arguments</a:t>
            </a:r>
            <a:br>
              <a:rPr lang="fr-FR" dirty="0"/>
            </a:br>
            <a:r>
              <a:rPr lang="fr-FR" dirty="0"/>
              <a:t>par </a:t>
            </a:r>
            <a:r>
              <a:rPr lang="fr-FR" b="1" dirty="0"/>
              <a:t>adresse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43E31FF1-A8FB-4533-82F1-453569B0B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576793"/>
              </p:ext>
            </p:extLst>
          </p:nvPr>
        </p:nvGraphicFramePr>
        <p:xfrm>
          <a:off x="7651301" y="2743199"/>
          <a:ext cx="409161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9">
                  <a:extLst>
                    <a:ext uri="{9D8B030D-6E8A-4147-A177-3AD203B41FA5}">
                      <a16:colId xmlns:a16="http://schemas.microsoft.com/office/drawing/2014/main" val="131224004"/>
                    </a:ext>
                  </a:extLst>
                </a:gridCol>
                <a:gridCol w="1179443">
                  <a:extLst>
                    <a:ext uri="{9D8B030D-6E8A-4147-A177-3AD203B41FA5}">
                      <a16:colId xmlns:a16="http://schemas.microsoft.com/office/drawing/2014/main" val="2965997092"/>
                    </a:ext>
                  </a:extLst>
                </a:gridCol>
                <a:gridCol w="1520688">
                  <a:extLst>
                    <a:ext uri="{9D8B030D-6E8A-4147-A177-3AD203B41FA5}">
                      <a16:colId xmlns:a16="http://schemas.microsoft.com/office/drawing/2014/main" val="298682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Identificateur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9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72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49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155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0650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23278"/>
                  </a:ext>
                </a:extLst>
              </a:tr>
            </a:tbl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49501FA-9AF5-434D-8DDD-A3BB21F61031}"/>
              </a:ext>
            </a:extLst>
          </p:cNvPr>
          <p:cNvSpPr txBox="1">
            <a:spLocks/>
          </p:cNvSpPr>
          <p:nvPr/>
        </p:nvSpPr>
        <p:spPr>
          <a:xfrm>
            <a:off x="683169" y="365125"/>
            <a:ext cx="7357242" cy="640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#include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032F62"/>
                </a:solidFill>
                <a:latin typeface="Consolas" panose="020B0609020204030204" pitchFamily="49" charset="0"/>
              </a:rPr>
              <a:t>&lt;</a:t>
            </a:r>
            <a:r>
              <a:rPr lang="fr-FR" sz="2000" dirty="0" err="1">
                <a:solidFill>
                  <a:srgbClr val="032F62"/>
                </a:solidFill>
                <a:latin typeface="Consolas" panose="020B0609020204030204" pitchFamily="49" charset="0"/>
              </a:rPr>
              <a:t>stdio.h</a:t>
            </a:r>
            <a:r>
              <a:rPr lang="fr-FR" sz="2000" dirty="0">
                <a:solidFill>
                  <a:srgbClr val="032F62"/>
                </a:solidFill>
                <a:latin typeface="Consolas" panose="020B0609020204030204" pitchFamily="49" charset="0"/>
              </a:rPr>
              <a:t>&gt;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Prototypes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 *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Programme principal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6F42C1"/>
                </a:solidFill>
                <a:latin typeface="Consolas" panose="020B0609020204030204" pitchFamily="49" charset="0"/>
              </a:rPr>
              <a:t>main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x, y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y, &amp;x);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Déclarations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b, 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 * 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c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 *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c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+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259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E1B269-9EB3-419D-BD19-58F9A3E944C7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F6D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B8E3C71E-E30A-458E-963B-EF1CB3003290}"/>
              </a:ext>
            </a:extLst>
          </p:cNvPr>
          <p:cNvSpPr/>
          <p:nvPr/>
        </p:nvSpPr>
        <p:spPr>
          <a:xfrm>
            <a:off x="1467232" y="362308"/>
            <a:ext cx="4886632" cy="2488721"/>
          </a:xfrm>
          <a:prstGeom prst="wedgeRoundRectCallout">
            <a:avLst>
              <a:gd name="adj1" fmla="val 60052"/>
              <a:gd name="adj2" fmla="val 30854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288000" rtlCol="0" anchor="ctr"/>
          <a:lstStyle/>
          <a:p>
            <a:pPr algn="ctr">
              <a:lnSpc>
                <a:spcPts val="4000"/>
              </a:lnSpc>
            </a:pPr>
            <a:r>
              <a:rPr lang="fr-FR" sz="6000" dirty="0">
                <a:latin typeface="meatloaf solid" pitchFamily="2" charset="0"/>
              </a:rPr>
              <a:t>Vous utilisez déjà des fonctions ! </a:t>
            </a:r>
          </a:p>
          <a:p>
            <a:pPr algn="ctr"/>
            <a:r>
              <a:rPr lang="fr-FR" sz="6000" dirty="0">
                <a:latin typeface="meatloaf solid" pitchFamily="2" charset="0"/>
              </a:rPr>
              <a:t>Lesquelles ?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4C8FDB9-BEC3-4AE5-A102-3147B2AA92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91"/>
          <a:stretch/>
        </p:blipFill>
        <p:spPr>
          <a:xfrm>
            <a:off x="6990735" y="1166966"/>
            <a:ext cx="5201265" cy="5691034"/>
          </a:xfrm>
          <a:prstGeom prst="rect">
            <a:avLst/>
          </a:prstGeom>
        </p:spPr>
      </p:pic>
      <p:sp>
        <p:nvSpPr>
          <p:cNvPr id="5" name="Bulle narrative : rectangle à coins arrondis 4">
            <a:extLst>
              <a:ext uri="{FF2B5EF4-FFF2-40B4-BE49-F238E27FC236}">
                <a16:creationId xmlns:a16="http://schemas.microsoft.com/office/drawing/2014/main" id="{BF684021-BDE9-4699-A0CB-03A454EAFDEB}"/>
              </a:ext>
            </a:extLst>
          </p:cNvPr>
          <p:cNvSpPr/>
          <p:nvPr/>
        </p:nvSpPr>
        <p:spPr>
          <a:xfrm>
            <a:off x="790575" y="4006971"/>
            <a:ext cx="5881725" cy="2222379"/>
          </a:xfrm>
          <a:prstGeom prst="wedgeRoundRectCallout">
            <a:avLst>
              <a:gd name="adj1" fmla="val 59662"/>
              <a:gd name="adj2" fmla="val -36889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288000" bIns="0" rtlCol="0" anchor="ctr"/>
          <a:lstStyle/>
          <a:p>
            <a:pPr marL="266700" indent="-266700">
              <a:lnSpc>
                <a:spcPts val="4000"/>
              </a:lnSpc>
              <a:buSzPct val="50000"/>
              <a:buFont typeface="Arial" panose="020B0604020202020204" pitchFamily="34" charset="0"/>
              <a:buChar char="•"/>
            </a:pPr>
            <a:r>
              <a:rPr lang="fr-FR" sz="6000" dirty="0" err="1">
                <a:latin typeface="meatloaf solid" pitchFamily="2" charset="0"/>
              </a:rPr>
              <a:t>scanf</a:t>
            </a:r>
            <a:r>
              <a:rPr lang="fr-FR" sz="6000" dirty="0">
                <a:latin typeface="meatloaf solid" pitchFamily="2" charset="0"/>
              </a:rPr>
              <a:t>()/printf()</a:t>
            </a:r>
          </a:p>
          <a:p>
            <a:pPr marL="266700" indent="-266700">
              <a:lnSpc>
                <a:spcPts val="4000"/>
              </a:lnSpc>
              <a:buSzPct val="50000"/>
              <a:buFont typeface="Arial" panose="020B0604020202020204" pitchFamily="34" charset="0"/>
              <a:buChar char="•"/>
            </a:pPr>
            <a:r>
              <a:rPr lang="fr-FR" sz="6000" dirty="0">
                <a:latin typeface="meatloaf solid" pitchFamily="2" charset="0"/>
              </a:rPr>
              <a:t>les fonctions de chaînes</a:t>
            </a:r>
          </a:p>
          <a:p>
            <a:pPr marL="266700" indent="-266700">
              <a:lnSpc>
                <a:spcPts val="4000"/>
              </a:lnSpc>
              <a:buSzPct val="50000"/>
              <a:buFont typeface="Arial" panose="020B0604020202020204" pitchFamily="34" charset="0"/>
              <a:buChar char="•"/>
            </a:pPr>
            <a:r>
              <a:rPr lang="fr-FR" sz="6000" dirty="0">
                <a:latin typeface="meatloaf solid" pitchFamily="2" charset="0"/>
              </a:rPr>
              <a:t>main()…</a:t>
            </a:r>
          </a:p>
        </p:txBody>
      </p:sp>
    </p:spTree>
    <p:extLst>
      <p:ext uri="{BB962C8B-B14F-4D97-AF65-F5344CB8AC3E}">
        <p14:creationId xmlns:p14="http://schemas.microsoft.com/office/powerpoint/2010/main" val="136162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6CDA8-A5AE-48C2-BAF1-A31386EE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0F4529-92B4-4C4F-AB42-71A5A62F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fr-FR" dirty="0"/>
              <a:t>Les fonctions sont des sous-programmes qui peuvent bénéficier d’</a:t>
            </a:r>
            <a:r>
              <a:rPr lang="fr-FR" b="1" dirty="0"/>
              <a:t>arguments </a:t>
            </a:r>
            <a:r>
              <a:rPr lang="fr-FR" dirty="0"/>
              <a:t>aussi appelés paramètres d’entrée, ce sont des données fournies par le programme appelant. </a:t>
            </a:r>
          </a:p>
          <a:p>
            <a:pPr>
              <a:spcBef>
                <a:spcPts val="3000"/>
              </a:spcBef>
            </a:pPr>
            <a:r>
              <a:rPr lang="fr-FR" dirty="0"/>
              <a:t>Une fonction </a:t>
            </a:r>
            <a:r>
              <a:rPr lang="fr-FR" b="1" dirty="0"/>
              <a:t>pourra ou non renvoyer une valeur de retour</a:t>
            </a:r>
            <a:r>
              <a:rPr lang="fr-FR" dirty="0"/>
              <a:t>, un paramètre de sortie,</a:t>
            </a:r>
            <a:r>
              <a:rPr lang="fr-FR" b="1" dirty="0"/>
              <a:t> </a:t>
            </a:r>
            <a:r>
              <a:rPr lang="fr-FR" dirty="0"/>
              <a:t>au programme l’appelant.</a:t>
            </a:r>
          </a:p>
          <a:p>
            <a:pPr>
              <a:spcBef>
                <a:spcPts val="3000"/>
              </a:spcBef>
            </a:pPr>
            <a:r>
              <a:rPr lang="fr-FR" dirty="0"/>
              <a:t>Une fonction peut en appeler une autre.</a:t>
            </a:r>
          </a:p>
          <a:p>
            <a:pPr>
              <a:spcBef>
                <a:spcPts val="3000"/>
              </a:spcBef>
            </a:pPr>
            <a:r>
              <a:rPr lang="fr-FR" dirty="0"/>
              <a:t>On peut appeler une fonction ou l’exécuter à partir de n’importe quel point du programme.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068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B54586-9BC0-45F4-A86B-79276A52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Déclaration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00AA3A-034E-468A-AC3E-6DA9903B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fonction doit </a:t>
            </a:r>
            <a:r>
              <a:rPr lang="fr-FR" b="1" dirty="0">
                <a:solidFill>
                  <a:srgbClr val="FF0000"/>
                </a:solidFill>
              </a:rPr>
              <a:t>toujours</a:t>
            </a:r>
            <a:r>
              <a:rPr lang="fr-FR" dirty="0"/>
              <a:t> être déclarée dans le programme avant son appel !</a:t>
            </a:r>
          </a:p>
          <a:p>
            <a:endParaRPr lang="fr-FR" dirty="0"/>
          </a:p>
          <a:p>
            <a:r>
              <a:rPr lang="fr-FR" dirty="0"/>
              <a:t>On déclare son </a:t>
            </a:r>
            <a:r>
              <a:rPr lang="fr-FR" b="1" dirty="0">
                <a:solidFill>
                  <a:srgbClr val="FF0000"/>
                </a:solidFill>
              </a:rPr>
              <a:t>prototype</a:t>
            </a:r>
            <a:r>
              <a:rPr lang="fr-FR" dirty="0"/>
              <a:t> :</a:t>
            </a:r>
          </a:p>
          <a:p>
            <a:pPr marL="0" indent="0" algn="ctr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sz="40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4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40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nom_fonction</a:t>
            </a:r>
            <a:r>
              <a:rPr lang="fr-FR" sz="4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40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type1</a:t>
            </a:r>
            <a:r>
              <a:rPr lang="fr-FR" sz="4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,…,</a:t>
            </a:r>
            <a:r>
              <a:rPr lang="fr-FR" sz="4000" dirty="0" err="1">
                <a:solidFill>
                  <a:srgbClr val="D73A49"/>
                </a:solidFill>
                <a:latin typeface="Consolas" panose="020B0609020204030204" pitchFamily="49" charset="0"/>
              </a:rPr>
              <a:t>typeN</a:t>
            </a:r>
            <a:r>
              <a:rPr lang="fr-FR" sz="4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F367AC2-1A3F-4AF8-9CEC-E24769DB29DA}"/>
              </a:ext>
            </a:extLst>
          </p:cNvPr>
          <p:cNvSpPr txBox="1"/>
          <p:nvPr/>
        </p:nvSpPr>
        <p:spPr>
          <a:xfrm>
            <a:off x="693681" y="5234152"/>
            <a:ext cx="2207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Type retour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F408F3B-9CFA-48D0-A81C-61FF3D07BE0F}"/>
              </a:ext>
            </a:extLst>
          </p:cNvPr>
          <p:cNvSpPr txBox="1"/>
          <p:nvPr/>
        </p:nvSpPr>
        <p:spPr>
          <a:xfrm>
            <a:off x="3210908" y="5234151"/>
            <a:ext cx="3252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Identificateur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06316E7-4187-4310-9476-AA8722003431}"/>
              </a:ext>
            </a:extLst>
          </p:cNvPr>
          <p:cNvSpPr txBox="1"/>
          <p:nvPr/>
        </p:nvSpPr>
        <p:spPr>
          <a:xfrm>
            <a:off x="7399280" y="5234150"/>
            <a:ext cx="3972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Types des arguments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5AC7A22-AAF7-488B-9431-0E290256627B}"/>
              </a:ext>
            </a:extLst>
          </p:cNvPr>
          <p:cNvCxnSpPr>
            <a:stCxn id="4" idx="0"/>
          </p:cNvCxnSpPr>
          <p:nvPr/>
        </p:nvCxnSpPr>
        <p:spPr>
          <a:xfrm flipV="1">
            <a:off x="1797268" y="4782207"/>
            <a:ext cx="73573" cy="4519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44B3816-EFE4-4E21-A431-D40669824558}"/>
              </a:ext>
            </a:extLst>
          </p:cNvPr>
          <p:cNvCxnSpPr>
            <a:cxnSpLocks/>
          </p:cNvCxnSpPr>
          <p:nvPr/>
        </p:nvCxnSpPr>
        <p:spPr>
          <a:xfrm flipH="1" flipV="1">
            <a:off x="4330262" y="4698124"/>
            <a:ext cx="462459" cy="536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17B33B5-A045-4A85-B6A4-37AA3E3C94CC}"/>
              </a:ext>
            </a:extLst>
          </p:cNvPr>
          <p:cNvCxnSpPr>
            <a:cxnSpLocks/>
          </p:cNvCxnSpPr>
          <p:nvPr/>
        </p:nvCxnSpPr>
        <p:spPr>
          <a:xfrm flipH="1" flipV="1">
            <a:off x="7966835" y="4740166"/>
            <a:ext cx="462459" cy="536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1465CE7-A8A1-4C5B-A944-E6B37BEFAA5E}"/>
              </a:ext>
            </a:extLst>
          </p:cNvPr>
          <p:cNvCxnSpPr>
            <a:cxnSpLocks/>
          </p:cNvCxnSpPr>
          <p:nvPr/>
        </p:nvCxnSpPr>
        <p:spPr>
          <a:xfrm flipV="1">
            <a:off x="9108525" y="4782207"/>
            <a:ext cx="277211" cy="4939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1A1D643C-2A5D-46F0-A553-F6D7498895A0}"/>
              </a:ext>
            </a:extLst>
          </p:cNvPr>
          <p:cNvSpPr txBox="1"/>
          <p:nvPr/>
        </p:nvSpPr>
        <p:spPr>
          <a:xfrm>
            <a:off x="9658350" y="3136612"/>
            <a:ext cx="2281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Point-virgule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6CC011B-89BE-4005-BF55-B06191902686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10725476" y="3721387"/>
            <a:ext cx="73573" cy="4519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12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81E05C-AF12-4733-B523-E5003F47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void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B46C6-FFEE-43BA-B08F-8B3A0EBC3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Une fonction qui ne renvoie rien est de type </a:t>
            </a:r>
            <a:r>
              <a:rPr lang="fr-FR" dirty="0" err="1"/>
              <a:t>void</a:t>
            </a:r>
            <a:r>
              <a:rPr lang="fr-FR" dirty="0"/>
              <a:t> :</a:t>
            </a:r>
          </a:p>
          <a:p>
            <a:pPr marL="0" indent="0">
              <a:buNone/>
            </a:pPr>
            <a:r>
              <a:rPr lang="fr-FR" b="1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displayPercentage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  <a:endParaRPr lang="fr-FR" dirty="0"/>
          </a:p>
          <a:p>
            <a:endParaRPr lang="fr-FR" dirty="0"/>
          </a:p>
          <a:p>
            <a:r>
              <a:rPr lang="fr-FR" dirty="0"/>
              <a:t>Une fonction qui ne prend pas d’arguments peut s’écrire :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getRandomNumber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1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ou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getRandomNumber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948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829067E-1D42-4717-8B1A-F2118CF91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366" y="3629792"/>
            <a:ext cx="2997200" cy="33401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B0D680D-0513-4BA6-8849-9AC7F7D5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de prototypes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F299DF-2040-45CF-9A5D-87866AD72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Renvoie un entier résultat de la somme de deux entiers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sommeEntiers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3000"/>
              </a:spcBef>
              <a:buNone/>
            </a:pPr>
            <a:r>
              <a:rPr lang="fr-FR" sz="2000" dirty="0">
                <a:solidFill>
                  <a:srgbClr val="00B050"/>
                </a:solidFill>
                <a:latin typeface="Consolas" panose="020B0609020204030204" pitchFamily="49" charset="0"/>
              </a:rPr>
              <a:t>// Renvoie la racine carrée d’un nombre réel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squareRoot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3000"/>
              </a:spcBef>
              <a:buNone/>
            </a:pPr>
            <a:r>
              <a:rPr lang="fr-FR" sz="2000" dirty="0">
                <a:solidFill>
                  <a:srgbClr val="00B050"/>
                </a:solidFill>
                <a:latin typeface="Consolas" panose="020B0609020204030204" pitchFamily="49" charset="0"/>
              </a:rPr>
              <a:t>// Renvoie la valeur maximale dans un tableau d’entiers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get_max_value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fr-FR" sz="2000" dirty="0">
                <a:solidFill>
                  <a:srgbClr val="00B050"/>
                </a:solidFill>
                <a:latin typeface="Consolas" panose="020B0609020204030204" pitchFamily="49" charset="0"/>
              </a:rPr>
              <a:t>// Affiche une liste d’adresses emails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afficheEmails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Bulle narrative : rectangle à coins arrondis 4">
            <a:extLst>
              <a:ext uri="{FF2B5EF4-FFF2-40B4-BE49-F238E27FC236}">
                <a16:creationId xmlns:a16="http://schemas.microsoft.com/office/drawing/2014/main" id="{C519F312-AC9A-441B-ADB2-8D6E47C36569}"/>
              </a:ext>
            </a:extLst>
          </p:cNvPr>
          <p:cNvSpPr/>
          <p:nvPr/>
        </p:nvSpPr>
        <p:spPr>
          <a:xfrm>
            <a:off x="9783190" y="2570217"/>
            <a:ext cx="2149725" cy="657991"/>
          </a:xfrm>
          <a:prstGeom prst="wedgeRoundRectCallout">
            <a:avLst>
              <a:gd name="adj1" fmla="val 9194"/>
              <a:gd name="adj2" fmla="val 89765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288000" rtlCol="0" anchor="ctr"/>
          <a:lstStyle/>
          <a:p>
            <a:pPr algn="ctr">
              <a:lnSpc>
                <a:spcPts val="4000"/>
              </a:lnSpc>
            </a:pPr>
            <a:r>
              <a:rPr lang="fr-FR" sz="6000" dirty="0">
                <a:latin typeface="meatloaf solid" pitchFamily="2" charset="0"/>
              </a:rPr>
              <a:t>A vous !</a:t>
            </a:r>
          </a:p>
        </p:txBody>
      </p:sp>
    </p:spTree>
    <p:extLst>
      <p:ext uri="{BB962C8B-B14F-4D97-AF65-F5344CB8AC3E}">
        <p14:creationId xmlns:p14="http://schemas.microsoft.com/office/powerpoint/2010/main" val="91647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AB71FD-2065-4C4C-BEDC-90270A319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FDEA5D-1B29-4EC5-A29E-167DEA85C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sommeEntiers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resultat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resultat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resultat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BD30E8D-5856-4071-99FD-F0053105270F}"/>
              </a:ext>
            </a:extLst>
          </p:cNvPr>
          <p:cNvSpPr txBox="1"/>
          <p:nvPr/>
        </p:nvSpPr>
        <p:spPr>
          <a:xfrm>
            <a:off x="7841732" y="965492"/>
            <a:ext cx="36423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Entête</a:t>
            </a:r>
            <a:r>
              <a:rPr lang="fr-FR" sz="3200" dirty="0"/>
              <a:t> :</a:t>
            </a:r>
          </a:p>
          <a:p>
            <a:r>
              <a:rPr lang="fr-FR" sz="3200" dirty="0"/>
              <a:t>Identique au prototype avec le nom des arguments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1C9D7A5-A4A2-4585-ABDD-8B61589ABBA1}"/>
              </a:ext>
            </a:extLst>
          </p:cNvPr>
          <p:cNvCxnSpPr>
            <a:cxnSpLocks/>
          </p:cNvCxnSpPr>
          <p:nvPr/>
        </p:nvCxnSpPr>
        <p:spPr>
          <a:xfrm flipH="1">
            <a:off x="6784258" y="1314698"/>
            <a:ext cx="974069" cy="4711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7D7F46A7-DC77-4437-BDAD-5F915ACB512E}"/>
              </a:ext>
            </a:extLst>
          </p:cNvPr>
          <p:cNvSpPr txBox="1"/>
          <p:nvPr/>
        </p:nvSpPr>
        <p:spPr>
          <a:xfrm>
            <a:off x="7841732" y="3169379"/>
            <a:ext cx="36423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Corps</a:t>
            </a:r>
            <a:r>
              <a:rPr lang="fr-FR" sz="3200" dirty="0"/>
              <a:t> :</a:t>
            </a:r>
          </a:p>
          <a:p>
            <a:r>
              <a:rPr lang="fr-FR" sz="3200" dirty="0"/>
              <a:t>Variables </a:t>
            </a:r>
            <a:r>
              <a:rPr lang="fr-FR" sz="3200" b="1" dirty="0"/>
              <a:t>locales</a:t>
            </a:r>
            <a:r>
              <a:rPr lang="fr-FR" sz="3200" dirty="0"/>
              <a:t> et  instructions entre accolades {…}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E0D7FC5-2793-4C59-A2F0-C930E557903D}"/>
              </a:ext>
            </a:extLst>
          </p:cNvPr>
          <p:cNvCxnSpPr>
            <a:cxnSpLocks/>
          </p:cNvCxnSpPr>
          <p:nvPr/>
        </p:nvCxnSpPr>
        <p:spPr>
          <a:xfrm flipH="1" flipV="1">
            <a:off x="6902245" y="3303639"/>
            <a:ext cx="856083" cy="214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ccolade fermante 9">
            <a:extLst>
              <a:ext uri="{FF2B5EF4-FFF2-40B4-BE49-F238E27FC236}">
                <a16:creationId xmlns:a16="http://schemas.microsoft.com/office/drawing/2014/main" id="{11C2F28A-F681-4BEE-BB6E-4460B4B987C6}"/>
              </a:ext>
            </a:extLst>
          </p:cNvPr>
          <p:cNvSpPr/>
          <p:nvPr/>
        </p:nvSpPr>
        <p:spPr>
          <a:xfrm>
            <a:off x="6213987" y="2408903"/>
            <a:ext cx="344129" cy="1730478"/>
          </a:xfrm>
          <a:prstGeom prst="rightBrace">
            <a:avLst>
              <a:gd name="adj1" fmla="val 73639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29500DC-2D04-4081-BE8C-5D72048DDB25}"/>
              </a:ext>
            </a:extLst>
          </p:cNvPr>
          <p:cNvCxnSpPr>
            <a:cxnSpLocks/>
          </p:cNvCxnSpPr>
          <p:nvPr/>
        </p:nvCxnSpPr>
        <p:spPr>
          <a:xfrm flipH="1" flipV="1">
            <a:off x="1307690" y="4139381"/>
            <a:ext cx="1037981" cy="8146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0CF4C48D-25BB-40C5-8D8E-ED623B1892CB}"/>
              </a:ext>
            </a:extLst>
          </p:cNvPr>
          <p:cNvSpPr txBox="1"/>
          <p:nvPr/>
        </p:nvSpPr>
        <p:spPr>
          <a:xfrm>
            <a:off x="2370601" y="4739039"/>
            <a:ext cx="372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Pas de point-virgule</a:t>
            </a:r>
          </a:p>
        </p:txBody>
      </p:sp>
    </p:spTree>
    <p:extLst>
      <p:ext uri="{BB962C8B-B14F-4D97-AF65-F5344CB8AC3E}">
        <p14:creationId xmlns:p14="http://schemas.microsoft.com/office/powerpoint/2010/main" val="65346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AB71FD-2065-4C4C-BEDC-90270A319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FDEA5D-1B29-4EC5-A29E-167DEA85C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21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displayHello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"Hello !"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divise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>
                <a:solidFill>
                  <a:srgbClr val="D73A49"/>
                </a:solidFill>
                <a:latin typeface="Consolas" panose="020B0609020204030204" pitchFamily="49" charset="0"/>
              </a:rPr>
              <a:t>floa</a:t>
            </a:r>
            <a:r>
              <a:rPr lang="fr-FR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den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den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den;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 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BD30E8D-5856-4071-99FD-F0053105270F}"/>
              </a:ext>
            </a:extLst>
          </p:cNvPr>
          <p:cNvSpPr txBox="1"/>
          <p:nvPr/>
        </p:nvSpPr>
        <p:spPr>
          <a:xfrm>
            <a:off x="7010400" y="1880496"/>
            <a:ext cx="496529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Sortie de la fonction</a:t>
            </a:r>
          </a:p>
          <a:p>
            <a:r>
              <a:rPr lang="fr-FR" sz="3200" dirty="0"/>
              <a:t>Après la dernière instruction</a:t>
            </a:r>
          </a:p>
          <a:p>
            <a:endParaRPr lang="fr-FR" sz="3200" dirty="0"/>
          </a:p>
          <a:p>
            <a:endParaRPr lang="fr-FR" sz="3200" dirty="0"/>
          </a:p>
          <a:p>
            <a:endParaRPr lang="fr-FR" sz="3200" dirty="0"/>
          </a:p>
          <a:p>
            <a:r>
              <a:rPr lang="fr-FR" sz="3200" dirty="0"/>
              <a:t>Après l’instruction :</a:t>
            </a:r>
          </a:p>
          <a:p>
            <a:r>
              <a:rPr lang="fr-FR" sz="2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2800" dirty="0">
                <a:latin typeface="Consolas" panose="020B0609020204030204" pitchFamily="49" charset="0"/>
              </a:rPr>
              <a:t>;</a:t>
            </a:r>
            <a:r>
              <a:rPr lang="fr-FR" sz="3200" dirty="0"/>
              <a:t> </a:t>
            </a:r>
          </a:p>
          <a:p>
            <a:r>
              <a:rPr lang="fr-FR" sz="3200" dirty="0"/>
              <a:t>ou </a:t>
            </a:r>
          </a:p>
          <a:p>
            <a:r>
              <a:rPr lang="fr-FR" sz="2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2800" dirty="0">
                <a:latin typeface="Consolas" panose="020B0609020204030204" pitchFamily="49" charset="0"/>
              </a:rPr>
              <a:t> valeur;</a:t>
            </a:r>
            <a:endParaRPr lang="fr-FR" sz="3200" dirty="0">
              <a:latin typeface="Consolas" panose="020B0609020204030204" pitchFamily="49" charset="0"/>
            </a:endParaRP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1C9D7A5-A4A2-4585-ABDD-8B61589ABBA1}"/>
              </a:ext>
            </a:extLst>
          </p:cNvPr>
          <p:cNvCxnSpPr>
            <a:cxnSpLocks/>
          </p:cNvCxnSpPr>
          <p:nvPr/>
        </p:nvCxnSpPr>
        <p:spPr>
          <a:xfrm flipH="1" flipV="1">
            <a:off x="5132440" y="2536723"/>
            <a:ext cx="1750141" cy="137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65C6293-2567-4F4F-8186-011757E21354}"/>
              </a:ext>
            </a:extLst>
          </p:cNvPr>
          <p:cNvCxnSpPr>
            <a:cxnSpLocks/>
          </p:cNvCxnSpPr>
          <p:nvPr/>
        </p:nvCxnSpPr>
        <p:spPr>
          <a:xfrm flipH="1">
            <a:off x="4237703" y="4640826"/>
            <a:ext cx="2644878" cy="1868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EF0D42B-7D85-4D54-B6CB-150463BBF2D5}"/>
              </a:ext>
            </a:extLst>
          </p:cNvPr>
          <p:cNvCxnSpPr>
            <a:cxnSpLocks/>
          </p:cNvCxnSpPr>
          <p:nvPr/>
        </p:nvCxnSpPr>
        <p:spPr>
          <a:xfrm flipH="1">
            <a:off x="4896465" y="4827639"/>
            <a:ext cx="1986116" cy="747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80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1915</Words>
  <Application>Microsoft Office PowerPoint</Application>
  <PresentationFormat>Grand écran</PresentationFormat>
  <Paragraphs>439</Paragraphs>
  <Slides>25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meatloaf solid</vt:lpstr>
      <vt:lpstr>Wingdings</vt:lpstr>
      <vt:lpstr>Thème Office</vt:lpstr>
      <vt:lpstr>Fonctions en C</vt:lpstr>
      <vt:lpstr>Présentation PowerPoint</vt:lpstr>
      <vt:lpstr>Présentation PowerPoint</vt:lpstr>
      <vt:lpstr>Caractéristiques</vt:lpstr>
      <vt:lpstr>Déclaration</vt:lpstr>
      <vt:lpstr>void</vt:lpstr>
      <vt:lpstr>Exemples de prototypes</vt:lpstr>
      <vt:lpstr>Définition</vt:lpstr>
      <vt:lpstr>Définition</vt:lpstr>
      <vt:lpstr>Nota bene !</vt:lpstr>
      <vt:lpstr>Appel</vt:lpstr>
      <vt:lpstr>Appel</vt:lpstr>
      <vt:lpstr>Récapitulatif</vt:lpstr>
      <vt:lpstr>De l’art de bien commenter une fonction</vt:lpstr>
      <vt:lpstr>Passage des arguments</vt:lpstr>
      <vt:lpstr>Passage des arguments par valeur</vt:lpstr>
      <vt:lpstr>Passage des arguments par valeur</vt:lpstr>
      <vt:lpstr>Passage des arguments par valeur</vt:lpstr>
      <vt:lpstr>Passage des arguments par valeur</vt:lpstr>
      <vt:lpstr>Passage des arguments par valeur</vt:lpstr>
      <vt:lpstr>Passage des arguments par valeur</vt:lpstr>
      <vt:lpstr>Passage des arguments par adresse</vt:lpstr>
      <vt:lpstr>Passage des arguments par adresse</vt:lpstr>
      <vt:lpstr>Passage des arguments par adresse</vt:lpstr>
      <vt:lpstr>Passage des arguments par adresse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 DOMER</dc:creator>
  <cp:lastModifiedBy>Mathieu DOMER</cp:lastModifiedBy>
  <cp:revision>48</cp:revision>
  <dcterms:created xsi:type="dcterms:W3CDTF">2020-12-10T15:59:20Z</dcterms:created>
  <dcterms:modified xsi:type="dcterms:W3CDTF">2020-12-15T09:01:41Z</dcterms:modified>
</cp:coreProperties>
</file>