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4" r:id="rId6"/>
    <p:sldId id="287" r:id="rId7"/>
    <p:sldId id="273" r:id="rId8"/>
    <p:sldId id="275" r:id="rId9"/>
    <p:sldId id="278" r:id="rId10"/>
    <p:sldId id="276" r:id="rId11"/>
    <p:sldId id="277" r:id="rId12"/>
    <p:sldId id="279" r:id="rId13"/>
    <p:sldId id="306" r:id="rId14"/>
    <p:sldId id="274" r:id="rId15"/>
    <p:sldId id="283" r:id="rId16"/>
    <p:sldId id="257" r:id="rId17"/>
    <p:sldId id="288" r:id="rId18"/>
    <p:sldId id="298" r:id="rId19"/>
    <p:sldId id="289" r:id="rId20"/>
    <p:sldId id="290" r:id="rId21"/>
    <p:sldId id="291" r:id="rId22"/>
    <p:sldId id="296" r:id="rId23"/>
    <p:sldId id="297" r:id="rId24"/>
    <p:sldId id="293" r:id="rId25"/>
    <p:sldId id="294" r:id="rId26"/>
    <p:sldId id="295" r:id="rId27"/>
    <p:sldId id="300" r:id="rId28"/>
    <p:sldId id="263" r:id="rId29"/>
    <p:sldId id="280" r:id="rId30"/>
    <p:sldId id="265" r:id="rId31"/>
    <p:sldId id="266" r:id="rId32"/>
    <p:sldId id="282" r:id="rId33"/>
    <p:sldId id="272" r:id="rId34"/>
    <p:sldId id="268" r:id="rId35"/>
    <p:sldId id="269" r:id="rId36"/>
    <p:sldId id="271" r:id="rId37"/>
    <p:sldId id="301" r:id="rId38"/>
    <p:sldId id="302" r:id="rId39"/>
    <p:sldId id="304" r:id="rId40"/>
    <p:sldId id="305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4BA0F-31B4-4CE8-AF88-AD4CB42D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619DA-FB52-4A02-8748-CB1375ED9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82289-C0AE-488B-9FA1-28B47C2A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70A84-BB0E-4497-B956-69F755AC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574F57-B9D8-4C91-8EC1-2CD06DF7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BF3F7-1553-4C25-A7C7-686239C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B86746-D380-4109-9AA0-645DC4EC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7D607-6A2F-4107-9B5B-AD64279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784DDC-F616-4914-B772-2441DD18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56BDB-8B72-4422-BE6E-F218383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3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936720-6D1A-4C37-B4CA-18704261F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7C6CC7-1052-41CA-AA89-3B665254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CA47E-A36E-45A5-A388-C1910688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4585-5491-4FD7-8B2F-FF65527F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229DE-A597-4E46-9524-7F7EB716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31EF4-84C9-46E0-975D-4D0F51E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005C2-0428-4FCB-A8E1-DBB678B3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0219A-86FF-489C-91F0-CA287DF9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A8846-397B-44B9-A28F-5AA15EAB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5AA22-8118-42E7-A7AA-2C76487B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7364-DCF6-465F-950A-5BB85EBF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BA852-125A-4A73-B7E5-10335268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54547-1CC9-4542-9E00-308F4594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297DF-9C05-410D-BC51-A61F1C4B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650C9-F4D5-4A51-912B-9323449F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1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D358-6673-43D8-8FB1-C71C5DC2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DB6FB-A49A-4DCE-BFDA-A2048C045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AF862-BC10-4AE7-BB9C-A1D577D7A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4986B6-5C18-4058-BFAB-02EF632B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73A2F-712C-44AC-8D5A-1A9BF28D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C35103-E4FB-4D6A-B923-C285DE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13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39547-3F14-4EA4-A0CD-162DF82C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9CEC34-AF9B-4AFD-9780-81567E5B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833990-3EF3-4A94-98D4-9F9C3DED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E471A3-D8BD-4753-BAEA-6B555CB03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D26DF9-F043-483D-A8C3-99238BAA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40BA5B-788F-45CA-838F-5800A076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6A09B6-50A0-4421-B0D7-760A7758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4CA8D6-6976-499A-A3D6-19BB8B55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33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E6BA7-0465-46D3-B366-A41D0B5E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527AE9-6C40-4657-BE3B-9F9996B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4D63DB-8D50-4BF8-8836-A34953D5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6CACC0-63AC-46A3-8918-6BC5FD57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6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4A5C6D-8C17-4E3E-A2EA-3479E133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000089-1EEF-4C2E-BDE2-8D50C86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1E97A7-2D30-4E62-A51A-1EEA4EEC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660CF-8489-4263-BCB0-71720C88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9C0C0-6AD8-42CF-9CB7-255C4FD3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B89415-1636-4D69-8214-E984EC42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A50FC8-45E8-4FDE-98A6-A66A055B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BAEF3-0B95-48A7-AFCD-9A028204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9DB915-B699-42B6-8B3C-177D1BD8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59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465A4-739F-4454-A863-A81F31A3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7BAA4-2071-4015-8F21-33174CA2A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65F485-5480-4041-9EF1-E44439C4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AF15A1-D7D0-433F-8ABE-2F686584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526991-2A6E-47FC-806C-D58F0D5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4A6344-972F-444E-B9C3-F95666DC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4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EF775C-C317-43B9-91F6-340B280A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AA98B1-02D2-411F-8CBA-B8EF0F21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75673-367A-41CC-A1D6-F325C08FB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93A0-1782-4C26-9AF0-7379E6D8C1A8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BF8AD-9C0C-44C1-BE01-69C4BF1C0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D2596-97B2-42CB-A8D4-4A9077D61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5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hierrylescoul.com/tag/verit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9A220-2D4D-4914-9FAD-424963D6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Types et opérateurs en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C8939-FFBE-4F47-BF34-E7EBAB9F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84345" cy="4824557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fr-FR" dirty="0"/>
              <a:t>Accepte des codes de format et plusieurs paramètres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un[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"pif"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deux[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"paf"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trois[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"pouf"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b="0" dirty="0">
              <a:solidFill>
                <a:srgbClr val="6F42C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un);</a:t>
            </a: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pif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un, deux);</a:t>
            </a: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pif paf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un, deux, trois);</a:t>
            </a: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pif paf pouf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597D49C3-C60F-4D0E-80D1-695245AC6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48536"/>
              </p:ext>
            </p:extLst>
          </p:nvPr>
        </p:nvGraphicFramePr>
        <p:xfrm>
          <a:off x="838200" y="1565850"/>
          <a:ext cx="10515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545">
                  <a:extLst>
                    <a:ext uri="{9D8B030D-6E8A-4147-A177-3AD203B41FA5}">
                      <a16:colId xmlns:a16="http://schemas.microsoft.com/office/drawing/2014/main" val="3561323995"/>
                    </a:ext>
                  </a:extLst>
                </a:gridCol>
                <a:gridCol w="8091055">
                  <a:extLst>
                    <a:ext uri="{9D8B030D-6E8A-4147-A177-3AD203B41FA5}">
                      <a16:colId xmlns:a16="http://schemas.microsoft.com/office/drawing/2014/main" val="4018714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Permet d’afficher…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8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caractère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6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%d ou %i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entier signé sous forme décimale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une valeur réelle avec un point décimal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8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%e ou 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une valeur réelle avec un exposant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0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%x ou 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entier en hexadécimal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entier en octal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3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un entier en notation décimale non signée.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une chaîne de caractères (string).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%g ou %G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une valeur réelle avec affichage de type e ou f selon la valeur (la plus courte).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9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4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941B9-09CB-4CD6-BB23-07957A56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DB1A7-37CE-4A97-8FDA-78BBE3D2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Entre le % et le caractère de conversion on peut placer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XX2XX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2XX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XX2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2XX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6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FA4BB-BB0B-4C17-B6B4-B14CC7B9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L’opérateurs d’adresse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33C8C-43CE-4602-B576-E132C799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dirty="0"/>
              <a:t>permet d’obtenir l’adresse mémoire d’une variable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dirty="0"/>
              <a:t>permet d’obtenir la valeur contenue à l’adresse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a, a,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61fe1c 2 2</a:t>
            </a:r>
            <a:endParaRPr lang="pt-B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53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</a:t>
            </a:r>
            <a:r>
              <a:rPr lang="fr-FR" dirty="0" err="1"/>
              <a:t>scanf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182D57-96A8-4960-AC36-B388E4B69F6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2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scanf</a:t>
            </a:r>
            <a:r>
              <a:rPr lang="fr-FR" dirty="0">
                <a:latin typeface="Consolas" panose="020B0609020204030204" pitchFamily="49" charset="0"/>
              </a:rPr>
              <a:t>("chaîne de format", adresse1, adresse2,…);</a:t>
            </a: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 i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scanf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"%d",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"Entier saisi : %d", i</a:t>
            </a:r>
            <a:r>
              <a:rPr lang="fr-FR" dirty="0"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757271F-7631-4480-B8F9-FCC785360D33}"/>
              </a:ext>
            </a:extLst>
          </p:cNvPr>
          <p:cNvSpPr txBox="1">
            <a:spLocks/>
          </p:cNvSpPr>
          <p:nvPr/>
        </p:nvSpPr>
        <p:spPr>
          <a:xfrm>
            <a:off x="2849418" y="2908586"/>
            <a:ext cx="8504382" cy="495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Bibliothèque standard</a:t>
            </a: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123</a:t>
            </a: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//Entier saisi : 123 </a:t>
            </a:r>
          </a:p>
        </p:txBody>
      </p:sp>
    </p:spTree>
    <p:extLst>
      <p:ext uri="{BB962C8B-B14F-4D97-AF65-F5344CB8AC3E}">
        <p14:creationId xmlns:p14="http://schemas.microsoft.com/office/powerpoint/2010/main" val="40804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9C314D-02A0-4769-B22C-9DE1D104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30334" y="504825"/>
            <a:ext cx="3105150" cy="23717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86B0FF-1A9D-4D7D-8076-249906CA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</a:t>
            </a:r>
            <a:r>
              <a:rPr lang="fr-FR" dirty="0" err="1"/>
              <a:t>scanf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D3C16-3F49-413B-8938-26EFE1E0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Même chaîne de format que printf</a:t>
            </a:r>
          </a:p>
          <a:p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Arrêt prématuré et tampon : </a:t>
            </a:r>
            <a:r>
              <a:rPr lang="fr-FR" dirty="0" err="1"/>
              <a:t>scanf</a:t>
            </a:r>
            <a:r>
              <a:rPr lang="fr-FR" dirty="0"/>
              <a:t> utilise un tampon pour stocker les saisies utilisateur : tant qu’il reste dedans des valeurs </a:t>
            </a:r>
            <a:r>
              <a:rPr lang="fr-FR" dirty="0" err="1"/>
              <a:t>élligibles</a:t>
            </a:r>
            <a:r>
              <a:rPr lang="fr-FR" dirty="0"/>
              <a:t>, il utilise le tampon plutôt que de redemander une saisie. 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fr-FR" sz="2900" dirty="0">
                <a:solidFill>
                  <a:srgbClr val="D73A49"/>
                </a:solidFill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j);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/>
              <a:t>NE PAS</a:t>
            </a:r>
            <a:r>
              <a:rPr lang="fr-FR" b="1" dirty="0"/>
              <a:t> </a:t>
            </a:r>
            <a:r>
              <a:rPr lang="fr-FR" dirty="0"/>
              <a:t>utiliser </a:t>
            </a:r>
            <a:r>
              <a:rPr lang="fr-FR" dirty="0" err="1">
                <a:latin typeface="Consolas" panose="020B0609020204030204" pitchFamily="49" charset="0"/>
              </a:rPr>
              <a:t>fflush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stdin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FFF4B80-E3DE-461D-B19D-6FB3DAB24C45}"/>
              </a:ext>
            </a:extLst>
          </p:cNvPr>
          <p:cNvSpPr txBox="1">
            <a:spLocks/>
          </p:cNvSpPr>
          <p:nvPr/>
        </p:nvSpPr>
        <p:spPr>
          <a:xfrm>
            <a:off x="3605212" y="3795273"/>
            <a:ext cx="7830272" cy="212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 + entrée pour valider  tampon :</a:t>
            </a:r>
          </a:p>
          <a:p>
            <a:pPr marL="0" indent="0">
              <a:lnSpc>
                <a:spcPct val="70000"/>
              </a:lnSpc>
              <a:buNone/>
            </a:pPr>
            <a:endParaRPr lang="fr-FR" sz="1800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tampon contient      = char = %c           %d = 1 entier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 </a:t>
            </a:r>
            <a:r>
              <a:rPr lang="fr-FR" sz="1800" dirty="0" err="1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scanf</a:t>
            </a: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ne redemande pas de saisie !     à stocker dans </a:t>
            </a:r>
            <a:r>
              <a:rPr lang="fr-FR" sz="18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\n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DECE7AC8-950F-43A3-BAE2-D1FDC2AC6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64718"/>
              </p:ext>
            </p:extLst>
          </p:nvPr>
        </p:nvGraphicFramePr>
        <p:xfrm>
          <a:off x="9087714" y="3684441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19403885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69925449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98705869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1925798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76660317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BA8A25-1A25-4679-9C94-59ED56B73409}"/>
              </a:ext>
            </a:extLst>
          </p:cNvPr>
          <p:cNvSpPr/>
          <p:nvPr/>
        </p:nvSpPr>
        <p:spPr>
          <a:xfrm rot="5400000">
            <a:off x="9975892" y="3213283"/>
            <a:ext cx="256511" cy="2032868"/>
          </a:xfrm>
          <a:prstGeom prst="rightBrace">
            <a:avLst>
              <a:gd name="adj1" fmla="val 81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24C1C605-7F5C-4F7E-9286-32467A80C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72722"/>
              </p:ext>
            </p:extLst>
          </p:nvPr>
        </p:nvGraphicFramePr>
        <p:xfrm>
          <a:off x="6096000" y="4311792"/>
          <a:ext cx="415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EDD25-2355-4D21-8120-86F42A73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 … </a:t>
            </a:r>
            <a:r>
              <a:rPr lang="fr-FR" dirty="0" err="1"/>
              <a:t>else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4FF14-9D41-4907-B3B5-166200BA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9473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Instruction de contrôle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(condition)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C9D635E5-7589-4D22-BFB3-B1671BD67EDF}"/>
              </a:ext>
            </a:extLst>
          </p:cNvPr>
          <p:cNvSpPr/>
          <p:nvPr/>
        </p:nvSpPr>
        <p:spPr>
          <a:xfrm rot="4660657">
            <a:off x="4420920" y="2034059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56898AAA-7B7B-4CDF-BBAE-450D1C650F5C}"/>
              </a:ext>
            </a:extLst>
          </p:cNvPr>
          <p:cNvSpPr/>
          <p:nvPr/>
        </p:nvSpPr>
        <p:spPr>
          <a:xfrm rot="15052339">
            <a:off x="-577273" y="3573234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C329BEA-1E80-4DDF-8FA3-2D8C5D85DCED}"/>
              </a:ext>
            </a:extLst>
          </p:cNvPr>
          <p:cNvSpPr/>
          <p:nvPr/>
        </p:nvSpPr>
        <p:spPr>
          <a:xfrm rot="15052339">
            <a:off x="-678704" y="5078811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3180F2B6-ED16-4C62-8775-7A3AB8B966A7}"/>
              </a:ext>
            </a:extLst>
          </p:cNvPr>
          <p:cNvSpPr/>
          <p:nvPr/>
        </p:nvSpPr>
        <p:spPr>
          <a:xfrm rot="4660657">
            <a:off x="2439720" y="3645424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51A2597-0FB0-4DFA-A16A-BFBA8605F8A2}"/>
              </a:ext>
            </a:extLst>
          </p:cNvPr>
          <p:cNvSpPr txBox="1">
            <a:spLocks/>
          </p:cNvSpPr>
          <p:nvPr/>
        </p:nvSpPr>
        <p:spPr>
          <a:xfrm>
            <a:off x="3169228" y="1825625"/>
            <a:ext cx="86272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Exécuter si condition vraie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Exécuter si condition fausse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219E-B58F-42F5-8683-A71AED25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relationnels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F2E60F7-C5B3-4460-8231-9643543BD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22092"/>
              </p:ext>
            </p:extLst>
          </p:nvPr>
        </p:nvGraphicFramePr>
        <p:xfrm>
          <a:off x="838200" y="1640901"/>
          <a:ext cx="10515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Strictement supérieur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Strictement inférieur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Supérieur ou égal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Inférieur ou égal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Différent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48871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4F251C-DC06-4E1F-974B-6E1085A4C782}"/>
              </a:ext>
            </a:extLst>
          </p:cNvPr>
          <p:cNvSpPr txBox="1">
            <a:spLocks/>
          </p:cNvSpPr>
          <p:nvPr/>
        </p:nvSpPr>
        <p:spPr>
          <a:xfrm>
            <a:off x="838200" y="1834860"/>
            <a:ext cx="10515600" cy="4762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a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, b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7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Consolas" panose="020B0609020204030204" pitchFamily="49" charset="0"/>
              </a:rPr>
              <a:t>// 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b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faux</a:t>
            </a:r>
            <a:r>
              <a:rPr lang="fr-FR" sz="2400" dirty="0">
                <a:latin typeface="Consolas" panose="020B0609020204030204" pitchFamily="49" charset="0"/>
              </a:rPr>
              <a:t>, 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&lt;=</a:t>
            </a:r>
            <a:r>
              <a:rPr lang="fr-FR" sz="2400" dirty="0">
                <a:latin typeface="Consolas" panose="020B0609020204030204" pitchFamily="49" charset="0"/>
              </a:rPr>
              <a:t> b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vrai</a:t>
            </a:r>
          </a:p>
        </p:txBody>
      </p:sp>
    </p:spTree>
    <p:extLst>
      <p:ext uri="{BB962C8B-B14F-4D97-AF65-F5344CB8AC3E}">
        <p14:creationId xmlns:p14="http://schemas.microsoft.com/office/powerpoint/2010/main" val="11521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E5B93-B9E6-472C-8B3F-3E705D7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73B65-C6E9-4162-AF54-C8E9A66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77BEE55-B1F5-4B54-B8E1-C2304E77D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543363"/>
              </p:ext>
            </p:extLst>
          </p:nvPr>
        </p:nvGraphicFramePr>
        <p:xfrm>
          <a:off x="838200" y="1825625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ET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OU logique (inclusif)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NON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3513032-D453-40B5-A67E-AFE4B0D8C793}"/>
              </a:ext>
            </a:extLst>
          </p:cNvPr>
          <p:cNvSpPr txBox="1">
            <a:spLocks/>
          </p:cNvSpPr>
          <p:nvPr/>
        </p:nvSpPr>
        <p:spPr>
          <a:xfrm>
            <a:off x="838200" y="1834860"/>
            <a:ext cx="10515600" cy="476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a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, b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7</a:t>
            </a:r>
            <a:r>
              <a:rPr lang="fr-FR" sz="2400" dirty="0">
                <a:latin typeface="Consolas" panose="020B0609020204030204" pitchFamily="49" charset="0"/>
              </a:rPr>
              <a:t>, c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 4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Consolas" panose="020B0609020204030204" pitchFamily="49" charset="0"/>
              </a:rPr>
              <a:t>// 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b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&amp;&amp;</a:t>
            </a:r>
            <a:r>
              <a:rPr lang="fr-FR" sz="2400" dirty="0">
                <a:latin typeface="Consolas" panose="020B0609020204030204" pitchFamily="49" charset="0"/>
              </a:rPr>
              <a:t> b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c     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faux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Consolas" panose="020B0609020204030204" pitchFamily="49" charset="0"/>
              </a:rPr>
              <a:t>// !(a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b)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&amp;&amp;</a:t>
            </a:r>
            <a:r>
              <a:rPr lang="fr-FR" sz="2400" dirty="0">
                <a:latin typeface="Consolas" panose="020B0609020204030204" pitchFamily="49" charset="0"/>
              </a:rPr>
              <a:t> b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c  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vrai</a:t>
            </a:r>
          </a:p>
        </p:txBody>
      </p:sp>
    </p:spTree>
    <p:extLst>
      <p:ext uri="{BB962C8B-B14F-4D97-AF65-F5344CB8AC3E}">
        <p14:creationId xmlns:p14="http://schemas.microsoft.com/office/powerpoint/2010/main" val="18550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09A35-6518-4C11-A369-AC06FF00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364"/>
            <a:ext cx="5063836" cy="544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Si </a:t>
            </a:r>
            <a:r>
              <a:rPr lang="en-US" b="0" dirty="0" err="1">
                <a:effectLst/>
              </a:rPr>
              <a:t>plusieurs</a:t>
            </a:r>
            <a:r>
              <a:rPr lang="en-US" b="0" dirty="0">
                <a:effectLst/>
              </a:rPr>
              <a:t> conditions :</a:t>
            </a:r>
          </a:p>
          <a:p>
            <a:pPr marL="0" indent="0">
              <a:buNone/>
            </a:pPr>
            <a:endParaRPr lang="en-US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(condition1)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(condition2)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AB64CBD-B96F-4851-BBD3-EC0D33CE383F}"/>
              </a:ext>
            </a:extLst>
          </p:cNvPr>
          <p:cNvSpPr txBox="1">
            <a:spLocks/>
          </p:cNvSpPr>
          <p:nvPr/>
        </p:nvSpPr>
        <p:spPr>
          <a:xfrm>
            <a:off x="6289964" y="744683"/>
            <a:ext cx="5063836" cy="599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Instructions </a:t>
            </a:r>
            <a:r>
              <a:rPr lang="en-US" dirty="0" err="1"/>
              <a:t>imbricables</a:t>
            </a:r>
            <a:r>
              <a:rPr lang="en-US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(condition1)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(condition1.1)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    ...</a:t>
            </a:r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F444947-A954-4EBE-A71C-4A7725747B5B}"/>
              </a:ext>
            </a:extLst>
          </p:cNvPr>
          <p:cNvCxnSpPr/>
          <p:nvPr/>
        </p:nvCxnSpPr>
        <p:spPr>
          <a:xfrm>
            <a:off x="5902036" y="929986"/>
            <a:ext cx="0" cy="4998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F13B-0095-4A4E-BAC7-AE523A4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9304D-8FF5-4C4A-8A1C-8B532015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8"/>
            <a:ext cx="10515600" cy="5347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Déclaration : 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type identificateur;</a:t>
            </a:r>
            <a:endParaRPr lang="fr-FR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chiffre;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Initialisation :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type identificateur =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valeur_initiale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chiffre = 1;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Affectation :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identificateur = valeur;</a:t>
            </a:r>
            <a:endParaRPr lang="fr-FR" dirty="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chiffre = 2;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Utilisation :</a:t>
            </a:r>
          </a:p>
          <a:p>
            <a:pPr marL="0" indent="0" algn="ctr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chiffre);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0D1959-ABE5-4261-8252-3AE0CE4FFB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>
                <a:sym typeface="Wingdings 3" panose="05040102010807070707" pitchFamily="18" charset="2"/>
              </a:rPr>
              <a:t> </a:t>
            </a: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09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19106-DFFA-412C-93FF-4C93FBB3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ternaire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16CDA-E5C3-4BF1-B57F-B7F6410E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4027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effectLst/>
                <a:latin typeface="Consolas" panose="020B0609020204030204" pitchFamily="49" charset="0"/>
              </a:rPr>
              <a:t>a, b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 == 5)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b = 23;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b = 42;</a:t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FB19743-355F-416C-818B-48C6FEEBE8A3}"/>
              </a:ext>
            </a:extLst>
          </p:cNvPr>
          <p:cNvSpPr txBox="1">
            <a:spLocks/>
          </p:cNvSpPr>
          <p:nvPr/>
        </p:nvSpPr>
        <p:spPr>
          <a:xfrm>
            <a:off x="5715001" y="1808595"/>
            <a:ext cx="5902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a, b;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valeur si vrai : faux</a:t>
            </a: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? est appelé opérateur conditionnel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3E139DA-EA0D-429A-B8CF-43EECE557430}"/>
              </a:ext>
            </a:extLst>
          </p:cNvPr>
          <p:cNvSpPr/>
          <p:nvPr/>
        </p:nvSpPr>
        <p:spPr>
          <a:xfrm rot="20478179">
            <a:off x="4167935" y="2473036"/>
            <a:ext cx="1007918" cy="108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3BC65D4-05E7-43B9-A27F-04BE6BDC95D8}"/>
              </a:ext>
            </a:extLst>
          </p:cNvPr>
          <p:cNvCxnSpPr/>
          <p:nvPr/>
        </p:nvCxnSpPr>
        <p:spPr>
          <a:xfrm flipH="1">
            <a:off x="8780318" y="2743200"/>
            <a:ext cx="135082" cy="6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08FB4D4-A4C7-4BC3-8529-5BDB0C4E769B}"/>
              </a:ext>
            </a:extLst>
          </p:cNvPr>
          <p:cNvCxnSpPr>
            <a:cxnSpLocks/>
          </p:cNvCxnSpPr>
          <p:nvPr/>
        </p:nvCxnSpPr>
        <p:spPr>
          <a:xfrm>
            <a:off x="9888682" y="2743199"/>
            <a:ext cx="117763" cy="6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4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DB59F-C284-4EF1-B2F9-ADCF4B7B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7FED3-60F1-4358-80C4-5B039AEC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7"/>
            <a:ext cx="5957455" cy="52993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(variable) {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valeur1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valeur2 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DBE49A-CD22-4890-BE8D-74CEE32D3706}"/>
              </a:ext>
            </a:extLst>
          </p:cNvPr>
          <p:cNvSpPr txBox="1"/>
          <p:nvPr/>
        </p:nvSpPr>
        <p:spPr>
          <a:xfrm>
            <a:off x="5403272" y="1454727"/>
            <a:ext cx="6465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Actions différentes en fonction des différentes valeurs d’une </a:t>
            </a:r>
            <a:r>
              <a:rPr lang="fr-FR" sz="2800" b="1" dirty="0"/>
              <a:t>variable</a:t>
            </a:r>
          </a:p>
          <a:p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Ne pas oublier : break !</a:t>
            </a:r>
            <a:r>
              <a:rPr lang="fr-FR" sz="2800" dirty="0"/>
              <a:t> </a:t>
            </a:r>
          </a:p>
          <a:p>
            <a:r>
              <a:rPr lang="fr-FR" sz="2800" dirty="0"/>
              <a:t>Sinon l’exécution continue dans le </a:t>
            </a:r>
            <a:r>
              <a:rPr lang="fr-FR" sz="2400" dirty="0">
                <a:latin typeface="Consolas" panose="020B0609020204030204" pitchFamily="49" charset="0"/>
              </a:rPr>
              <a:t>case/default</a:t>
            </a:r>
            <a:r>
              <a:rPr lang="fr-FR" sz="2800" dirty="0"/>
              <a:t> suivant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02895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E5B93-B9E6-472C-8B3F-3E705D7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d’affectation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73B65-C6E9-4162-AF54-C8E9A665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2211"/>
          </a:xfrm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12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E440D42-154A-449C-9F30-B96E33396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59123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66004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+=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-=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Soustraction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*=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/=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%=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4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9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E5B93-B9E6-472C-8B3F-3E705D7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incrémentaux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73B65-C6E9-4162-AF54-C8E9A665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 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 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321C142-29DE-4343-A63F-20FB061DF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202798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109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6144491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unaire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renvoie la valeur puis incrémente 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incrémente de 1 puis renvoie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1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renvoie la valeur puis décrémente 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décrémente de 1 puis renvoie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</a:tbl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FE4FCEC-9F72-4CA7-8F08-96B8FD50489C}"/>
              </a:ext>
            </a:extLst>
          </p:cNvPr>
          <p:cNvSpPr txBox="1">
            <a:spLocks/>
          </p:cNvSpPr>
          <p:nvPr/>
        </p:nvSpPr>
        <p:spPr>
          <a:xfrm>
            <a:off x="4502227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0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1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2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sz="2000" dirty="0"/>
              <a:t>(tant 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(condition)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A109DE-ACAE-47C4-9A42-B1F231E4F02F}"/>
              </a:ext>
            </a:extLst>
          </p:cNvPr>
          <p:cNvSpPr txBox="1">
            <a:spLocks/>
          </p:cNvSpPr>
          <p:nvPr/>
        </p:nvSpPr>
        <p:spPr>
          <a:xfrm>
            <a:off x="6456220" y="1825625"/>
            <a:ext cx="4897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12345678910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9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 …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sz="2000" dirty="0"/>
              <a:t>(faire … tant que)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(condition);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A109DE-ACAE-47C4-9A42-B1F231E4F02F}"/>
              </a:ext>
            </a:extLst>
          </p:cNvPr>
          <p:cNvSpPr txBox="1">
            <a:spLocks/>
          </p:cNvSpPr>
          <p:nvPr/>
        </p:nvSpPr>
        <p:spPr>
          <a:xfrm>
            <a:off x="6456220" y="1825625"/>
            <a:ext cx="4897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12345678910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sz="2000" dirty="0"/>
              <a:t>(pour)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337800" cy="5136573"/>
          </a:xfrm>
        </p:spPr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(initialisation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condition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incrémentation) 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</a:rPr>
              <a:t>Cas simple :</a:t>
            </a: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i;  </a:t>
            </a: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i);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12345678910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9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sz="2000" dirty="0"/>
              <a:t>(pour)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9155" cy="4351338"/>
          </a:xfrm>
        </p:spPr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a, b;  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a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%2d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%2d\n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«</a:t>
            </a:r>
            <a:r>
              <a:rPr lang="pt-BR" dirty="0">
                <a:solidFill>
                  <a:srgbClr val="24292E"/>
                </a:solidFill>
              </a:rPr>
              <a:t> 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dirty="0"/>
              <a:t> » est appelé opérateur séquentiel, les expressions sont évaluées de gauche à droite.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A109DE-ACAE-47C4-9A42-B1F231E4F02F}"/>
              </a:ext>
            </a:extLst>
          </p:cNvPr>
          <p:cNvSpPr txBox="1">
            <a:spLocks/>
          </p:cNvSpPr>
          <p:nvPr/>
        </p:nvSpPr>
        <p:spPr>
          <a:xfrm>
            <a:off x="9850579" y="1825625"/>
            <a:ext cx="2261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1 10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2  9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3  8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4  7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5  6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6  5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7  4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8  3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9  2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10  1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B240B-3482-4349-AE0C-741CF30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Réels</a:t>
            </a:r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EAD53C5D-A5CF-4390-A640-A87A6EAE53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760219"/>
          <a:ext cx="10515597" cy="175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724">
                  <a:extLst>
                    <a:ext uri="{9D8B030D-6E8A-4147-A177-3AD203B41FA5}">
                      <a16:colId xmlns:a16="http://schemas.microsoft.com/office/drawing/2014/main" val="380426885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731289624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816706443"/>
                    </a:ext>
                  </a:extLst>
                </a:gridCol>
              </a:tblGrid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(octets/bits)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Limites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12598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float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4/32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±10</a:t>
                      </a:r>
                      <a:r>
                        <a:rPr lang="fr-FR" baseline="30000" dirty="0"/>
                        <a:t>-37</a:t>
                      </a:r>
                      <a:r>
                        <a:rPr lang="fr-FR" dirty="0"/>
                        <a:t> à ±10</a:t>
                      </a:r>
                      <a:r>
                        <a:rPr lang="fr-FR" baseline="30000" dirty="0"/>
                        <a:t>-38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4275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±10</a:t>
                      </a:r>
                      <a:r>
                        <a:rPr lang="fr-FR" baseline="30000" dirty="0"/>
                        <a:t>-307</a:t>
                      </a:r>
                      <a:r>
                        <a:rPr lang="fr-FR" dirty="0"/>
                        <a:t> à ±10</a:t>
                      </a:r>
                      <a:r>
                        <a:rPr lang="fr-FR" baseline="30000" dirty="0"/>
                        <a:t>-308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44097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±10</a:t>
                      </a:r>
                      <a:r>
                        <a:rPr lang="fr-FR" baseline="30000" dirty="0"/>
                        <a:t>-4932</a:t>
                      </a:r>
                      <a:r>
                        <a:rPr lang="fr-FR" dirty="0"/>
                        <a:t> à ±10</a:t>
                      </a:r>
                      <a:r>
                        <a:rPr lang="fr-FR" baseline="30000" dirty="0"/>
                        <a:t>-4932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50104"/>
                  </a:ext>
                </a:extLst>
              </a:tr>
            </a:tbl>
          </a:graphicData>
        </a:graphic>
      </p:graphicFrame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DE8392B2-26AF-472E-9BD8-F5D4A7DB06D0}"/>
              </a:ext>
            </a:extLst>
          </p:cNvPr>
          <p:cNvSpPr txBox="1">
            <a:spLocks/>
          </p:cNvSpPr>
          <p:nvPr/>
        </p:nvSpPr>
        <p:spPr>
          <a:xfrm>
            <a:off x="838200" y="3768435"/>
            <a:ext cx="10515600" cy="272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 a;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 c;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long double</a:t>
            </a:r>
            <a:r>
              <a:rPr lang="en-US" dirty="0">
                <a:latin typeface="Consolas" panose="020B0609020204030204" pitchFamily="49" charset="0"/>
              </a:rPr>
              <a:t> b;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dirty="0"/>
              <a:t>Décimal : 0.2 ou 927.308</a:t>
            </a:r>
          </a:p>
          <a:p>
            <a:pPr marL="0" indent="0" algn="ctr">
              <a:buNone/>
            </a:pPr>
            <a:r>
              <a:rPr lang="fr-FR" dirty="0"/>
              <a:t>Exposant : 2</a:t>
            </a:r>
            <a:r>
              <a:rPr lang="fr-FR" b="1" dirty="0"/>
              <a:t>E</a:t>
            </a:r>
            <a:r>
              <a:rPr lang="fr-FR" dirty="0"/>
              <a:t>-6 ou 0.06</a:t>
            </a:r>
            <a:r>
              <a:rPr lang="fr-FR" b="1" dirty="0"/>
              <a:t>E</a:t>
            </a:r>
            <a:r>
              <a:rPr lang="fr-FR" dirty="0"/>
              <a:t>+3</a:t>
            </a:r>
          </a:p>
          <a:p>
            <a:pPr marL="0" indent="0" algn="ctr">
              <a:buNone/>
            </a:pPr>
            <a:r>
              <a:rPr lang="fr-FR" dirty="0"/>
              <a:t>Précision entre 6 et 18 chiffres significatifs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27DBB-7B96-4837-A1DF-CD31B93C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D6A63-34D0-4091-9BA7-5D5F3CC5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j); 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1.500000e+00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j); 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1.500000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8.3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j);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___1.500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                8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4FEB9F51-5639-4CA2-B6EA-B551665FE44D}"/>
              </a:ext>
            </a:extLst>
          </p:cNvPr>
          <p:cNvSpPr/>
          <p:nvPr/>
        </p:nvSpPr>
        <p:spPr>
          <a:xfrm rot="5400000">
            <a:off x="7402946" y="3621662"/>
            <a:ext cx="341745" cy="1533236"/>
          </a:xfrm>
          <a:prstGeom prst="rightBrace">
            <a:avLst>
              <a:gd name="adj1" fmla="val 62387"/>
              <a:gd name="adj2" fmla="val 57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C9087905-9843-4B09-B051-D496F8F117FD}"/>
              </a:ext>
            </a:extLst>
          </p:cNvPr>
          <p:cNvSpPr/>
          <p:nvPr/>
        </p:nvSpPr>
        <p:spPr>
          <a:xfrm rot="5400000">
            <a:off x="7929419" y="3606800"/>
            <a:ext cx="230908" cy="591128"/>
          </a:xfrm>
          <a:prstGeom prst="rightBrace">
            <a:avLst>
              <a:gd name="adj1" fmla="val 623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5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F13B-0095-4A4E-BAC7-AE523A4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9304D-8FF5-4C4A-8A1C-8B532015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8"/>
            <a:ext cx="10515600" cy="534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chiffre = 1;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chiffre);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chiffre = 2;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chiffre);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0D1959-ABE5-4261-8252-3AE0CE4FFB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>
                <a:sym typeface="Wingdings 3" panose="05040102010807070707" pitchFamily="18" charset="2"/>
              </a:rPr>
              <a:t> </a:t>
            </a: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9343F4B-F9DC-4809-8E16-28003E1E1894}"/>
              </a:ext>
            </a:extLst>
          </p:cNvPr>
          <p:cNvSpPr txBox="1">
            <a:spLocks/>
          </p:cNvSpPr>
          <p:nvPr/>
        </p:nvSpPr>
        <p:spPr>
          <a:xfrm>
            <a:off x="981364" y="3315849"/>
            <a:ext cx="10515600" cy="236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1</a:t>
            </a:r>
          </a:p>
          <a:p>
            <a:pPr marL="0" indent="0" algn="r"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17708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B240B-3482-4349-AE0C-741CF30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Caractères</a:t>
            </a:r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EAD53C5D-A5CF-4390-A640-A87A6EAE53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760219"/>
          <a:ext cx="10515597" cy="131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724">
                  <a:extLst>
                    <a:ext uri="{9D8B030D-6E8A-4147-A177-3AD203B41FA5}">
                      <a16:colId xmlns:a16="http://schemas.microsoft.com/office/drawing/2014/main" val="380426885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731289624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816706443"/>
                    </a:ext>
                  </a:extLst>
                </a:gridCol>
              </a:tblGrid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(octets/bits)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Limites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12598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char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-128 à 127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4275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 à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44097"/>
                  </a:ext>
                </a:extLst>
              </a:tr>
            </a:tbl>
          </a:graphicData>
        </a:graphic>
      </p:graphicFrame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DE8392B2-26AF-472E-9BD8-F5D4A7DB06D0}"/>
              </a:ext>
            </a:extLst>
          </p:cNvPr>
          <p:cNvSpPr txBox="1">
            <a:spLocks/>
          </p:cNvSpPr>
          <p:nvPr/>
        </p:nvSpPr>
        <p:spPr>
          <a:xfrm>
            <a:off x="838200" y="3768435"/>
            <a:ext cx="10515600" cy="2724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</a:rPr>
              <a:t>a;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unsigned char</a:t>
            </a:r>
            <a:r>
              <a:rPr lang="en-US" dirty="0">
                <a:latin typeface="Consolas" panose="020B0609020204030204" pitchFamily="49" charset="0"/>
              </a:rPr>
              <a:t> b;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dirty="0"/>
              <a:t>'A', 'x', 'Z', '? ', ' '</a:t>
            </a:r>
          </a:p>
          <a:p>
            <a:pPr marL="0" indent="0" algn="ctr">
              <a:buNone/>
            </a:pPr>
            <a:r>
              <a:rPr lang="fr-FR" dirty="0"/>
              <a:t>Equivalent numérique code ASCII : '\x41’ = 'A'</a:t>
            </a:r>
          </a:p>
          <a:p>
            <a:pPr marL="0" indent="0" algn="ctr">
              <a:buNone/>
            </a:pPr>
            <a:r>
              <a:rPr lang="fr-FR" sz="2200" dirty="0"/>
              <a:t>(American Standard Code for Information Interchange)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Caractère d’échappement : '\n', '\r', '\t', '\''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6459D-9529-42EB-82FB-82A9A533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205F-111F-4154-BF50-CFD621CF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ASCII() , CHAR() — String Functions – Sqljunkieshare">
            <a:extLst>
              <a:ext uri="{FF2B5EF4-FFF2-40B4-BE49-F238E27FC236}">
                <a16:creationId xmlns:a16="http://schemas.microsoft.com/office/drawing/2014/main" id="{36D8B593-8059-42A4-B1AF-9363A9FD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40" y="365125"/>
            <a:ext cx="6853582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43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8FBC4-D480-4DFE-AF64-6B17D429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2B01B-214D-4BEE-A16B-1106125A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car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car);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car);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car);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car);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402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EEFBA-7B5D-4D08-A57E-44515E64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70200-03CB-4D86-9492-169BAFAC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TAILLE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8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>
                <a:sym typeface="Wingdings 3" panose="05040102010807070707" pitchFamily="18" charset="2"/>
              </a:rPr>
              <a:t>  </a:t>
            </a:r>
            <a:r>
              <a:rPr lang="fr-FR" dirty="0"/>
              <a:t>Allocation mémoire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#define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TAILLE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8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>
                <a:sym typeface="Wingdings 3" panose="05040102010807070707" pitchFamily="18" charset="2"/>
              </a:rPr>
              <a:t>  </a:t>
            </a:r>
            <a:r>
              <a:rPr lang="fr-FR" dirty="0"/>
              <a:t>Sans allocation mémoire / Remplacé à la compilation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TAILLE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fr-FR" dirty="0">
                <a:latin typeface="Consolas" panose="020B0609020204030204" pitchFamily="49" charset="0"/>
              </a:rPr>
              <a:t>; ??? </a:t>
            </a:r>
          </a:p>
          <a:p>
            <a:pPr marL="0" indent="0">
              <a:buNone/>
            </a:pPr>
            <a:r>
              <a:rPr lang="fr-FR" dirty="0">
                <a:sym typeface="Wingdings 3" panose="05040102010807070707" pitchFamily="18" charset="2"/>
              </a:rPr>
              <a:t>		  </a:t>
            </a:r>
            <a:r>
              <a:rPr lang="fr-FR" dirty="0"/>
              <a:t>Erreur de compilation !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Convention : IDENTIFICATEUR de constante en majuscule</a:t>
            </a:r>
          </a:p>
        </p:txBody>
      </p:sp>
    </p:spTree>
    <p:extLst>
      <p:ext uri="{BB962C8B-B14F-4D97-AF65-F5344CB8AC3E}">
        <p14:creationId xmlns:p14="http://schemas.microsoft.com/office/powerpoint/2010/main" val="20368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25AA1-082D-4A13-8A79-CD89E76B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Booléen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F8F85-6110-4DBB-94A0-C602C3E0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N’existe pas en C  </a:t>
            </a:r>
            <a:r>
              <a:rPr lang="fr-FR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Remplaçable par un </a:t>
            </a:r>
            <a:r>
              <a:rPr lang="fr-FR" b="1" dirty="0">
                <a:sym typeface="Wingdings" panose="05000000000000000000" pitchFamily="2" charset="2"/>
              </a:rPr>
              <a:t>entier</a:t>
            </a:r>
            <a:r>
              <a:rPr lang="fr-FR" dirty="0">
                <a:sym typeface="Wingdings" panose="05000000000000000000" pitchFamily="2" charset="2"/>
              </a:rPr>
              <a:t> et la déclaration de constantes :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#define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#define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fr-FR" b="0" dirty="0">
              <a:solidFill>
                <a:srgbClr val="005CC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isVerified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5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4EDC2-4B50-488C-99CD-E5FB3E5B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Conversions implicites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FB6EE-DE3F-4826-ABF4-BEE3D296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char 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short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int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long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float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double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fr-FR" dirty="0"/>
              <a:t>Le compilateur convertit le rang inférieur vers le rang supérieur </a:t>
            </a:r>
          </a:p>
          <a:p>
            <a:pPr marL="0" indent="0" algn="ctr">
              <a:buNone/>
            </a:pPr>
            <a:r>
              <a:rPr lang="fr-FR" dirty="0"/>
              <a:t>(= promotion)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(sens inverse = perte de données)</a:t>
            </a:r>
          </a:p>
        </p:txBody>
      </p:sp>
    </p:spTree>
    <p:extLst>
      <p:ext uri="{BB962C8B-B14F-4D97-AF65-F5344CB8AC3E}">
        <p14:creationId xmlns:p14="http://schemas.microsoft.com/office/powerpoint/2010/main" val="293734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4EDC2-4B50-488C-99CD-E5FB3E5B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Conversions implicites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FB6EE-DE3F-4826-ABF4-BEE3D296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char 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short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int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long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float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double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n;  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p;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 algn="ctr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x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            long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                long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                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float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float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1D86AF4C-C674-4291-99FE-8EB9C0821E27}"/>
              </a:ext>
            </a:extLst>
          </p:cNvPr>
          <p:cNvSpPr/>
          <p:nvPr/>
        </p:nvSpPr>
        <p:spPr>
          <a:xfrm rot="5400000">
            <a:off x="5223415" y="3536120"/>
            <a:ext cx="189996" cy="1555172"/>
          </a:xfrm>
          <a:prstGeom prst="rightBrace">
            <a:avLst>
              <a:gd name="adj1" fmla="val 75459"/>
              <a:gd name="adj2" fmla="val 546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772AC0C1-D69B-465B-BF39-F72E239619B6}"/>
              </a:ext>
            </a:extLst>
          </p:cNvPr>
          <p:cNvSpPr/>
          <p:nvPr/>
        </p:nvSpPr>
        <p:spPr>
          <a:xfrm rot="5400000">
            <a:off x="6393255" y="4252730"/>
            <a:ext cx="189997" cy="2339687"/>
          </a:xfrm>
          <a:prstGeom prst="rightBrace">
            <a:avLst>
              <a:gd name="adj1" fmla="val 40765"/>
              <a:gd name="adj2" fmla="val 34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BC7344A-B6AB-4848-B4E6-1D69AE86B2CD}"/>
              </a:ext>
            </a:extLst>
          </p:cNvPr>
          <p:cNvCxnSpPr/>
          <p:nvPr/>
        </p:nvCxnSpPr>
        <p:spPr>
          <a:xfrm>
            <a:off x="6095999" y="3751118"/>
            <a:ext cx="0" cy="46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93C9CBC-A39B-4422-B01E-E723A4DEFC8C}"/>
              </a:ext>
            </a:extLst>
          </p:cNvPr>
          <p:cNvCxnSpPr>
            <a:cxnSpLocks/>
          </p:cNvCxnSpPr>
          <p:nvPr/>
        </p:nvCxnSpPr>
        <p:spPr>
          <a:xfrm>
            <a:off x="7658097" y="3751118"/>
            <a:ext cx="0" cy="157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D67E7A4-9B58-4BD2-9949-DCFE85584545}"/>
              </a:ext>
            </a:extLst>
          </p:cNvPr>
          <p:cNvCxnSpPr>
            <a:cxnSpLocks/>
          </p:cNvCxnSpPr>
          <p:nvPr/>
        </p:nvCxnSpPr>
        <p:spPr>
          <a:xfrm>
            <a:off x="5261263" y="4748645"/>
            <a:ext cx="0" cy="22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46CC7D-274F-4D53-8C7E-E644620D9456}"/>
              </a:ext>
            </a:extLst>
          </p:cNvPr>
          <p:cNvCxnSpPr>
            <a:cxnSpLocks/>
          </p:cNvCxnSpPr>
          <p:nvPr/>
        </p:nvCxnSpPr>
        <p:spPr>
          <a:xfrm>
            <a:off x="4540827" y="3633354"/>
            <a:ext cx="0" cy="22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F4554-6AB2-4F7C-BACA-9F0E9EFE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Conversions implicites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DFD30-3C96-4C3E-9D8B-A0A97319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Une affectation implique une conversion dans le type de la valeur à gauche (</a:t>
            </a:r>
            <a:r>
              <a:rPr lang="fr-FR" dirty="0" err="1"/>
              <a:t>lvalue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n;   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 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3.1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5.8;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n = 8 !</a:t>
            </a:r>
          </a:p>
          <a:p>
            <a:pPr marL="0" indent="0" algn="ctr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ym typeface="Wingdings 3" panose="05040102010807070707" pitchFamily="18" charset="2"/>
              </a:rPr>
              <a:t> </a:t>
            </a:r>
            <a:r>
              <a:rPr lang="fr-FR" dirty="0"/>
              <a:t>La conversion peut introduire une perte de précision !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2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BE3CB-DFC6-4797-B225-49A002AD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69" y="365125"/>
            <a:ext cx="11055931" cy="1325563"/>
          </a:xfrm>
        </p:spPr>
        <p:txBody>
          <a:bodyPr/>
          <a:lstStyle/>
          <a:p>
            <a:r>
              <a:rPr lang="fr-FR" dirty="0"/>
              <a:t>Opérateur de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5E637-7F06-48E6-AF49-96A28767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6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Conversion = « </a:t>
            </a:r>
            <a:r>
              <a:rPr lang="fr-FR" dirty="0" err="1"/>
              <a:t>cast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Forcer le type d’une expression 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// x = 2.000000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C386563-6E5F-4145-9D05-5830CD7FC177}"/>
              </a:ext>
            </a:extLst>
          </p:cNvPr>
          <p:cNvSpPr txBox="1">
            <a:spLocks/>
          </p:cNvSpPr>
          <p:nvPr/>
        </p:nvSpPr>
        <p:spPr>
          <a:xfrm>
            <a:off x="8104913" y="1829377"/>
            <a:ext cx="3789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n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x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) n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/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// x = 2.400000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30FA602-1529-42DB-A42F-2646F14DE220}"/>
              </a:ext>
            </a:extLst>
          </p:cNvPr>
          <p:cNvSpPr txBox="1">
            <a:spLocks/>
          </p:cNvSpPr>
          <p:nvPr/>
        </p:nvSpPr>
        <p:spPr>
          <a:xfrm>
            <a:off x="3778825" y="1811482"/>
            <a:ext cx="42741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n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x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) (n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/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// x = 2.000000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7" name="Picture 2" descr="Success Kid - Wikipedia">
            <a:extLst>
              <a:ext uri="{FF2B5EF4-FFF2-40B4-BE49-F238E27FC236}">
                <a16:creationId xmlns:a16="http://schemas.microsoft.com/office/drawing/2014/main" id="{286C5D41-930F-4E35-A501-F72CFAAA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22" y="801832"/>
            <a:ext cx="3028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72D1C-E2FA-44CA-8378-6F4BACCF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 </a:t>
            </a:r>
            <a:r>
              <a:rPr lang="fr-FR" dirty="0" err="1"/>
              <a:t>sizeof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AA33C-2ED1-4EDD-9BD0-26EBA5AE0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(variable)</a:t>
            </a:r>
            <a:r>
              <a:rPr lang="fr-FR" dirty="0"/>
              <a:t> donne la taille en octets de l’espace mémoire occupé par </a:t>
            </a:r>
            <a:r>
              <a:rPr lang="fr-FR" dirty="0">
                <a:latin typeface="Consolas" panose="020B0609020204030204" pitchFamily="49" charset="0"/>
              </a:rPr>
              <a:t>variable</a:t>
            </a:r>
            <a:r>
              <a:rPr lang="fr-FR" dirty="0"/>
              <a:t>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n;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(n);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4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(p);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8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fonctionne aussi avec les types :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(int);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4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B240B-3482-4349-AE0C-741CF30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Entiers</a:t>
            </a:r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EAD53C5D-A5CF-4390-A640-A87A6EAE5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979075"/>
              </p:ext>
            </p:extLst>
          </p:nvPr>
        </p:nvGraphicFramePr>
        <p:xfrm>
          <a:off x="838203" y="1760219"/>
          <a:ext cx="10515597" cy="396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724">
                  <a:extLst>
                    <a:ext uri="{9D8B030D-6E8A-4147-A177-3AD203B41FA5}">
                      <a16:colId xmlns:a16="http://schemas.microsoft.com/office/drawing/2014/main" val="380426885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731289624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816706443"/>
                    </a:ext>
                  </a:extLst>
                </a:gridCol>
              </a:tblGrid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(octets/bits)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Limites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12598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-32 768 à +32 767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6494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à +65 535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4275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b="1" dirty="0" err="1"/>
                        <a:t>int</a:t>
                      </a:r>
                      <a:endParaRPr lang="fr-FR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4/32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 à +2 147 483 647</a:t>
                      </a:r>
                      <a:endParaRPr lang="fr-FR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0489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à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+4 294 967 295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5010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 à +2 147 483 647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35402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 à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+4 294 967 295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02400"/>
                  </a:ext>
                </a:extLst>
              </a:tr>
              <a:tr h="448973">
                <a:tc>
                  <a:txBody>
                    <a:bodyPr/>
                    <a:lstStyle/>
                    <a:p>
                      <a:r>
                        <a:rPr lang="fr-FR" dirty="0"/>
                        <a:t>long </a:t>
                      </a:r>
                      <a:r>
                        <a:rPr lang="fr-FR" dirty="0" err="1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8/64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-9 223 372 036 854 775 807 à +9 223 372 036 854 775 807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9135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long </a:t>
                      </a:r>
                      <a:r>
                        <a:rPr lang="fr-FR" dirty="0" err="1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8/64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 à +18 446 744 073 709 551 615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969886"/>
                  </a:ext>
                </a:extLst>
              </a:tr>
            </a:tbl>
          </a:graphicData>
        </a:graphic>
      </p:graphicFrame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DE8392B2-26AF-472E-9BD8-F5D4A7DB06D0}"/>
              </a:ext>
            </a:extLst>
          </p:cNvPr>
          <p:cNvSpPr txBox="1">
            <a:spLocks/>
          </p:cNvSpPr>
          <p:nvPr/>
        </p:nvSpPr>
        <p:spPr>
          <a:xfrm>
            <a:off x="838200" y="5975926"/>
            <a:ext cx="10515600" cy="7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602C5-E86F-4B5D-8160-8A49C8D6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Priorité des opérateurs</a:t>
            </a:r>
            <a:r>
              <a:rPr lang="fr-FR" sz="4400" dirty="0"/>
              <a:t> </a:t>
            </a:r>
            <a:r>
              <a:rPr lang="fr-FR" sz="1800" dirty="0"/>
              <a:t>(vus jusque-là…)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DAAE944-3208-4595-B86D-0E0549E9C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241892"/>
              </p:ext>
            </p:extLst>
          </p:nvPr>
        </p:nvGraphicFramePr>
        <p:xfrm>
          <a:off x="838200" y="1545068"/>
          <a:ext cx="1051559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836">
                  <a:extLst>
                    <a:ext uri="{9D8B030D-6E8A-4147-A177-3AD203B41FA5}">
                      <a16:colId xmlns:a16="http://schemas.microsoft.com/office/drawing/2014/main" val="1679152926"/>
                    </a:ext>
                  </a:extLst>
                </a:gridCol>
                <a:gridCol w="4710546">
                  <a:extLst>
                    <a:ext uri="{9D8B030D-6E8A-4147-A177-3AD203B41FA5}">
                      <a16:colId xmlns:a16="http://schemas.microsoft.com/office/drawing/2014/main" val="1917022526"/>
                    </a:ext>
                  </a:extLst>
                </a:gridCol>
                <a:gridCol w="2773215">
                  <a:extLst>
                    <a:ext uri="{9D8B030D-6E8A-4147-A177-3AD203B41FA5}">
                      <a16:colId xmlns:a16="http://schemas.microsoft.com/office/drawing/2014/main" val="1668905441"/>
                    </a:ext>
                  </a:extLst>
                </a:gridCol>
              </a:tblGrid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Opérateurs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Associativité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75373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unaire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+  -  ++  --  !  &amp;  *  (</a:t>
                      </a:r>
                      <a:r>
                        <a:rPr lang="fr-FR" sz="2400" dirty="0" err="1"/>
                        <a:t>cast</a:t>
                      </a:r>
                      <a:r>
                        <a:rPr lang="fr-FR" sz="2400" dirty="0"/>
                        <a:t>)  </a:t>
                      </a:r>
                      <a:r>
                        <a:rPr lang="fr-FR" sz="2400" dirty="0" err="1"/>
                        <a:t>sizeof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ym typeface="Wingdings 3" panose="05040102010807070707" pitchFamily="18" charset="2"/>
                        </a:rPr>
                        <a:t>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93860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arithmétique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*  /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78849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arithmétique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+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7855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relationnel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&lt;   &lt;=  &gt; 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19776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relationnel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==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5254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82185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96628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conditionnel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? 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57623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affectation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=  +=  -=  *=  /=  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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16573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séquentiel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1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0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E2BB2-523C-4031-917C-20C84903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Entiers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7BD5F9-660D-4B14-9C14-CB99C11D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 c;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 b</a:t>
            </a:r>
            <a:r>
              <a:rPr lang="en-US">
                <a:latin typeface="Consolas" panose="020B0609020204030204" pitchFamily="49" charset="0"/>
              </a:rPr>
              <a:t>;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unsigned int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Décimal : 1, 289 , -9999</a:t>
            </a:r>
          </a:p>
          <a:p>
            <a:pPr marL="0" indent="0" algn="ctr">
              <a:buNone/>
            </a:pPr>
            <a:r>
              <a:rPr lang="fr-FR" dirty="0"/>
              <a:t>Octal : </a:t>
            </a:r>
            <a:r>
              <a:rPr lang="fr-FR" b="1" dirty="0"/>
              <a:t>0</a:t>
            </a:r>
            <a:r>
              <a:rPr lang="fr-FR" dirty="0"/>
              <a:t>1, </a:t>
            </a:r>
            <a:r>
              <a:rPr lang="fr-FR" b="1" dirty="0"/>
              <a:t>0</a:t>
            </a:r>
            <a:r>
              <a:rPr lang="fr-FR" dirty="0"/>
              <a:t>273, </a:t>
            </a:r>
            <a:r>
              <a:rPr lang="fr-FR" b="1" dirty="0"/>
              <a:t>0</a:t>
            </a:r>
            <a:r>
              <a:rPr lang="fr-FR" dirty="0"/>
              <a:t>777</a:t>
            </a:r>
          </a:p>
          <a:p>
            <a:pPr marL="0" indent="0" algn="ctr">
              <a:buNone/>
            </a:pPr>
            <a:r>
              <a:rPr lang="fr-FR" dirty="0"/>
              <a:t>Hexadécimal : </a:t>
            </a:r>
            <a:r>
              <a:rPr lang="fr-FR" b="1" dirty="0"/>
              <a:t>0x</a:t>
            </a:r>
            <a:r>
              <a:rPr lang="fr-FR" dirty="0"/>
              <a:t>7DF, </a:t>
            </a:r>
            <a:r>
              <a:rPr lang="fr-FR" b="1" dirty="0"/>
              <a:t>0x</a:t>
            </a:r>
            <a:r>
              <a:rPr lang="fr-FR" dirty="0"/>
              <a:t>7DF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219E-B58F-42F5-8683-A71AED25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arithmétiques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1D1D6C8-7279-424C-A739-3DEA5B159C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29000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-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Soustraction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49963"/>
                  </a:ext>
                </a:extLst>
              </a:tr>
            </a:tbl>
          </a:graphicData>
        </a:graphic>
      </p:graphicFrame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54F705DC-440D-43DA-8841-356B9C46DBD5}"/>
              </a:ext>
            </a:extLst>
          </p:cNvPr>
          <p:cNvGraphicFramePr>
            <a:graphicFrameLocks/>
          </p:cNvGraphicFramePr>
          <p:nvPr/>
        </p:nvGraphicFramePr>
        <p:xfrm>
          <a:off x="838200" y="1625329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unaire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+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Identité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-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Opposé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Ecrit dans la sortie standard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B19B27-54A1-4CCF-B424-1C388305350B}"/>
              </a:ext>
            </a:extLst>
          </p:cNvPr>
          <p:cNvSpPr txBox="1">
            <a:spLocks/>
          </p:cNvSpPr>
          <p:nvPr/>
        </p:nvSpPr>
        <p:spPr>
          <a:xfrm>
            <a:off x="3001818" y="2660071"/>
            <a:ext cx="8504382" cy="388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Bibliothèque standard</a:t>
            </a: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93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chaine_de_format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", arg1, arg2, ..., 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argn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3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B19B27-54A1-4CCF-B424-1C388305350B}"/>
              </a:ext>
            </a:extLst>
          </p:cNvPr>
          <p:cNvSpPr txBox="1">
            <a:spLocks/>
          </p:cNvSpPr>
          <p:nvPr/>
        </p:nvSpPr>
        <p:spPr>
          <a:xfrm>
            <a:off x="3001818" y="1877578"/>
            <a:ext cx="8504382" cy="495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Bibliothèque standard</a:t>
            </a: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</p:txBody>
      </p:sp>
    </p:spTree>
    <p:extLst>
      <p:ext uri="{BB962C8B-B14F-4D97-AF65-F5344CB8AC3E}">
        <p14:creationId xmlns:p14="http://schemas.microsoft.com/office/powerpoint/2010/main" val="213485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2374</Words>
  <Application>Microsoft Office PowerPoint</Application>
  <PresentationFormat>Grand écran</PresentationFormat>
  <Paragraphs>602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Wingdings 3</vt:lpstr>
      <vt:lpstr>Thème Office</vt:lpstr>
      <vt:lpstr>Types et opérateurs en C</vt:lpstr>
      <vt:lpstr>Variables</vt:lpstr>
      <vt:lpstr>Variables</vt:lpstr>
      <vt:lpstr>Types : Entiers</vt:lpstr>
      <vt:lpstr>Types : Entiers</vt:lpstr>
      <vt:lpstr>Opérateurs arithmétiques</vt:lpstr>
      <vt:lpstr>I/O - printf</vt:lpstr>
      <vt:lpstr>I/O - printf</vt:lpstr>
      <vt:lpstr>I/O - printf</vt:lpstr>
      <vt:lpstr>I/O - printf</vt:lpstr>
      <vt:lpstr>I/O - printf</vt:lpstr>
      <vt:lpstr>I/O - printf</vt:lpstr>
      <vt:lpstr>L’opérateurs d’adresse</vt:lpstr>
      <vt:lpstr>I/O - scanf</vt:lpstr>
      <vt:lpstr>I/O - scanf </vt:lpstr>
      <vt:lpstr>if … else …</vt:lpstr>
      <vt:lpstr>Opérateurs relationnels</vt:lpstr>
      <vt:lpstr>Opérateurs logiques</vt:lpstr>
      <vt:lpstr>Présentation PowerPoint</vt:lpstr>
      <vt:lpstr>Expression ternaire</vt:lpstr>
      <vt:lpstr>switch</vt:lpstr>
      <vt:lpstr>Opérateurs d’affectation composée</vt:lpstr>
      <vt:lpstr>Opérateurs incrémentaux</vt:lpstr>
      <vt:lpstr>while (tant que)</vt:lpstr>
      <vt:lpstr>do … while (faire … tant que)</vt:lpstr>
      <vt:lpstr>for (pour)</vt:lpstr>
      <vt:lpstr>for (pour)</vt:lpstr>
      <vt:lpstr>Types : Réels</vt:lpstr>
      <vt:lpstr>I/O - printf</vt:lpstr>
      <vt:lpstr>Types : Caractères</vt:lpstr>
      <vt:lpstr>Présentation PowerPoint</vt:lpstr>
      <vt:lpstr>I/O - printf</vt:lpstr>
      <vt:lpstr>Constantes</vt:lpstr>
      <vt:lpstr>Booléen</vt:lpstr>
      <vt:lpstr>Conversions implicites</vt:lpstr>
      <vt:lpstr>Conversions implicites</vt:lpstr>
      <vt:lpstr>Conversions implicites</vt:lpstr>
      <vt:lpstr>Opérateur de conversion</vt:lpstr>
      <vt:lpstr>Opérateur sizeof</vt:lpstr>
      <vt:lpstr>Priorité des opérateurs (vus jusque-là…)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et opérateurs en C</dc:title>
  <dc:creator>Mathieu DOMER</dc:creator>
  <cp:lastModifiedBy>Mathieu DOMER</cp:lastModifiedBy>
  <cp:revision>66</cp:revision>
  <dcterms:created xsi:type="dcterms:W3CDTF">2020-09-22T13:53:04Z</dcterms:created>
  <dcterms:modified xsi:type="dcterms:W3CDTF">2020-10-03T21:33:23Z</dcterms:modified>
</cp:coreProperties>
</file>