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7" r:id="rId4"/>
    <p:sldId id="308" r:id="rId5"/>
    <p:sldId id="309" r:id="rId6"/>
    <p:sldId id="311" r:id="rId7"/>
    <p:sldId id="310" r:id="rId8"/>
    <p:sldId id="312" r:id="rId9"/>
    <p:sldId id="314" r:id="rId10"/>
    <p:sldId id="315" r:id="rId11"/>
    <p:sldId id="317" r:id="rId12"/>
    <p:sldId id="318" r:id="rId13"/>
    <p:sldId id="31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0513-166D-419D-A23A-FFF225EA8D8D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8C18D-36C8-47D5-A345-91118A8CF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41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scanf</a:t>
            </a:r>
            <a:r>
              <a:rPr lang="fr-FR" dirty="0"/>
              <a:t> et tableaux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compilateur doit connaître les règles d’usage de la fonction : nombre et types d’arguments, valeur retour…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8C18D-36C8-47D5-A345-91118A8CFF9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6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851D2-74BF-4C77-A824-C4613E75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3205C-8030-451C-9E57-7D45CFCE4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EB647-E218-499F-80ED-41C858A1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BE1AB-694A-422F-B036-76B0F83E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05F5E-86FA-48DD-9646-E80DF2A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C646D-CD87-4E86-83E5-6D196EED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19EFC-9019-404D-A1E8-96A54DAC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9F312-47BB-4C07-85BB-8956C0E6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2C72C-7135-43C7-AEB0-601B411B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A235D-6A8E-4203-B528-8059EE80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4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C1AE67-2173-494C-B7E9-CE363AEB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5ECE98-2B33-4C77-BB96-E4C2A626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5DC0A1-A382-4EF2-9175-1DC86A50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291CF-B3B2-447D-89E8-EA6A5BBC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8FB300-B227-49EB-B4B8-F4373891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26E01-3A06-448F-9921-2B2B5852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A014B-3FE5-4CEC-98E5-1C4ABDA4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2EB66-C52F-4DF7-8DA8-2F73FA2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91F5A-2763-4BA0-A4C5-3E73E2EE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32ACF-9BEB-4D2B-875C-2C634EC1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10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0E3AB-284C-48DA-A5AA-3AF08BBD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879D22-F306-4E6A-AED8-7484018F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FC685-3F2C-4C6D-8E8E-2840D284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05B79-C59B-447D-9F91-FB3F51D8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D5CA2-C6B9-4600-92C4-E64CCB52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2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FC18F-A9B1-41C6-8422-2E606718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A8C71-F48C-4411-9EC2-FC7032EF1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EEE598-B2BB-418E-A986-004888C0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38B20A-9EBC-4612-9149-F1764C1E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2A3ADF-2C3A-4E31-8D05-50972CDF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5442C3-D951-417D-989F-02B14734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04500-22AD-41CC-83F0-8F244A40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23A2C-208B-4881-8884-C702BD0D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A395F8-2B84-4A97-BB87-2FC0B134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0B8ECB-2902-4A50-8219-A73E7CA29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85A59A-85CC-48F1-A1C8-8B47B076C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513A38-FB44-4279-A090-E3662ED9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D7450B-0CD2-4006-8FDD-C8CE90CA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1B492B-0354-4942-B71E-FE943A2A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3F08-AC42-4F53-B6C1-B9F258E6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DD1645-6DBD-4D9F-A5A9-C07DB23B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10932E-3836-444C-BB74-873578B3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A3510B-8C87-4B9B-A2A7-E3280902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98382B-77C8-4C63-B78A-3B8156D5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5C0770-9A81-4A5B-A7E7-5B90D1A4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F57933-35C4-4738-B337-DF14E98F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D9A56-8A15-4920-BBB6-C9A230E3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80F39-AFF6-4C31-81CC-3D583760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B97481-C34F-4C44-977F-7DFA5135D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21E6A3-1B0F-491E-8C14-9C6F3FC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28A5E-FCD6-498E-BBA8-9747918F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8EF94-5474-49DB-9D94-B190F8D6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89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9CE71-8FC9-48A0-8E62-7609AA92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66D769-1231-4613-A1B8-9157EE320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04D427-6C79-4E05-97D0-220F3B235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275A72-8075-448D-9929-6C38858B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F0C71-CE64-42A0-B0EC-71F05623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81A425-DD71-4109-8AC6-16333E69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49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DE07DE-C6E8-454D-8BE7-2BC82A3F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F76F48-1F25-43F5-AD22-DCF1AA829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31E59C-0ED3-424F-9622-703B1B17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0BD5-D304-4C12-AB9E-F949069E4F2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941C5-12CC-4704-BCCA-3E5BE6A38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06ED1-6FC2-43A4-AB28-92679B10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6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4E830-2B19-43A0-A7F5-4CC10A0CD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r-FR" b="1" dirty="0"/>
              <a:t>Fonctions en C</a:t>
            </a:r>
          </a:p>
        </p:txBody>
      </p:sp>
      <p:pic>
        <p:nvPicPr>
          <p:cNvPr id="1026" name="Picture 2" descr="Vecteurs pour Gestion logo, Illustrations libres de droits pour Gestion  logo | Depositphotos®">
            <a:extLst>
              <a:ext uri="{FF2B5EF4-FFF2-40B4-BE49-F238E27FC236}">
                <a16:creationId xmlns:a16="http://schemas.microsoft.com/office/drawing/2014/main" id="{D3E14BE4-3BB0-4FDB-A390-96B4D464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0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7088E-141D-41F2-8556-B8880D43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 bene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6F6A3-2B7C-4ED0-8605-104CEFFE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peut appeler une autre fonction</a:t>
            </a:r>
          </a:p>
          <a:p>
            <a:endParaRPr lang="fr-FR" dirty="0"/>
          </a:p>
          <a:p>
            <a:r>
              <a:rPr lang="fr-FR" dirty="0"/>
              <a:t>Une fonction ne peut être définie à l’intérieur d’une autre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88A0B6A5-DDCE-4DBF-9813-27F8ED69A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000"/>
          <a:stretch/>
        </p:blipFill>
        <p:spPr>
          <a:xfrm>
            <a:off x="9701049" y="4110622"/>
            <a:ext cx="2081048" cy="2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7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1BC6-3207-4A51-B547-58E2DA3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B5C86-7DED-47EF-9FAA-AE334438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Prototypes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Programme principal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F26178-5242-44C3-B89F-8C2C552156A0}"/>
              </a:ext>
            </a:extLst>
          </p:cNvPr>
          <p:cNvSpPr txBox="1"/>
          <p:nvPr/>
        </p:nvSpPr>
        <p:spPr>
          <a:xfrm>
            <a:off x="7133810" y="3203578"/>
            <a:ext cx="4350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Respecter le prototype</a:t>
            </a:r>
          </a:p>
          <a:p>
            <a:endParaRPr lang="fr-FR" sz="3200" dirty="0"/>
          </a:p>
          <a:p>
            <a:r>
              <a:rPr lang="fr-FR" sz="3200" dirty="0"/>
              <a:t>Appel d’une fonction sans retour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602BF-231B-4CF6-8FE5-E9E0528D158C}"/>
              </a:ext>
            </a:extLst>
          </p:cNvPr>
          <p:cNvSpPr/>
          <p:nvPr/>
        </p:nvSpPr>
        <p:spPr>
          <a:xfrm>
            <a:off x="1481959" y="4372303"/>
            <a:ext cx="4466896" cy="7987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5B652-1A88-4FEA-8AAB-850CA010240D}"/>
              </a:ext>
            </a:extLst>
          </p:cNvPr>
          <p:cNvSpPr/>
          <p:nvPr/>
        </p:nvSpPr>
        <p:spPr>
          <a:xfrm>
            <a:off x="707922" y="2720043"/>
            <a:ext cx="5135829" cy="4961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7B5342D-0470-46A5-A949-541ABCEED23F}"/>
              </a:ext>
            </a:extLst>
          </p:cNvPr>
          <p:cNvCxnSpPr>
            <a:cxnSpLocks/>
          </p:cNvCxnSpPr>
          <p:nvPr/>
        </p:nvCxnSpPr>
        <p:spPr>
          <a:xfrm flipH="1" flipV="1">
            <a:off x="4666593" y="2485697"/>
            <a:ext cx="2336940" cy="943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526AFE4-CCC4-496A-A2F4-EE4D9B8562E5}"/>
              </a:ext>
            </a:extLst>
          </p:cNvPr>
          <p:cNvCxnSpPr>
            <a:cxnSpLocks/>
          </p:cNvCxnSpPr>
          <p:nvPr/>
        </p:nvCxnSpPr>
        <p:spPr>
          <a:xfrm flipH="1">
            <a:off x="4435366" y="4458355"/>
            <a:ext cx="2568167" cy="896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1BC6-3207-4A51-B547-58E2DA3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B5C86-7DED-47EF-9FAA-AE334438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Prototypes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Programme principal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y);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F26178-5242-44C3-B89F-8C2C552156A0}"/>
              </a:ext>
            </a:extLst>
          </p:cNvPr>
          <p:cNvSpPr txBox="1"/>
          <p:nvPr/>
        </p:nvSpPr>
        <p:spPr>
          <a:xfrm>
            <a:off x="7172883" y="1238143"/>
            <a:ext cx="4350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Respecter le prototype</a:t>
            </a:r>
          </a:p>
          <a:p>
            <a:endParaRPr lang="fr-FR" sz="3200" dirty="0"/>
          </a:p>
          <a:p>
            <a:r>
              <a:rPr lang="fr-FR" sz="3200" dirty="0"/>
              <a:t>Les arguments peuvent être des variables ou des constantes</a:t>
            </a:r>
          </a:p>
          <a:p>
            <a:endParaRPr lang="fr-FR" sz="3200" dirty="0"/>
          </a:p>
          <a:p>
            <a:r>
              <a:rPr lang="fr-FR" sz="3200" dirty="0"/>
              <a:t>Appel d’une fonction avec retour : le résultat est stocké dans une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602BF-231B-4CF6-8FE5-E9E0528D158C}"/>
              </a:ext>
            </a:extLst>
          </p:cNvPr>
          <p:cNvSpPr/>
          <p:nvPr/>
        </p:nvSpPr>
        <p:spPr>
          <a:xfrm>
            <a:off x="1433305" y="5265681"/>
            <a:ext cx="4466896" cy="3993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5B652-1A88-4FEA-8AAB-850CA010240D}"/>
              </a:ext>
            </a:extLst>
          </p:cNvPr>
          <p:cNvSpPr/>
          <p:nvPr/>
        </p:nvSpPr>
        <p:spPr>
          <a:xfrm>
            <a:off x="707922" y="2237635"/>
            <a:ext cx="5135829" cy="4961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7B5342D-0470-46A5-A949-541ABCEED23F}"/>
              </a:ext>
            </a:extLst>
          </p:cNvPr>
          <p:cNvCxnSpPr>
            <a:cxnSpLocks/>
          </p:cNvCxnSpPr>
          <p:nvPr/>
        </p:nvCxnSpPr>
        <p:spPr>
          <a:xfrm flipH="1">
            <a:off x="5796585" y="1513976"/>
            <a:ext cx="1319848" cy="114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526AFE4-CCC4-496A-A2F4-EE4D9B8562E5}"/>
              </a:ext>
            </a:extLst>
          </p:cNvPr>
          <p:cNvCxnSpPr>
            <a:cxnSpLocks/>
          </p:cNvCxnSpPr>
          <p:nvPr/>
        </p:nvCxnSpPr>
        <p:spPr>
          <a:xfrm flipH="1" flipV="1">
            <a:off x="1996966" y="5187743"/>
            <a:ext cx="4959403" cy="612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5F9E32F-B794-49D1-BD8C-4F6CCAD1DDFA}"/>
              </a:ext>
            </a:extLst>
          </p:cNvPr>
          <p:cNvCxnSpPr>
            <a:cxnSpLocks/>
          </p:cNvCxnSpPr>
          <p:nvPr/>
        </p:nvCxnSpPr>
        <p:spPr>
          <a:xfrm flipH="1">
            <a:off x="5212052" y="2537179"/>
            <a:ext cx="1932606" cy="2138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AE7349F-B122-4428-81C5-26929BD1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Récapitulatif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E18DF23-18B8-4D16-B87F-65E41B05C07B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383627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"Hello !"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DAF74B08-C913-4C13-9877-80BC3FEDB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000"/>
          <a:stretch/>
        </p:blipFill>
        <p:spPr>
          <a:xfrm>
            <a:off x="9701049" y="4110622"/>
            <a:ext cx="2081048" cy="2382253"/>
          </a:xfrm>
          <a:prstGeom prst="rect">
            <a:avLst/>
          </a:prstGeom>
        </p:spPr>
      </p:pic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35C32B7B-0C20-4629-8789-D2A9551C15B2}"/>
              </a:ext>
            </a:extLst>
          </p:cNvPr>
          <p:cNvSpPr/>
          <p:nvPr/>
        </p:nvSpPr>
        <p:spPr>
          <a:xfrm>
            <a:off x="5009322" y="834887"/>
            <a:ext cx="172278" cy="728870"/>
          </a:xfrm>
          <a:prstGeom prst="rightBrace">
            <a:avLst>
              <a:gd name="adj1" fmla="val 485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10BBB7F2-4105-4A77-8880-0D01DA3295FC}"/>
              </a:ext>
            </a:extLst>
          </p:cNvPr>
          <p:cNvSpPr/>
          <p:nvPr/>
        </p:nvSpPr>
        <p:spPr>
          <a:xfrm>
            <a:off x="5009322" y="1716157"/>
            <a:ext cx="185530" cy="1875182"/>
          </a:xfrm>
          <a:prstGeom prst="rightBrace">
            <a:avLst>
              <a:gd name="adj1" fmla="val 643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A013FC11-AC2C-4BAC-B80F-BE2C5FF3EA45}"/>
              </a:ext>
            </a:extLst>
          </p:cNvPr>
          <p:cNvSpPr/>
          <p:nvPr/>
        </p:nvSpPr>
        <p:spPr>
          <a:xfrm>
            <a:off x="4996070" y="3776869"/>
            <a:ext cx="185530" cy="2716005"/>
          </a:xfrm>
          <a:prstGeom prst="rightBrace">
            <a:avLst>
              <a:gd name="adj1" fmla="val 643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63C318-74F1-4C93-ABCD-5BF7A746DF7C}"/>
              </a:ext>
            </a:extLst>
          </p:cNvPr>
          <p:cNvSpPr txBox="1"/>
          <p:nvPr/>
        </p:nvSpPr>
        <p:spPr>
          <a:xfrm>
            <a:off x="5492799" y="937712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Prototypes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C51F7D-0784-4631-8DA7-0E961D035ACE}"/>
              </a:ext>
            </a:extLst>
          </p:cNvPr>
          <p:cNvSpPr txBox="1"/>
          <p:nvPr/>
        </p:nvSpPr>
        <p:spPr>
          <a:xfrm>
            <a:off x="5506050" y="2392138"/>
            <a:ext cx="348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Programme appelant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87ED4D-5760-4E4A-81E3-108107B43B14}"/>
              </a:ext>
            </a:extLst>
          </p:cNvPr>
          <p:cNvSpPr txBox="1"/>
          <p:nvPr/>
        </p:nvSpPr>
        <p:spPr>
          <a:xfrm>
            <a:off x="5492799" y="4873261"/>
            <a:ext cx="348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Définitions</a:t>
            </a:r>
          </a:p>
        </p:txBody>
      </p:sp>
    </p:spTree>
    <p:extLst>
      <p:ext uri="{BB962C8B-B14F-4D97-AF65-F5344CB8AC3E}">
        <p14:creationId xmlns:p14="http://schemas.microsoft.com/office/powerpoint/2010/main" val="9327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3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F039C-3967-43B2-8160-69765897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 lnSpcReduction="10000"/>
          </a:bodyPr>
          <a:lstStyle/>
          <a:p>
            <a:pPr marL="447675" indent="-447675">
              <a:buFont typeface="Wingdings" panose="05000000000000000000" pitchFamily="2" charset="2"/>
              <a:buChar char="Ø"/>
            </a:pPr>
            <a:r>
              <a:rPr lang="fr-FR" b="1" dirty="0"/>
              <a:t>Découper les programmes en sous-programmes/modules</a:t>
            </a:r>
          </a:p>
          <a:p>
            <a:pPr marL="0" indent="0">
              <a:buNone/>
            </a:pPr>
            <a:endParaRPr lang="fr-FR" dirty="0"/>
          </a:p>
          <a:p>
            <a:pPr>
              <a:spcBef>
                <a:spcPts val="3000"/>
              </a:spcBef>
            </a:pPr>
            <a:r>
              <a:rPr lang="fr-FR" dirty="0"/>
              <a:t>Eviter les programmes complexes, monolithiques</a:t>
            </a:r>
          </a:p>
          <a:p>
            <a:pPr>
              <a:spcBef>
                <a:spcPts val="3000"/>
              </a:spcBef>
            </a:pPr>
            <a:r>
              <a:rPr lang="fr-FR" dirty="0"/>
              <a:t>Réutiliser des portions de codes</a:t>
            </a:r>
          </a:p>
          <a:p>
            <a:pPr>
              <a:spcBef>
                <a:spcPts val="3000"/>
              </a:spcBef>
            </a:pPr>
            <a:r>
              <a:rPr lang="fr-FR" dirty="0"/>
              <a:t>Limiter le poids des programmes</a:t>
            </a:r>
          </a:p>
          <a:p>
            <a:pPr>
              <a:spcBef>
                <a:spcPts val="3000"/>
              </a:spcBef>
            </a:pPr>
            <a:r>
              <a:rPr lang="fr-FR" dirty="0"/>
              <a:t>Permettre de travailler à plusieurs sur un même programme</a:t>
            </a:r>
          </a:p>
          <a:p>
            <a:pPr>
              <a:spcBef>
                <a:spcPts val="3000"/>
              </a:spcBef>
            </a:pPr>
            <a:endParaRPr lang="fr-FR" dirty="0"/>
          </a:p>
          <a:p>
            <a:pPr marL="0" indent="0" algn="r">
              <a:spcBef>
                <a:spcPts val="3000"/>
              </a:spcBef>
              <a:buNone/>
            </a:pPr>
            <a:r>
              <a:rPr lang="fr-FR" dirty="0"/>
              <a:t>En C, les sous-programmes sont appelés des </a:t>
            </a:r>
            <a:r>
              <a:rPr lang="fr-FR" b="1" dirty="0"/>
              <a:t>fonctions…</a:t>
            </a:r>
          </a:p>
        </p:txBody>
      </p:sp>
    </p:spTree>
    <p:extLst>
      <p:ext uri="{BB962C8B-B14F-4D97-AF65-F5344CB8AC3E}">
        <p14:creationId xmlns:p14="http://schemas.microsoft.com/office/powerpoint/2010/main" val="19574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E1B269-9EB3-419D-BD19-58F9A3E944C7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6D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B8E3C71E-E30A-458E-963B-EF1CB3003290}"/>
              </a:ext>
            </a:extLst>
          </p:cNvPr>
          <p:cNvSpPr/>
          <p:nvPr/>
        </p:nvSpPr>
        <p:spPr>
          <a:xfrm>
            <a:off x="1467232" y="362308"/>
            <a:ext cx="4886632" cy="2488721"/>
          </a:xfrm>
          <a:prstGeom prst="wedgeRoundRectCallout">
            <a:avLst>
              <a:gd name="adj1" fmla="val 60052"/>
              <a:gd name="adj2" fmla="val 3085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Vous utilisez déjà des fonctions ! </a:t>
            </a:r>
          </a:p>
          <a:p>
            <a:pPr algn="ctr"/>
            <a:r>
              <a:rPr lang="fr-FR" sz="6000" dirty="0">
                <a:latin typeface="meatloaf solid" pitchFamily="2" charset="0"/>
              </a:rPr>
              <a:t>Lesquelles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C8FDB9-BEC3-4AE5-A102-3147B2AA9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>
          <a:xfrm>
            <a:off x="6990735" y="1166966"/>
            <a:ext cx="5201265" cy="5691034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BF684021-BDE9-4699-A0CB-03A454EAFDEB}"/>
              </a:ext>
            </a:extLst>
          </p:cNvPr>
          <p:cNvSpPr/>
          <p:nvPr/>
        </p:nvSpPr>
        <p:spPr>
          <a:xfrm>
            <a:off x="790575" y="4006971"/>
            <a:ext cx="5881725" cy="2222379"/>
          </a:xfrm>
          <a:prstGeom prst="wedgeRoundRectCallout">
            <a:avLst>
              <a:gd name="adj1" fmla="val 59662"/>
              <a:gd name="adj2" fmla="val -36889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bIns="0" rtlCol="0" anchor="ctr"/>
          <a:lstStyle/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 err="1">
                <a:latin typeface="meatloaf solid" pitchFamily="2" charset="0"/>
              </a:rPr>
              <a:t>scanf</a:t>
            </a:r>
            <a:r>
              <a:rPr lang="fr-FR" sz="6000" dirty="0">
                <a:latin typeface="meatloaf solid" pitchFamily="2" charset="0"/>
              </a:rPr>
              <a:t>()/printf()</a:t>
            </a:r>
          </a:p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>
                <a:latin typeface="meatloaf solid" pitchFamily="2" charset="0"/>
              </a:rPr>
              <a:t>les fonctions de chaînes</a:t>
            </a:r>
          </a:p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>
                <a:latin typeface="meatloaf solid" pitchFamily="2" charset="0"/>
              </a:rPr>
              <a:t>main()…</a:t>
            </a:r>
          </a:p>
        </p:txBody>
      </p:sp>
    </p:spTree>
    <p:extLst>
      <p:ext uri="{BB962C8B-B14F-4D97-AF65-F5344CB8AC3E}">
        <p14:creationId xmlns:p14="http://schemas.microsoft.com/office/powerpoint/2010/main" val="13616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CDA8-A5AE-48C2-BAF1-A31386EE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F4529-92B4-4C4F-AB42-71A5A62F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fr-FR" dirty="0"/>
              <a:t>Les fonctions sont des sous-programmes qui peuvent bénéficier d’</a:t>
            </a:r>
            <a:r>
              <a:rPr lang="fr-FR" b="1" dirty="0"/>
              <a:t>arguments </a:t>
            </a:r>
            <a:r>
              <a:rPr lang="fr-FR" dirty="0"/>
              <a:t>aussi appelés paramètres d’entrée, ce sont des données fournies par le programme appelant. </a:t>
            </a:r>
          </a:p>
          <a:p>
            <a:pPr>
              <a:spcBef>
                <a:spcPts val="3000"/>
              </a:spcBef>
            </a:pPr>
            <a:r>
              <a:rPr lang="fr-FR" dirty="0"/>
              <a:t>Une fonction </a:t>
            </a:r>
            <a:r>
              <a:rPr lang="fr-FR" b="1" dirty="0"/>
              <a:t>pourra ou non renvoyer une valeur de retour</a:t>
            </a:r>
            <a:r>
              <a:rPr lang="fr-FR" dirty="0"/>
              <a:t>, un paramètre de sortie,</a:t>
            </a:r>
            <a:r>
              <a:rPr lang="fr-FR" b="1" dirty="0"/>
              <a:t> </a:t>
            </a:r>
            <a:r>
              <a:rPr lang="fr-FR" dirty="0"/>
              <a:t>au programme l’appelant.</a:t>
            </a:r>
          </a:p>
          <a:p>
            <a:pPr>
              <a:spcBef>
                <a:spcPts val="3000"/>
              </a:spcBef>
            </a:pPr>
            <a:r>
              <a:rPr lang="fr-FR" dirty="0"/>
              <a:t>Une fonction peut en appeler une autre.</a:t>
            </a:r>
          </a:p>
          <a:p>
            <a:pPr>
              <a:spcBef>
                <a:spcPts val="3000"/>
              </a:spcBef>
            </a:pPr>
            <a:r>
              <a:rPr lang="fr-FR" dirty="0"/>
              <a:t>On peut appeler une fonction ou l’exécuter à partir de n’importe quel point du programme.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6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54586-9BC0-45F4-A86B-79276A52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0AA3A-034E-468A-AC3E-6DA9903B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doit </a:t>
            </a:r>
            <a:r>
              <a:rPr lang="fr-FR" b="1" dirty="0">
                <a:solidFill>
                  <a:srgbClr val="FF0000"/>
                </a:solidFill>
              </a:rPr>
              <a:t>toujours</a:t>
            </a:r>
            <a:r>
              <a:rPr lang="fr-FR" dirty="0"/>
              <a:t> être déclarée dans le programme avant son appel !</a:t>
            </a:r>
          </a:p>
          <a:p>
            <a:endParaRPr lang="fr-FR" dirty="0"/>
          </a:p>
          <a:p>
            <a:r>
              <a:rPr lang="fr-FR" dirty="0"/>
              <a:t>On déclare son </a:t>
            </a:r>
            <a:r>
              <a:rPr lang="fr-FR" b="1" dirty="0">
                <a:solidFill>
                  <a:srgbClr val="FF0000"/>
                </a:solidFill>
              </a:rPr>
              <a:t>prototype</a:t>
            </a:r>
            <a:r>
              <a:rPr lang="fr-FR" dirty="0"/>
              <a:t> :</a:t>
            </a:r>
          </a:p>
          <a:p>
            <a:pPr marL="0" indent="0" algn="ctr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4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nom_fonction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4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type1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,…,</a:t>
            </a:r>
            <a:r>
              <a:rPr lang="fr-FR" sz="40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367AC2-1A3F-4AF8-9CEC-E24769DB29DA}"/>
              </a:ext>
            </a:extLst>
          </p:cNvPr>
          <p:cNvSpPr txBox="1"/>
          <p:nvPr/>
        </p:nvSpPr>
        <p:spPr>
          <a:xfrm>
            <a:off x="693681" y="5234152"/>
            <a:ext cx="220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Type retour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408F3B-9CFA-48D0-A81C-61FF3D07BE0F}"/>
              </a:ext>
            </a:extLst>
          </p:cNvPr>
          <p:cNvSpPr txBox="1"/>
          <p:nvPr/>
        </p:nvSpPr>
        <p:spPr>
          <a:xfrm>
            <a:off x="3210908" y="5234151"/>
            <a:ext cx="325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Identificateur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6316E7-4187-4310-9476-AA8722003431}"/>
              </a:ext>
            </a:extLst>
          </p:cNvPr>
          <p:cNvSpPr txBox="1"/>
          <p:nvPr/>
        </p:nvSpPr>
        <p:spPr>
          <a:xfrm>
            <a:off x="7399280" y="5234150"/>
            <a:ext cx="3972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Types des arguments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AC7A22-AAF7-488B-9431-0E290256627B}"/>
              </a:ext>
            </a:extLst>
          </p:cNvPr>
          <p:cNvCxnSpPr>
            <a:stCxn id="4" idx="0"/>
          </p:cNvCxnSpPr>
          <p:nvPr/>
        </p:nvCxnSpPr>
        <p:spPr>
          <a:xfrm flipV="1">
            <a:off x="1797268" y="4782207"/>
            <a:ext cx="73573" cy="451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44B3816-EFE4-4E21-A431-D40669824558}"/>
              </a:ext>
            </a:extLst>
          </p:cNvPr>
          <p:cNvCxnSpPr>
            <a:cxnSpLocks/>
          </p:cNvCxnSpPr>
          <p:nvPr/>
        </p:nvCxnSpPr>
        <p:spPr>
          <a:xfrm flipH="1" flipV="1">
            <a:off x="4330262" y="4698124"/>
            <a:ext cx="462459" cy="536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17B33B5-A045-4A85-B6A4-37AA3E3C94CC}"/>
              </a:ext>
            </a:extLst>
          </p:cNvPr>
          <p:cNvCxnSpPr>
            <a:cxnSpLocks/>
          </p:cNvCxnSpPr>
          <p:nvPr/>
        </p:nvCxnSpPr>
        <p:spPr>
          <a:xfrm flipH="1" flipV="1">
            <a:off x="7966835" y="4740166"/>
            <a:ext cx="462459" cy="536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1465CE7-A8A1-4C5B-A944-E6B37BEFAA5E}"/>
              </a:ext>
            </a:extLst>
          </p:cNvPr>
          <p:cNvCxnSpPr>
            <a:cxnSpLocks/>
          </p:cNvCxnSpPr>
          <p:nvPr/>
        </p:nvCxnSpPr>
        <p:spPr>
          <a:xfrm flipV="1">
            <a:off x="9108525" y="4782207"/>
            <a:ext cx="277211" cy="493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A1D643C-2A5D-46F0-A553-F6D7498895A0}"/>
              </a:ext>
            </a:extLst>
          </p:cNvPr>
          <p:cNvSpPr txBox="1"/>
          <p:nvPr/>
        </p:nvSpPr>
        <p:spPr>
          <a:xfrm>
            <a:off x="9658350" y="3136612"/>
            <a:ext cx="228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Point-virgule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6CC011B-89BE-4005-BF55-B0619190268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725476" y="3721387"/>
            <a:ext cx="73573" cy="451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1E05C-AF12-4733-B523-E5003F47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void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B46C6-FFEE-43BA-B08F-8B3A0EBC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fonction qui ne renvoie rien est de type </a:t>
            </a:r>
            <a:r>
              <a:rPr lang="fr-FR" dirty="0" err="1"/>
              <a:t>void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displayPercentage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fonction qui ne prend pas d’arguments peut s’écrire :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getRandomNumber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ou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getRandomNumber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4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829067E-1D42-4717-8B1A-F2118CF9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366" y="3629792"/>
            <a:ext cx="2997200" cy="33401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0D680D-0513-4BA6-8849-9AC7F7D5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prototypes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299DF-2040-45CF-9A5D-87866AD7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Renvoie un entier résultat de la somme de deux entiers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Renvoie la racine carrée d’un nombre réel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squareRoot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Renvoie la valeur maximale dans un tableau d’entiers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get_max_value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Affiche une liste d’adresses emails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afficheEmails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C519F312-AC9A-441B-ADB2-8D6E47C36569}"/>
              </a:ext>
            </a:extLst>
          </p:cNvPr>
          <p:cNvSpPr/>
          <p:nvPr/>
        </p:nvSpPr>
        <p:spPr>
          <a:xfrm>
            <a:off x="9783190" y="2570217"/>
            <a:ext cx="2149725" cy="657991"/>
          </a:xfrm>
          <a:prstGeom prst="wedgeRoundRectCallout">
            <a:avLst>
              <a:gd name="adj1" fmla="val 9194"/>
              <a:gd name="adj2" fmla="val 89765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9164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B71FD-2065-4C4C-BEDC-90270A3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DEA5D-1B29-4EC5-A29E-167DEA85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D30E8D-5856-4071-99FD-F0053105270F}"/>
              </a:ext>
            </a:extLst>
          </p:cNvPr>
          <p:cNvSpPr txBox="1"/>
          <p:nvPr/>
        </p:nvSpPr>
        <p:spPr>
          <a:xfrm>
            <a:off x="7841732" y="965492"/>
            <a:ext cx="3642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Entête</a:t>
            </a:r>
            <a:r>
              <a:rPr lang="fr-FR" sz="3200" dirty="0"/>
              <a:t> :</a:t>
            </a:r>
          </a:p>
          <a:p>
            <a:r>
              <a:rPr lang="fr-FR" sz="3200" dirty="0"/>
              <a:t>Identique au prototype avec le nom des arguments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C9D7A5-A4A2-4585-ABDD-8B61589ABBA1}"/>
              </a:ext>
            </a:extLst>
          </p:cNvPr>
          <p:cNvCxnSpPr>
            <a:cxnSpLocks/>
          </p:cNvCxnSpPr>
          <p:nvPr/>
        </p:nvCxnSpPr>
        <p:spPr>
          <a:xfrm flipH="1">
            <a:off x="6784258" y="1314698"/>
            <a:ext cx="974069" cy="4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7F46A7-DC77-4437-BDAD-5F915ACB512E}"/>
              </a:ext>
            </a:extLst>
          </p:cNvPr>
          <p:cNvSpPr txBox="1"/>
          <p:nvPr/>
        </p:nvSpPr>
        <p:spPr>
          <a:xfrm>
            <a:off x="7841732" y="3169379"/>
            <a:ext cx="3642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Corps</a:t>
            </a:r>
            <a:r>
              <a:rPr lang="fr-FR" sz="3200" dirty="0"/>
              <a:t> :</a:t>
            </a:r>
          </a:p>
          <a:p>
            <a:r>
              <a:rPr lang="fr-FR" sz="3200" dirty="0"/>
              <a:t>Variables </a:t>
            </a:r>
            <a:r>
              <a:rPr lang="fr-FR" sz="3200" b="1" dirty="0"/>
              <a:t>locales</a:t>
            </a:r>
            <a:r>
              <a:rPr lang="fr-FR" sz="3200" dirty="0"/>
              <a:t> et  instructions entre accolades {…}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E0D7FC5-2793-4C59-A2F0-C930E557903D}"/>
              </a:ext>
            </a:extLst>
          </p:cNvPr>
          <p:cNvCxnSpPr>
            <a:cxnSpLocks/>
          </p:cNvCxnSpPr>
          <p:nvPr/>
        </p:nvCxnSpPr>
        <p:spPr>
          <a:xfrm flipH="1" flipV="1">
            <a:off x="6902245" y="3303639"/>
            <a:ext cx="856083" cy="214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11C2F28A-F681-4BEE-BB6E-4460B4B987C6}"/>
              </a:ext>
            </a:extLst>
          </p:cNvPr>
          <p:cNvSpPr/>
          <p:nvPr/>
        </p:nvSpPr>
        <p:spPr>
          <a:xfrm>
            <a:off x="6213987" y="2408903"/>
            <a:ext cx="344129" cy="1730478"/>
          </a:xfrm>
          <a:prstGeom prst="rightBrace">
            <a:avLst>
              <a:gd name="adj1" fmla="val 73639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29500DC-2D04-4081-BE8C-5D72048DDB25}"/>
              </a:ext>
            </a:extLst>
          </p:cNvPr>
          <p:cNvCxnSpPr>
            <a:cxnSpLocks/>
          </p:cNvCxnSpPr>
          <p:nvPr/>
        </p:nvCxnSpPr>
        <p:spPr>
          <a:xfrm flipH="1" flipV="1">
            <a:off x="1307690" y="4139381"/>
            <a:ext cx="1037981" cy="81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CF4C48D-25BB-40C5-8D8E-ED623B1892CB}"/>
              </a:ext>
            </a:extLst>
          </p:cNvPr>
          <p:cNvSpPr txBox="1"/>
          <p:nvPr/>
        </p:nvSpPr>
        <p:spPr>
          <a:xfrm>
            <a:off x="2370601" y="4739039"/>
            <a:ext cx="372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Pas de point-virgule</a:t>
            </a:r>
          </a:p>
        </p:txBody>
      </p:sp>
    </p:spTree>
    <p:extLst>
      <p:ext uri="{BB962C8B-B14F-4D97-AF65-F5344CB8AC3E}">
        <p14:creationId xmlns:p14="http://schemas.microsoft.com/office/powerpoint/2010/main" val="6534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B71FD-2065-4C4C-BEDC-90270A3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DEA5D-1B29-4EC5-A29E-167DEA85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divise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floa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den;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D30E8D-5856-4071-99FD-F0053105270F}"/>
              </a:ext>
            </a:extLst>
          </p:cNvPr>
          <p:cNvSpPr txBox="1"/>
          <p:nvPr/>
        </p:nvSpPr>
        <p:spPr>
          <a:xfrm>
            <a:off x="7010400" y="1880496"/>
            <a:ext cx="496529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Sortie de la fonction</a:t>
            </a:r>
          </a:p>
          <a:p>
            <a:r>
              <a:rPr lang="fr-FR" sz="3200" dirty="0"/>
              <a:t>Après la dernière instruction</a:t>
            </a:r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Après l’instruction :</a:t>
            </a:r>
          </a:p>
          <a:p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800" dirty="0">
                <a:latin typeface="Consolas" panose="020B0609020204030204" pitchFamily="49" charset="0"/>
              </a:rPr>
              <a:t>;</a:t>
            </a:r>
            <a:r>
              <a:rPr lang="fr-FR" sz="3200" dirty="0"/>
              <a:t> </a:t>
            </a:r>
          </a:p>
          <a:p>
            <a:r>
              <a:rPr lang="fr-FR" sz="3200" dirty="0"/>
              <a:t>ou </a:t>
            </a:r>
          </a:p>
          <a:p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800" dirty="0">
                <a:latin typeface="Consolas" panose="020B0609020204030204" pitchFamily="49" charset="0"/>
              </a:rPr>
              <a:t> valeur;</a:t>
            </a:r>
            <a:endParaRPr lang="fr-FR" sz="3200" dirty="0">
              <a:latin typeface="Consolas" panose="020B060902020403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C9D7A5-A4A2-4585-ABDD-8B61589ABBA1}"/>
              </a:ext>
            </a:extLst>
          </p:cNvPr>
          <p:cNvCxnSpPr>
            <a:cxnSpLocks/>
          </p:cNvCxnSpPr>
          <p:nvPr/>
        </p:nvCxnSpPr>
        <p:spPr>
          <a:xfrm flipH="1" flipV="1">
            <a:off x="5132440" y="2536723"/>
            <a:ext cx="1750141" cy="13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65C6293-2567-4F4F-8186-011757E21354}"/>
              </a:ext>
            </a:extLst>
          </p:cNvPr>
          <p:cNvCxnSpPr>
            <a:cxnSpLocks/>
          </p:cNvCxnSpPr>
          <p:nvPr/>
        </p:nvCxnSpPr>
        <p:spPr>
          <a:xfrm flipH="1">
            <a:off x="4237703" y="4640826"/>
            <a:ext cx="2644878" cy="18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EF0D42B-7D85-4D54-B6CB-150463BBF2D5}"/>
              </a:ext>
            </a:extLst>
          </p:cNvPr>
          <p:cNvCxnSpPr>
            <a:cxnSpLocks/>
          </p:cNvCxnSpPr>
          <p:nvPr/>
        </p:nvCxnSpPr>
        <p:spPr>
          <a:xfrm flipH="1">
            <a:off x="4896465" y="4827639"/>
            <a:ext cx="1986116" cy="747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705</Words>
  <Application>Microsoft Office PowerPoint</Application>
  <PresentationFormat>Grand écran</PresentationFormat>
  <Paragraphs>139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meatloaf solid</vt:lpstr>
      <vt:lpstr>Wingdings</vt:lpstr>
      <vt:lpstr>Thème Office</vt:lpstr>
      <vt:lpstr>Fonctions en C</vt:lpstr>
      <vt:lpstr>Présentation PowerPoint</vt:lpstr>
      <vt:lpstr>Présentation PowerPoint</vt:lpstr>
      <vt:lpstr>Caractéristiques</vt:lpstr>
      <vt:lpstr>Déclaration</vt:lpstr>
      <vt:lpstr>void</vt:lpstr>
      <vt:lpstr>Exemples de prototypes</vt:lpstr>
      <vt:lpstr>Définition</vt:lpstr>
      <vt:lpstr>Définition</vt:lpstr>
      <vt:lpstr>Nota bene !</vt:lpstr>
      <vt:lpstr>Appel</vt:lpstr>
      <vt:lpstr>Appel</vt:lpstr>
      <vt:lpstr>Récapitulatif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48</cp:revision>
  <dcterms:created xsi:type="dcterms:W3CDTF">2020-12-10T15:59:20Z</dcterms:created>
  <dcterms:modified xsi:type="dcterms:W3CDTF">2020-12-15T08:05:41Z</dcterms:modified>
</cp:coreProperties>
</file>