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7" r:id="rId2"/>
    <p:sldId id="313" r:id="rId3"/>
    <p:sldId id="256" r:id="rId4"/>
    <p:sldId id="308" r:id="rId5"/>
    <p:sldId id="310" r:id="rId6"/>
    <p:sldId id="309" r:id="rId7"/>
    <p:sldId id="312" r:id="rId8"/>
    <p:sldId id="314" r:id="rId9"/>
    <p:sldId id="315" r:id="rId10"/>
    <p:sldId id="316" r:id="rId11"/>
    <p:sldId id="317" r:id="rId12"/>
    <p:sldId id="322" r:id="rId13"/>
    <p:sldId id="323" r:id="rId14"/>
    <p:sldId id="321" r:id="rId15"/>
    <p:sldId id="318" r:id="rId16"/>
    <p:sldId id="325" r:id="rId17"/>
    <p:sldId id="319" r:id="rId18"/>
    <p:sldId id="324" r:id="rId19"/>
    <p:sldId id="320" r:id="rId20"/>
    <p:sldId id="32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3E5CD-20D5-4A01-BE7C-802E2657C6EE}"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fr-FR"/>
        </a:p>
      </dgm:t>
    </dgm:pt>
    <dgm:pt modelId="{4CAB0B49-C2D0-4499-BD84-2AE880397CB7}">
      <dgm:prSet phldrT="[Texte]"/>
      <dgm:spPr/>
      <dgm:t>
        <a:bodyPr/>
        <a:lstStyle/>
        <a:p>
          <a:r>
            <a:rPr lang="fr-FR" dirty="0"/>
            <a:t>automatique</a:t>
          </a:r>
        </a:p>
      </dgm:t>
    </dgm:pt>
    <dgm:pt modelId="{CE0F3E6E-7476-4A9A-A31A-760478CC4F2D}" type="parTrans" cxnId="{F604DA3D-E0A7-4462-9D0E-1AB65C0BE5FF}">
      <dgm:prSet/>
      <dgm:spPr/>
      <dgm:t>
        <a:bodyPr/>
        <a:lstStyle/>
        <a:p>
          <a:endParaRPr lang="fr-FR"/>
        </a:p>
      </dgm:t>
    </dgm:pt>
    <dgm:pt modelId="{B80FA86E-0AF5-4248-8FCD-20227C699F16}" type="sibTrans" cxnId="{F604DA3D-E0A7-4462-9D0E-1AB65C0BE5FF}">
      <dgm:prSet/>
      <dgm:spPr/>
      <dgm:t>
        <a:bodyPr/>
        <a:lstStyle/>
        <a:p>
          <a:endParaRPr lang="fr-FR"/>
        </a:p>
      </dgm:t>
    </dgm:pt>
    <dgm:pt modelId="{81247EF9-CC1F-4DFA-B68D-BAD6B9CA62E4}">
      <dgm:prSet phldrT="[Texte]"/>
      <dgm:spPr/>
      <dgm:t>
        <a:bodyPr/>
        <a:lstStyle/>
        <a:p>
          <a:r>
            <a:rPr lang="fr-FR" dirty="0"/>
            <a:t>statique</a:t>
          </a:r>
        </a:p>
      </dgm:t>
    </dgm:pt>
    <dgm:pt modelId="{8254D62E-F4AE-4C16-8E6D-7BAA50E67000}" type="parTrans" cxnId="{EB24BBD4-8FC6-4F71-8CFC-435EF15327E8}">
      <dgm:prSet/>
      <dgm:spPr/>
      <dgm:t>
        <a:bodyPr/>
        <a:lstStyle/>
        <a:p>
          <a:endParaRPr lang="fr-FR"/>
        </a:p>
      </dgm:t>
    </dgm:pt>
    <dgm:pt modelId="{5C7B9348-F7CC-407A-9E86-C86BDAEDDBF4}" type="sibTrans" cxnId="{EB24BBD4-8FC6-4F71-8CFC-435EF15327E8}">
      <dgm:prSet/>
      <dgm:spPr/>
      <dgm:t>
        <a:bodyPr/>
        <a:lstStyle/>
        <a:p>
          <a:endParaRPr lang="fr-FR"/>
        </a:p>
      </dgm:t>
    </dgm:pt>
    <dgm:pt modelId="{C26248C9-7710-486C-AC16-B298E0AB3C78}">
      <dgm:prSet phldrT="[Texte]"/>
      <dgm:spPr/>
      <dgm:t>
        <a:bodyPr/>
        <a:lstStyle/>
        <a:p>
          <a:r>
            <a:rPr lang="fr-FR" dirty="0"/>
            <a:t>dynamique</a:t>
          </a:r>
        </a:p>
      </dgm:t>
    </dgm:pt>
    <dgm:pt modelId="{1FB2BC8E-C75B-462B-9E9D-713F47AE8498}" type="parTrans" cxnId="{E228C078-E50A-4085-9CAD-71D52F343710}">
      <dgm:prSet/>
      <dgm:spPr/>
      <dgm:t>
        <a:bodyPr/>
        <a:lstStyle/>
        <a:p>
          <a:endParaRPr lang="fr-FR"/>
        </a:p>
      </dgm:t>
    </dgm:pt>
    <dgm:pt modelId="{075AA143-4272-40DF-B484-1891180ACB3B}" type="sibTrans" cxnId="{E228C078-E50A-4085-9CAD-71D52F343710}">
      <dgm:prSet/>
      <dgm:spPr/>
      <dgm:t>
        <a:bodyPr/>
        <a:lstStyle/>
        <a:p>
          <a:endParaRPr lang="fr-FR"/>
        </a:p>
      </dgm:t>
    </dgm:pt>
    <dgm:pt modelId="{8A736C87-5688-49C6-AD34-6B084D1DC98E}" type="pres">
      <dgm:prSet presAssocID="{86E3E5CD-20D5-4A01-BE7C-802E2657C6EE}" presName="cycle" presStyleCnt="0">
        <dgm:presLayoutVars>
          <dgm:dir/>
          <dgm:resizeHandles val="exact"/>
        </dgm:presLayoutVars>
      </dgm:prSet>
      <dgm:spPr/>
    </dgm:pt>
    <dgm:pt modelId="{098F7872-6E64-42E6-AE81-B79B9C90E6A2}" type="pres">
      <dgm:prSet presAssocID="{4CAB0B49-C2D0-4499-BD84-2AE880397CB7}" presName="node" presStyleLbl="node1" presStyleIdx="0" presStyleCnt="3">
        <dgm:presLayoutVars>
          <dgm:bulletEnabled val="1"/>
        </dgm:presLayoutVars>
      </dgm:prSet>
      <dgm:spPr/>
    </dgm:pt>
    <dgm:pt modelId="{2F8209BE-A49A-41F9-8206-4B00AFEF49FD}" type="pres">
      <dgm:prSet presAssocID="{B80FA86E-0AF5-4248-8FCD-20227C699F16}" presName="sibTrans" presStyleLbl="sibTrans2D1" presStyleIdx="0" presStyleCnt="3"/>
      <dgm:spPr/>
    </dgm:pt>
    <dgm:pt modelId="{D8736842-1238-4A0A-91B7-54E6B4D81C86}" type="pres">
      <dgm:prSet presAssocID="{B80FA86E-0AF5-4248-8FCD-20227C699F16}" presName="connectorText" presStyleLbl="sibTrans2D1" presStyleIdx="0" presStyleCnt="3"/>
      <dgm:spPr/>
    </dgm:pt>
    <dgm:pt modelId="{231AF776-D626-4A0A-B80A-B1DACD20D436}" type="pres">
      <dgm:prSet presAssocID="{81247EF9-CC1F-4DFA-B68D-BAD6B9CA62E4}" presName="node" presStyleLbl="node1" presStyleIdx="1" presStyleCnt="3">
        <dgm:presLayoutVars>
          <dgm:bulletEnabled val="1"/>
        </dgm:presLayoutVars>
      </dgm:prSet>
      <dgm:spPr/>
    </dgm:pt>
    <dgm:pt modelId="{57D8C3B9-E757-4861-8F04-527582F05717}" type="pres">
      <dgm:prSet presAssocID="{5C7B9348-F7CC-407A-9E86-C86BDAEDDBF4}" presName="sibTrans" presStyleLbl="sibTrans2D1" presStyleIdx="1" presStyleCnt="3"/>
      <dgm:spPr/>
    </dgm:pt>
    <dgm:pt modelId="{7E1665B6-A7B2-4EB3-AFEB-F01E93F5E127}" type="pres">
      <dgm:prSet presAssocID="{5C7B9348-F7CC-407A-9E86-C86BDAEDDBF4}" presName="connectorText" presStyleLbl="sibTrans2D1" presStyleIdx="1" presStyleCnt="3"/>
      <dgm:spPr/>
    </dgm:pt>
    <dgm:pt modelId="{7D48C00A-E4C9-4BCA-8C01-122AFCBFD647}" type="pres">
      <dgm:prSet presAssocID="{C26248C9-7710-486C-AC16-B298E0AB3C78}" presName="node" presStyleLbl="node1" presStyleIdx="2" presStyleCnt="3">
        <dgm:presLayoutVars>
          <dgm:bulletEnabled val="1"/>
        </dgm:presLayoutVars>
      </dgm:prSet>
      <dgm:spPr/>
    </dgm:pt>
    <dgm:pt modelId="{6838F964-2D5D-401A-AA9D-9C51ED3988EC}" type="pres">
      <dgm:prSet presAssocID="{075AA143-4272-40DF-B484-1891180ACB3B}" presName="sibTrans" presStyleLbl="sibTrans2D1" presStyleIdx="2" presStyleCnt="3"/>
      <dgm:spPr/>
    </dgm:pt>
    <dgm:pt modelId="{ACC62A04-A70E-4512-A99F-D8B7AF181217}" type="pres">
      <dgm:prSet presAssocID="{075AA143-4272-40DF-B484-1891180ACB3B}" presName="connectorText" presStyleLbl="sibTrans2D1" presStyleIdx="2" presStyleCnt="3"/>
      <dgm:spPr/>
    </dgm:pt>
  </dgm:ptLst>
  <dgm:cxnLst>
    <dgm:cxn modelId="{BECDBC2A-7F25-466F-9AC5-02A004B6DFD3}" type="presOf" srcId="{81247EF9-CC1F-4DFA-B68D-BAD6B9CA62E4}" destId="{231AF776-D626-4A0A-B80A-B1DACD20D436}" srcOrd="0" destOrd="0" presId="urn:microsoft.com/office/officeart/2005/8/layout/cycle2"/>
    <dgm:cxn modelId="{C1CC6A31-7AA1-440C-888A-9E9EF7FE8AE7}" type="presOf" srcId="{5C7B9348-F7CC-407A-9E86-C86BDAEDDBF4}" destId="{57D8C3B9-E757-4861-8F04-527582F05717}" srcOrd="0" destOrd="0" presId="urn:microsoft.com/office/officeart/2005/8/layout/cycle2"/>
    <dgm:cxn modelId="{F604DA3D-E0A7-4462-9D0E-1AB65C0BE5FF}" srcId="{86E3E5CD-20D5-4A01-BE7C-802E2657C6EE}" destId="{4CAB0B49-C2D0-4499-BD84-2AE880397CB7}" srcOrd="0" destOrd="0" parTransId="{CE0F3E6E-7476-4A9A-A31A-760478CC4F2D}" sibTransId="{B80FA86E-0AF5-4248-8FCD-20227C699F16}"/>
    <dgm:cxn modelId="{BCFA2741-61B7-4CB8-9EE5-3F65B51B1929}" type="presOf" srcId="{86E3E5CD-20D5-4A01-BE7C-802E2657C6EE}" destId="{8A736C87-5688-49C6-AD34-6B084D1DC98E}" srcOrd="0" destOrd="0" presId="urn:microsoft.com/office/officeart/2005/8/layout/cycle2"/>
    <dgm:cxn modelId="{B4C9766B-D825-4452-B5AB-BF2CB1824BB9}" type="presOf" srcId="{B80FA86E-0AF5-4248-8FCD-20227C699F16}" destId="{2F8209BE-A49A-41F9-8206-4B00AFEF49FD}" srcOrd="0" destOrd="0" presId="urn:microsoft.com/office/officeart/2005/8/layout/cycle2"/>
    <dgm:cxn modelId="{96352D51-AA22-4AC6-9171-C1330BAD1CE1}" type="presOf" srcId="{075AA143-4272-40DF-B484-1891180ACB3B}" destId="{ACC62A04-A70E-4512-A99F-D8B7AF181217}" srcOrd="1" destOrd="0" presId="urn:microsoft.com/office/officeart/2005/8/layout/cycle2"/>
    <dgm:cxn modelId="{D8CF9171-472D-4152-BF3F-9EF5DCFB7984}" type="presOf" srcId="{B80FA86E-0AF5-4248-8FCD-20227C699F16}" destId="{D8736842-1238-4A0A-91B7-54E6B4D81C86}" srcOrd="1" destOrd="0" presId="urn:microsoft.com/office/officeart/2005/8/layout/cycle2"/>
    <dgm:cxn modelId="{E228C078-E50A-4085-9CAD-71D52F343710}" srcId="{86E3E5CD-20D5-4A01-BE7C-802E2657C6EE}" destId="{C26248C9-7710-486C-AC16-B298E0AB3C78}" srcOrd="2" destOrd="0" parTransId="{1FB2BC8E-C75B-462B-9E9D-713F47AE8498}" sibTransId="{075AA143-4272-40DF-B484-1891180ACB3B}"/>
    <dgm:cxn modelId="{A3E63CA2-CC06-4575-A3EE-E38BDD2E0CB5}" type="presOf" srcId="{C26248C9-7710-486C-AC16-B298E0AB3C78}" destId="{7D48C00A-E4C9-4BCA-8C01-122AFCBFD647}" srcOrd="0" destOrd="0" presId="urn:microsoft.com/office/officeart/2005/8/layout/cycle2"/>
    <dgm:cxn modelId="{EA15D4AD-B36E-434F-A745-A670FFAA7262}" type="presOf" srcId="{5C7B9348-F7CC-407A-9E86-C86BDAEDDBF4}" destId="{7E1665B6-A7B2-4EB3-AFEB-F01E93F5E127}" srcOrd="1" destOrd="0" presId="urn:microsoft.com/office/officeart/2005/8/layout/cycle2"/>
    <dgm:cxn modelId="{EB24BBD4-8FC6-4F71-8CFC-435EF15327E8}" srcId="{86E3E5CD-20D5-4A01-BE7C-802E2657C6EE}" destId="{81247EF9-CC1F-4DFA-B68D-BAD6B9CA62E4}" srcOrd="1" destOrd="0" parTransId="{8254D62E-F4AE-4C16-8E6D-7BAA50E67000}" sibTransId="{5C7B9348-F7CC-407A-9E86-C86BDAEDDBF4}"/>
    <dgm:cxn modelId="{142A7BE1-589A-4F94-B9EB-03964C13F1EB}" type="presOf" srcId="{075AA143-4272-40DF-B484-1891180ACB3B}" destId="{6838F964-2D5D-401A-AA9D-9C51ED3988EC}" srcOrd="0" destOrd="0" presId="urn:microsoft.com/office/officeart/2005/8/layout/cycle2"/>
    <dgm:cxn modelId="{D761E2E3-5856-456E-8002-5B750E8B00F1}" type="presOf" srcId="{4CAB0B49-C2D0-4499-BD84-2AE880397CB7}" destId="{098F7872-6E64-42E6-AE81-B79B9C90E6A2}" srcOrd="0" destOrd="0" presId="urn:microsoft.com/office/officeart/2005/8/layout/cycle2"/>
    <dgm:cxn modelId="{0010B7DB-49F9-49D5-BE86-1611F6F6BAFB}" type="presParOf" srcId="{8A736C87-5688-49C6-AD34-6B084D1DC98E}" destId="{098F7872-6E64-42E6-AE81-B79B9C90E6A2}" srcOrd="0" destOrd="0" presId="urn:microsoft.com/office/officeart/2005/8/layout/cycle2"/>
    <dgm:cxn modelId="{B55472DF-2EE5-4487-AD5D-6158C016B5D5}" type="presParOf" srcId="{8A736C87-5688-49C6-AD34-6B084D1DC98E}" destId="{2F8209BE-A49A-41F9-8206-4B00AFEF49FD}" srcOrd="1" destOrd="0" presId="urn:microsoft.com/office/officeart/2005/8/layout/cycle2"/>
    <dgm:cxn modelId="{EE1E299B-6FD3-48D7-8032-E4ADC58602C8}" type="presParOf" srcId="{2F8209BE-A49A-41F9-8206-4B00AFEF49FD}" destId="{D8736842-1238-4A0A-91B7-54E6B4D81C86}" srcOrd="0" destOrd="0" presId="urn:microsoft.com/office/officeart/2005/8/layout/cycle2"/>
    <dgm:cxn modelId="{41133C41-D1FB-4CAD-BE87-2704C97320CE}" type="presParOf" srcId="{8A736C87-5688-49C6-AD34-6B084D1DC98E}" destId="{231AF776-D626-4A0A-B80A-B1DACD20D436}" srcOrd="2" destOrd="0" presId="urn:microsoft.com/office/officeart/2005/8/layout/cycle2"/>
    <dgm:cxn modelId="{76A55210-0AA7-4428-8C78-91F73DBA875C}" type="presParOf" srcId="{8A736C87-5688-49C6-AD34-6B084D1DC98E}" destId="{57D8C3B9-E757-4861-8F04-527582F05717}" srcOrd="3" destOrd="0" presId="urn:microsoft.com/office/officeart/2005/8/layout/cycle2"/>
    <dgm:cxn modelId="{ED0F7B8A-3B2B-4C9A-A814-66F501287074}" type="presParOf" srcId="{57D8C3B9-E757-4861-8F04-527582F05717}" destId="{7E1665B6-A7B2-4EB3-AFEB-F01E93F5E127}" srcOrd="0" destOrd="0" presId="urn:microsoft.com/office/officeart/2005/8/layout/cycle2"/>
    <dgm:cxn modelId="{8511CF27-A655-43BC-B1AD-7441BAE0066B}" type="presParOf" srcId="{8A736C87-5688-49C6-AD34-6B084D1DC98E}" destId="{7D48C00A-E4C9-4BCA-8C01-122AFCBFD647}" srcOrd="4" destOrd="0" presId="urn:microsoft.com/office/officeart/2005/8/layout/cycle2"/>
    <dgm:cxn modelId="{D4979AB1-C5BB-4FCC-A0CE-2240B3462841}" type="presParOf" srcId="{8A736C87-5688-49C6-AD34-6B084D1DC98E}" destId="{6838F964-2D5D-401A-AA9D-9C51ED3988EC}" srcOrd="5" destOrd="0" presId="urn:microsoft.com/office/officeart/2005/8/layout/cycle2"/>
    <dgm:cxn modelId="{F512E9D1-E01D-45EC-88AD-2C970D7F3441}" type="presParOf" srcId="{6838F964-2D5D-401A-AA9D-9C51ED3988EC}" destId="{ACC62A04-A70E-4512-A99F-D8B7AF181217}"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7872-6E64-42E6-AE81-B79B9C90E6A2}">
      <dsp:nvSpPr>
        <dsp:cNvPr id="0" name=""/>
        <dsp:cNvSpPr/>
      </dsp:nvSpPr>
      <dsp:spPr>
        <a:xfrm>
          <a:off x="3103453" y="65"/>
          <a:ext cx="2596240" cy="259624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automatique</a:t>
          </a:r>
        </a:p>
      </dsp:txBody>
      <dsp:txXfrm>
        <a:off x="3483664" y="380276"/>
        <a:ext cx="1835818" cy="1835818"/>
      </dsp:txXfrm>
    </dsp:sp>
    <dsp:sp modelId="{2F8209BE-A49A-41F9-8206-4B00AFEF49FD}">
      <dsp:nvSpPr>
        <dsp:cNvPr id="0" name=""/>
        <dsp:cNvSpPr/>
      </dsp:nvSpPr>
      <dsp:spPr>
        <a:xfrm rot="3600000">
          <a:off x="5021113" y="2535349"/>
          <a:ext cx="695366" cy="87623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fr-FR" sz="2100" kern="1200"/>
        </a:p>
      </dsp:txBody>
      <dsp:txXfrm>
        <a:off x="5073266" y="2620264"/>
        <a:ext cx="486756" cy="525739"/>
      </dsp:txXfrm>
    </dsp:sp>
    <dsp:sp modelId="{231AF776-D626-4A0A-B80A-B1DACD20D436}">
      <dsp:nvSpPr>
        <dsp:cNvPr id="0" name=""/>
        <dsp:cNvSpPr/>
      </dsp:nvSpPr>
      <dsp:spPr>
        <a:xfrm>
          <a:off x="5057579" y="3384710"/>
          <a:ext cx="2596240" cy="2596240"/>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statique</a:t>
          </a:r>
        </a:p>
      </dsp:txBody>
      <dsp:txXfrm>
        <a:off x="5437790" y="3764921"/>
        <a:ext cx="1835818" cy="1835818"/>
      </dsp:txXfrm>
    </dsp:sp>
    <dsp:sp modelId="{57D8C3B9-E757-4861-8F04-527582F05717}">
      <dsp:nvSpPr>
        <dsp:cNvPr id="0" name=""/>
        <dsp:cNvSpPr/>
      </dsp:nvSpPr>
      <dsp:spPr>
        <a:xfrm rot="10800000">
          <a:off x="4073571" y="4244715"/>
          <a:ext cx="695366" cy="876231"/>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fr-FR" sz="2100" kern="1200"/>
        </a:p>
      </dsp:txBody>
      <dsp:txXfrm rot="10800000">
        <a:off x="4282181" y="4419961"/>
        <a:ext cx="486756" cy="525739"/>
      </dsp:txXfrm>
    </dsp:sp>
    <dsp:sp modelId="{7D48C00A-E4C9-4BCA-8C01-122AFCBFD647}">
      <dsp:nvSpPr>
        <dsp:cNvPr id="0" name=""/>
        <dsp:cNvSpPr/>
      </dsp:nvSpPr>
      <dsp:spPr>
        <a:xfrm>
          <a:off x="1149327" y="3384710"/>
          <a:ext cx="2596240" cy="2596240"/>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dynamique</a:t>
          </a:r>
        </a:p>
      </dsp:txBody>
      <dsp:txXfrm>
        <a:off x="1529538" y="3764921"/>
        <a:ext cx="1835818" cy="1835818"/>
      </dsp:txXfrm>
    </dsp:sp>
    <dsp:sp modelId="{6838F964-2D5D-401A-AA9D-9C51ED3988EC}">
      <dsp:nvSpPr>
        <dsp:cNvPr id="0" name=""/>
        <dsp:cNvSpPr/>
      </dsp:nvSpPr>
      <dsp:spPr>
        <a:xfrm rot="18000000">
          <a:off x="3066987" y="2569436"/>
          <a:ext cx="695366" cy="87623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fr-FR" sz="2100" kern="1200"/>
        </a:p>
      </dsp:txBody>
      <dsp:txXfrm>
        <a:off x="3119140" y="2835013"/>
        <a:ext cx="486756" cy="52573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9CB3B-F0A8-433A-825C-CD6231D50B53}" type="datetimeFigureOut">
              <a:rPr lang="fr-FR" smtClean="0"/>
              <a:t>30/03/2021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FC8D1-9B61-4B27-96A4-E4D08F834F60}" type="slidenum">
              <a:rPr lang="fr-FR" smtClean="0"/>
              <a:t>‹N°›</a:t>
            </a:fld>
            <a:endParaRPr lang="fr-FR"/>
          </a:p>
        </p:txBody>
      </p:sp>
    </p:spTree>
    <p:extLst>
      <p:ext uri="{BB962C8B-B14F-4D97-AF65-F5344CB8AC3E}">
        <p14:creationId xmlns:p14="http://schemas.microsoft.com/office/powerpoint/2010/main" val="25700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scanf</a:t>
            </a:r>
            <a:r>
              <a:rPr lang="fr-FR" dirty="0"/>
              <a:t> et tableaux</a:t>
            </a:r>
          </a:p>
          <a:p>
            <a:endParaRPr lang="fr-FR" dirty="0"/>
          </a:p>
        </p:txBody>
      </p:sp>
      <p:sp>
        <p:nvSpPr>
          <p:cNvPr id="4" name="Espace réservé du numéro de diapositive 3"/>
          <p:cNvSpPr>
            <a:spLocks noGrp="1"/>
          </p:cNvSpPr>
          <p:nvPr>
            <p:ph type="sldNum" sz="quarter" idx="5"/>
          </p:nvPr>
        </p:nvSpPr>
        <p:spPr/>
        <p:txBody>
          <a:bodyPr/>
          <a:lstStyle/>
          <a:p>
            <a:fld id="{DD49D575-1464-4189-AD25-C980A41AA229}" type="slidenum">
              <a:rPr lang="fr-FR" smtClean="0"/>
              <a:t>1</a:t>
            </a:fld>
            <a:endParaRPr lang="fr-FR"/>
          </a:p>
        </p:txBody>
      </p:sp>
    </p:spTree>
    <p:extLst>
      <p:ext uri="{BB962C8B-B14F-4D97-AF65-F5344CB8AC3E}">
        <p14:creationId xmlns:p14="http://schemas.microsoft.com/office/powerpoint/2010/main" val="12608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scanf</a:t>
            </a:r>
            <a:r>
              <a:rPr lang="fr-FR" dirty="0"/>
              <a:t> et tableaux</a:t>
            </a:r>
          </a:p>
          <a:p>
            <a:endParaRPr lang="fr-FR" dirty="0"/>
          </a:p>
        </p:txBody>
      </p:sp>
      <p:sp>
        <p:nvSpPr>
          <p:cNvPr id="4" name="Espace réservé du numéro de diapositive 3"/>
          <p:cNvSpPr>
            <a:spLocks noGrp="1"/>
          </p:cNvSpPr>
          <p:nvPr>
            <p:ph type="sldNum" sz="quarter" idx="5"/>
          </p:nvPr>
        </p:nvSpPr>
        <p:spPr/>
        <p:txBody>
          <a:bodyPr/>
          <a:lstStyle/>
          <a:p>
            <a:fld id="{DD49D575-1464-4189-AD25-C980A41AA229}" type="slidenum">
              <a:rPr lang="fr-FR" smtClean="0"/>
              <a:t>4</a:t>
            </a:fld>
            <a:endParaRPr lang="fr-FR"/>
          </a:p>
        </p:txBody>
      </p:sp>
    </p:spTree>
    <p:extLst>
      <p:ext uri="{BB962C8B-B14F-4D97-AF65-F5344CB8AC3E}">
        <p14:creationId xmlns:p14="http://schemas.microsoft.com/office/powerpoint/2010/main" val="16490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4058A-F420-40A9-BB8F-8901B86E697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FF29BEA-A557-48CF-95F8-B4D83C052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8494E9B-019B-47EB-92D5-37589D1F1F7D}"/>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84A0D438-D160-4BBC-986F-06B783EFAF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75D3BE-0585-4297-A649-B2527AE035D9}"/>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42838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08312-13F7-4B28-B997-89E26BD88F0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E358F85-DA1D-4289-BC87-5F7025359A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102F79-A4B3-477C-A9E6-048C97AB8DDB}"/>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AA9A0C87-5545-4DBC-B67E-A52E1AA2AB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D56B90-B2CE-4956-B2B8-4BE1198A3E86}"/>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267578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EB12B67-09F2-4250-B0F5-18E2472AB04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75CDBE-163D-43C5-A263-1165AC05EE4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0401E3-3BEC-4A22-9D99-F5F05D72D057}"/>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A50D221A-88B1-4C67-8865-B66C629361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461773-B369-45F5-B0F1-5F53BF693075}"/>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399283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01122-0F5F-4192-A598-22B598219C4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62E2A3A-7464-468F-A8C3-4A8D462F28C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F30183-9B72-4584-B8AB-5DAE01AF7985}"/>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E8C4D70C-8F82-4380-B88A-F1ADCC7DB7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EA0F86-5CA4-4BD3-ABDB-C2AF3D088591}"/>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217800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5C4FC-7850-4CF9-85CC-EA5CE5C5E67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F0E7614-9555-4685-92AF-2632A2AE5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4A71235-0AD2-439B-B1E6-64E8BCB2E6A2}"/>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DC3E9008-2159-4FD7-A275-D589E71C31B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CC0431-73CC-41E4-B140-F4F4D01D86C4}"/>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369370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3397F-3BCA-47DD-8402-2D24570F66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B4B362-7BC3-4C1D-8AD8-9EEA10ECF4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B5AF5B3-6164-40A7-997A-88F2AFDD00A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F610549-5FC7-40AF-8C6A-4E65CF2DDFD7}"/>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6" name="Espace réservé du pied de page 5">
            <a:extLst>
              <a:ext uri="{FF2B5EF4-FFF2-40B4-BE49-F238E27FC236}">
                <a16:creationId xmlns:a16="http://schemas.microsoft.com/office/drawing/2014/main" id="{FF8AE12B-8420-4CD5-AFD2-C56256300E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DBE254-3CDF-4CB0-9AF6-9A9305FD1651}"/>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24076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F7AF3D-6805-41B4-B9BB-1FC99787C4F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55487C0-F35C-44D1-B0BD-E495520D4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76EFF8A-E014-4CF7-BFC3-4CAF951350E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62CAF1E-5931-4775-BBC4-5A9FDD180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6620471-A3E8-4539-A609-16D5119AD68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45E0319-6086-438D-83FD-D66B19D500E4}"/>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8" name="Espace réservé du pied de page 7">
            <a:extLst>
              <a:ext uri="{FF2B5EF4-FFF2-40B4-BE49-F238E27FC236}">
                <a16:creationId xmlns:a16="http://schemas.microsoft.com/office/drawing/2014/main" id="{9DE69C8B-1075-4062-9068-EE4B6163EFD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3B7A503-3617-47EB-85DD-564FCBAB7E7B}"/>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425384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F424C-182F-4F66-A996-5B6EE04FAE7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9C84411-1EE3-4384-A32E-C9426D47F267}"/>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4" name="Espace réservé du pied de page 3">
            <a:extLst>
              <a:ext uri="{FF2B5EF4-FFF2-40B4-BE49-F238E27FC236}">
                <a16:creationId xmlns:a16="http://schemas.microsoft.com/office/drawing/2014/main" id="{270390DC-CC53-4F51-9110-AD610DDE7D9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8F2458A-56EA-4EDD-82AC-7FDCB4B5D024}"/>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284659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5883B7B-2215-4C9F-998F-A64E4CB2580B}"/>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3" name="Espace réservé du pied de page 2">
            <a:extLst>
              <a:ext uri="{FF2B5EF4-FFF2-40B4-BE49-F238E27FC236}">
                <a16:creationId xmlns:a16="http://schemas.microsoft.com/office/drawing/2014/main" id="{8E9F0CDB-16A2-4ABC-9CD1-1E6CE102EC9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AB3BD1-3552-4459-9128-17171C75544B}"/>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320910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67D2EA-87B7-44C8-B844-C18CA571E0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0A526F1-3339-472B-B1E2-4CD001743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5378D2-C704-4056-B207-0E8DAE3C9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0FC42CC-9E0E-4102-9E4E-732640E25952}"/>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6" name="Espace réservé du pied de page 5">
            <a:extLst>
              <a:ext uri="{FF2B5EF4-FFF2-40B4-BE49-F238E27FC236}">
                <a16:creationId xmlns:a16="http://schemas.microsoft.com/office/drawing/2014/main" id="{1351EEB1-C02C-441C-BC80-EA5C3E75F5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7DCEF9-57DE-450E-8F1E-84D3ECB256E8}"/>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208159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28949-C490-4B87-94F4-B007EE1C299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868FDF4-4038-457B-B226-E73FB4DC3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BC69BE3-C049-484D-962C-6DB045130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D453679-1A08-4A4B-AEA2-C1D6990674B2}"/>
              </a:ext>
            </a:extLst>
          </p:cNvPr>
          <p:cNvSpPr>
            <a:spLocks noGrp="1"/>
          </p:cNvSpPr>
          <p:nvPr>
            <p:ph type="dt" sz="half" idx="10"/>
          </p:nvPr>
        </p:nvSpPr>
        <p:spPr/>
        <p:txBody>
          <a:bodyPr/>
          <a:lstStyle/>
          <a:p>
            <a:fld id="{80C8A9AC-AF40-4211-9CFF-BC59B34BAC65}" type="datetimeFigureOut">
              <a:rPr lang="fr-FR" smtClean="0"/>
              <a:t>30/03/2021</a:t>
            </a:fld>
            <a:endParaRPr lang="fr-FR"/>
          </a:p>
        </p:txBody>
      </p:sp>
      <p:sp>
        <p:nvSpPr>
          <p:cNvPr id="6" name="Espace réservé du pied de page 5">
            <a:extLst>
              <a:ext uri="{FF2B5EF4-FFF2-40B4-BE49-F238E27FC236}">
                <a16:creationId xmlns:a16="http://schemas.microsoft.com/office/drawing/2014/main" id="{C0BD8D6D-D1BA-4A42-A3E7-0AF36BC425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EFA970-74D9-47D3-AC4C-F8F1CFEDEC3E}"/>
              </a:ext>
            </a:extLst>
          </p:cNvPr>
          <p:cNvSpPr>
            <a:spLocks noGrp="1"/>
          </p:cNvSpPr>
          <p:nvPr>
            <p:ph type="sldNum" sz="quarter" idx="12"/>
          </p:nvPr>
        </p:nvSpPr>
        <p:spPr/>
        <p:txBody>
          <a:bodyPr/>
          <a:lstStyle/>
          <a:p>
            <a:fld id="{F7735BA1-1A6D-4C04-A277-7A00CAEF84D4}" type="slidenum">
              <a:rPr lang="fr-FR" smtClean="0"/>
              <a:t>‹N°›</a:t>
            </a:fld>
            <a:endParaRPr lang="fr-FR"/>
          </a:p>
        </p:txBody>
      </p:sp>
    </p:spTree>
    <p:extLst>
      <p:ext uri="{BB962C8B-B14F-4D97-AF65-F5344CB8AC3E}">
        <p14:creationId xmlns:p14="http://schemas.microsoft.com/office/powerpoint/2010/main" val="149159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A90BED-7668-40D5-AE03-3FCC72F5F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E244B4-15BB-4D91-8DF2-73F612709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BC54258-CFD8-4698-BA17-D2F7D4035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8A9AC-AF40-4211-9CFF-BC59B34BAC65}" type="datetimeFigureOut">
              <a:rPr lang="fr-FR" smtClean="0"/>
              <a:t>30/03/2021</a:t>
            </a:fld>
            <a:endParaRPr lang="fr-FR"/>
          </a:p>
        </p:txBody>
      </p:sp>
      <p:sp>
        <p:nvSpPr>
          <p:cNvPr id="5" name="Espace réservé du pied de page 4">
            <a:extLst>
              <a:ext uri="{FF2B5EF4-FFF2-40B4-BE49-F238E27FC236}">
                <a16:creationId xmlns:a16="http://schemas.microsoft.com/office/drawing/2014/main" id="{122E9E5A-54EA-4549-861D-D8FFF5C405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21510B3-27D7-4933-83F3-8029B517C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35BA1-1A6D-4C04-A277-7A00CAEF84D4}" type="slidenum">
              <a:rPr lang="fr-FR" smtClean="0"/>
              <a:t>‹N°›</a:t>
            </a:fld>
            <a:endParaRPr lang="fr-FR"/>
          </a:p>
        </p:txBody>
      </p:sp>
    </p:spTree>
    <p:extLst>
      <p:ext uri="{BB962C8B-B14F-4D97-AF65-F5344CB8AC3E}">
        <p14:creationId xmlns:p14="http://schemas.microsoft.com/office/powerpoint/2010/main" val="58478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2E1B269-9EB3-419D-BD19-58F9A3E944C7}"/>
              </a:ext>
            </a:extLst>
          </p:cNvPr>
          <p:cNvSpPr/>
          <p:nvPr/>
        </p:nvSpPr>
        <p:spPr>
          <a:xfrm>
            <a:off x="0" y="-1"/>
            <a:ext cx="12192000" cy="6858000"/>
          </a:xfrm>
          <a:prstGeom prst="rect">
            <a:avLst/>
          </a:prstGeom>
          <a:solidFill>
            <a:srgbClr val="F6D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4C8FDB9-BEC3-4AE5-A102-3147B2AA924D}"/>
              </a:ext>
            </a:extLst>
          </p:cNvPr>
          <p:cNvPicPr>
            <a:picLocks noChangeAspect="1"/>
          </p:cNvPicPr>
          <p:nvPr/>
        </p:nvPicPr>
        <p:blipFill rotWithShape="1">
          <a:blip r:embed="rId3">
            <a:extLst>
              <a:ext uri="{28A0092B-C50C-407E-A947-70E740481C1C}">
                <a14:useLocalDpi xmlns:a14="http://schemas.microsoft.com/office/drawing/2010/main" val="0"/>
              </a:ext>
            </a:extLst>
          </a:blip>
          <a:srcRect l="48591"/>
          <a:stretch/>
        </p:blipFill>
        <p:spPr>
          <a:xfrm>
            <a:off x="6990735" y="1166966"/>
            <a:ext cx="5201265" cy="5691034"/>
          </a:xfrm>
          <a:prstGeom prst="rect">
            <a:avLst/>
          </a:prstGeom>
        </p:spPr>
      </p:pic>
      <p:sp>
        <p:nvSpPr>
          <p:cNvPr id="5" name="Bulle narrative : rectangle à coins arrondis 4">
            <a:extLst>
              <a:ext uri="{FF2B5EF4-FFF2-40B4-BE49-F238E27FC236}">
                <a16:creationId xmlns:a16="http://schemas.microsoft.com/office/drawing/2014/main" id="{BF684021-BDE9-4699-A0CB-03A454EAFDEB}"/>
              </a:ext>
            </a:extLst>
          </p:cNvPr>
          <p:cNvSpPr/>
          <p:nvPr/>
        </p:nvSpPr>
        <p:spPr>
          <a:xfrm>
            <a:off x="2244436" y="3556000"/>
            <a:ext cx="4427864" cy="2059710"/>
          </a:xfrm>
          <a:prstGeom prst="wedgeRoundRectCallout">
            <a:avLst>
              <a:gd name="adj1" fmla="val 59662"/>
              <a:gd name="adj2" fmla="val -36889"/>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Quel est le principal défaut des tableaux ?</a:t>
            </a:r>
          </a:p>
        </p:txBody>
      </p:sp>
    </p:spTree>
    <p:extLst>
      <p:ext uri="{BB962C8B-B14F-4D97-AF65-F5344CB8AC3E}">
        <p14:creationId xmlns:p14="http://schemas.microsoft.com/office/powerpoint/2010/main" val="13616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106A53-D1A2-4E4E-8A9F-74595488C11C}"/>
              </a:ext>
            </a:extLst>
          </p:cNvPr>
          <p:cNvSpPr>
            <a:spLocks noGrp="1"/>
          </p:cNvSpPr>
          <p:nvPr>
            <p:ph type="title"/>
          </p:nvPr>
        </p:nvSpPr>
        <p:spPr/>
        <p:txBody>
          <a:bodyPr/>
          <a:lstStyle/>
          <a:p>
            <a:r>
              <a:rPr lang="fr-FR" dirty="0" err="1">
                <a:solidFill>
                  <a:schemeClr val="bg1"/>
                </a:solidFill>
              </a:rPr>
              <a:t>Heap</a:t>
            </a:r>
            <a:r>
              <a:rPr lang="fr-FR" dirty="0">
                <a:solidFill>
                  <a:schemeClr val="bg1"/>
                </a:solidFill>
              </a:rPr>
              <a:t> </a:t>
            </a:r>
            <a:r>
              <a:rPr lang="fr-FR" dirty="0" err="1">
                <a:solidFill>
                  <a:schemeClr val="bg1"/>
                </a:solidFill>
              </a:rPr>
              <a:t>overflow</a:t>
            </a:r>
            <a:endParaRPr lang="fr-FR" dirty="0">
              <a:solidFill>
                <a:schemeClr val="bg1"/>
              </a:solidFill>
            </a:endParaRPr>
          </a:p>
        </p:txBody>
      </p:sp>
      <p:sp>
        <p:nvSpPr>
          <p:cNvPr id="4" name="Bulle narrative : rectangle à coins arrondis 3">
            <a:extLst>
              <a:ext uri="{FF2B5EF4-FFF2-40B4-BE49-F238E27FC236}">
                <a16:creationId xmlns:a16="http://schemas.microsoft.com/office/drawing/2014/main" id="{8C5251E7-B11C-4763-8DB3-57A391078B11}"/>
              </a:ext>
            </a:extLst>
          </p:cNvPr>
          <p:cNvSpPr/>
          <p:nvPr/>
        </p:nvSpPr>
        <p:spPr>
          <a:xfrm>
            <a:off x="5152103" y="242530"/>
            <a:ext cx="6347835" cy="896477"/>
          </a:xfrm>
          <a:prstGeom prst="wedgeRoundRectCallout">
            <a:avLst>
              <a:gd name="adj1" fmla="val 56897"/>
              <a:gd name="adj2" fmla="val -36889"/>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err="1">
                <a:latin typeface="meatloaf solid" pitchFamily="2" charset="0"/>
              </a:rPr>
              <a:t>Heap</a:t>
            </a:r>
            <a:r>
              <a:rPr lang="fr-FR" sz="6000" dirty="0">
                <a:latin typeface="meatloaf solid" pitchFamily="2" charset="0"/>
              </a:rPr>
              <a:t> comme dans hip hop ?</a:t>
            </a:r>
          </a:p>
        </p:txBody>
      </p:sp>
      <p:sp>
        <p:nvSpPr>
          <p:cNvPr id="5" name="Bulle narrative : rectangle à coins arrondis 4">
            <a:extLst>
              <a:ext uri="{FF2B5EF4-FFF2-40B4-BE49-F238E27FC236}">
                <a16:creationId xmlns:a16="http://schemas.microsoft.com/office/drawing/2014/main" id="{BE99899C-76F1-4457-B3AD-094FF2E44088}"/>
              </a:ext>
            </a:extLst>
          </p:cNvPr>
          <p:cNvSpPr/>
          <p:nvPr/>
        </p:nvSpPr>
        <p:spPr>
          <a:xfrm>
            <a:off x="465920" y="1111406"/>
            <a:ext cx="4686183" cy="922593"/>
          </a:xfrm>
          <a:prstGeom prst="wedgeRoundRectCallout">
            <a:avLst>
              <a:gd name="adj1" fmla="val -56378"/>
              <a:gd name="adj2" fmla="val -34405"/>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Non… C’est h-e-a-p !</a:t>
            </a:r>
          </a:p>
        </p:txBody>
      </p:sp>
      <p:sp>
        <p:nvSpPr>
          <p:cNvPr id="8" name="Bulle narrative : rectangle à coins arrondis 7">
            <a:extLst>
              <a:ext uri="{FF2B5EF4-FFF2-40B4-BE49-F238E27FC236}">
                <a16:creationId xmlns:a16="http://schemas.microsoft.com/office/drawing/2014/main" id="{C13AE067-1577-434A-A874-4CC0AE454CAD}"/>
              </a:ext>
            </a:extLst>
          </p:cNvPr>
          <p:cNvSpPr/>
          <p:nvPr/>
        </p:nvSpPr>
        <p:spPr>
          <a:xfrm>
            <a:off x="465920" y="2167245"/>
            <a:ext cx="9336841" cy="2900060"/>
          </a:xfrm>
          <a:prstGeom prst="wedgeRoundRectCallout">
            <a:avLst>
              <a:gd name="adj1" fmla="val -52796"/>
              <a:gd name="adj2" fmla="val -40232"/>
              <a:gd name="adj3" fmla="val 16667"/>
            </a:avLst>
          </a:prstGeom>
          <a:ln w="57150"/>
        </p:spPr>
        <p:style>
          <a:lnRef idx="2">
            <a:schemeClr val="dk1"/>
          </a:lnRef>
          <a:fillRef idx="1">
            <a:schemeClr val="lt1"/>
          </a:fillRef>
          <a:effectRef idx="0">
            <a:schemeClr val="dk1"/>
          </a:effectRef>
          <a:fontRef idx="minor">
            <a:schemeClr val="dk1"/>
          </a:fontRef>
        </p:style>
        <p:txBody>
          <a:bodyPr lIns="144000" tIns="288000" bIns="0" rtlCol="0" anchor="ctr"/>
          <a:lstStyle/>
          <a:p>
            <a:pPr>
              <a:lnSpc>
                <a:spcPts val="4000"/>
              </a:lnSpc>
              <a:buSzPct val="50000"/>
            </a:pPr>
            <a:r>
              <a:rPr lang="fr-FR" sz="6000" dirty="0">
                <a:latin typeface="meatloaf solid" pitchFamily="2" charset="0"/>
              </a:rPr>
              <a:t>Le tas étant une zone commune, si le développeur ne fait pas attention (ou par malveillance), il est possible qu’il écrase des zones mémoires  qui n’appartiennent pas à son programme.</a:t>
            </a:r>
          </a:p>
        </p:txBody>
      </p:sp>
      <p:sp>
        <p:nvSpPr>
          <p:cNvPr id="9" name="Bulle narrative : rectangle à coins arrondis 8">
            <a:extLst>
              <a:ext uri="{FF2B5EF4-FFF2-40B4-BE49-F238E27FC236}">
                <a16:creationId xmlns:a16="http://schemas.microsoft.com/office/drawing/2014/main" id="{3C21B6F6-ABFB-4680-B614-9B1032C18382}"/>
              </a:ext>
            </a:extLst>
          </p:cNvPr>
          <p:cNvSpPr/>
          <p:nvPr/>
        </p:nvSpPr>
        <p:spPr>
          <a:xfrm>
            <a:off x="465920" y="5206997"/>
            <a:ext cx="5698906" cy="1408473"/>
          </a:xfrm>
          <a:prstGeom prst="wedgeRoundRectCallout">
            <a:avLst>
              <a:gd name="adj1" fmla="val -53360"/>
              <a:gd name="adj2" fmla="val -47213"/>
              <a:gd name="adj3" fmla="val 16667"/>
            </a:avLst>
          </a:prstGeom>
          <a:ln w="57150"/>
        </p:spPr>
        <p:style>
          <a:lnRef idx="2">
            <a:schemeClr val="dk1"/>
          </a:lnRef>
          <a:fillRef idx="1">
            <a:schemeClr val="lt1"/>
          </a:fillRef>
          <a:effectRef idx="0">
            <a:schemeClr val="dk1"/>
          </a:effectRef>
          <a:fontRef idx="minor">
            <a:schemeClr val="dk1"/>
          </a:fontRef>
        </p:style>
        <p:txBody>
          <a:bodyPr lIns="144000" tIns="288000" bIns="0" rtlCol="0" anchor="ctr"/>
          <a:lstStyle/>
          <a:p>
            <a:pPr>
              <a:lnSpc>
                <a:spcPts val="4000"/>
              </a:lnSpc>
              <a:buSzPct val="50000"/>
            </a:pPr>
            <a:r>
              <a:rPr lang="fr-FR" sz="6000" dirty="0">
                <a:latin typeface="meatloaf solid" pitchFamily="2" charset="0"/>
              </a:rPr>
              <a:t>Il y a alors débordement de tas ou en anglais…</a:t>
            </a:r>
          </a:p>
        </p:txBody>
      </p:sp>
      <p:sp>
        <p:nvSpPr>
          <p:cNvPr id="12" name="Bulle narrative : rectangle à coins arrondis 11">
            <a:extLst>
              <a:ext uri="{FF2B5EF4-FFF2-40B4-BE49-F238E27FC236}">
                <a16:creationId xmlns:a16="http://schemas.microsoft.com/office/drawing/2014/main" id="{8235D940-9057-4FCE-B25A-6A787E0C5EB4}"/>
              </a:ext>
            </a:extLst>
          </p:cNvPr>
          <p:cNvSpPr/>
          <p:nvPr/>
        </p:nvSpPr>
        <p:spPr>
          <a:xfrm>
            <a:off x="7072074" y="5860026"/>
            <a:ext cx="4427864" cy="896476"/>
          </a:xfrm>
          <a:prstGeom prst="wedgeRoundRectCallout">
            <a:avLst>
              <a:gd name="adj1" fmla="val 59662"/>
              <a:gd name="adj2" fmla="val -36889"/>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err="1">
                <a:latin typeface="meatloaf solid" pitchFamily="2" charset="0"/>
              </a:rPr>
              <a:t>Heap</a:t>
            </a:r>
            <a:r>
              <a:rPr lang="fr-FR" sz="6000" dirty="0">
                <a:latin typeface="meatloaf solid" pitchFamily="2" charset="0"/>
              </a:rPr>
              <a:t> </a:t>
            </a:r>
            <a:r>
              <a:rPr lang="fr-FR" sz="6000" dirty="0" err="1">
                <a:latin typeface="meatloaf solid" pitchFamily="2" charset="0"/>
              </a:rPr>
              <a:t>overflow</a:t>
            </a:r>
            <a:r>
              <a:rPr lang="fr-FR" sz="6000" dirty="0">
                <a:latin typeface="meatloaf solid" pitchFamily="2" charset="0"/>
              </a:rPr>
              <a:t> !</a:t>
            </a:r>
          </a:p>
        </p:txBody>
      </p:sp>
      <p:sp>
        <p:nvSpPr>
          <p:cNvPr id="10" name="Bulle narrative : rectangle à coins arrondis 9">
            <a:extLst>
              <a:ext uri="{FF2B5EF4-FFF2-40B4-BE49-F238E27FC236}">
                <a16:creationId xmlns:a16="http://schemas.microsoft.com/office/drawing/2014/main" id="{F8179472-2C28-4441-A100-BD6F55ACA5F7}"/>
              </a:ext>
            </a:extLst>
          </p:cNvPr>
          <p:cNvSpPr/>
          <p:nvPr/>
        </p:nvSpPr>
        <p:spPr>
          <a:xfrm>
            <a:off x="10155382" y="1044694"/>
            <a:ext cx="1344556" cy="896477"/>
          </a:xfrm>
          <a:prstGeom prst="wedgeRoundRectCallout">
            <a:avLst>
              <a:gd name="adj1" fmla="val 64453"/>
              <a:gd name="adj2" fmla="val -44101"/>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Ah…</a:t>
            </a:r>
          </a:p>
        </p:txBody>
      </p:sp>
    </p:spTree>
    <p:extLst>
      <p:ext uri="{BB962C8B-B14F-4D97-AF65-F5344CB8AC3E}">
        <p14:creationId xmlns:p14="http://schemas.microsoft.com/office/powerpoint/2010/main" val="13041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4D05C-3AA3-4921-A22A-426F679EEBA5}"/>
              </a:ext>
            </a:extLst>
          </p:cNvPr>
          <p:cNvSpPr>
            <a:spLocks noGrp="1"/>
          </p:cNvSpPr>
          <p:nvPr>
            <p:ph type="title"/>
          </p:nvPr>
        </p:nvSpPr>
        <p:spPr/>
        <p:txBody>
          <a:bodyPr/>
          <a:lstStyle/>
          <a:p>
            <a:r>
              <a:rPr lang="fr-FR" b="1" dirty="0"/>
              <a:t>Allouer de la mémoire dynamique en C</a:t>
            </a:r>
          </a:p>
        </p:txBody>
      </p:sp>
      <p:sp>
        <p:nvSpPr>
          <p:cNvPr id="3" name="Espace réservé du contenu 2">
            <a:extLst>
              <a:ext uri="{FF2B5EF4-FFF2-40B4-BE49-F238E27FC236}">
                <a16:creationId xmlns:a16="http://schemas.microsoft.com/office/drawing/2014/main" id="{9DD1686D-D2F8-43E5-948E-4C8D7C031450}"/>
              </a:ext>
            </a:extLst>
          </p:cNvPr>
          <p:cNvSpPr>
            <a:spLocks noGrp="1"/>
          </p:cNvSpPr>
          <p:nvPr>
            <p:ph idx="1"/>
          </p:nvPr>
        </p:nvSpPr>
        <p:spPr>
          <a:xfrm>
            <a:off x="838199" y="1825625"/>
            <a:ext cx="10997045" cy="4351338"/>
          </a:xfrm>
        </p:spPr>
        <p:txBody>
          <a:bodyPr>
            <a:normAutofit fontScale="92500"/>
          </a:bodyPr>
          <a:lstStyle/>
          <a:p>
            <a:pPr marL="0" indent="0">
              <a:buNone/>
            </a:pPr>
            <a:r>
              <a:rPr lang="fr-FR" sz="3500" b="0" dirty="0">
                <a:solidFill>
                  <a:srgbClr val="D73A49"/>
                </a:solidFill>
                <a:effectLst/>
                <a:latin typeface="Consolas" panose="020B0609020204030204" pitchFamily="49" charset="0"/>
              </a:rPr>
              <a:t>#include</a:t>
            </a:r>
            <a:r>
              <a:rPr lang="fr-FR" sz="3500" b="0" dirty="0">
                <a:solidFill>
                  <a:srgbClr val="24292E"/>
                </a:solidFill>
                <a:effectLst/>
                <a:latin typeface="Consolas" panose="020B0609020204030204" pitchFamily="49" charset="0"/>
              </a:rPr>
              <a:t> </a:t>
            </a:r>
            <a:r>
              <a:rPr lang="fr-FR" sz="3500" b="0" dirty="0">
                <a:solidFill>
                  <a:srgbClr val="032F62"/>
                </a:solidFill>
                <a:effectLst/>
                <a:latin typeface="Consolas" panose="020B0609020204030204" pitchFamily="49" charset="0"/>
              </a:rPr>
              <a:t>&lt;</a:t>
            </a:r>
            <a:r>
              <a:rPr lang="fr-FR" sz="3500" b="0" dirty="0" err="1">
                <a:solidFill>
                  <a:srgbClr val="032F62"/>
                </a:solidFill>
                <a:effectLst/>
                <a:latin typeface="Consolas" panose="020B0609020204030204" pitchFamily="49" charset="0"/>
              </a:rPr>
              <a:t>stdlib.h</a:t>
            </a:r>
            <a:r>
              <a:rPr lang="fr-FR" sz="3500" b="0" dirty="0">
                <a:solidFill>
                  <a:srgbClr val="032F62"/>
                </a:solidFill>
                <a:effectLst/>
                <a:latin typeface="Consolas" panose="020B0609020204030204" pitchFamily="49" charset="0"/>
              </a:rPr>
              <a:t>&gt;</a:t>
            </a:r>
            <a:endParaRPr lang="fr-FR" b="0" dirty="0">
              <a:solidFill>
                <a:srgbClr val="032F62"/>
              </a:solidFill>
              <a:effectLst/>
              <a:latin typeface="Consolas" panose="020B0609020204030204" pitchFamily="49" charset="0"/>
            </a:endParaRPr>
          </a:p>
          <a:p>
            <a:pPr marL="0" indent="0">
              <a:lnSpc>
                <a:spcPct val="160000"/>
              </a:lnSpc>
              <a:buNone/>
            </a:pPr>
            <a:r>
              <a:rPr lang="fr-FR" b="0" dirty="0" err="1">
                <a:solidFill>
                  <a:srgbClr val="D73A49"/>
                </a:solidFill>
                <a:effectLst/>
                <a:latin typeface="Consolas" panose="020B0609020204030204" pitchFamily="49" charset="0"/>
              </a:rPr>
              <a:t>void</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sz="3500" b="1" dirty="0" err="1">
                <a:solidFill>
                  <a:srgbClr val="6F42C1"/>
                </a:solidFill>
                <a:effectLst/>
                <a:latin typeface="Consolas" panose="020B0609020204030204" pitchFamily="49" charset="0"/>
              </a:rPr>
              <a:t>malloc</a:t>
            </a:r>
            <a:r>
              <a:rPr lang="fr-FR" sz="3500" b="1" dirty="0">
                <a:solidFill>
                  <a:srgbClr val="6F42C1"/>
                </a:solidFill>
                <a:effectLst/>
                <a:latin typeface="Consolas" panose="020B0609020204030204" pitchFamily="49" charset="0"/>
              </a:rPr>
              <a:t> </a:t>
            </a:r>
            <a:r>
              <a:rPr lang="fr-FR" b="0" dirty="0">
                <a:solidFill>
                  <a:srgbClr val="24292E"/>
                </a:solidFill>
                <a:effectLst/>
                <a:latin typeface="Consolas" panose="020B0609020204030204" pitchFamily="49" charset="0"/>
              </a:rPr>
              <a:t>(</a:t>
            </a:r>
            <a:r>
              <a:rPr lang="fr-FR" b="0" dirty="0" err="1">
                <a:solidFill>
                  <a:srgbClr val="6F42C1"/>
                </a:solidFill>
                <a:effectLst/>
                <a:latin typeface="Consolas" panose="020B0609020204030204" pitchFamily="49" charset="0"/>
              </a:rPr>
              <a:t>size_t</a:t>
            </a:r>
            <a:r>
              <a:rPr lang="fr-FR" b="0" dirty="0">
                <a:solidFill>
                  <a:srgbClr val="24292E"/>
                </a:solidFill>
                <a:effectLst/>
                <a:latin typeface="Consolas" panose="020B0609020204030204" pitchFamily="49" charset="0"/>
              </a:rPr>
              <a:t> </a:t>
            </a:r>
            <a:r>
              <a:rPr lang="fr-FR" b="0" dirty="0" err="1">
                <a:solidFill>
                  <a:srgbClr val="E36209"/>
                </a:solidFill>
                <a:effectLst/>
                <a:latin typeface="Consolas" panose="020B0609020204030204" pitchFamily="49" charset="0"/>
              </a:rPr>
              <a:t>memorySize</a:t>
            </a:r>
            <a:r>
              <a:rPr lang="fr-FR" b="0" dirty="0">
                <a:solidFill>
                  <a:srgbClr val="24292E"/>
                </a:solidFill>
                <a:effectLst/>
                <a:latin typeface="Consolas" panose="020B0609020204030204" pitchFamily="49" charset="0"/>
              </a:rPr>
              <a:t>);</a:t>
            </a:r>
          </a:p>
          <a:p>
            <a:pPr marL="0" indent="0">
              <a:lnSpc>
                <a:spcPct val="160000"/>
              </a:lnSpc>
              <a:buNone/>
            </a:pPr>
            <a:r>
              <a:rPr lang="fr-FR" b="0" dirty="0" err="1">
                <a:solidFill>
                  <a:srgbClr val="D73A49"/>
                </a:solidFill>
                <a:effectLst/>
                <a:latin typeface="Consolas" panose="020B0609020204030204" pitchFamily="49" charset="0"/>
              </a:rPr>
              <a:t>void</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sz="3500" b="1" dirty="0" err="1">
                <a:solidFill>
                  <a:srgbClr val="6F42C1"/>
                </a:solidFill>
                <a:effectLst/>
                <a:latin typeface="Consolas" panose="020B0609020204030204" pitchFamily="49" charset="0"/>
              </a:rPr>
              <a:t>calloc</a:t>
            </a:r>
            <a:r>
              <a:rPr lang="fr-FR" sz="3500" b="1" dirty="0">
                <a:solidFill>
                  <a:srgbClr val="6F42C1"/>
                </a:solidFill>
                <a:effectLst/>
                <a:latin typeface="Consolas" panose="020B0609020204030204" pitchFamily="49" charset="0"/>
              </a:rPr>
              <a:t> </a:t>
            </a:r>
            <a:r>
              <a:rPr lang="fr-FR" b="0" dirty="0">
                <a:solidFill>
                  <a:srgbClr val="24292E"/>
                </a:solidFill>
                <a:effectLst/>
                <a:latin typeface="Consolas" panose="020B0609020204030204" pitchFamily="49" charset="0"/>
              </a:rPr>
              <a:t>(</a:t>
            </a:r>
            <a:r>
              <a:rPr lang="fr-FR" b="0" dirty="0" err="1">
                <a:solidFill>
                  <a:srgbClr val="6F42C1"/>
                </a:solidFill>
                <a:effectLst/>
                <a:latin typeface="Consolas" panose="020B0609020204030204" pitchFamily="49" charset="0"/>
              </a:rPr>
              <a:t>size_t</a:t>
            </a:r>
            <a:r>
              <a:rPr lang="fr-FR" b="0" dirty="0">
                <a:solidFill>
                  <a:srgbClr val="24292E"/>
                </a:solidFill>
                <a:effectLst/>
                <a:latin typeface="Consolas" panose="020B0609020204030204" pitchFamily="49" charset="0"/>
              </a:rPr>
              <a:t> </a:t>
            </a:r>
            <a:r>
              <a:rPr lang="fr-FR" b="0" dirty="0" err="1">
                <a:solidFill>
                  <a:srgbClr val="E36209"/>
                </a:solidFill>
                <a:effectLst/>
                <a:latin typeface="Consolas" panose="020B0609020204030204" pitchFamily="49" charset="0"/>
              </a:rPr>
              <a:t>elementCount</a:t>
            </a:r>
            <a:r>
              <a:rPr lang="fr-FR" b="0" dirty="0">
                <a:solidFill>
                  <a:srgbClr val="24292E"/>
                </a:solidFill>
                <a:effectLst/>
                <a:latin typeface="Consolas" panose="020B0609020204030204" pitchFamily="49" charset="0"/>
              </a:rPr>
              <a:t>, </a:t>
            </a:r>
            <a:r>
              <a:rPr lang="fr-FR" b="0" dirty="0" err="1">
                <a:solidFill>
                  <a:srgbClr val="6F42C1"/>
                </a:solidFill>
                <a:effectLst/>
                <a:latin typeface="Consolas" panose="020B0609020204030204" pitchFamily="49" charset="0"/>
              </a:rPr>
              <a:t>size_t</a:t>
            </a:r>
            <a:r>
              <a:rPr lang="fr-FR" b="0" dirty="0">
                <a:solidFill>
                  <a:srgbClr val="24292E"/>
                </a:solidFill>
                <a:effectLst/>
                <a:latin typeface="Consolas" panose="020B0609020204030204" pitchFamily="49" charset="0"/>
              </a:rPr>
              <a:t> </a:t>
            </a:r>
            <a:r>
              <a:rPr lang="fr-FR" b="0" dirty="0" err="1">
                <a:solidFill>
                  <a:srgbClr val="E36209"/>
                </a:solidFill>
                <a:effectLst/>
                <a:latin typeface="Consolas" panose="020B0609020204030204" pitchFamily="49" charset="0"/>
              </a:rPr>
              <a:t>elementSize</a:t>
            </a:r>
            <a:r>
              <a:rPr lang="fr-FR" b="0" dirty="0">
                <a:solidFill>
                  <a:srgbClr val="24292E"/>
                </a:solidFill>
                <a:effectLst/>
                <a:latin typeface="Consolas" panose="020B0609020204030204" pitchFamily="49" charset="0"/>
              </a:rPr>
              <a:t>);</a:t>
            </a:r>
          </a:p>
          <a:p>
            <a:pPr marL="0" indent="0">
              <a:lnSpc>
                <a:spcPct val="160000"/>
              </a:lnSpc>
              <a:buNone/>
            </a:pPr>
            <a:r>
              <a:rPr lang="fr-FR" b="0" dirty="0" err="1">
                <a:solidFill>
                  <a:srgbClr val="D73A49"/>
                </a:solidFill>
                <a:effectLst/>
                <a:latin typeface="Consolas" panose="020B0609020204030204" pitchFamily="49" charset="0"/>
              </a:rPr>
              <a:t>void</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sz="3500" b="1" dirty="0" err="1">
                <a:solidFill>
                  <a:srgbClr val="6F42C1"/>
                </a:solidFill>
                <a:effectLst/>
                <a:latin typeface="Consolas" panose="020B0609020204030204" pitchFamily="49" charset="0"/>
              </a:rPr>
              <a:t>realloc</a:t>
            </a:r>
            <a:r>
              <a:rPr lang="fr-FR" sz="3500" b="1" dirty="0">
                <a:solidFill>
                  <a:srgbClr val="6F42C1"/>
                </a:solidFill>
                <a:effectLst/>
                <a:latin typeface="Consolas" panose="020B0609020204030204" pitchFamily="49" charset="0"/>
              </a:rPr>
              <a:t> </a:t>
            </a:r>
            <a:r>
              <a:rPr lang="fr-FR" b="0" dirty="0">
                <a:solidFill>
                  <a:srgbClr val="24292E"/>
                </a:solidFill>
                <a:effectLst/>
                <a:latin typeface="Consolas" panose="020B0609020204030204" pitchFamily="49" charset="0"/>
              </a:rPr>
              <a:t>(</a:t>
            </a:r>
            <a:r>
              <a:rPr lang="fr-FR" b="0" dirty="0" err="1">
                <a:solidFill>
                  <a:srgbClr val="D73A49"/>
                </a:solidFill>
                <a:effectLst/>
                <a:latin typeface="Consolas" panose="020B0609020204030204" pitchFamily="49" charset="0"/>
              </a:rPr>
              <a:t>void</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E36209"/>
                </a:solidFill>
                <a:effectLst/>
                <a:latin typeface="Consolas" panose="020B0609020204030204" pitchFamily="49" charset="0"/>
              </a:rPr>
              <a:t>pointer</a:t>
            </a:r>
            <a:r>
              <a:rPr lang="fr-FR" b="0" dirty="0">
                <a:solidFill>
                  <a:srgbClr val="24292E"/>
                </a:solidFill>
                <a:effectLst/>
                <a:latin typeface="Consolas" panose="020B0609020204030204" pitchFamily="49" charset="0"/>
              </a:rPr>
              <a:t>, </a:t>
            </a:r>
            <a:r>
              <a:rPr lang="fr-FR" b="0" dirty="0" err="1">
                <a:solidFill>
                  <a:srgbClr val="6F42C1"/>
                </a:solidFill>
                <a:effectLst/>
                <a:latin typeface="Consolas" panose="020B0609020204030204" pitchFamily="49" charset="0"/>
              </a:rPr>
              <a:t>size_t</a:t>
            </a:r>
            <a:r>
              <a:rPr lang="fr-FR" b="0" dirty="0">
                <a:solidFill>
                  <a:srgbClr val="24292E"/>
                </a:solidFill>
                <a:effectLst/>
                <a:latin typeface="Consolas" panose="020B0609020204030204" pitchFamily="49" charset="0"/>
              </a:rPr>
              <a:t> </a:t>
            </a:r>
            <a:r>
              <a:rPr lang="fr-FR" b="0" dirty="0" err="1">
                <a:solidFill>
                  <a:srgbClr val="E36209"/>
                </a:solidFill>
                <a:effectLst/>
                <a:latin typeface="Consolas" panose="020B0609020204030204" pitchFamily="49" charset="0"/>
              </a:rPr>
              <a:t>memorySize</a:t>
            </a:r>
            <a:r>
              <a:rPr lang="fr-FR" b="0" dirty="0">
                <a:solidFill>
                  <a:srgbClr val="24292E"/>
                </a:solidFill>
                <a:effectLst/>
                <a:latin typeface="Consolas" panose="020B0609020204030204" pitchFamily="49" charset="0"/>
              </a:rPr>
              <a:t>);</a:t>
            </a:r>
          </a:p>
          <a:p>
            <a:pPr marL="0" indent="0">
              <a:lnSpc>
                <a:spcPct val="160000"/>
              </a:lnSpc>
              <a:buNone/>
            </a:pPr>
            <a:r>
              <a:rPr lang="fr-FR" b="0" dirty="0" err="1">
                <a:solidFill>
                  <a:srgbClr val="D73A49"/>
                </a:solidFill>
                <a:effectLst/>
                <a:latin typeface="Consolas" panose="020B0609020204030204" pitchFamily="49" charset="0"/>
              </a:rPr>
              <a:t>void</a:t>
            </a:r>
            <a:r>
              <a:rPr lang="fr-FR" dirty="0">
                <a:solidFill>
                  <a:srgbClr val="D73A49"/>
                </a:solidFill>
                <a:latin typeface="Consolas" panose="020B0609020204030204" pitchFamily="49" charset="0"/>
              </a:rPr>
              <a:t> </a:t>
            </a:r>
            <a:r>
              <a:rPr lang="fr-FR" sz="3500" b="1" dirty="0">
                <a:solidFill>
                  <a:srgbClr val="6F42C1"/>
                </a:solidFill>
                <a:latin typeface="Consolas" panose="020B0609020204030204" pitchFamily="49" charset="0"/>
              </a:rPr>
              <a:t>free </a:t>
            </a:r>
            <a:r>
              <a:rPr lang="fr-FR" b="0" dirty="0">
                <a:solidFill>
                  <a:srgbClr val="24292E"/>
                </a:solidFill>
                <a:effectLst/>
                <a:latin typeface="Consolas" panose="020B0609020204030204" pitchFamily="49" charset="0"/>
              </a:rPr>
              <a:t>(</a:t>
            </a:r>
            <a:r>
              <a:rPr lang="fr-FR" b="0" dirty="0" err="1">
                <a:solidFill>
                  <a:srgbClr val="D73A49"/>
                </a:solidFill>
                <a:effectLst/>
                <a:latin typeface="Consolas" panose="020B0609020204030204" pitchFamily="49" charset="0"/>
              </a:rPr>
              <a:t>void</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E36209"/>
                </a:solidFill>
                <a:effectLst/>
                <a:latin typeface="Consolas" panose="020B0609020204030204" pitchFamily="49" charset="0"/>
              </a:rPr>
              <a:t>pointer</a:t>
            </a:r>
            <a:r>
              <a:rPr lang="fr-FR" b="0" dirty="0">
                <a:solidFill>
                  <a:srgbClr val="24292E"/>
                </a:solidFill>
                <a:effectLst/>
                <a:latin typeface="Consolas" panose="020B0609020204030204" pitchFamily="49" charset="0"/>
              </a:rPr>
              <a:t>);</a:t>
            </a:r>
            <a:endParaRPr lang="fr-FR" dirty="0"/>
          </a:p>
          <a:p>
            <a:pPr marL="0" indent="0">
              <a:lnSpc>
                <a:spcPct val="160000"/>
              </a:lnSpc>
              <a:buNone/>
            </a:pPr>
            <a:endParaRPr lang="fr-FR" b="0" dirty="0">
              <a:solidFill>
                <a:srgbClr val="24292E"/>
              </a:solidFill>
              <a:effectLst/>
              <a:latin typeface="Consolas" panose="020B0609020204030204" pitchFamily="49" charset="0"/>
            </a:endParaRPr>
          </a:p>
          <a:p>
            <a:pPr marL="0" indent="0">
              <a:lnSpc>
                <a:spcPct val="160000"/>
              </a:lnSpc>
              <a:buNone/>
            </a:pPr>
            <a:endParaRPr lang="fr-FR" b="0" dirty="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284113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BBCA9A-03B8-488C-BCE8-41E5CE056405}"/>
              </a:ext>
            </a:extLst>
          </p:cNvPr>
          <p:cNvSpPr>
            <a:spLocks noGrp="1"/>
          </p:cNvSpPr>
          <p:nvPr>
            <p:ph type="title"/>
          </p:nvPr>
        </p:nvSpPr>
        <p:spPr/>
        <p:txBody>
          <a:bodyPr/>
          <a:lstStyle/>
          <a:p>
            <a:r>
              <a:rPr lang="fr-FR" dirty="0"/>
              <a:t>Un grand pouvoir implique de grandes responsabilités</a:t>
            </a:r>
          </a:p>
        </p:txBody>
      </p:sp>
      <p:grpSp>
        <p:nvGrpSpPr>
          <p:cNvPr id="9" name="Groupe 8">
            <a:extLst>
              <a:ext uri="{FF2B5EF4-FFF2-40B4-BE49-F238E27FC236}">
                <a16:creationId xmlns:a16="http://schemas.microsoft.com/office/drawing/2014/main" id="{07AA5097-9A76-4976-B653-6190368DBD2D}"/>
              </a:ext>
            </a:extLst>
          </p:cNvPr>
          <p:cNvGrpSpPr/>
          <p:nvPr/>
        </p:nvGrpSpPr>
        <p:grpSpPr>
          <a:xfrm>
            <a:off x="0" y="-1"/>
            <a:ext cx="12192000" cy="7112000"/>
            <a:chOff x="0" y="-1"/>
            <a:chExt cx="12192000" cy="7112000"/>
          </a:xfrm>
        </p:grpSpPr>
        <p:pic>
          <p:nvPicPr>
            <p:cNvPr id="7" name="Image 6">
              <a:extLst>
                <a:ext uri="{FF2B5EF4-FFF2-40B4-BE49-F238E27FC236}">
                  <a16:creationId xmlns:a16="http://schemas.microsoft.com/office/drawing/2014/main" id="{D961E004-C46D-466F-92DA-EF6FB7900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112000"/>
            </a:xfrm>
            <a:prstGeom prst="rect">
              <a:avLst/>
            </a:prstGeom>
          </p:spPr>
        </p:pic>
        <p:sp>
          <p:nvSpPr>
            <p:cNvPr id="8" name="Bulle narrative : rectangle à coins arrondis 7">
              <a:extLst>
                <a:ext uri="{FF2B5EF4-FFF2-40B4-BE49-F238E27FC236}">
                  <a16:creationId xmlns:a16="http://schemas.microsoft.com/office/drawing/2014/main" id="{1CC5C084-7AB5-4C66-991A-DCADCBDFCF06}"/>
                </a:ext>
              </a:extLst>
            </p:cNvPr>
            <p:cNvSpPr/>
            <p:nvPr/>
          </p:nvSpPr>
          <p:spPr>
            <a:xfrm>
              <a:off x="1512976" y="2497318"/>
              <a:ext cx="6347835" cy="1863361"/>
            </a:xfrm>
            <a:prstGeom prst="wedgeRoundRectCallout">
              <a:avLst>
                <a:gd name="adj1" fmla="val 55733"/>
                <a:gd name="adj2" fmla="val -44324"/>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On demandera beaucoup à qui l’on a beaucoup donné </a:t>
              </a:r>
              <a:r>
                <a:rPr lang="fr-FR" sz="4000" dirty="0">
                  <a:latin typeface="meatloaf solid" pitchFamily="2" charset="0"/>
                </a:rPr>
                <a:t>(Luc, XII, 48)</a:t>
              </a:r>
              <a:endParaRPr lang="fr-FR" sz="6000" dirty="0">
                <a:latin typeface="meatloaf solid" pitchFamily="2" charset="0"/>
              </a:endParaRPr>
            </a:p>
          </p:txBody>
        </p:sp>
      </p:grpSp>
      <p:pic>
        <p:nvPicPr>
          <p:cNvPr id="5" name="Espace réservé du contenu 4">
            <a:extLst>
              <a:ext uri="{FF2B5EF4-FFF2-40B4-BE49-F238E27FC236}">
                <a16:creationId xmlns:a16="http://schemas.microsoft.com/office/drawing/2014/main" id="{87723AC4-C58E-41A7-892D-100458CFFCE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005" b="2005"/>
          <a:stretch/>
        </p:blipFill>
        <p:spPr>
          <a:xfrm>
            <a:off x="0" y="-1"/>
            <a:ext cx="12192000" cy="6858001"/>
          </a:xfrm>
        </p:spPr>
      </p:pic>
      <p:sp>
        <p:nvSpPr>
          <p:cNvPr id="12" name="Bulle narrative : rectangle à coins arrondis 11">
            <a:extLst>
              <a:ext uri="{FF2B5EF4-FFF2-40B4-BE49-F238E27FC236}">
                <a16:creationId xmlns:a16="http://schemas.microsoft.com/office/drawing/2014/main" id="{3FDF7459-657D-4946-912A-6265E46EC95A}"/>
              </a:ext>
            </a:extLst>
          </p:cNvPr>
          <p:cNvSpPr/>
          <p:nvPr/>
        </p:nvSpPr>
        <p:spPr>
          <a:xfrm>
            <a:off x="5005965" y="4966854"/>
            <a:ext cx="6347835" cy="1514763"/>
          </a:xfrm>
          <a:prstGeom prst="wedgeRoundRectCallout">
            <a:avLst>
              <a:gd name="adj1" fmla="val -4069"/>
              <a:gd name="adj2" fmla="val -76523"/>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Un grand pouvoir implique de grandes responsabilités. </a:t>
            </a:r>
          </a:p>
        </p:txBody>
      </p:sp>
    </p:spTree>
    <p:extLst>
      <p:ext uri="{BB962C8B-B14F-4D97-AF65-F5344CB8AC3E}">
        <p14:creationId xmlns:p14="http://schemas.microsoft.com/office/powerpoint/2010/main" val="64498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0967D8-BC47-41B5-95AC-89F7ACCC6081}"/>
              </a:ext>
            </a:extLst>
          </p:cNvPr>
          <p:cNvSpPr/>
          <p:nvPr/>
        </p:nvSpPr>
        <p:spPr>
          <a:xfrm rot="503195">
            <a:off x="6662879" y="2534076"/>
            <a:ext cx="1637149" cy="1039394"/>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9DD5BE5-F4C7-490A-A7E3-1E5EF00C218A}"/>
              </a:ext>
            </a:extLst>
          </p:cNvPr>
          <p:cNvSpPr/>
          <p:nvPr/>
        </p:nvSpPr>
        <p:spPr>
          <a:xfrm rot="21401796">
            <a:off x="6853382" y="2678545"/>
            <a:ext cx="1256145" cy="750455"/>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8DB51ED5-F66C-4B94-810A-E03F5C30CCA8}"/>
              </a:ext>
            </a:extLst>
          </p:cNvPr>
          <p:cNvSpPr>
            <a:spLocks noGrp="1"/>
          </p:cNvSpPr>
          <p:nvPr>
            <p:ph idx="1"/>
          </p:nvPr>
        </p:nvSpPr>
        <p:spPr/>
        <p:txBody>
          <a:bodyPr/>
          <a:lstStyle/>
          <a:p>
            <a:r>
              <a:rPr lang="fr-FR" dirty="0"/>
              <a:t>Le C (comme le C++) ne sont pas équipés de ramasse-miettes (ou </a:t>
            </a:r>
            <a:r>
              <a:rPr lang="fr-FR" dirty="0" err="1"/>
              <a:t>garbage</a:t>
            </a:r>
            <a:r>
              <a:rPr lang="fr-FR" dirty="0"/>
              <a:t>-collector (GC))</a:t>
            </a:r>
          </a:p>
          <a:p>
            <a:r>
              <a:rPr lang="fr-FR" dirty="0"/>
              <a:t>Toute mémoire allouée dynamiquement </a:t>
            </a:r>
            <a:r>
              <a:rPr lang="fr-FR" sz="4000" b="1" dirty="0">
                <a:solidFill>
                  <a:srgbClr val="FF0000"/>
                </a:solidFill>
              </a:rPr>
              <a:t>doit</a:t>
            </a:r>
            <a:r>
              <a:rPr lang="fr-FR" dirty="0"/>
              <a:t> être libérée !</a:t>
            </a:r>
          </a:p>
          <a:p>
            <a:endParaRPr lang="fr-FR" dirty="0"/>
          </a:p>
          <a:p>
            <a:r>
              <a:rPr lang="fr-FR" dirty="0"/>
              <a:t>Une fuite de mémoire est un bogue expliqué par une occupation croissante et non contrôlée ou non désirée de la taille des données résidentes en mémoire, ce qui entraine la saturation de la mémoire de l’ordinateur. (</a:t>
            </a:r>
            <a:r>
              <a:rPr lang="fr-FR" dirty="0" err="1"/>
              <a:t>Wikipedia</a:t>
            </a:r>
            <a:r>
              <a:rPr lang="fr-FR" dirty="0"/>
              <a:t>)</a:t>
            </a:r>
          </a:p>
        </p:txBody>
      </p:sp>
      <p:sp>
        <p:nvSpPr>
          <p:cNvPr id="2" name="Titre 1">
            <a:extLst>
              <a:ext uri="{FF2B5EF4-FFF2-40B4-BE49-F238E27FC236}">
                <a16:creationId xmlns:a16="http://schemas.microsoft.com/office/drawing/2014/main" id="{F6BB7CD9-4A39-4013-A504-BFED64132E3A}"/>
              </a:ext>
            </a:extLst>
          </p:cNvPr>
          <p:cNvSpPr>
            <a:spLocks noGrp="1"/>
          </p:cNvSpPr>
          <p:nvPr>
            <p:ph type="title"/>
          </p:nvPr>
        </p:nvSpPr>
        <p:spPr/>
        <p:txBody>
          <a:bodyPr/>
          <a:lstStyle/>
          <a:p>
            <a:r>
              <a:rPr lang="fr-FR" b="1" dirty="0"/>
              <a:t>Attention aux fuites !</a:t>
            </a:r>
          </a:p>
        </p:txBody>
      </p:sp>
    </p:spTree>
    <p:extLst>
      <p:ext uri="{BB962C8B-B14F-4D97-AF65-F5344CB8AC3E}">
        <p14:creationId xmlns:p14="http://schemas.microsoft.com/office/powerpoint/2010/main" val="37633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85AAF-C671-4A86-8C81-82D35459CC70}"/>
              </a:ext>
            </a:extLst>
          </p:cNvPr>
          <p:cNvSpPr>
            <a:spLocks noGrp="1"/>
          </p:cNvSpPr>
          <p:nvPr>
            <p:ph type="title"/>
          </p:nvPr>
        </p:nvSpPr>
        <p:spPr/>
        <p:txBody>
          <a:bodyPr/>
          <a:lstStyle/>
          <a:p>
            <a:r>
              <a:rPr lang="fr-FR" b="1" dirty="0"/>
              <a:t>free()</a:t>
            </a:r>
          </a:p>
        </p:txBody>
      </p:sp>
      <p:sp>
        <p:nvSpPr>
          <p:cNvPr id="3" name="Espace réservé du contenu 2">
            <a:extLst>
              <a:ext uri="{FF2B5EF4-FFF2-40B4-BE49-F238E27FC236}">
                <a16:creationId xmlns:a16="http://schemas.microsoft.com/office/drawing/2014/main" id="{E2A482A0-4FE7-4F13-B3A4-0637ADDCC9BA}"/>
              </a:ext>
            </a:extLst>
          </p:cNvPr>
          <p:cNvSpPr>
            <a:spLocks noGrp="1"/>
          </p:cNvSpPr>
          <p:nvPr>
            <p:ph idx="1"/>
          </p:nvPr>
        </p:nvSpPr>
        <p:spPr/>
        <p:txBody>
          <a:bodyPr/>
          <a:lstStyle/>
          <a:p>
            <a:pPr marL="0" indent="0" algn="ctr">
              <a:buNone/>
            </a:pPr>
            <a:r>
              <a:rPr lang="fr-FR" b="0" dirty="0" err="1">
                <a:solidFill>
                  <a:srgbClr val="D73A49"/>
                </a:solidFill>
                <a:effectLst/>
                <a:latin typeface="Consolas" panose="020B0609020204030204" pitchFamily="49" charset="0"/>
              </a:rPr>
              <a:t>void</a:t>
            </a:r>
            <a:r>
              <a:rPr lang="fr-FR" dirty="0">
                <a:solidFill>
                  <a:srgbClr val="D73A49"/>
                </a:solidFill>
                <a:latin typeface="Consolas" panose="020B0609020204030204" pitchFamily="49" charset="0"/>
              </a:rPr>
              <a:t> </a:t>
            </a:r>
            <a:r>
              <a:rPr lang="fr-FR" sz="3500" b="1" dirty="0">
                <a:solidFill>
                  <a:srgbClr val="6F42C1"/>
                </a:solidFill>
                <a:latin typeface="Consolas" panose="020B0609020204030204" pitchFamily="49" charset="0"/>
              </a:rPr>
              <a:t>free </a:t>
            </a:r>
            <a:r>
              <a:rPr lang="fr-FR" b="0" dirty="0">
                <a:solidFill>
                  <a:srgbClr val="24292E"/>
                </a:solidFill>
                <a:effectLst/>
                <a:latin typeface="Consolas" panose="020B0609020204030204" pitchFamily="49" charset="0"/>
              </a:rPr>
              <a:t>(</a:t>
            </a:r>
            <a:r>
              <a:rPr lang="fr-FR" b="0" dirty="0" err="1">
                <a:solidFill>
                  <a:srgbClr val="D73A49"/>
                </a:solidFill>
                <a:effectLst/>
                <a:latin typeface="Consolas" panose="020B0609020204030204" pitchFamily="49" charset="0"/>
              </a:rPr>
              <a:t>void</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E36209"/>
                </a:solidFill>
                <a:effectLst/>
                <a:latin typeface="Consolas" panose="020B0609020204030204" pitchFamily="49" charset="0"/>
              </a:rPr>
              <a:t>pointer</a:t>
            </a:r>
            <a:r>
              <a:rPr lang="fr-FR" b="0" dirty="0">
                <a:solidFill>
                  <a:srgbClr val="24292E"/>
                </a:solidFill>
                <a:effectLst/>
                <a:latin typeface="Consolas" panose="020B0609020204030204" pitchFamily="49" charset="0"/>
              </a:rPr>
              <a:t>);</a:t>
            </a:r>
            <a:endParaRPr lang="fr-FR" dirty="0"/>
          </a:p>
          <a:p>
            <a:pPr marL="0" indent="0">
              <a:buNone/>
            </a:pPr>
            <a:endParaRPr lang="fr-FR" dirty="0"/>
          </a:p>
          <a:p>
            <a:r>
              <a:rPr lang="fr-FR" dirty="0"/>
              <a:t>Libère un bloc de mémoire alloué dynamiquement dans le tas via un appel à la fonction </a:t>
            </a:r>
            <a:r>
              <a:rPr lang="fr-FR" dirty="0" err="1"/>
              <a:t>malloc</a:t>
            </a:r>
            <a:r>
              <a:rPr lang="fr-FR" dirty="0"/>
              <a:t>, </a:t>
            </a:r>
            <a:r>
              <a:rPr lang="fr-FR" dirty="0" err="1"/>
              <a:t>calloc</a:t>
            </a:r>
            <a:r>
              <a:rPr lang="fr-FR" dirty="0"/>
              <a:t> ou </a:t>
            </a:r>
            <a:r>
              <a:rPr lang="fr-FR" dirty="0" err="1"/>
              <a:t>realloc</a:t>
            </a:r>
            <a:r>
              <a:rPr lang="fr-FR" dirty="0"/>
              <a:t>.</a:t>
            </a:r>
          </a:p>
          <a:p>
            <a:r>
              <a:rPr lang="fr-FR" dirty="0"/>
              <a:t>Ne </a:t>
            </a:r>
            <a:r>
              <a:rPr lang="fr-FR" sz="4000" b="1" dirty="0">
                <a:solidFill>
                  <a:srgbClr val="FF0000"/>
                </a:solidFill>
              </a:rPr>
              <a:t>jamais</a:t>
            </a:r>
            <a:r>
              <a:rPr lang="fr-FR" dirty="0"/>
              <a:t> désallouer avec la fonction free un bloc de mémoire obtenu autrement !</a:t>
            </a:r>
          </a:p>
        </p:txBody>
      </p:sp>
    </p:spTree>
    <p:extLst>
      <p:ext uri="{BB962C8B-B14F-4D97-AF65-F5344CB8AC3E}">
        <p14:creationId xmlns:p14="http://schemas.microsoft.com/office/powerpoint/2010/main" val="137022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A5928-ED65-418A-9309-D418CE6649C2}"/>
              </a:ext>
            </a:extLst>
          </p:cNvPr>
          <p:cNvSpPr>
            <a:spLocks noGrp="1"/>
          </p:cNvSpPr>
          <p:nvPr>
            <p:ph type="title"/>
          </p:nvPr>
        </p:nvSpPr>
        <p:spPr/>
        <p:txBody>
          <a:bodyPr/>
          <a:lstStyle/>
          <a:p>
            <a:r>
              <a:rPr lang="fr-FR" b="1" dirty="0" err="1"/>
              <a:t>malloc</a:t>
            </a:r>
            <a:r>
              <a:rPr lang="fr-FR" b="1" dirty="0"/>
              <a:t>()</a:t>
            </a:r>
          </a:p>
        </p:txBody>
      </p:sp>
      <p:sp>
        <p:nvSpPr>
          <p:cNvPr id="3" name="Espace réservé du contenu 2">
            <a:extLst>
              <a:ext uri="{FF2B5EF4-FFF2-40B4-BE49-F238E27FC236}">
                <a16:creationId xmlns:a16="http://schemas.microsoft.com/office/drawing/2014/main" id="{14C827CB-2BA1-42BD-9365-9F2F8F9FD13D}"/>
              </a:ext>
            </a:extLst>
          </p:cNvPr>
          <p:cNvSpPr>
            <a:spLocks noGrp="1"/>
          </p:cNvSpPr>
          <p:nvPr>
            <p:ph idx="1"/>
          </p:nvPr>
        </p:nvSpPr>
        <p:spPr/>
        <p:txBody>
          <a:bodyPr/>
          <a:lstStyle/>
          <a:p>
            <a:pPr marL="0" indent="0" algn="ctr">
              <a:buNone/>
            </a:pPr>
            <a:r>
              <a:rPr lang="fr-FR" b="0" dirty="0" err="1">
                <a:solidFill>
                  <a:srgbClr val="D73A49"/>
                </a:solidFill>
                <a:effectLst/>
                <a:latin typeface="Consolas" panose="020B0609020204030204" pitchFamily="49" charset="0"/>
              </a:rPr>
              <a:t>void</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sz="3500" b="1" dirty="0" err="1">
                <a:solidFill>
                  <a:srgbClr val="6F42C1"/>
                </a:solidFill>
                <a:effectLst/>
                <a:latin typeface="Consolas" panose="020B0609020204030204" pitchFamily="49" charset="0"/>
              </a:rPr>
              <a:t>malloc</a:t>
            </a:r>
            <a:r>
              <a:rPr lang="fr-FR" sz="3500" b="1" dirty="0">
                <a:solidFill>
                  <a:srgbClr val="6F42C1"/>
                </a:solidFill>
                <a:effectLst/>
                <a:latin typeface="Consolas" panose="020B0609020204030204" pitchFamily="49" charset="0"/>
              </a:rPr>
              <a:t> </a:t>
            </a:r>
            <a:r>
              <a:rPr lang="fr-FR" b="0" dirty="0">
                <a:solidFill>
                  <a:srgbClr val="24292E"/>
                </a:solidFill>
                <a:effectLst/>
                <a:latin typeface="Consolas" panose="020B0609020204030204" pitchFamily="49" charset="0"/>
              </a:rPr>
              <a:t>(</a:t>
            </a:r>
            <a:r>
              <a:rPr lang="fr-FR" b="0" dirty="0" err="1">
                <a:solidFill>
                  <a:srgbClr val="6F42C1"/>
                </a:solidFill>
                <a:effectLst/>
                <a:latin typeface="Consolas" panose="020B0609020204030204" pitchFamily="49" charset="0"/>
              </a:rPr>
              <a:t>size_t</a:t>
            </a:r>
            <a:r>
              <a:rPr lang="fr-FR" b="0" dirty="0">
                <a:solidFill>
                  <a:srgbClr val="24292E"/>
                </a:solidFill>
                <a:effectLst/>
                <a:latin typeface="Consolas" panose="020B0609020204030204" pitchFamily="49" charset="0"/>
              </a:rPr>
              <a:t> </a:t>
            </a:r>
            <a:r>
              <a:rPr lang="fr-FR" b="0" dirty="0" err="1">
                <a:solidFill>
                  <a:srgbClr val="E36209"/>
                </a:solidFill>
                <a:effectLst/>
                <a:latin typeface="Consolas" panose="020B0609020204030204" pitchFamily="49" charset="0"/>
              </a:rPr>
              <a:t>memorySize</a:t>
            </a:r>
            <a:r>
              <a:rPr lang="fr-FR" b="0" dirty="0">
                <a:solidFill>
                  <a:srgbClr val="24292E"/>
                </a:solidFill>
                <a:effectLst/>
                <a:latin typeface="Consolas" panose="020B0609020204030204" pitchFamily="49" charset="0"/>
              </a:rPr>
              <a:t>);</a:t>
            </a:r>
          </a:p>
          <a:p>
            <a:pPr marL="0" indent="0" algn="ctr">
              <a:buNone/>
            </a:pPr>
            <a:endParaRPr lang="fr-FR" b="0" dirty="0">
              <a:solidFill>
                <a:srgbClr val="24292E"/>
              </a:solidFill>
              <a:effectLst/>
              <a:latin typeface="Consolas" panose="020B0609020204030204" pitchFamily="49" charset="0"/>
            </a:endParaRPr>
          </a:p>
          <a:p>
            <a:r>
              <a:rPr lang="fr-FR" dirty="0"/>
              <a:t>Alloue un bloc mémoire dans le tas de la taille </a:t>
            </a:r>
            <a:r>
              <a:rPr lang="fr-FR" dirty="0" err="1"/>
              <a:t>memorySize</a:t>
            </a:r>
            <a:r>
              <a:rPr lang="fr-FR" dirty="0"/>
              <a:t> sans initialiser les données</a:t>
            </a:r>
          </a:p>
          <a:p>
            <a:endParaRPr lang="fr-FR" dirty="0"/>
          </a:p>
          <a:p>
            <a:r>
              <a:rPr lang="fr-FR" dirty="0"/>
              <a:t>Renvoie un pointeur générique (</a:t>
            </a:r>
            <a:r>
              <a:rPr lang="fr-FR" dirty="0" err="1"/>
              <a:t>void</a:t>
            </a:r>
            <a:r>
              <a:rPr lang="fr-FR" dirty="0"/>
              <a:t> *) vers le bloc mémoire alloué si tout se passe bien, NULL sinon.</a:t>
            </a:r>
          </a:p>
          <a:p>
            <a:pPr lvl="1"/>
            <a:r>
              <a:rPr lang="fr-FR" sz="2800" dirty="0"/>
              <a:t>Il faut </a:t>
            </a:r>
            <a:r>
              <a:rPr lang="fr-FR" sz="2800" dirty="0" err="1"/>
              <a:t>caster</a:t>
            </a:r>
            <a:r>
              <a:rPr lang="fr-FR" sz="2800" dirty="0"/>
              <a:t> le retour vers le type attendu</a:t>
            </a:r>
          </a:p>
          <a:p>
            <a:pPr lvl="1"/>
            <a:r>
              <a:rPr lang="fr-FR" sz="2800" dirty="0"/>
              <a:t>Il faut vérifier que le retour n’est pas NULL </a:t>
            </a:r>
          </a:p>
        </p:txBody>
      </p:sp>
    </p:spTree>
    <p:extLst>
      <p:ext uri="{BB962C8B-B14F-4D97-AF65-F5344CB8AC3E}">
        <p14:creationId xmlns:p14="http://schemas.microsoft.com/office/powerpoint/2010/main" val="112811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461632-9AF1-409D-8771-E580B2AFE015}"/>
              </a:ext>
            </a:extLst>
          </p:cNvPr>
          <p:cNvSpPr>
            <a:spLocks noGrp="1"/>
          </p:cNvSpPr>
          <p:nvPr>
            <p:ph idx="1"/>
          </p:nvPr>
        </p:nvSpPr>
        <p:spPr>
          <a:xfrm>
            <a:off x="0" y="0"/>
            <a:ext cx="12192000" cy="6858000"/>
          </a:xfrm>
        </p:spPr>
        <p:txBody>
          <a:bodyPr>
            <a:normAutofit/>
          </a:bodyPr>
          <a:lstStyle/>
          <a:p>
            <a:pPr marL="0" indent="0">
              <a:buNone/>
            </a:pPr>
            <a:r>
              <a:rPr lang="fr-FR" sz="2400" dirty="0">
                <a:solidFill>
                  <a:srgbClr val="D73A49"/>
                </a:solidFill>
                <a:latin typeface="Consolas" panose="020B0609020204030204" pitchFamily="49" charset="0"/>
              </a:rPr>
              <a:t>#include</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&lt;</a:t>
            </a:r>
            <a:r>
              <a:rPr lang="fr-FR" sz="2400" dirty="0" err="1">
                <a:solidFill>
                  <a:srgbClr val="032F62"/>
                </a:solidFill>
                <a:latin typeface="Consolas" panose="020B0609020204030204" pitchFamily="49" charset="0"/>
              </a:rPr>
              <a:t>stdio.h</a:t>
            </a:r>
            <a:r>
              <a:rPr lang="fr-FR" sz="2400" dirty="0">
                <a:solidFill>
                  <a:srgbClr val="032F62"/>
                </a:solidFill>
                <a:latin typeface="Consolas" panose="020B0609020204030204" pitchFamily="49" charset="0"/>
              </a:rPr>
              <a:t>&gt;</a:t>
            </a:r>
            <a:endParaRPr lang="fr-FR" sz="2400" dirty="0">
              <a:solidFill>
                <a:srgbClr val="24292E"/>
              </a:solidFill>
              <a:latin typeface="Consolas" panose="020B0609020204030204" pitchFamily="49" charset="0"/>
            </a:endParaRPr>
          </a:p>
          <a:p>
            <a:pPr marL="0" indent="0">
              <a:buNone/>
            </a:pPr>
            <a:r>
              <a:rPr lang="fr-FR" sz="2400" dirty="0">
                <a:solidFill>
                  <a:srgbClr val="D73A49"/>
                </a:solidFill>
                <a:latin typeface="Consolas" panose="020B0609020204030204" pitchFamily="49" charset="0"/>
              </a:rPr>
              <a:t>#include</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&lt;</a:t>
            </a:r>
            <a:r>
              <a:rPr lang="fr-FR" sz="2400" dirty="0" err="1">
                <a:solidFill>
                  <a:srgbClr val="032F62"/>
                </a:solidFill>
                <a:latin typeface="Consolas" panose="020B0609020204030204" pitchFamily="49" charset="0"/>
              </a:rPr>
              <a:t>stdlib.h</a:t>
            </a:r>
            <a:r>
              <a:rPr lang="fr-FR" sz="2400" dirty="0">
                <a:solidFill>
                  <a:srgbClr val="032F62"/>
                </a:solidFill>
                <a:latin typeface="Consolas" panose="020B0609020204030204" pitchFamily="49" charset="0"/>
              </a:rPr>
              <a:t>&gt;</a:t>
            </a:r>
            <a:endParaRPr lang="fr-FR" sz="2400" dirty="0">
              <a:solidFill>
                <a:srgbClr val="24292E"/>
              </a:solidFill>
              <a:latin typeface="Consolas" panose="020B0609020204030204" pitchFamily="49" charset="0"/>
            </a:endParaRPr>
          </a:p>
          <a:p>
            <a:pPr marL="0" indent="0">
              <a:buNone/>
            </a:pPr>
            <a:r>
              <a:rPr lang="fr-FR" sz="2400" dirty="0">
                <a:solidFill>
                  <a:srgbClr val="D73A49"/>
                </a:solidFill>
                <a:latin typeface="Consolas" panose="020B0609020204030204" pitchFamily="49" charset="0"/>
              </a:rPr>
              <a:t>#include</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&lt;</a:t>
            </a:r>
            <a:r>
              <a:rPr lang="fr-FR" sz="2400" dirty="0" err="1">
                <a:solidFill>
                  <a:srgbClr val="032F62"/>
                </a:solidFill>
                <a:latin typeface="Consolas" panose="020B0609020204030204" pitchFamily="49" charset="0"/>
              </a:rPr>
              <a:t>string.h</a:t>
            </a:r>
            <a:r>
              <a:rPr lang="fr-FR" sz="2400" dirty="0">
                <a:solidFill>
                  <a:srgbClr val="032F62"/>
                </a:solidFill>
                <a:latin typeface="Consolas" panose="020B0609020204030204" pitchFamily="49" charset="0"/>
              </a:rPr>
              <a:t>&gt;</a:t>
            </a:r>
            <a:endParaRPr lang="fr-FR" sz="2400" dirty="0">
              <a:solidFill>
                <a:srgbClr val="24292E"/>
              </a:solidFill>
              <a:latin typeface="Consolas" panose="020B0609020204030204" pitchFamily="49" charset="0"/>
            </a:endParaRPr>
          </a:p>
          <a:p>
            <a:pPr marL="0" indent="0">
              <a:buNone/>
            </a:pPr>
            <a:br>
              <a:rPr lang="fr-FR" sz="2400" dirty="0">
                <a:solidFill>
                  <a:srgbClr val="24292E"/>
                </a:solidFill>
                <a:latin typeface="Consolas" panose="020B0609020204030204" pitchFamily="49" charset="0"/>
              </a:rPr>
            </a:br>
            <a:r>
              <a:rPr lang="fr-FR" sz="2400" dirty="0" err="1">
                <a:solidFill>
                  <a:srgbClr val="D73A49"/>
                </a:solidFill>
                <a:latin typeface="Consolas" panose="020B0609020204030204" pitchFamily="49" charset="0"/>
              </a:rPr>
              <a:t>int</a:t>
            </a:r>
            <a:r>
              <a:rPr lang="fr-FR" sz="2400" dirty="0">
                <a:solidFill>
                  <a:srgbClr val="24292E"/>
                </a:solidFill>
                <a:latin typeface="Consolas" panose="020B0609020204030204" pitchFamily="49" charset="0"/>
              </a:rPr>
              <a:t> </a:t>
            </a:r>
            <a:r>
              <a:rPr lang="fr-FR" sz="2400" dirty="0">
                <a:solidFill>
                  <a:srgbClr val="6F42C1"/>
                </a:solidFill>
                <a:latin typeface="Consolas" panose="020B0609020204030204" pitchFamily="49" charset="0"/>
              </a:rPr>
              <a:t>main</a:t>
            </a:r>
            <a:r>
              <a:rPr lang="fr-FR" sz="2400" dirty="0">
                <a:solidFill>
                  <a:srgbClr val="24292E"/>
                </a:solidFill>
                <a:latin typeface="Consolas" panose="020B0609020204030204" pitchFamily="49" charset="0"/>
              </a:rPr>
              <a:t>() {</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chaine1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"Hello !"</a:t>
            </a:r>
            <a:r>
              <a:rPr lang="fr-FR" sz="2400" dirty="0">
                <a:solidFill>
                  <a:srgbClr val="24292E"/>
                </a:solidFill>
                <a:latin typeface="Consolas" panose="020B0609020204030204" pitchFamily="49" charset="0"/>
              </a:rPr>
              <a:t>;</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chaine2;</a:t>
            </a:r>
          </a:p>
          <a:p>
            <a:pPr marL="0" indent="0">
              <a:buNone/>
            </a:pPr>
            <a:r>
              <a:rPr lang="fr-FR" sz="2400" dirty="0">
                <a:solidFill>
                  <a:srgbClr val="24292E"/>
                </a:solidFill>
                <a:latin typeface="Consolas" panose="020B0609020204030204" pitchFamily="49" charset="0"/>
              </a:rPr>
              <a:t>    chaine2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malloc</a:t>
            </a: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strlen</a:t>
            </a:r>
            <a:r>
              <a:rPr lang="fr-FR" sz="2400" dirty="0">
                <a:solidFill>
                  <a:srgbClr val="24292E"/>
                </a:solidFill>
                <a:latin typeface="Consolas" panose="020B0609020204030204" pitchFamily="49" charset="0"/>
              </a:rPr>
              <a:t>(chaine1)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005CC5"/>
                </a:solidFill>
                <a:latin typeface="Consolas" panose="020B0609020204030204" pitchFamily="49" charset="0"/>
              </a:rPr>
              <a:t>1</a:t>
            </a:r>
            <a:r>
              <a:rPr lang="fr-FR" sz="2400" dirty="0">
                <a:solidFill>
                  <a:srgbClr val="24292E"/>
                </a:solidFill>
                <a:latin typeface="Consolas" panose="020B0609020204030204" pitchFamily="49" charset="0"/>
              </a:rPr>
              <a:t>) * </a:t>
            </a:r>
            <a:r>
              <a:rPr lang="fr-FR" sz="2400" dirty="0" err="1">
                <a:solidFill>
                  <a:srgbClr val="D73A49"/>
                </a:solidFill>
                <a:latin typeface="Consolas" panose="020B0609020204030204" pitchFamily="49" charset="0"/>
              </a:rPr>
              <a:t>sizeof</a:t>
            </a:r>
            <a:r>
              <a:rPr lang="fr-FR" sz="2400" dirty="0">
                <a:solidFill>
                  <a:srgbClr val="24292E"/>
                </a:solidFill>
                <a:latin typeface="Consolas" panose="020B0609020204030204" pitchFamily="49" charset="0"/>
              </a:rPr>
              <a:t>(</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if</a:t>
            </a:r>
            <a:r>
              <a:rPr lang="fr-FR" sz="2400" dirty="0">
                <a:solidFill>
                  <a:srgbClr val="24292E"/>
                </a:solidFill>
                <a:latin typeface="Consolas" panose="020B0609020204030204" pitchFamily="49" charset="0"/>
              </a:rPr>
              <a:t> (chaine2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6F42C1"/>
                </a:solidFill>
                <a:latin typeface="Consolas" panose="020B0609020204030204" pitchFamily="49" charset="0"/>
              </a:rPr>
              <a:t>NULL</a:t>
            </a:r>
            <a:r>
              <a:rPr lang="fr-FR" sz="2400" dirty="0">
                <a:solidFill>
                  <a:srgbClr val="24292E"/>
                </a:solidFill>
                <a:latin typeface="Consolas" panose="020B0609020204030204" pitchFamily="49" charset="0"/>
              </a:rPr>
              <a:t>) {</a:t>
            </a:r>
          </a:p>
          <a:p>
            <a:pPr marL="0" indent="0">
              <a:buNone/>
            </a:pP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strcpy</a:t>
            </a:r>
            <a:r>
              <a:rPr lang="fr-FR" sz="2400" dirty="0">
                <a:solidFill>
                  <a:srgbClr val="24292E"/>
                </a:solidFill>
                <a:latin typeface="Consolas" panose="020B0609020204030204" pitchFamily="49" charset="0"/>
              </a:rPr>
              <a:t>(chaine2, chaine1);</a:t>
            </a:r>
          </a:p>
          <a:p>
            <a:pPr marL="0" indent="0">
              <a:buNone/>
            </a:pP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puts</a:t>
            </a:r>
            <a:r>
              <a:rPr lang="fr-FR" sz="2400" dirty="0">
                <a:solidFill>
                  <a:srgbClr val="24292E"/>
                </a:solidFill>
                <a:latin typeface="Consolas" panose="020B0609020204030204" pitchFamily="49" charset="0"/>
              </a:rPr>
              <a:t>(chaine2);</a:t>
            </a:r>
          </a:p>
          <a:p>
            <a:pPr marL="0" indent="0">
              <a:buNone/>
            </a:pPr>
            <a:r>
              <a:rPr lang="fr-FR" sz="2400" dirty="0">
                <a:solidFill>
                  <a:srgbClr val="24292E"/>
                </a:solidFill>
                <a:latin typeface="Consolas" panose="020B0609020204030204" pitchFamily="49" charset="0"/>
              </a:rPr>
              <a:t>        </a:t>
            </a:r>
            <a:r>
              <a:rPr lang="fr-FR" sz="2400" dirty="0">
                <a:solidFill>
                  <a:srgbClr val="6F42C1"/>
                </a:solidFill>
                <a:latin typeface="Consolas" panose="020B0609020204030204" pitchFamily="49" charset="0"/>
              </a:rPr>
              <a:t>free</a:t>
            </a:r>
            <a:r>
              <a:rPr lang="fr-FR" sz="2400" dirty="0">
                <a:solidFill>
                  <a:srgbClr val="24292E"/>
                </a:solidFill>
                <a:latin typeface="Consolas" panose="020B0609020204030204" pitchFamily="49" charset="0"/>
              </a:rPr>
              <a:t>(chaine2);</a:t>
            </a:r>
          </a:p>
          <a:p>
            <a:pPr marL="0" indent="0">
              <a:buNone/>
            </a:pPr>
            <a:r>
              <a:rPr lang="fr-FR" sz="2400" dirty="0">
                <a:solidFill>
                  <a:srgbClr val="24292E"/>
                </a:solidFill>
                <a:latin typeface="Consolas" panose="020B0609020204030204" pitchFamily="49" charset="0"/>
              </a:rPr>
              <a:t>    }</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return</a:t>
            </a:r>
            <a:r>
              <a:rPr lang="fr-FR" sz="2400" dirty="0">
                <a:solidFill>
                  <a:srgbClr val="24292E"/>
                </a:solidFill>
                <a:latin typeface="Consolas" panose="020B0609020204030204" pitchFamily="49" charset="0"/>
              </a:rPr>
              <a:t> </a:t>
            </a:r>
            <a:r>
              <a:rPr lang="fr-FR" sz="2400" dirty="0">
                <a:solidFill>
                  <a:srgbClr val="005CC5"/>
                </a:solidFill>
                <a:latin typeface="Consolas" panose="020B0609020204030204" pitchFamily="49" charset="0"/>
              </a:rPr>
              <a:t>0</a:t>
            </a:r>
            <a:r>
              <a:rPr lang="fr-FR" sz="2400" dirty="0">
                <a:solidFill>
                  <a:srgbClr val="24292E"/>
                </a:solidFill>
                <a:latin typeface="Consolas" panose="020B0609020204030204" pitchFamily="49" charset="0"/>
              </a:rPr>
              <a:t>;</a:t>
            </a:r>
          </a:p>
          <a:p>
            <a:pPr marL="0" indent="0">
              <a:buNone/>
            </a:pPr>
            <a:r>
              <a:rPr lang="fr-FR" sz="2400" dirty="0">
                <a:solidFill>
                  <a:srgbClr val="24292E"/>
                </a:solidFill>
                <a:latin typeface="Consolas" panose="020B0609020204030204" pitchFamily="49" charset="0"/>
              </a:rPr>
              <a:t>}</a:t>
            </a:r>
          </a:p>
        </p:txBody>
      </p:sp>
      <p:sp>
        <p:nvSpPr>
          <p:cNvPr id="4" name="Titre 1">
            <a:extLst>
              <a:ext uri="{FF2B5EF4-FFF2-40B4-BE49-F238E27FC236}">
                <a16:creationId xmlns:a16="http://schemas.microsoft.com/office/drawing/2014/main" id="{92A4EFF5-5BD8-4171-BE6A-9578215A724A}"/>
              </a:ext>
            </a:extLst>
          </p:cNvPr>
          <p:cNvSpPr>
            <a:spLocks noGrp="1"/>
          </p:cNvSpPr>
          <p:nvPr>
            <p:ph type="title"/>
          </p:nvPr>
        </p:nvSpPr>
        <p:spPr>
          <a:xfrm>
            <a:off x="838200" y="365125"/>
            <a:ext cx="10515600" cy="1325563"/>
          </a:xfrm>
        </p:spPr>
        <p:txBody>
          <a:bodyPr/>
          <a:lstStyle/>
          <a:p>
            <a:pPr algn="r"/>
            <a:r>
              <a:rPr lang="fr-FR" b="1" dirty="0"/>
              <a:t>Exemple</a:t>
            </a:r>
          </a:p>
        </p:txBody>
      </p:sp>
    </p:spTree>
    <p:extLst>
      <p:ext uri="{BB962C8B-B14F-4D97-AF65-F5344CB8AC3E}">
        <p14:creationId xmlns:p14="http://schemas.microsoft.com/office/powerpoint/2010/main" val="185565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43636-87F6-4D57-AACC-7D1D609F4785}"/>
              </a:ext>
            </a:extLst>
          </p:cNvPr>
          <p:cNvSpPr>
            <a:spLocks noGrp="1"/>
          </p:cNvSpPr>
          <p:nvPr>
            <p:ph type="title"/>
          </p:nvPr>
        </p:nvSpPr>
        <p:spPr/>
        <p:txBody>
          <a:bodyPr/>
          <a:lstStyle/>
          <a:p>
            <a:r>
              <a:rPr lang="fr-FR" b="1" dirty="0" err="1"/>
              <a:t>calloc</a:t>
            </a:r>
            <a:r>
              <a:rPr lang="fr-FR" b="1" dirty="0"/>
              <a:t>()</a:t>
            </a:r>
          </a:p>
        </p:txBody>
      </p:sp>
      <p:sp>
        <p:nvSpPr>
          <p:cNvPr id="3" name="Espace réservé du contenu 2">
            <a:extLst>
              <a:ext uri="{FF2B5EF4-FFF2-40B4-BE49-F238E27FC236}">
                <a16:creationId xmlns:a16="http://schemas.microsoft.com/office/drawing/2014/main" id="{D0D2801B-F6AF-4E78-8525-E0C79788697F}"/>
              </a:ext>
            </a:extLst>
          </p:cNvPr>
          <p:cNvSpPr>
            <a:spLocks noGrp="1"/>
          </p:cNvSpPr>
          <p:nvPr>
            <p:ph idx="1"/>
          </p:nvPr>
        </p:nvSpPr>
        <p:spPr/>
        <p:txBody>
          <a:bodyPr>
            <a:normAutofit lnSpcReduction="10000"/>
          </a:bodyPr>
          <a:lstStyle/>
          <a:p>
            <a:pPr marL="0" indent="0" algn="ctr">
              <a:buNone/>
            </a:pPr>
            <a:r>
              <a:rPr lang="fr-FR" sz="2400" b="0" dirty="0" err="1">
                <a:solidFill>
                  <a:srgbClr val="D73A49"/>
                </a:solidFill>
                <a:effectLst/>
                <a:latin typeface="Consolas" panose="020B0609020204030204" pitchFamily="49" charset="0"/>
              </a:rPr>
              <a:t>void</a:t>
            </a:r>
            <a:r>
              <a:rPr lang="fr-FR" sz="2400" b="0" dirty="0">
                <a:solidFill>
                  <a:srgbClr val="24292E"/>
                </a:solidFill>
                <a:effectLst/>
                <a:latin typeface="Consolas" panose="020B0609020204030204" pitchFamily="49" charset="0"/>
              </a:rPr>
              <a:t> </a:t>
            </a:r>
            <a:r>
              <a:rPr lang="fr-FR" sz="2400" b="0" dirty="0">
                <a:solidFill>
                  <a:srgbClr val="D73A49"/>
                </a:solidFill>
                <a:effectLst/>
                <a:latin typeface="Consolas" panose="020B0609020204030204" pitchFamily="49" charset="0"/>
              </a:rPr>
              <a:t>*</a:t>
            </a:r>
            <a:r>
              <a:rPr lang="fr-FR" sz="2400" b="0" dirty="0">
                <a:solidFill>
                  <a:srgbClr val="24292E"/>
                </a:solidFill>
                <a:effectLst/>
                <a:latin typeface="Consolas" panose="020B0609020204030204" pitchFamily="49" charset="0"/>
              </a:rPr>
              <a:t> </a:t>
            </a:r>
            <a:r>
              <a:rPr lang="fr-FR" sz="3200" b="1" dirty="0" err="1">
                <a:solidFill>
                  <a:srgbClr val="6F42C1"/>
                </a:solidFill>
                <a:effectLst/>
                <a:latin typeface="Consolas" panose="020B0609020204030204" pitchFamily="49" charset="0"/>
              </a:rPr>
              <a:t>calloc</a:t>
            </a:r>
            <a:r>
              <a:rPr lang="fr-FR" sz="3200" b="1" dirty="0">
                <a:solidFill>
                  <a:srgbClr val="6F42C1"/>
                </a:solidFill>
                <a:effectLst/>
                <a:latin typeface="Consolas" panose="020B0609020204030204" pitchFamily="49" charset="0"/>
              </a:rPr>
              <a:t> </a:t>
            </a:r>
            <a:r>
              <a:rPr lang="fr-FR" sz="2400" b="0" dirty="0">
                <a:solidFill>
                  <a:srgbClr val="24292E"/>
                </a:solidFill>
                <a:effectLst/>
                <a:latin typeface="Consolas" panose="020B0609020204030204" pitchFamily="49" charset="0"/>
              </a:rPr>
              <a:t>(</a:t>
            </a:r>
            <a:r>
              <a:rPr lang="fr-FR" sz="2400" b="0" dirty="0" err="1">
                <a:solidFill>
                  <a:srgbClr val="6F42C1"/>
                </a:solidFill>
                <a:effectLst/>
                <a:latin typeface="Consolas" panose="020B0609020204030204" pitchFamily="49" charset="0"/>
              </a:rPr>
              <a:t>size_t</a:t>
            </a:r>
            <a:r>
              <a:rPr lang="fr-FR" sz="2400" b="0" dirty="0">
                <a:solidFill>
                  <a:srgbClr val="24292E"/>
                </a:solidFill>
                <a:effectLst/>
                <a:latin typeface="Consolas" panose="020B0609020204030204" pitchFamily="49" charset="0"/>
              </a:rPr>
              <a:t> </a:t>
            </a:r>
            <a:r>
              <a:rPr lang="fr-FR" sz="2400" b="0" dirty="0" err="1">
                <a:solidFill>
                  <a:srgbClr val="E36209"/>
                </a:solidFill>
                <a:effectLst/>
                <a:latin typeface="Consolas" panose="020B0609020204030204" pitchFamily="49" charset="0"/>
              </a:rPr>
              <a:t>elementCount</a:t>
            </a:r>
            <a:r>
              <a:rPr lang="fr-FR" sz="2400" b="0" dirty="0">
                <a:solidFill>
                  <a:srgbClr val="24292E"/>
                </a:solidFill>
                <a:effectLst/>
                <a:latin typeface="Consolas" panose="020B0609020204030204" pitchFamily="49" charset="0"/>
              </a:rPr>
              <a:t>, </a:t>
            </a:r>
            <a:r>
              <a:rPr lang="fr-FR" sz="2400" b="0" dirty="0" err="1">
                <a:solidFill>
                  <a:srgbClr val="6F42C1"/>
                </a:solidFill>
                <a:effectLst/>
                <a:latin typeface="Consolas" panose="020B0609020204030204" pitchFamily="49" charset="0"/>
              </a:rPr>
              <a:t>size_t</a:t>
            </a:r>
            <a:r>
              <a:rPr lang="fr-FR" sz="2400" b="0" dirty="0">
                <a:solidFill>
                  <a:srgbClr val="24292E"/>
                </a:solidFill>
                <a:effectLst/>
                <a:latin typeface="Consolas" panose="020B0609020204030204" pitchFamily="49" charset="0"/>
              </a:rPr>
              <a:t> </a:t>
            </a:r>
            <a:r>
              <a:rPr lang="fr-FR" sz="2400" b="0" dirty="0" err="1">
                <a:solidFill>
                  <a:srgbClr val="E36209"/>
                </a:solidFill>
                <a:effectLst/>
                <a:latin typeface="Consolas" panose="020B0609020204030204" pitchFamily="49" charset="0"/>
              </a:rPr>
              <a:t>elementSize</a:t>
            </a:r>
            <a:r>
              <a:rPr lang="fr-FR" sz="2400" b="0" dirty="0">
                <a:solidFill>
                  <a:srgbClr val="24292E"/>
                </a:solidFill>
                <a:effectLst/>
                <a:latin typeface="Consolas" panose="020B0609020204030204" pitchFamily="49" charset="0"/>
              </a:rPr>
              <a:t>);</a:t>
            </a:r>
            <a:endParaRPr lang="fr-FR" sz="2400" dirty="0"/>
          </a:p>
          <a:p>
            <a:endParaRPr lang="fr-FR" dirty="0"/>
          </a:p>
          <a:p>
            <a:r>
              <a:rPr lang="fr-FR" dirty="0"/>
              <a:t>Alloue </a:t>
            </a:r>
            <a:r>
              <a:rPr lang="fr-FR" dirty="0" err="1"/>
              <a:t>elementCount</a:t>
            </a:r>
            <a:r>
              <a:rPr lang="fr-FR" dirty="0"/>
              <a:t> blocs mémoire dans le tas de la taille unitaire </a:t>
            </a:r>
            <a:r>
              <a:rPr lang="fr-FR" dirty="0" err="1"/>
              <a:t>elementSize</a:t>
            </a:r>
            <a:r>
              <a:rPr lang="fr-FR" dirty="0"/>
              <a:t> en initialisant chaque bloc à 0.</a:t>
            </a:r>
          </a:p>
          <a:p>
            <a:endParaRPr lang="fr-FR" dirty="0"/>
          </a:p>
          <a:p>
            <a:r>
              <a:rPr lang="fr-FR" dirty="0"/>
              <a:t>Au total, la zone de mémoire allouée occupera donc </a:t>
            </a:r>
            <a:r>
              <a:rPr lang="fr-FR" dirty="0" err="1"/>
              <a:t>elementCount</a:t>
            </a:r>
            <a:r>
              <a:rPr lang="fr-FR" dirty="0"/>
              <a:t> * </a:t>
            </a:r>
            <a:r>
              <a:rPr lang="fr-FR" dirty="0" err="1"/>
              <a:t>elementSize</a:t>
            </a:r>
            <a:r>
              <a:rPr lang="fr-FR" dirty="0"/>
              <a:t> octets.</a:t>
            </a:r>
          </a:p>
          <a:p>
            <a:endParaRPr lang="fr-FR" dirty="0"/>
          </a:p>
          <a:p>
            <a:r>
              <a:rPr lang="fr-FR" dirty="0"/>
              <a:t>Renvoie un pointeur générique (</a:t>
            </a:r>
            <a:r>
              <a:rPr lang="fr-FR" dirty="0" err="1"/>
              <a:t>void</a:t>
            </a:r>
            <a:r>
              <a:rPr lang="fr-FR" dirty="0"/>
              <a:t> *) vers le bloc mémoire alloué si tout se passe bien, NULL sinon.</a:t>
            </a:r>
          </a:p>
          <a:p>
            <a:endParaRPr lang="fr-FR" dirty="0"/>
          </a:p>
        </p:txBody>
      </p:sp>
    </p:spTree>
    <p:extLst>
      <p:ext uri="{BB962C8B-B14F-4D97-AF65-F5344CB8AC3E}">
        <p14:creationId xmlns:p14="http://schemas.microsoft.com/office/powerpoint/2010/main" val="92709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461632-9AF1-409D-8771-E580B2AFE015}"/>
              </a:ext>
            </a:extLst>
          </p:cNvPr>
          <p:cNvSpPr>
            <a:spLocks noGrp="1"/>
          </p:cNvSpPr>
          <p:nvPr>
            <p:ph idx="1"/>
          </p:nvPr>
        </p:nvSpPr>
        <p:spPr>
          <a:xfrm>
            <a:off x="0" y="0"/>
            <a:ext cx="12192000" cy="6858000"/>
          </a:xfrm>
        </p:spPr>
        <p:txBody>
          <a:bodyPr>
            <a:normAutofit/>
          </a:bodyPr>
          <a:lstStyle/>
          <a:p>
            <a:pPr marL="0" indent="0">
              <a:buNone/>
            </a:pPr>
            <a:r>
              <a:rPr lang="fr-FR" sz="2400" dirty="0">
                <a:solidFill>
                  <a:srgbClr val="D73A49"/>
                </a:solidFill>
                <a:latin typeface="Consolas" panose="020B0609020204030204" pitchFamily="49" charset="0"/>
              </a:rPr>
              <a:t>#include</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&lt;</a:t>
            </a:r>
            <a:r>
              <a:rPr lang="fr-FR" sz="2400" dirty="0" err="1">
                <a:solidFill>
                  <a:srgbClr val="032F62"/>
                </a:solidFill>
                <a:latin typeface="Consolas" panose="020B0609020204030204" pitchFamily="49" charset="0"/>
              </a:rPr>
              <a:t>stdio.h</a:t>
            </a:r>
            <a:r>
              <a:rPr lang="fr-FR" sz="2400" dirty="0">
                <a:solidFill>
                  <a:srgbClr val="032F62"/>
                </a:solidFill>
                <a:latin typeface="Consolas" panose="020B0609020204030204" pitchFamily="49" charset="0"/>
              </a:rPr>
              <a:t>&gt;</a:t>
            </a:r>
            <a:endParaRPr lang="fr-FR" sz="2400" dirty="0">
              <a:solidFill>
                <a:srgbClr val="24292E"/>
              </a:solidFill>
              <a:latin typeface="Consolas" panose="020B0609020204030204" pitchFamily="49" charset="0"/>
            </a:endParaRPr>
          </a:p>
          <a:p>
            <a:pPr marL="0" indent="0">
              <a:buNone/>
            </a:pPr>
            <a:r>
              <a:rPr lang="fr-FR" sz="2400" dirty="0">
                <a:solidFill>
                  <a:srgbClr val="D73A49"/>
                </a:solidFill>
                <a:latin typeface="Consolas" panose="020B0609020204030204" pitchFamily="49" charset="0"/>
              </a:rPr>
              <a:t>#include</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&lt;</a:t>
            </a:r>
            <a:r>
              <a:rPr lang="fr-FR" sz="2400" dirty="0" err="1">
                <a:solidFill>
                  <a:srgbClr val="032F62"/>
                </a:solidFill>
                <a:latin typeface="Consolas" panose="020B0609020204030204" pitchFamily="49" charset="0"/>
              </a:rPr>
              <a:t>stdlib.h</a:t>
            </a:r>
            <a:r>
              <a:rPr lang="fr-FR" sz="2400" dirty="0">
                <a:solidFill>
                  <a:srgbClr val="032F62"/>
                </a:solidFill>
                <a:latin typeface="Consolas" panose="020B0609020204030204" pitchFamily="49" charset="0"/>
              </a:rPr>
              <a:t>&gt;</a:t>
            </a:r>
            <a:endParaRPr lang="fr-FR" sz="2400" dirty="0">
              <a:solidFill>
                <a:srgbClr val="24292E"/>
              </a:solidFill>
              <a:latin typeface="Consolas" panose="020B0609020204030204" pitchFamily="49" charset="0"/>
            </a:endParaRPr>
          </a:p>
          <a:p>
            <a:pPr marL="0" indent="0">
              <a:buNone/>
            </a:pPr>
            <a:r>
              <a:rPr lang="fr-FR" sz="2400" dirty="0">
                <a:solidFill>
                  <a:srgbClr val="D73A49"/>
                </a:solidFill>
                <a:latin typeface="Consolas" panose="020B0609020204030204" pitchFamily="49" charset="0"/>
              </a:rPr>
              <a:t>#include</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&lt;</a:t>
            </a:r>
            <a:r>
              <a:rPr lang="fr-FR" sz="2400" dirty="0" err="1">
                <a:solidFill>
                  <a:srgbClr val="032F62"/>
                </a:solidFill>
                <a:latin typeface="Consolas" panose="020B0609020204030204" pitchFamily="49" charset="0"/>
              </a:rPr>
              <a:t>string.h</a:t>
            </a:r>
            <a:r>
              <a:rPr lang="fr-FR" sz="2400" dirty="0">
                <a:solidFill>
                  <a:srgbClr val="032F62"/>
                </a:solidFill>
                <a:latin typeface="Consolas" panose="020B0609020204030204" pitchFamily="49" charset="0"/>
              </a:rPr>
              <a:t>&gt;</a:t>
            </a:r>
            <a:endParaRPr lang="fr-FR" sz="2400" dirty="0">
              <a:solidFill>
                <a:srgbClr val="24292E"/>
              </a:solidFill>
              <a:latin typeface="Consolas" panose="020B0609020204030204" pitchFamily="49" charset="0"/>
            </a:endParaRPr>
          </a:p>
          <a:p>
            <a:pPr marL="0" indent="0">
              <a:buNone/>
            </a:pPr>
            <a:br>
              <a:rPr lang="fr-FR" sz="2400" dirty="0">
                <a:solidFill>
                  <a:srgbClr val="24292E"/>
                </a:solidFill>
                <a:latin typeface="Consolas" panose="020B0609020204030204" pitchFamily="49" charset="0"/>
              </a:rPr>
            </a:br>
            <a:r>
              <a:rPr lang="fr-FR" sz="2400" dirty="0" err="1">
                <a:solidFill>
                  <a:srgbClr val="D73A49"/>
                </a:solidFill>
                <a:latin typeface="Consolas" panose="020B0609020204030204" pitchFamily="49" charset="0"/>
              </a:rPr>
              <a:t>int</a:t>
            </a:r>
            <a:r>
              <a:rPr lang="fr-FR" sz="2400" dirty="0">
                <a:solidFill>
                  <a:srgbClr val="24292E"/>
                </a:solidFill>
                <a:latin typeface="Consolas" panose="020B0609020204030204" pitchFamily="49" charset="0"/>
              </a:rPr>
              <a:t> </a:t>
            </a:r>
            <a:r>
              <a:rPr lang="fr-FR" sz="2400" dirty="0">
                <a:solidFill>
                  <a:srgbClr val="6F42C1"/>
                </a:solidFill>
                <a:latin typeface="Consolas" panose="020B0609020204030204" pitchFamily="49" charset="0"/>
              </a:rPr>
              <a:t>main</a:t>
            </a:r>
            <a:r>
              <a:rPr lang="fr-FR" sz="2400" dirty="0">
                <a:solidFill>
                  <a:srgbClr val="24292E"/>
                </a:solidFill>
                <a:latin typeface="Consolas" panose="020B0609020204030204" pitchFamily="49" charset="0"/>
              </a:rPr>
              <a:t>() {</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chaine1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032F62"/>
                </a:solidFill>
                <a:latin typeface="Consolas" panose="020B0609020204030204" pitchFamily="49" charset="0"/>
              </a:rPr>
              <a:t>"Hello !"</a:t>
            </a:r>
            <a:r>
              <a:rPr lang="fr-FR" sz="2400" dirty="0">
                <a:solidFill>
                  <a:srgbClr val="24292E"/>
                </a:solidFill>
                <a:latin typeface="Consolas" panose="020B0609020204030204" pitchFamily="49" charset="0"/>
              </a:rPr>
              <a:t>;</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chaine2;</a:t>
            </a:r>
          </a:p>
          <a:p>
            <a:pPr marL="0" indent="0">
              <a:buNone/>
            </a:pPr>
            <a:r>
              <a:rPr lang="fr-FR" sz="2400" dirty="0">
                <a:solidFill>
                  <a:srgbClr val="24292E"/>
                </a:solidFill>
                <a:latin typeface="Consolas" panose="020B0609020204030204" pitchFamily="49" charset="0"/>
              </a:rPr>
              <a:t>    chaine2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calloc</a:t>
            </a: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strlen</a:t>
            </a:r>
            <a:r>
              <a:rPr lang="fr-FR" sz="2400" dirty="0">
                <a:solidFill>
                  <a:srgbClr val="24292E"/>
                </a:solidFill>
                <a:latin typeface="Consolas" panose="020B0609020204030204" pitchFamily="49" charset="0"/>
              </a:rPr>
              <a:t>(chaine1)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005CC5"/>
                </a:solidFill>
                <a:latin typeface="Consolas" panose="020B0609020204030204" pitchFamily="49" charset="0"/>
              </a:rPr>
              <a:t>1</a:t>
            </a:r>
            <a:r>
              <a:rPr lang="fr-FR" sz="2400" dirty="0">
                <a:solidFill>
                  <a:srgbClr val="24292E"/>
                </a:solidFill>
                <a:latin typeface="Consolas" panose="020B0609020204030204" pitchFamily="49" charset="0"/>
              </a:rPr>
              <a:t>, </a:t>
            </a:r>
            <a:r>
              <a:rPr lang="fr-FR" sz="2400" dirty="0" err="1">
                <a:solidFill>
                  <a:srgbClr val="D73A49"/>
                </a:solidFill>
                <a:latin typeface="Consolas" panose="020B0609020204030204" pitchFamily="49" charset="0"/>
              </a:rPr>
              <a:t>sizeof</a:t>
            </a:r>
            <a:r>
              <a:rPr lang="fr-FR" sz="2400" dirty="0">
                <a:solidFill>
                  <a:srgbClr val="24292E"/>
                </a:solidFill>
                <a:latin typeface="Consolas" panose="020B0609020204030204" pitchFamily="49" charset="0"/>
              </a:rPr>
              <a:t>(</a:t>
            </a:r>
            <a:r>
              <a:rPr lang="fr-FR" sz="2400" dirty="0">
                <a:solidFill>
                  <a:srgbClr val="D73A49"/>
                </a:solidFill>
                <a:latin typeface="Consolas" panose="020B0609020204030204" pitchFamily="49" charset="0"/>
              </a:rPr>
              <a:t>char</a:t>
            </a:r>
            <a:r>
              <a:rPr lang="fr-FR" sz="2400" dirty="0">
                <a:solidFill>
                  <a:srgbClr val="24292E"/>
                </a:solidFill>
                <a:latin typeface="Consolas" panose="020B0609020204030204" pitchFamily="49" charset="0"/>
              </a:rPr>
              <a:t>));</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if</a:t>
            </a:r>
            <a:r>
              <a:rPr lang="fr-FR" sz="2400" dirty="0">
                <a:solidFill>
                  <a:srgbClr val="24292E"/>
                </a:solidFill>
                <a:latin typeface="Consolas" panose="020B0609020204030204" pitchFamily="49" charset="0"/>
              </a:rPr>
              <a:t> (chaine2 </a:t>
            </a:r>
            <a:r>
              <a:rPr lang="fr-FR" sz="2400" dirty="0">
                <a:solidFill>
                  <a:srgbClr val="D73A49"/>
                </a:solidFill>
                <a:latin typeface="Consolas" panose="020B0609020204030204" pitchFamily="49" charset="0"/>
              </a:rPr>
              <a:t>!=</a:t>
            </a:r>
            <a:r>
              <a:rPr lang="fr-FR" sz="2400" dirty="0">
                <a:solidFill>
                  <a:srgbClr val="24292E"/>
                </a:solidFill>
                <a:latin typeface="Consolas" panose="020B0609020204030204" pitchFamily="49" charset="0"/>
              </a:rPr>
              <a:t> </a:t>
            </a:r>
            <a:r>
              <a:rPr lang="fr-FR" sz="2400" dirty="0">
                <a:solidFill>
                  <a:srgbClr val="6F42C1"/>
                </a:solidFill>
                <a:latin typeface="Consolas" panose="020B0609020204030204" pitchFamily="49" charset="0"/>
              </a:rPr>
              <a:t>NULL</a:t>
            </a:r>
            <a:r>
              <a:rPr lang="fr-FR" sz="2400" dirty="0">
                <a:solidFill>
                  <a:srgbClr val="24292E"/>
                </a:solidFill>
                <a:latin typeface="Consolas" panose="020B0609020204030204" pitchFamily="49" charset="0"/>
              </a:rPr>
              <a:t>) {</a:t>
            </a:r>
          </a:p>
          <a:p>
            <a:pPr marL="0" indent="0">
              <a:buNone/>
            </a:pP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strcpy</a:t>
            </a:r>
            <a:r>
              <a:rPr lang="fr-FR" sz="2400" dirty="0">
                <a:solidFill>
                  <a:srgbClr val="24292E"/>
                </a:solidFill>
                <a:latin typeface="Consolas" panose="020B0609020204030204" pitchFamily="49" charset="0"/>
              </a:rPr>
              <a:t>(chaine2, chaine1);</a:t>
            </a:r>
          </a:p>
          <a:p>
            <a:pPr marL="0" indent="0">
              <a:buNone/>
            </a:pPr>
            <a:r>
              <a:rPr lang="fr-FR" sz="2400" dirty="0">
                <a:solidFill>
                  <a:srgbClr val="24292E"/>
                </a:solidFill>
                <a:latin typeface="Consolas" panose="020B0609020204030204" pitchFamily="49" charset="0"/>
              </a:rPr>
              <a:t>        </a:t>
            </a:r>
            <a:r>
              <a:rPr lang="fr-FR" sz="2400" dirty="0" err="1">
                <a:solidFill>
                  <a:srgbClr val="6F42C1"/>
                </a:solidFill>
                <a:latin typeface="Consolas" panose="020B0609020204030204" pitchFamily="49" charset="0"/>
              </a:rPr>
              <a:t>puts</a:t>
            </a:r>
            <a:r>
              <a:rPr lang="fr-FR" sz="2400" dirty="0">
                <a:solidFill>
                  <a:srgbClr val="24292E"/>
                </a:solidFill>
                <a:latin typeface="Consolas" panose="020B0609020204030204" pitchFamily="49" charset="0"/>
              </a:rPr>
              <a:t>(chaine2);</a:t>
            </a:r>
          </a:p>
          <a:p>
            <a:pPr marL="0" indent="0">
              <a:buNone/>
            </a:pPr>
            <a:r>
              <a:rPr lang="fr-FR" sz="2400" dirty="0">
                <a:solidFill>
                  <a:srgbClr val="24292E"/>
                </a:solidFill>
                <a:latin typeface="Consolas" panose="020B0609020204030204" pitchFamily="49" charset="0"/>
              </a:rPr>
              <a:t>        </a:t>
            </a:r>
            <a:r>
              <a:rPr lang="fr-FR" sz="2400" dirty="0">
                <a:solidFill>
                  <a:srgbClr val="6F42C1"/>
                </a:solidFill>
                <a:latin typeface="Consolas" panose="020B0609020204030204" pitchFamily="49" charset="0"/>
              </a:rPr>
              <a:t>free</a:t>
            </a:r>
            <a:r>
              <a:rPr lang="fr-FR" sz="2400" dirty="0">
                <a:solidFill>
                  <a:srgbClr val="24292E"/>
                </a:solidFill>
                <a:latin typeface="Consolas" panose="020B0609020204030204" pitchFamily="49" charset="0"/>
              </a:rPr>
              <a:t>(chaine2);</a:t>
            </a:r>
          </a:p>
          <a:p>
            <a:pPr marL="0" indent="0">
              <a:buNone/>
            </a:pPr>
            <a:r>
              <a:rPr lang="fr-FR" sz="2400" dirty="0">
                <a:solidFill>
                  <a:srgbClr val="24292E"/>
                </a:solidFill>
                <a:latin typeface="Consolas" panose="020B0609020204030204" pitchFamily="49" charset="0"/>
              </a:rPr>
              <a:t>    }</a:t>
            </a:r>
          </a:p>
          <a:p>
            <a:pPr marL="0" indent="0">
              <a:buNone/>
            </a:pPr>
            <a:r>
              <a:rPr lang="fr-FR" sz="2400" dirty="0">
                <a:solidFill>
                  <a:srgbClr val="24292E"/>
                </a:solidFill>
                <a:latin typeface="Consolas" panose="020B0609020204030204" pitchFamily="49" charset="0"/>
              </a:rPr>
              <a:t>    </a:t>
            </a:r>
            <a:r>
              <a:rPr lang="fr-FR" sz="2400" dirty="0">
                <a:solidFill>
                  <a:srgbClr val="D73A49"/>
                </a:solidFill>
                <a:latin typeface="Consolas" panose="020B0609020204030204" pitchFamily="49" charset="0"/>
              </a:rPr>
              <a:t>return</a:t>
            </a:r>
            <a:r>
              <a:rPr lang="fr-FR" sz="2400" dirty="0">
                <a:solidFill>
                  <a:srgbClr val="24292E"/>
                </a:solidFill>
                <a:latin typeface="Consolas" panose="020B0609020204030204" pitchFamily="49" charset="0"/>
              </a:rPr>
              <a:t> </a:t>
            </a:r>
            <a:r>
              <a:rPr lang="fr-FR" sz="2400" dirty="0">
                <a:solidFill>
                  <a:srgbClr val="005CC5"/>
                </a:solidFill>
                <a:latin typeface="Consolas" panose="020B0609020204030204" pitchFamily="49" charset="0"/>
              </a:rPr>
              <a:t>0</a:t>
            </a:r>
            <a:r>
              <a:rPr lang="fr-FR" sz="2400" dirty="0">
                <a:solidFill>
                  <a:srgbClr val="24292E"/>
                </a:solidFill>
                <a:latin typeface="Consolas" panose="020B0609020204030204" pitchFamily="49" charset="0"/>
              </a:rPr>
              <a:t>;</a:t>
            </a:r>
          </a:p>
          <a:p>
            <a:pPr marL="0" indent="0">
              <a:buNone/>
            </a:pPr>
            <a:r>
              <a:rPr lang="fr-FR" sz="2400" dirty="0">
                <a:solidFill>
                  <a:srgbClr val="24292E"/>
                </a:solidFill>
                <a:latin typeface="Consolas" panose="020B0609020204030204" pitchFamily="49" charset="0"/>
              </a:rPr>
              <a:t>}</a:t>
            </a:r>
          </a:p>
        </p:txBody>
      </p:sp>
      <p:sp>
        <p:nvSpPr>
          <p:cNvPr id="4" name="Titre 1">
            <a:extLst>
              <a:ext uri="{FF2B5EF4-FFF2-40B4-BE49-F238E27FC236}">
                <a16:creationId xmlns:a16="http://schemas.microsoft.com/office/drawing/2014/main" id="{92A4EFF5-5BD8-4171-BE6A-9578215A724A}"/>
              </a:ext>
            </a:extLst>
          </p:cNvPr>
          <p:cNvSpPr>
            <a:spLocks noGrp="1"/>
          </p:cNvSpPr>
          <p:nvPr>
            <p:ph type="title"/>
          </p:nvPr>
        </p:nvSpPr>
        <p:spPr>
          <a:xfrm>
            <a:off x="838200" y="365125"/>
            <a:ext cx="10515600" cy="1325563"/>
          </a:xfrm>
        </p:spPr>
        <p:txBody>
          <a:bodyPr/>
          <a:lstStyle/>
          <a:p>
            <a:pPr algn="r"/>
            <a:r>
              <a:rPr lang="fr-FR" b="1" dirty="0"/>
              <a:t>Exemple</a:t>
            </a:r>
          </a:p>
        </p:txBody>
      </p:sp>
    </p:spTree>
    <p:extLst>
      <p:ext uri="{BB962C8B-B14F-4D97-AF65-F5344CB8AC3E}">
        <p14:creationId xmlns:p14="http://schemas.microsoft.com/office/powerpoint/2010/main" val="296823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3A7A8-8465-4367-862F-49D47AC5BD7A}"/>
              </a:ext>
            </a:extLst>
          </p:cNvPr>
          <p:cNvSpPr>
            <a:spLocks noGrp="1"/>
          </p:cNvSpPr>
          <p:nvPr>
            <p:ph type="title"/>
          </p:nvPr>
        </p:nvSpPr>
        <p:spPr/>
        <p:txBody>
          <a:bodyPr/>
          <a:lstStyle/>
          <a:p>
            <a:r>
              <a:rPr lang="fr-FR" b="1" dirty="0" err="1"/>
              <a:t>realloc</a:t>
            </a:r>
            <a:r>
              <a:rPr lang="fr-FR" b="1" dirty="0"/>
              <a:t>()</a:t>
            </a:r>
          </a:p>
        </p:txBody>
      </p:sp>
      <p:sp>
        <p:nvSpPr>
          <p:cNvPr id="3" name="Espace réservé du contenu 2">
            <a:extLst>
              <a:ext uri="{FF2B5EF4-FFF2-40B4-BE49-F238E27FC236}">
                <a16:creationId xmlns:a16="http://schemas.microsoft.com/office/drawing/2014/main" id="{5D9DA4C4-44F5-4B8F-84E2-7DD31356E8B3}"/>
              </a:ext>
            </a:extLst>
          </p:cNvPr>
          <p:cNvSpPr>
            <a:spLocks noGrp="1"/>
          </p:cNvSpPr>
          <p:nvPr>
            <p:ph idx="1"/>
          </p:nvPr>
        </p:nvSpPr>
        <p:spPr/>
        <p:txBody>
          <a:bodyPr>
            <a:normAutofit lnSpcReduction="10000"/>
          </a:bodyPr>
          <a:lstStyle/>
          <a:p>
            <a:pPr marL="0" indent="0" algn="ctr">
              <a:buNone/>
            </a:pPr>
            <a:r>
              <a:rPr lang="fr-FR" sz="2400" b="0" dirty="0" err="1">
                <a:solidFill>
                  <a:srgbClr val="D73A49"/>
                </a:solidFill>
                <a:effectLst/>
                <a:latin typeface="Consolas" panose="020B0609020204030204" pitchFamily="49" charset="0"/>
              </a:rPr>
              <a:t>void</a:t>
            </a:r>
            <a:r>
              <a:rPr lang="fr-FR" sz="2400" b="0" dirty="0">
                <a:solidFill>
                  <a:srgbClr val="24292E"/>
                </a:solidFill>
                <a:effectLst/>
                <a:latin typeface="Consolas" panose="020B0609020204030204" pitchFamily="49" charset="0"/>
              </a:rPr>
              <a:t> </a:t>
            </a:r>
            <a:r>
              <a:rPr lang="fr-FR" sz="2400" b="0" dirty="0">
                <a:solidFill>
                  <a:srgbClr val="D73A49"/>
                </a:solidFill>
                <a:effectLst/>
                <a:latin typeface="Consolas" panose="020B0609020204030204" pitchFamily="49" charset="0"/>
              </a:rPr>
              <a:t>*</a:t>
            </a:r>
            <a:r>
              <a:rPr lang="fr-FR" sz="2400" b="0" dirty="0">
                <a:solidFill>
                  <a:srgbClr val="24292E"/>
                </a:solidFill>
                <a:effectLst/>
                <a:latin typeface="Consolas" panose="020B0609020204030204" pitchFamily="49" charset="0"/>
              </a:rPr>
              <a:t> </a:t>
            </a:r>
            <a:r>
              <a:rPr lang="fr-FR" sz="3200" b="1" dirty="0" err="1">
                <a:solidFill>
                  <a:srgbClr val="6F42C1"/>
                </a:solidFill>
                <a:effectLst/>
                <a:latin typeface="Consolas" panose="020B0609020204030204" pitchFamily="49" charset="0"/>
              </a:rPr>
              <a:t>realloc</a:t>
            </a:r>
            <a:r>
              <a:rPr lang="fr-FR" sz="3200" b="1" dirty="0">
                <a:solidFill>
                  <a:srgbClr val="6F42C1"/>
                </a:solidFill>
                <a:effectLst/>
                <a:latin typeface="Consolas" panose="020B0609020204030204" pitchFamily="49" charset="0"/>
              </a:rPr>
              <a:t> </a:t>
            </a:r>
            <a:r>
              <a:rPr lang="fr-FR" sz="2400" b="0" dirty="0">
                <a:solidFill>
                  <a:srgbClr val="24292E"/>
                </a:solidFill>
                <a:effectLst/>
                <a:latin typeface="Consolas" panose="020B0609020204030204" pitchFamily="49" charset="0"/>
              </a:rPr>
              <a:t>(</a:t>
            </a:r>
            <a:r>
              <a:rPr lang="fr-FR" sz="2400" b="0" dirty="0" err="1">
                <a:solidFill>
                  <a:srgbClr val="D73A49"/>
                </a:solidFill>
                <a:effectLst/>
                <a:latin typeface="Consolas" panose="020B0609020204030204" pitchFamily="49" charset="0"/>
              </a:rPr>
              <a:t>void</a:t>
            </a:r>
            <a:r>
              <a:rPr lang="fr-FR" sz="2400" b="0" dirty="0">
                <a:solidFill>
                  <a:srgbClr val="24292E"/>
                </a:solidFill>
                <a:effectLst/>
                <a:latin typeface="Consolas" panose="020B0609020204030204" pitchFamily="49" charset="0"/>
              </a:rPr>
              <a:t> </a:t>
            </a:r>
            <a:r>
              <a:rPr lang="fr-FR" sz="2400" b="0" dirty="0">
                <a:solidFill>
                  <a:srgbClr val="D73A49"/>
                </a:solidFill>
                <a:effectLst/>
                <a:latin typeface="Consolas" panose="020B0609020204030204" pitchFamily="49" charset="0"/>
              </a:rPr>
              <a:t>*</a:t>
            </a:r>
            <a:r>
              <a:rPr lang="fr-FR" sz="2400" b="0" dirty="0">
                <a:solidFill>
                  <a:srgbClr val="24292E"/>
                </a:solidFill>
                <a:effectLst/>
                <a:latin typeface="Consolas" panose="020B0609020204030204" pitchFamily="49" charset="0"/>
              </a:rPr>
              <a:t> </a:t>
            </a:r>
            <a:r>
              <a:rPr lang="fr-FR" sz="2400" b="0" dirty="0">
                <a:solidFill>
                  <a:srgbClr val="E36209"/>
                </a:solidFill>
                <a:effectLst/>
                <a:latin typeface="Consolas" panose="020B0609020204030204" pitchFamily="49" charset="0"/>
              </a:rPr>
              <a:t>pointer</a:t>
            </a:r>
            <a:r>
              <a:rPr lang="fr-FR" sz="2400" b="0" dirty="0">
                <a:solidFill>
                  <a:srgbClr val="24292E"/>
                </a:solidFill>
                <a:effectLst/>
                <a:latin typeface="Consolas" panose="020B0609020204030204" pitchFamily="49" charset="0"/>
              </a:rPr>
              <a:t>, </a:t>
            </a:r>
            <a:r>
              <a:rPr lang="fr-FR" sz="2400" b="0" dirty="0" err="1">
                <a:solidFill>
                  <a:srgbClr val="6F42C1"/>
                </a:solidFill>
                <a:effectLst/>
                <a:latin typeface="Consolas" panose="020B0609020204030204" pitchFamily="49" charset="0"/>
              </a:rPr>
              <a:t>size_t</a:t>
            </a:r>
            <a:r>
              <a:rPr lang="fr-FR" sz="2400" b="0" dirty="0">
                <a:solidFill>
                  <a:srgbClr val="24292E"/>
                </a:solidFill>
                <a:effectLst/>
                <a:latin typeface="Consolas" panose="020B0609020204030204" pitchFamily="49" charset="0"/>
              </a:rPr>
              <a:t> </a:t>
            </a:r>
            <a:r>
              <a:rPr lang="fr-FR" sz="2400" b="0" dirty="0" err="1">
                <a:solidFill>
                  <a:srgbClr val="E36209"/>
                </a:solidFill>
                <a:effectLst/>
                <a:latin typeface="Consolas" panose="020B0609020204030204" pitchFamily="49" charset="0"/>
              </a:rPr>
              <a:t>memorySize</a:t>
            </a:r>
            <a:r>
              <a:rPr lang="fr-FR" sz="2400" b="0" dirty="0">
                <a:solidFill>
                  <a:srgbClr val="24292E"/>
                </a:solidFill>
                <a:effectLst/>
                <a:latin typeface="Consolas" panose="020B0609020204030204" pitchFamily="49" charset="0"/>
              </a:rPr>
              <a:t>);</a:t>
            </a:r>
            <a:endParaRPr lang="fr-FR" sz="2400" b="0" i="0" dirty="0">
              <a:solidFill>
                <a:srgbClr val="000000"/>
              </a:solidFill>
              <a:effectLst/>
              <a:latin typeface="arial" panose="020B0604020202020204" pitchFamily="34" charset="0"/>
            </a:endParaRPr>
          </a:p>
          <a:p>
            <a:endParaRPr lang="fr-FR" dirty="0">
              <a:solidFill>
                <a:srgbClr val="000000"/>
              </a:solidFill>
              <a:latin typeface="arial" panose="020B0604020202020204" pitchFamily="34" charset="0"/>
            </a:endParaRPr>
          </a:p>
          <a:p>
            <a:r>
              <a:rPr lang="fr-FR" dirty="0"/>
              <a:t>Réalloue un bloc de mémoire dans le tas de la (nouvelle) taille </a:t>
            </a:r>
            <a:r>
              <a:rPr lang="fr-FR" dirty="0" err="1"/>
              <a:t>memorySize</a:t>
            </a:r>
            <a:r>
              <a:rPr lang="fr-FR" dirty="0"/>
              <a:t> à partir du pointeur pointer.</a:t>
            </a:r>
          </a:p>
          <a:p>
            <a:r>
              <a:rPr lang="fr-FR" dirty="0"/>
              <a:t>Cela veut dire que si l'espace mémoire libre qui suit le bloc à réallouer est </a:t>
            </a:r>
            <a:r>
              <a:rPr lang="fr-FR" dirty="0" err="1"/>
              <a:t>suffisament</a:t>
            </a:r>
            <a:r>
              <a:rPr lang="fr-FR" dirty="0"/>
              <a:t> grand, le bloc de mémoire est simplement agrandi. Par contre si l'espace libre n'est pas suffisant, un nouveau bloc de mémoire sera alloué, le contenu de la zone d'origine recopié dans la nouvelle zone et le bloc mémoire d'origine sera libéré automatiquement.</a:t>
            </a:r>
          </a:p>
        </p:txBody>
      </p:sp>
    </p:spTree>
    <p:extLst>
      <p:ext uri="{BB962C8B-B14F-4D97-AF65-F5344CB8AC3E}">
        <p14:creationId xmlns:p14="http://schemas.microsoft.com/office/powerpoint/2010/main" val="154633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C4A94-2151-4D79-B216-D9D0E653EE01}"/>
              </a:ext>
            </a:extLst>
          </p:cNvPr>
          <p:cNvSpPr>
            <a:spLocks noGrp="1"/>
          </p:cNvSpPr>
          <p:nvPr>
            <p:ph type="title"/>
          </p:nvPr>
        </p:nvSpPr>
        <p:spPr/>
        <p:txBody>
          <a:bodyPr/>
          <a:lstStyle/>
          <a:p>
            <a:r>
              <a:rPr lang="fr-FR" dirty="0"/>
              <a:t>Défaut des tableaux en C</a:t>
            </a:r>
          </a:p>
        </p:txBody>
      </p:sp>
      <p:sp>
        <p:nvSpPr>
          <p:cNvPr id="3" name="Espace réservé du contenu 2">
            <a:extLst>
              <a:ext uri="{FF2B5EF4-FFF2-40B4-BE49-F238E27FC236}">
                <a16:creationId xmlns:a16="http://schemas.microsoft.com/office/drawing/2014/main" id="{40EB5286-D54D-4E54-92C8-1BF23A9FE956}"/>
              </a:ext>
            </a:extLst>
          </p:cNvPr>
          <p:cNvSpPr>
            <a:spLocks noGrp="1"/>
          </p:cNvSpPr>
          <p:nvPr>
            <p:ph idx="1"/>
          </p:nvPr>
        </p:nvSpPr>
        <p:spPr/>
        <p:txBody>
          <a:bodyPr/>
          <a:lstStyle/>
          <a:p>
            <a:r>
              <a:rPr lang="fr-FR" dirty="0"/>
              <a:t>Les tableaux ont une taille fixe définie dès leur création.</a:t>
            </a:r>
          </a:p>
          <a:p>
            <a:r>
              <a:rPr lang="fr-FR" dirty="0"/>
              <a:t>Il est impossible d’utiliser une variable pour définir la taille d’un tableau.</a:t>
            </a:r>
          </a:p>
          <a:p>
            <a:r>
              <a:rPr lang="fr-FR" dirty="0"/>
              <a:t>Cela implique une mauvaise gestion de la mémoire, dont on a toujours tendance à abuser.</a:t>
            </a:r>
          </a:p>
          <a:p>
            <a:endParaRPr lang="fr-FR" dirty="0"/>
          </a:p>
          <a:p>
            <a:r>
              <a:rPr lang="fr-FR" dirty="0"/>
              <a:t>N’oubliez pas : les chaînes de caractères sont des tableaux…</a:t>
            </a:r>
          </a:p>
        </p:txBody>
      </p:sp>
    </p:spTree>
    <p:extLst>
      <p:ext uri="{BB962C8B-B14F-4D97-AF65-F5344CB8AC3E}">
        <p14:creationId xmlns:p14="http://schemas.microsoft.com/office/powerpoint/2010/main" val="259477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A3E6BFF-6729-4B31-85D2-2F1FD757C538}"/>
              </a:ext>
            </a:extLst>
          </p:cNvPr>
          <p:cNvSpPr>
            <a:spLocks noGrp="1"/>
          </p:cNvSpPr>
          <p:nvPr>
            <p:ph idx="1"/>
          </p:nvPr>
        </p:nvSpPr>
        <p:spPr>
          <a:xfrm>
            <a:off x="0" y="145474"/>
            <a:ext cx="12192000" cy="6858000"/>
          </a:xfrm>
        </p:spPr>
        <p:txBody>
          <a:bodyPr>
            <a:normAutofit fontScale="85000" lnSpcReduction="20000"/>
          </a:bodyPr>
          <a:lstStyle/>
          <a:p>
            <a:pPr marL="0" indent="0">
              <a:buNone/>
            </a:pPr>
            <a:r>
              <a:rPr lang="fr-FR" b="0" dirty="0">
                <a:solidFill>
                  <a:srgbClr val="D73A49"/>
                </a:solidFill>
                <a:effectLst/>
                <a:latin typeface="Consolas" panose="020B0609020204030204" pitchFamily="49" charset="0"/>
              </a:rPr>
              <a:t>#include</a:t>
            </a:r>
            <a:r>
              <a:rPr lang="fr-FR" b="0" dirty="0">
                <a:solidFill>
                  <a:srgbClr val="24292E"/>
                </a:solidFill>
                <a:effectLst/>
                <a:latin typeface="Consolas" panose="020B0609020204030204" pitchFamily="49" charset="0"/>
              </a:rPr>
              <a:t> </a:t>
            </a:r>
            <a:r>
              <a:rPr lang="fr-FR" b="0" dirty="0">
                <a:solidFill>
                  <a:srgbClr val="032F62"/>
                </a:solidFill>
                <a:effectLst/>
                <a:latin typeface="Consolas" panose="020B0609020204030204" pitchFamily="49" charset="0"/>
              </a:rPr>
              <a:t>&lt;</a:t>
            </a:r>
            <a:r>
              <a:rPr lang="fr-FR" b="0" dirty="0" err="1">
                <a:solidFill>
                  <a:srgbClr val="032F62"/>
                </a:solidFill>
                <a:effectLst/>
                <a:latin typeface="Consolas" panose="020B0609020204030204" pitchFamily="49" charset="0"/>
              </a:rPr>
              <a:t>stdio.h</a:t>
            </a:r>
            <a:r>
              <a:rPr lang="fr-FR" b="0" dirty="0">
                <a:solidFill>
                  <a:srgbClr val="032F62"/>
                </a:solidFill>
                <a:effectLst/>
                <a:latin typeface="Consolas" panose="020B0609020204030204" pitchFamily="49" charset="0"/>
              </a:rPr>
              <a:t>&gt;</a:t>
            </a:r>
            <a:endParaRPr lang="fr-FR" b="0" dirty="0">
              <a:solidFill>
                <a:srgbClr val="24292E"/>
              </a:solidFill>
              <a:effectLst/>
              <a:latin typeface="Consolas" panose="020B0609020204030204" pitchFamily="49" charset="0"/>
            </a:endParaRPr>
          </a:p>
          <a:p>
            <a:pPr marL="0" indent="0">
              <a:buNone/>
            </a:pPr>
            <a:r>
              <a:rPr lang="fr-FR" b="0" dirty="0">
                <a:solidFill>
                  <a:srgbClr val="D73A49"/>
                </a:solidFill>
                <a:effectLst/>
                <a:latin typeface="Consolas" panose="020B0609020204030204" pitchFamily="49" charset="0"/>
              </a:rPr>
              <a:t>#include</a:t>
            </a:r>
            <a:r>
              <a:rPr lang="fr-FR" b="0" dirty="0">
                <a:solidFill>
                  <a:srgbClr val="24292E"/>
                </a:solidFill>
                <a:effectLst/>
                <a:latin typeface="Consolas" panose="020B0609020204030204" pitchFamily="49" charset="0"/>
              </a:rPr>
              <a:t> </a:t>
            </a:r>
            <a:r>
              <a:rPr lang="fr-FR" b="0" dirty="0">
                <a:solidFill>
                  <a:srgbClr val="032F62"/>
                </a:solidFill>
                <a:effectLst/>
                <a:latin typeface="Consolas" panose="020B0609020204030204" pitchFamily="49" charset="0"/>
              </a:rPr>
              <a:t>&lt;</a:t>
            </a:r>
            <a:r>
              <a:rPr lang="fr-FR" b="0" dirty="0" err="1">
                <a:solidFill>
                  <a:srgbClr val="032F62"/>
                </a:solidFill>
                <a:effectLst/>
                <a:latin typeface="Consolas" panose="020B0609020204030204" pitchFamily="49" charset="0"/>
              </a:rPr>
              <a:t>stdlib.h</a:t>
            </a:r>
            <a:r>
              <a:rPr lang="fr-FR" b="0" dirty="0">
                <a:solidFill>
                  <a:srgbClr val="032F62"/>
                </a:solidFill>
                <a:effectLst/>
                <a:latin typeface="Consolas" panose="020B0609020204030204" pitchFamily="49" charset="0"/>
              </a:rPr>
              <a:t>&gt;</a:t>
            </a:r>
            <a:endParaRPr lang="fr-FR" b="0" dirty="0">
              <a:solidFill>
                <a:srgbClr val="24292E"/>
              </a:solidFill>
              <a:effectLst/>
              <a:latin typeface="Consolas" panose="020B0609020204030204" pitchFamily="49" charset="0"/>
            </a:endParaRPr>
          </a:p>
          <a:p>
            <a:pPr marL="0" indent="0">
              <a:buNone/>
            </a:pPr>
            <a:br>
              <a:rPr lang="fr-FR" b="0" dirty="0">
                <a:solidFill>
                  <a:srgbClr val="24292E"/>
                </a:solidFill>
                <a:effectLst/>
                <a:latin typeface="Consolas" panose="020B0609020204030204" pitchFamily="49" charset="0"/>
              </a:rPr>
            </a:br>
            <a:r>
              <a:rPr lang="fr-FR" b="0" dirty="0" err="1">
                <a:solidFill>
                  <a:srgbClr val="D73A49"/>
                </a:solidFill>
                <a:effectLst/>
                <a:latin typeface="Consolas" panose="020B0609020204030204" pitchFamily="49" charset="0"/>
              </a:rPr>
              <a:t>int</a:t>
            </a:r>
            <a:r>
              <a:rPr lang="fr-FR" b="0" dirty="0">
                <a:solidFill>
                  <a:srgbClr val="24292E"/>
                </a:solidFill>
                <a:effectLst/>
                <a:latin typeface="Consolas" panose="020B0609020204030204" pitchFamily="49" charset="0"/>
              </a:rPr>
              <a:t> </a:t>
            </a:r>
            <a:r>
              <a:rPr lang="fr-FR" b="0" dirty="0">
                <a:solidFill>
                  <a:srgbClr val="6F42C1"/>
                </a:solidFill>
                <a:effectLst/>
                <a:latin typeface="Consolas" panose="020B0609020204030204" pitchFamily="49" charset="0"/>
              </a:rPr>
              <a:t>main</a:t>
            </a:r>
            <a:r>
              <a:rPr lang="fr-FR" b="0" dirty="0">
                <a:solidFill>
                  <a:srgbClr val="24292E"/>
                </a:solidFill>
                <a:effectLst/>
                <a:latin typeface="Consolas" panose="020B0609020204030204" pitchFamily="49" charset="0"/>
              </a:rPr>
              <a:t>() {</a:t>
            </a:r>
          </a:p>
          <a:p>
            <a:pPr marL="0" indent="0">
              <a:buNone/>
            </a:pPr>
            <a:r>
              <a:rPr lang="fr-FR" b="0" dirty="0">
                <a:solidFill>
                  <a:srgbClr val="24292E"/>
                </a:solidFill>
                <a:effectLst/>
                <a:latin typeface="Consolas" panose="020B0609020204030204" pitchFamily="49" charset="0"/>
              </a:rPr>
              <a:t>    </a:t>
            </a:r>
            <a:r>
              <a:rPr lang="fr-FR" b="0" dirty="0" err="1">
                <a:solidFill>
                  <a:srgbClr val="D73A49"/>
                </a:solidFill>
                <a:effectLst/>
                <a:latin typeface="Consolas" panose="020B0609020204030204" pitchFamily="49" charset="0"/>
              </a:rPr>
              <a:t>int</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 i, size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005CC5"/>
                </a:solidFill>
                <a:effectLst/>
                <a:latin typeface="Consolas" panose="020B0609020204030204" pitchFamily="49" charset="0"/>
              </a:rPr>
              <a:t>5</a:t>
            </a:r>
            <a:r>
              <a:rPr lang="fr-FR" b="0" dirty="0">
                <a:solidFill>
                  <a:srgbClr val="24292E"/>
                </a:solidFill>
                <a:effectLst/>
                <a:latin typeface="Consolas" panose="020B0609020204030204" pitchFamily="49" charset="0"/>
              </a:rPr>
              <a:t>;</a:t>
            </a:r>
          </a:p>
          <a:p>
            <a:pPr marL="0" indent="0">
              <a:buNone/>
            </a:pP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D73A49"/>
                </a:solidFill>
                <a:effectLst/>
                <a:latin typeface="Consolas" panose="020B0609020204030204" pitchFamily="49" charset="0"/>
              </a:rPr>
              <a:t>int</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6F42C1"/>
                </a:solidFill>
                <a:effectLst/>
                <a:latin typeface="Consolas" panose="020B0609020204030204" pitchFamily="49" charset="0"/>
              </a:rPr>
              <a:t>malloc</a:t>
            </a:r>
            <a:r>
              <a:rPr lang="fr-FR" b="0" dirty="0">
                <a:solidFill>
                  <a:srgbClr val="24292E"/>
                </a:solidFill>
                <a:effectLst/>
                <a:latin typeface="Consolas" panose="020B0609020204030204" pitchFamily="49" charset="0"/>
              </a:rPr>
              <a:t> (size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D73A49"/>
                </a:solidFill>
                <a:effectLst/>
                <a:latin typeface="Consolas" panose="020B0609020204030204" pitchFamily="49" charset="0"/>
              </a:rPr>
              <a:t>sizeof</a:t>
            </a:r>
            <a:r>
              <a:rPr lang="fr-FR" b="0" dirty="0">
                <a:solidFill>
                  <a:srgbClr val="24292E"/>
                </a:solidFill>
                <a:effectLst/>
                <a:latin typeface="Consolas" panose="020B0609020204030204" pitchFamily="49" charset="0"/>
              </a:rPr>
              <a:t>(</a:t>
            </a:r>
            <a:r>
              <a:rPr lang="fr-FR" b="0" dirty="0" err="1">
                <a:solidFill>
                  <a:srgbClr val="D73A49"/>
                </a:solidFill>
                <a:effectLst/>
                <a:latin typeface="Consolas" panose="020B0609020204030204" pitchFamily="49" charset="0"/>
              </a:rPr>
              <a:t>int</a:t>
            </a:r>
            <a:r>
              <a:rPr lang="fr-FR" b="0" dirty="0">
                <a:solidFill>
                  <a:srgbClr val="24292E"/>
                </a:solidFill>
                <a:effectLst/>
                <a:latin typeface="Consolas" panose="020B0609020204030204" pitchFamily="49" charset="0"/>
              </a:rPr>
              <a:t>));</a:t>
            </a:r>
          </a:p>
          <a:p>
            <a:pPr marL="0" indent="0">
              <a:buNone/>
            </a:pP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if</a:t>
            </a: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6F42C1"/>
                </a:solidFill>
                <a:effectLst/>
                <a:latin typeface="Consolas" panose="020B0609020204030204" pitchFamily="49" charset="0"/>
              </a:rPr>
              <a:t>NULL</a:t>
            </a:r>
            <a:r>
              <a:rPr lang="fr-FR" b="0" dirty="0">
                <a:solidFill>
                  <a:srgbClr val="24292E"/>
                </a:solidFill>
                <a:effectLst/>
                <a:latin typeface="Consolas" panose="020B0609020204030204" pitchFamily="49" charset="0"/>
              </a:rPr>
              <a:t>) {</a:t>
            </a:r>
          </a:p>
          <a:p>
            <a:pPr marL="0" indent="0">
              <a:buNone/>
            </a:pP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for</a:t>
            </a:r>
            <a:r>
              <a:rPr lang="fr-FR" b="0" dirty="0">
                <a:solidFill>
                  <a:srgbClr val="24292E"/>
                </a:solidFill>
                <a:effectLst/>
                <a:latin typeface="Consolas" panose="020B0609020204030204" pitchFamily="49" charset="0"/>
              </a:rPr>
              <a:t> (i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005CC5"/>
                </a:solidFill>
                <a:effectLst/>
                <a:latin typeface="Consolas" panose="020B0609020204030204" pitchFamily="49" charset="0"/>
              </a:rPr>
              <a:t>0</a:t>
            </a:r>
            <a:r>
              <a:rPr lang="fr-FR" b="0" dirty="0">
                <a:solidFill>
                  <a:srgbClr val="24292E"/>
                </a:solidFill>
                <a:effectLst/>
                <a:latin typeface="Consolas" panose="020B0609020204030204" pitchFamily="49" charset="0"/>
              </a:rPr>
              <a:t>; i </a:t>
            </a:r>
            <a:r>
              <a:rPr lang="fr-FR" b="0" dirty="0">
                <a:solidFill>
                  <a:srgbClr val="D73A49"/>
                </a:solidFill>
                <a:effectLst/>
                <a:latin typeface="Consolas" panose="020B0609020204030204" pitchFamily="49" charset="0"/>
              </a:rPr>
              <a:t>&lt;</a:t>
            </a:r>
            <a:r>
              <a:rPr lang="fr-FR" b="0" dirty="0">
                <a:solidFill>
                  <a:srgbClr val="24292E"/>
                </a:solidFill>
                <a:effectLst/>
                <a:latin typeface="Consolas" panose="020B0609020204030204" pitchFamily="49" charset="0"/>
              </a:rPr>
              <a:t> size; i</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[i]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i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005CC5"/>
                </a:solidFill>
                <a:effectLst/>
                <a:latin typeface="Consolas" panose="020B0609020204030204" pitchFamily="49" charset="0"/>
              </a:rPr>
              <a:t>1</a:t>
            </a:r>
            <a:r>
              <a:rPr lang="fr-FR" b="0" dirty="0">
                <a:solidFill>
                  <a:srgbClr val="24292E"/>
                </a:solidFill>
                <a:effectLst/>
                <a:latin typeface="Consolas" panose="020B0609020204030204" pitchFamily="49" charset="0"/>
              </a:rPr>
              <a:t>; }</a:t>
            </a:r>
          </a:p>
          <a:p>
            <a:pPr marL="0" indent="0">
              <a:buNone/>
            </a:pPr>
            <a:r>
              <a:rPr lang="fr-FR" b="0" dirty="0">
                <a:solidFill>
                  <a:srgbClr val="24292E"/>
                </a:solidFill>
                <a:effectLst/>
                <a:latin typeface="Consolas" panose="020B0609020204030204" pitchFamily="49" charset="0"/>
              </a:rPr>
              <a:t>        size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a:t>
            </a:r>
          </a:p>
          <a:p>
            <a:pPr marL="0" indent="0">
              <a:buNone/>
            </a:pP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D73A49"/>
                </a:solidFill>
                <a:effectLst/>
                <a:latin typeface="Consolas" panose="020B0609020204030204" pitchFamily="49" charset="0"/>
              </a:rPr>
              <a:t>int</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6F42C1"/>
                </a:solidFill>
                <a:effectLst/>
                <a:latin typeface="Consolas" panose="020B0609020204030204" pitchFamily="49" charset="0"/>
              </a:rPr>
              <a:t>realloc</a:t>
            </a: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 size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D73A49"/>
                </a:solidFill>
                <a:effectLst/>
                <a:latin typeface="Consolas" panose="020B0609020204030204" pitchFamily="49" charset="0"/>
              </a:rPr>
              <a:t>sizeof</a:t>
            </a:r>
            <a:r>
              <a:rPr lang="fr-FR" b="0" dirty="0">
                <a:solidFill>
                  <a:srgbClr val="24292E"/>
                </a:solidFill>
                <a:effectLst/>
                <a:latin typeface="Consolas" panose="020B0609020204030204" pitchFamily="49" charset="0"/>
              </a:rPr>
              <a:t>(</a:t>
            </a:r>
            <a:r>
              <a:rPr lang="fr-FR" b="0" dirty="0" err="1">
                <a:solidFill>
                  <a:srgbClr val="D73A49"/>
                </a:solidFill>
                <a:effectLst/>
                <a:latin typeface="Consolas" panose="020B0609020204030204" pitchFamily="49" charset="0"/>
              </a:rPr>
              <a:t>int</a:t>
            </a:r>
            <a:r>
              <a:rPr lang="fr-FR" b="0" dirty="0">
                <a:solidFill>
                  <a:srgbClr val="24292E"/>
                </a:solidFill>
                <a:effectLst/>
                <a:latin typeface="Consolas" panose="020B0609020204030204" pitchFamily="49" charset="0"/>
              </a:rPr>
              <a:t>));</a:t>
            </a:r>
          </a:p>
          <a:p>
            <a:pPr marL="0" indent="0">
              <a:buNone/>
            </a:pP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if</a:t>
            </a: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6F42C1"/>
                </a:solidFill>
                <a:effectLst/>
                <a:latin typeface="Consolas" panose="020B0609020204030204" pitchFamily="49" charset="0"/>
              </a:rPr>
              <a:t>NULL</a:t>
            </a:r>
            <a:r>
              <a:rPr lang="fr-FR" b="0" dirty="0">
                <a:solidFill>
                  <a:srgbClr val="24292E"/>
                </a:solidFill>
                <a:effectLst/>
                <a:latin typeface="Consolas" panose="020B0609020204030204" pitchFamily="49" charset="0"/>
              </a:rPr>
              <a:t>) {</a:t>
            </a:r>
          </a:p>
          <a:p>
            <a:pPr marL="0" indent="0">
              <a:buNone/>
            </a:pP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[size</a:t>
            </a:r>
            <a:r>
              <a:rPr lang="fr-FR" b="0" dirty="0">
                <a:solidFill>
                  <a:srgbClr val="D73A49"/>
                </a:solidFill>
                <a:effectLst/>
                <a:latin typeface="Consolas" panose="020B0609020204030204" pitchFamily="49" charset="0"/>
              </a:rPr>
              <a:t>-</a:t>
            </a:r>
            <a:r>
              <a:rPr lang="fr-FR" b="0" dirty="0">
                <a:solidFill>
                  <a:srgbClr val="005CC5"/>
                </a:solidFill>
                <a:effectLst/>
                <a:latin typeface="Consolas" panose="020B0609020204030204" pitchFamily="49" charset="0"/>
              </a:rPr>
              <a:t>1</a:t>
            </a: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size;</a:t>
            </a:r>
          </a:p>
          <a:p>
            <a:pPr marL="0" indent="0">
              <a:buNone/>
            </a:pPr>
            <a:r>
              <a:rPr lang="fr-FR" b="0" dirty="0">
                <a:solidFill>
                  <a:srgbClr val="24292E"/>
                </a:solidFill>
                <a:effectLst/>
                <a:latin typeface="Consolas" panose="020B0609020204030204" pitchFamily="49" charset="0"/>
              </a:rPr>
              <a:t>        }</a:t>
            </a:r>
          </a:p>
          <a:p>
            <a:pPr marL="0" indent="0">
              <a:buNone/>
            </a:pP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for</a:t>
            </a:r>
            <a:r>
              <a:rPr lang="fr-FR" b="0" dirty="0">
                <a:solidFill>
                  <a:srgbClr val="24292E"/>
                </a:solidFill>
                <a:effectLst/>
                <a:latin typeface="Consolas" panose="020B0609020204030204" pitchFamily="49" charset="0"/>
              </a:rPr>
              <a:t> (i </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a:solidFill>
                  <a:srgbClr val="005CC5"/>
                </a:solidFill>
                <a:effectLst/>
                <a:latin typeface="Consolas" panose="020B0609020204030204" pitchFamily="49" charset="0"/>
              </a:rPr>
              <a:t>0</a:t>
            </a:r>
            <a:r>
              <a:rPr lang="fr-FR" b="0" dirty="0">
                <a:solidFill>
                  <a:srgbClr val="24292E"/>
                </a:solidFill>
                <a:effectLst/>
                <a:latin typeface="Consolas" panose="020B0609020204030204" pitchFamily="49" charset="0"/>
              </a:rPr>
              <a:t>; i </a:t>
            </a:r>
            <a:r>
              <a:rPr lang="fr-FR" b="0" dirty="0">
                <a:solidFill>
                  <a:srgbClr val="D73A49"/>
                </a:solidFill>
                <a:effectLst/>
                <a:latin typeface="Consolas" panose="020B0609020204030204" pitchFamily="49" charset="0"/>
              </a:rPr>
              <a:t>&lt;</a:t>
            </a:r>
            <a:r>
              <a:rPr lang="fr-FR" b="0" dirty="0">
                <a:solidFill>
                  <a:srgbClr val="24292E"/>
                </a:solidFill>
                <a:effectLst/>
                <a:latin typeface="Consolas" panose="020B0609020204030204" pitchFamily="49" charset="0"/>
              </a:rPr>
              <a:t> size; i</a:t>
            </a:r>
            <a:r>
              <a:rPr lang="fr-FR" b="0" dirty="0">
                <a:solidFill>
                  <a:srgbClr val="D73A49"/>
                </a:solidFill>
                <a:effectLst/>
                <a:latin typeface="Consolas" panose="020B0609020204030204" pitchFamily="49" charset="0"/>
              </a:rPr>
              <a:t>++</a:t>
            </a:r>
            <a:r>
              <a:rPr lang="fr-FR" b="0" dirty="0">
                <a:solidFill>
                  <a:srgbClr val="24292E"/>
                </a:solidFill>
                <a:effectLst/>
                <a:latin typeface="Consolas" panose="020B0609020204030204" pitchFamily="49" charset="0"/>
              </a:rPr>
              <a:t>) { </a:t>
            </a:r>
            <a:r>
              <a:rPr lang="fr-FR" b="0" dirty="0">
                <a:solidFill>
                  <a:srgbClr val="6F42C1"/>
                </a:solidFill>
                <a:effectLst/>
                <a:latin typeface="Consolas" panose="020B0609020204030204" pitchFamily="49" charset="0"/>
              </a:rPr>
              <a:t>printf</a:t>
            </a:r>
            <a:r>
              <a:rPr lang="fr-FR" b="0" dirty="0">
                <a:solidFill>
                  <a:srgbClr val="24292E"/>
                </a:solidFill>
                <a:effectLst/>
                <a:latin typeface="Consolas" panose="020B0609020204030204" pitchFamily="49" charset="0"/>
              </a:rPr>
              <a:t>(</a:t>
            </a:r>
            <a:r>
              <a:rPr lang="fr-FR" b="0" dirty="0">
                <a:solidFill>
                  <a:srgbClr val="032F62"/>
                </a:solidFill>
                <a:effectLst/>
                <a:latin typeface="Consolas" panose="020B0609020204030204" pitchFamily="49" charset="0"/>
              </a:rPr>
              <a:t>"</a:t>
            </a:r>
            <a:r>
              <a:rPr lang="fr-FR" b="0" dirty="0">
                <a:solidFill>
                  <a:srgbClr val="005CC5"/>
                </a:solidFill>
                <a:effectLst/>
                <a:latin typeface="Consolas" panose="020B0609020204030204" pitchFamily="49" charset="0"/>
              </a:rPr>
              <a:t>%d\n</a:t>
            </a:r>
            <a:r>
              <a:rPr lang="fr-FR" b="0" dirty="0">
                <a:solidFill>
                  <a:srgbClr val="032F62"/>
                </a:solidFill>
                <a:effectLst/>
                <a:latin typeface="Consolas" panose="020B0609020204030204" pitchFamily="49" charset="0"/>
              </a:rPr>
              <a:t>"</a:t>
            </a:r>
            <a:r>
              <a:rPr lang="fr-FR" b="0" dirty="0">
                <a:solidFill>
                  <a:srgbClr val="24292E"/>
                </a:solidFill>
                <a:effectLst/>
                <a:latin typeface="Consolas" panose="020B0609020204030204" pitchFamily="49" charset="0"/>
              </a:rPr>
              <a:t>, </a:t>
            </a:r>
            <a:r>
              <a:rPr lang="fr-FR" b="0" dirty="0" err="1">
                <a:solidFill>
                  <a:srgbClr val="24292E"/>
                </a:solidFill>
                <a:effectLst/>
                <a:latin typeface="Consolas" panose="020B0609020204030204" pitchFamily="49" charset="0"/>
              </a:rPr>
              <a:t>numbers</a:t>
            </a:r>
            <a:r>
              <a:rPr lang="fr-FR" b="0" dirty="0">
                <a:solidFill>
                  <a:srgbClr val="24292E"/>
                </a:solidFill>
                <a:effectLst/>
                <a:latin typeface="Consolas" panose="020B0609020204030204" pitchFamily="49" charset="0"/>
              </a:rPr>
              <a:t>[i]); }</a:t>
            </a:r>
          </a:p>
          <a:p>
            <a:pPr marL="0" indent="0">
              <a:buNone/>
            </a:pPr>
            <a:r>
              <a:rPr lang="fr-FR" b="0" dirty="0">
                <a:solidFill>
                  <a:srgbClr val="24292E"/>
                </a:solidFill>
                <a:effectLst/>
                <a:latin typeface="Consolas" panose="020B0609020204030204" pitchFamily="49" charset="0"/>
              </a:rPr>
              <a:t>    }</a:t>
            </a:r>
          </a:p>
          <a:p>
            <a:pPr marL="0" indent="0">
              <a:buNone/>
            </a:pPr>
            <a:r>
              <a:rPr lang="fr-FR" dirty="0">
                <a:solidFill>
                  <a:srgbClr val="24292E"/>
                </a:solidFill>
                <a:latin typeface="Consolas" panose="020B0609020204030204" pitchFamily="49" charset="0"/>
              </a:rPr>
              <a:t>    </a:t>
            </a:r>
            <a:r>
              <a:rPr lang="fr-FR" dirty="0">
                <a:solidFill>
                  <a:srgbClr val="6F42C1"/>
                </a:solidFill>
                <a:latin typeface="Consolas" panose="020B0609020204030204" pitchFamily="49" charset="0"/>
              </a:rPr>
              <a:t>free</a:t>
            </a:r>
            <a:r>
              <a:rPr lang="fr-FR" dirty="0">
                <a:solidFill>
                  <a:srgbClr val="24292E"/>
                </a:solidFill>
                <a:latin typeface="Consolas" panose="020B0609020204030204" pitchFamily="49" charset="0"/>
              </a:rPr>
              <a:t>(</a:t>
            </a:r>
            <a:r>
              <a:rPr lang="fr-FR" dirty="0" err="1">
                <a:solidFill>
                  <a:srgbClr val="24292E"/>
                </a:solidFill>
                <a:latin typeface="Consolas" panose="020B0609020204030204" pitchFamily="49" charset="0"/>
              </a:rPr>
              <a:t>numbers</a:t>
            </a:r>
            <a:r>
              <a:rPr lang="fr-FR" dirty="0">
                <a:solidFill>
                  <a:srgbClr val="24292E"/>
                </a:solidFill>
                <a:latin typeface="Consolas" panose="020B0609020204030204" pitchFamily="49" charset="0"/>
              </a:rPr>
              <a:t>);</a:t>
            </a:r>
            <a:endParaRPr lang="fr-FR" b="0" dirty="0">
              <a:solidFill>
                <a:srgbClr val="24292E"/>
              </a:solidFill>
              <a:effectLst/>
              <a:latin typeface="Consolas" panose="020B0609020204030204" pitchFamily="49" charset="0"/>
            </a:endParaRPr>
          </a:p>
          <a:p>
            <a:pPr marL="0" indent="0">
              <a:buNone/>
            </a:pPr>
            <a:r>
              <a:rPr lang="fr-FR" b="0" dirty="0">
                <a:solidFill>
                  <a:srgbClr val="24292E"/>
                </a:solidFill>
                <a:effectLst/>
                <a:latin typeface="Consolas" panose="020B0609020204030204" pitchFamily="49" charset="0"/>
              </a:rPr>
              <a:t>    </a:t>
            </a:r>
            <a:r>
              <a:rPr lang="fr-FR" b="0" dirty="0">
                <a:solidFill>
                  <a:srgbClr val="D73A49"/>
                </a:solidFill>
                <a:effectLst/>
                <a:latin typeface="Consolas" panose="020B0609020204030204" pitchFamily="49" charset="0"/>
              </a:rPr>
              <a:t>return</a:t>
            </a:r>
            <a:r>
              <a:rPr lang="fr-FR" b="0" dirty="0">
                <a:solidFill>
                  <a:srgbClr val="24292E"/>
                </a:solidFill>
                <a:effectLst/>
                <a:latin typeface="Consolas" panose="020B0609020204030204" pitchFamily="49" charset="0"/>
              </a:rPr>
              <a:t> </a:t>
            </a:r>
            <a:r>
              <a:rPr lang="fr-FR" b="0" dirty="0">
                <a:solidFill>
                  <a:srgbClr val="005CC5"/>
                </a:solidFill>
                <a:effectLst/>
                <a:latin typeface="Consolas" panose="020B0609020204030204" pitchFamily="49" charset="0"/>
              </a:rPr>
              <a:t>0</a:t>
            </a:r>
            <a:r>
              <a:rPr lang="fr-FR" b="0" dirty="0">
                <a:solidFill>
                  <a:srgbClr val="24292E"/>
                </a:solidFill>
                <a:effectLst/>
                <a:latin typeface="Consolas" panose="020B0609020204030204" pitchFamily="49" charset="0"/>
              </a:rPr>
              <a:t>;</a:t>
            </a:r>
          </a:p>
          <a:p>
            <a:pPr marL="0" indent="0">
              <a:buNone/>
            </a:pPr>
            <a:r>
              <a:rPr lang="fr-FR" b="0" dirty="0">
                <a:solidFill>
                  <a:srgbClr val="24292E"/>
                </a:solidFill>
                <a:effectLst/>
                <a:latin typeface="Consolas" panose="020B0609020204030204" pitchFamily="49" charset="0"/>
              </a:rPr>
              <a:t>}</a:t>
            </a:r>
          </a:p>
        </p:txBody>
      </p:sp>
      <p:sp>
        <p:nvSpPr>
          <p:cNvPr id="2" name="Titre 1">
            <a:extLst>
              <a:ext uri="{FF2B5EF4-FFF2-40B4-BE49-F238E27FC236}">
                <a16:creationId xmlns:a16="http://schemas.microsoft.com/office/drawing/2014/main" id="{D73FDA53-0105-4E24-B8DB-9B576CCC63E3}"/>
              </a:ext>
            </a:extLst>
          </p:cNvPr>
          <p:cNvSpPr>
            <a:spLocks noGrp="1"/>
          </p:cNvSpPr>
          <p:nvPr>
            <p:ph type="title"/>
          </p:nvPr>
        </p:nvSpPr>
        <p:spPr>
          <a:xfrm>
            <a:off x="8198426" y="365125"/>
            <a:ext cx="3155373" cy="1325563"/>
          </a:xfrm>
        </p:spPr>
        <p:txBody>
          <a:bodyPr/>
          <a:lstStyle/>
          <a:p>
            <a:pPr algn="r"/>
            <a:r>
              <a:rPr lang="fr-FR" b="1" dirty="0"/>
              <a:t>Exemple</a:t>
            </a:r>
          </a:p>
        </p:txBody>
      </p:sp>
    </p:spTree>
    <p:extLst>
      <p:ext uri="{BB962C8B-B14F-4D97-AF65-F5344CB8AC3E}">
        <p14:creationId xmlns:p14="http://schemas.microsoft.com/office/powerpoint/2010/main" val="354456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500"/>
                                        <p:tgtEl>
                                          <p:spTgt spid="3">
                                            <p:txEl>
                                              <p:pRg st="14" end="1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fade">
                                      <p:cBhvr>
                                        <p:cTn id="74" dur="500"/>
                                        <p:tgtEl>
                                          <p:spTgt spid="3">
                                            <p:txEl>
                                              <p:pRg st="15" end="15"/>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0A399C6-6604-4946-BA57-EBC57D9CA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4"/>
            <a:ext cx="12192000" cy="8131969"/>
          </a:xfrm>
          <a:prstGeom prst="rect">
            <a:avLst/>
          </a:prstGeom>
        </p:spPr>
      </p:pic>
      <p:sp>
        <p:nvSpPr>
          <p:cNvPr id="2" name="Titre 1">
            <a:extLst>
              <a:ext uri="{FF2B5EF4-FFF2-40B4-BE49-F238E27FC236}">
                <a16:creationId xmlns:a16="http://schemas.microsoft.com/office/drawing/2014/main" id="{039437D1-3E22-4A21-A587-8BA618AABC49}"/>
              </a:ext>
            </a:extLst>
          </p:cNvPr>
          <p:cNvSpPr>
            <a:spLocks noGrp="1"/>
          </p:cNvSpPr>
          <p:nvPr>
            <p:ph type="ctrTitle"/>
          </p:nvPr>
        </p:nvSpPr>
        <p:spPr>
          <a:xfrm>
            <a:off x="4230254" y="253640"/>
            <a:ext cx="7592291" cy="1787740"/>
          </a:xfrm>
        </p:spPr>
        <p:txBody>
          <a:bodyPr>
            <a:normAutofit/>
          </a:bodyPr>
          <a:lstStyle/>
          <a:p>
            <a:pPr algn="r"/>
            <a:r>
              <a:rPr lang="fr-FR" b="1" dirty="0">
                <a:solidFill>
                  <a:schemeClr val="bg1"/>
                </a:solidFill>
              </a:rPr>
              <a:t>Allocation dynamique </a:t>
            </a:r>
            <a:br>
              <a:rPr lang="fr-FR" b="1" dirty="0">
                <a:solidFill>
                  <a:schemeClr val="bg1"/>
                </a:solidFill>
              </a:rPr>
            </a:br>
            <a:r>
              <a:rPr lang="fr-FR" b="1" dirty="0">
                <a:solidFill>
                  <a:schemeClr val="bg1"/>
                </a:solidFill>
              </a:rPr>
              <a:t>de mémoire</a:t>
            </a:r>
          </a:p>
        </p:txBody>
      </p:sp>
    </p:spTree>
    <p:extLst>
      <p:ext uri="{BB962C8B-B14F-4D97-AF65-F5344CB8AC3E}">
        <p14:creationId xmlns:p14="http://schemas.microsoft.com/office/powerpoint/2010/main" val="107891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EFD91EB-7CD3-4E55-92B8-343C704A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2286000"/>
            <a:ext cx="4876800" cy="4572000"/>
          </a:xfrm>
          <a:prstGeom prst="rect">
            <a:avLst/>
          </a:prstGeom>
        </p:spPr>
      </p:pic>
      <p:sp>
        <p:nvSpPr>
          <p:cNvPr id="5" name="Bulle narrative : rectangle à coins arrondis 4">
            <a:extLst>
              <a:ext uri="{FF2B5EF4-FFF2-40B4-BE49-F238E27FC236}">
                <a16:creationId xmlns:a16="http://schemas.microsoft.com/office/drawing/2014/main" id="{BF684021-BDE9-4699-A0CB-03A454EAFDEB}"/>
              </a:ext>
            </a:extLst>
          </p:cNvPr>
          <p:cNvSpPr/>
          <p:nvPr/>
        </p:nvSpPr>
        <p:spPr>
          <a:xfrm>
            <a:off x="5246255" y="1256145"/>
            <a:ext cx="4427864" cy="2059710"/>
          </a:xfrm>
          <a:prstGeom prst="wedgeRoundRectCallout">
            <a:avLst>
              <a:gd name="adj1" fmla="val -62367"/>
              <a:gd name="adj2" fmla="val 37102"/>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Comment la mémoire est-elle structurée ?</a:t>
            </a:r>
          </a:p>
        </p:txBody>
      </p:sp>
      <p:sp>
        <p:nvSpPr>
          <p:cNvPr id="8" name="Bulle narrative : rectangle à coins arrondis 7">
            <a:extLst>
              <a:ext uri="{FF2B5EF4-FFF2-40B4-BE49-F238E27FC236}">
                <a16:creationId xmlns:a16="http://schemas.microsoft.com/office/drawing/2014/main" id="{8B741F47-EFBC-40EB-AF94-0DFF328D9805}"/>
              </a:ext>
            </a:extLst>
          </p:cNvPr>
          <p:cNvSpPr/>
          <p:nvPr/>
        </p:nvSpPr>
        <p:spPr>
          <a:xfrm>
            <a:off x="4576620" y="4114800"/>
            <a:ext cx="5097499" cy="2059710"/>
          </a:xfrm>
          <a:prstGeom prst="wedgeRoundRectCallout">
            <a:avLst>
              <a:gd name="adj1" fmla="val -60072"/>
              <a:gd name="adj2" fmla="val 5263"/>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Comment la mémoire est-elle allouée aux variables ?</a:t>
            </a:r>
          </a:p>
        </p:txBody>
      </p:sp>
      <p:sp>
        <p:nvSpPr>
          <p:cNvPr id="9" name="Rectangle 8">
            <a:extLst>
              <a:ext uri="{FF2B5EF4-FFF2-40B4-BE49-F238E27FC236}">
                <a16:creationId xmlns:a16="http://schemas.microsoft.com/office/drawing/2014/main" id="{36F3ADA6-B46E-46C4-B27F-5D1A74D45209}"/>
              </a:ext>
            </a:extLst>
          </p:cNvPr>
          <p:cNvSpPr/>
          <p:nvPr/>
        </p:nvSpPr>
        <p:spPr>
          <a:xfrm>
            <a:off x="-83128" y="272471"/>
            <a:ext cx="3131127" cy="769747"/>
          </a:xfrm>
          <a:prstGeom prst="rect">
            <a:avLst/>
          </a:prstGeom>
          <a:ln w="57150"/>
        </p:spPr>
        <p:style>
          <a:lnRef idx="2">
            <a:schemeClr val="dk1"/>
          </a:lnRef>
          <a:fillRef idx="1">
            <a:schemeClr val="lt1"/>
          </a:fillRef>
          <a:effectRef idx="0">
            <a:schemeClr val="dk1"/>
          </a:effectRef>
          <a:fontRef idx="minor">
            <a:schemeClr val="dk1"/>
          </a:fontRef>
        </p:style>
        <p:txBody>
          <a:bodyPr tIns="432000" rIns="288000" bIns="180000" rtlCol="0" anchor="ctr"/>
          <a:lstStyle/>
          <a:p>
            <a:pPr algn="r">
              <a:lnSpc>
                <a:spcPts val="4000"/>
              </a:lnSpc>
              <a:buSzPct val="50000"/>
            </a:pPr>
            <a:r>
              <a:rPr lang="fr-FR" sz="6000" dirty="0">
                <a:latin typeface="meatloaf solid" pitchFamily="2" charset="0"/>
              </a:rPr>
              <a:t>Mais avant…</a:t>
            </a:r>
          </a:p>
        </p:txBody>
      </p:sp>
    </p:spTree>
    <p:extLst>
      <p:ext uri="{BB962C8B-B14F-4D97-AF65-F5344CB8AC3E}">
        <p14:creationId xmlns:p14="http://schemas.microsoft.com/office/powerpoint/2010/main" val="40642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4AB7B6C3-AF44-4548-8037-1F4039493CF4}"/>
              </a:ext>
            </a:extLst>
          </p:cNvPr>
          <p:cNvPicPr>
            <a:picLocks noChangeAspect="1"/>
          </p:cNvPicPr>
          <p:nvPr/>
        </p:nvPicPr>
        <p:blipFill rotWithShape="1">
          <a:blip r:embed="rId2">
            <a:extLst>
              <a:ext uri="{28A0092B-C50C-407E-A947-70E740481C1C}">
                <a14:useLocalDpi xmlns:a14="http://schemas.microsoft.com/office/drawing/2010/main" val="0"/>
              </a:ext>
            </a:extLst>
          </a:blip>
          <a:srcRect b="47406"/>
          <a:stretch/>
        </p:blipFill>
        <p:spPr>
          <a:xfrm>
            <a:off x="2942091" y="3251062"/>
            <a:ext cx="5147612" cy="3606938"/>
          </a:xfrm>
          <a:prstGeom prst="rect">
            <a:avLst/>
          </a:prstGeom>
        </p:spPr>
      </p:pic>
      <p:sp>
        <p:nvSpPr>
          <p:cNvPr id="16" name="Rectangle 15">
            <a:extLst>
              <a:ext uri="{FF2B5EF4-FFF2-40B4-BE49-F238E27FC236}">
                <a16:creationId xmlns:a16="http://schemas.microsoft.com/office/drawing/2014/main" id="{0F4CC78E-3D60-4186-A076-D276CF980A52}"/>
              </a:ext>
            </a:extLst>
          </p:cNvPr>
          <p:cNvSpPr/>
          <p:nvPr/>
        </p:nvSpPr>
        <p:spPr>
          <a:xfrm>
            <a:off x="4070555" y="5363497"/>
            <a:ext cx="619432" cy="50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40850FD-97A3-497E-B32B-B8AAB46396C4}"/>
              </a:ext>
            </a:extLst>
          </p:cNvPr>
          <p:cNvSpPr/>
          <p:nvPr/>
        </p:nvSpPr>
        <p:spPr>
          <a:xfrm>
            <a:off x="5555226" y="3942735"/>
            <a:ext cx="540774" cy="50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BCC97FE9-29A5-4F7D-8878-D26B8724FAEF}"/>
              </a:ext>
            </a:extLst>
          </p:cNvPr>
          <p:cNvSpPr/>
          <p:nvPr/>
        </p:nvSpPr>
        <p:spPr>
          <a:xfrm>
            <a:off x="6317226" y="4862051"/>
            <a:ext cx="540774" cy="501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8" name="Diagramme 7">
            <a:extLst>
              <a:ext uri="{FF2B5EF4-FFF2-40B4-BE49-F238E27FC236}">
                <a16:creationId xmlns:a16="http://schemas.microsoft.com/office/drawing/2014/main" id="{BE9DEDFB-0172-4078-A181-36FC54B3534C}"/>
              </a:ext>
            </a:extLst>
          </p:cNvPr>
          <p:cNvGraphicFramePr/>
          <p:nvPr>
            <p:extLst>
              <p:ext uri="{D42A27DB-BD31-4B8C-83A1-F6EECF244321}">
                <p14:modId xmlns:p14="http://schemas.microsoft.com/office/powerpoint/2010/main" val="2543831867"/>
              </p:ext>
            </p:extLst>
          </p:nvPr>
        </p:nvGraphicFramePr>
        <p:xfrm>
          <a:off x="1432232" y="255638"/>
          <a:ext cx="8803148" cy="5981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ZoneTexte 12">
            <a:extLst>
              <a:ext uri="{FF2B5EF4-FFF2-40B4-BE49-F238E27FC236}">
                <a16:creationId xmlns:a16="http://schemas.microsoft.com/office/drawing/2014/main" id="{679D0436-57C6-4A1A-B220-AE4ABC128810}"/>
              </a:ext>
            </a:extLst>
          </p:cNvPr>
          <p:cNvSpPr txBox="1"/>
          <p:nvPr/>
        </p:nvSpPr>
        <p:spPr>
          <a:xfrm>
            <a:off x="7374193" y="857319"/>
            <a:ext cx="3254477" cy="1384995"/>
          </a:xfrm>
          <a:prstGeom prst="rect">
            <a:avLst/>
          </a:prstGeom>
          <a:noFill/>
        </p:spPr>
        <p:txBody>
          <a:bodyPr wrap="square" rtlCol="0">
            <a:spAutoFit/>
          </a:bodyPr>
          <a:lstStyle/>
          <a:p>
            <a:r>
              <a:rPr lang="fr-FR" sz="2800" dirty="0"/>
              <a:t>Variable lexicale définie dans le code (globales et locales)</a:t>
            </a:r>
          </a:p>
        </p:txBody>
      </p:sp>
      <p:sp>
        <p:nvSpPr>
          <p:cNvPr id="14" name="ZoneTexte 13">
            <a:extLst>
              <a:ext uri="{FF2B5EF4-FFF2-40B4-BE49-F238E27FC236}">
                <a16:creationId xmlns:a16="http://schemas.microsoft.com/office/drawing/2014/main" id="{7B04F088-60C9-4659-8244-576D0A7896EA}"/>
              </a:ext>
            </a:extLst>
          </p:cNvPr>
          <p:cNvSpPr txBox="1"/>
          <p:nvPr/>
        </p:nvSpPr>
        <p:spPr>
          <a:xfrm>
            <a:off x="9273367" y="4444181"/>
            <a:ext cx="1919536" cy="954107"/>
          </a:xfrm>
          <a:prstGeom prst="rect">
            <a:avLst/>
          </a:prstGeom>
          <a:noFill/>
        </p:spPr>
        <p:txBody>
          <a:bodyPr wrap="square" rtlCol="0">
            <a:spAutoFit/>
          </a:bodyPr>
          <a:lstStyle/>
          <a:p>
            <a:r>
              <a:rPr lang="fr-FR" sz="2800" dirty="0"/>
              <a:t>Variables statiques</a:t>
            </a:r>
          </a:p>
        </p:txBody>
      </p:sp>
      <p:sp>
        <p:nvSpPr>
          <p:cNvPr id="15" name="ZoneTexte 14">
            <a:extLst>
              <a:ext uri="{FF2B5EF4-FFF2-40B4-BE49-F238E27FC236}">
                <a16:creationId xmlns:a16="http://schemas.microsoft.com/office/drawing/2014/main" id="{DDBD9B5E-6BAA-401E-95A6-B8F89D4B514E}"/>
              </a:ext>
            </a:extLst>
          </p:cNvPr>
          <p:cNvSpPr txBox="1"/>
          <p:nvPr/>
        </p:nvSpPr>
        <p:spPr>
          <a:xfrm>
            <a:off x="750619" y="4444181"/>
            <a:ext cx="1798181" cy="954107"/>
          </a:xfrm>
          <a:prstGeom prst="rect">
            <a:avLst/>
          </a:prstGeom>
          <a:noFill/>
        </p:spPr>
        <p:txBody>
          <a:bodyPr wrap="square" rtlCol="0">
            <a:spAutoFit/>
          </a:bodyPr>
          <a:lstStyle/>
          <a:p>
            <a:r>
              <a:rPr lang="fr-FR" sz="2800" dirty="0">
                <a:latin typeface="Calibri" panose="020F0502020204030204" pitchFamily="34" charset="0"/>
                <a:cs typeface="Calibri" panose="020F0502020204030204" pitchFamily="34" charset="0"/>
              </a:rPr>
              <a:t>Ç</a:t>
            </a:r>
            <a:r>
              <a:rPr lang="fr-FR" sz="2800" dirty="0"/>
              <a:t>a, c’est nouveau…</a:t>
            </a:r>
          </a:p>
        </p:txBody>
      </p:sp>
      <p:sp>
        <p:nvSpPr>
          <p:cNvPr id="18" name="Titre 13">
            <a:extLst>
              <a:ext uri="{FF2B5EF4-FFF2-40B4-BE49-F238E27FC236}">
                <a16:creationId xmlns:a16="http://schemas.microsoft.com/office/drawing/2014/main" id="{B2478AAD-A5F2-4D13-9333-E5D3372A54D5}"/>
              </a:ext>
            </a:extLst>
          </p:cNvPr>
          <p:cNvSpPr>
            <a:spLocks noGrp="1"/>
          </p:cNvSpPr>
          <p:nvPr>
            <p:ph type="title"/>
          </p:nvPr>
        </p:nvSpPr>
        <p:spPr>
          <a:xfrm>
            <a:off x="474709" y="522900"/>
            <a:ext cx="6763328" cy="1325563"/>
          </a:xfrm>
        </p:spPr>
        <p:txBody>
          <a:bodyPr/>
          <a:lstStyle/>
          <a:p>
            <a:r>
              <a:rPr lang="fr-FR" b="1" dirty="0"/>
              <a:t>Stratégie </a:t>
            </a:r>
            <a:br>
              <a:rPr lang="fr-FR" b="1" dirty="0"/>
            </a:br>
            <a:r>
              <a:rPr lang="fr-FR" b="1" dirty="0"/>
              <a:t>d’allocation</a:t>
            </a:r>
          </a:p>
        </p:txBody>
      </p:sp>
    </p:spTree>
    <p:extLst>
      <p:ext uri="{BB962C8B-B14F-4D97-AF65-F5344CB8AC3E}">
        <p14:creationId xmlns:p14="http://schemas.microsoft.com/office/powerpoint/2010/main" val="158734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3683D707-FA0F-4527-9EA7-BD396F233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91" y="-1"/>
            <a:ext cx="3805596" cy="6858001"/>
          </a:xfrm>
          <a:prstGeom prst="rect">
            <a:avLst/>
          </a:prstGeom>
        </p:spPr>
      </p:pic>
      <p:sp>
        <p:nvSpPr>
          <p:cNvPr id="14" name="Titre 13">
            <a:extLst>
              <a:ext uri="{FF2B5EF4-FFF2-40B4-BE49-F238E27FC236}">
                <a16:creationId xmlns:a16="http://schemas.microsoft.com/office/drawing/2014/main" id="{322C4A47-33D0-477F-9542-4E4F9A85A438}"/>
              </a:ext>
            </a:extLst>
          </p:cNvPr>
          <p:cNvSpPr>
            <a:spLocks noGrp="1"/>
          </p:cNvSpPr>
          <p:nvPr>
            <p:ph type="title"/>
          </p:nvPr>
        </p:nvSpPr>
        <p:spPr>
          <a:xfrm>
            <a:off x="4590472" y="365125"/>
            <a:ext cx="6763328" cy="1325563"/>
          </a:xfrm>
        </p:spPr>
        <p:txBody>
          <a:bodyPr/>
          <a:lstStyle/>
          <a:p>
            <a:r>
              <a:rPr lang="fr-FR" b="1" dirty="0"/>
              <a:t>Structuration </a:t>
            </a:r>
            <a:br>
              <a:rPr lang="fr-FR" b="1" dirty="0"/>
            </a:br>
            <a:r>
              <a:rPr lang="fr-FR" b="1" dirty="0"/>
              <a:t>de la mémoire vive</a:t>
            </a:r>
          </a:p>
        </p:txBody>
      </p:sp>
      <p:sp>
        <p:nvSpPr>
          <p:cNvPr id="15" name="Espace réservé du contenu 14">
            <a:extLst>
              <a:ext uri="{FF2B5EF4-FFF2-40B4-BE49-F238E27FC236}">
                <a16:creationId xmlns:a16="http://schemas.microsoft.com/office/drawing/2014/main" id="{5BB877D3-1BD7-4E10-8CC3-404F1C61043D}"/>
              </a:ext>
            </a:extLst>
          </p:cNvPr>
          <p:cNvSpPr>
            <a:spLocks noGrp="1"/>
          </p:cNvSpPr>
          <p:nvPr>
            <p:ph idx="1"/>
          </p:nvPr>
        </p:nvSpPr>
        <p:spPr>
          <a:xfrm>
            <a:off x="4590472" y="1825625"/>
            <a:ext cx="6763327" cy="4351338"/>
          </a:xfrm>
        </p:spPr>
        <p:txBody>
          <a:bodyPr/>
          <a:lstStyle/>
          <a:p>
            <a:r>
              <a:rPr lang="fr-FR" dirty="0"/>
              <a:t>La mémoire vive est structurée en régions</a:t>
            </a:r>
          </a:p>
        </p:txBody>
      </p:sp>
      <p:sp>
        <p:nvSpPr>
          <p:cNvPr id="16" name="ZoneTexte 15">
            <a:extLst>
              <a:ext uri="{FF2B5EF4-FFF2-40B4-BE49-F238E27FC236}">
                <a16:creationId xmlns:a16="http://schemas.microsoft.com/office/drawing/2014/main" id="{8E28DB3D-87C2-4A5E-9F3B-101E63DD1C65}"/>
              </a:ext>
            </a:extLst>
          </p:cNvPr>
          <p:cNvSpPr txBox="1"/>
          <p:nvPr/>
        </p:nvSpPr>
        <p:spPr>
          <a:xfrm>
            <a:off x="3061864" y="6472504"/>
            <a:ext cx="1122423" cy="369332"/>
          </a:xfrm>
          <a:prstGeom prst="rect">
            <a:avLst/>
          </a:prstGeom>
          <a:noFill/>
        </p:spPr>
        <p:txBody>
          <a:bodyPr wrap="none" rtlCol="0">
            <a:spAutoFit/>
          </a:bodyPr>
          <a:lstStyle/>
          <a:p>
            <a:r>
              <a:rPr lang="fr-FR" dirty="0" err="1"/>
              <a:t>Wikipedia</a:t>
            </a:r>
            <a:endParaRPr lang="fr-FR" dirty="0"/>
          </a:p>
        </p:txBody>
      </p:sp>
    </p:spTree>
    <p:extLst>
      <p:ext uri="{BB962C8B-B14F-4D97-AF65-F5344CB8AC3E}">
        <p14:creationId xmlns:p14="http://schemas.microsoft.com/office/powerpoint/2010/main" val="250353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3683D707-FA0F-4527-9EA7-BD396F233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91" y="-1"/>
            <a:ext cx="3805596" cy="6858001"/>
          </a:xfrm>
          <a:prstGeom prst="rect">
            <a:avLst/>
          </a:prstGeom>
        </p:spPr>
      </p:pic>
      <p:pic>
        <p:nvPicPr>
          <p:cNvPr id="11" name="Image 10">
            <a:extLst>
              <a:ext uri="{FF2B5EF4-FFF2-40B4-BE49-F238E27FC236}">
                <a16:creationId xmlns:a16="http://schemas.microsoft.com/office/drawing/2014/main" id="{7CEDB55C-FC5D-4E21-B8AF-BFE3CEAA1340}"/>
              </a:ext>
            </a:extLst>
          </p:cNvPr>
          <p:cNvPicPr>
            <a:picLocks noChangeAspect="1"/>
          </p:cNvPicPr>
          <p:nvPr/>
        </p:nvPicPr>
        <p:blipFill rotWithShape="1">
          <a:blip r:embed="rId2">
            <a:extLst>
              <a:ext uri="{28A0092B-C50C-407E-A947-70E740481C1C}">
                <a14:useLocalDpi xmlns:a14="http://schemas.microsoft.com/office/drawing/2010/main" val="0"/>
              </a:ext>
            </a:extLst>
          </a:blip>
          <a:srcRect t="35488" b="34613"/>
          <a:stretch/>
        </p:blipFill>
        <p:spPr>
          <a:xfrm>
            <a:off x="5017442" y="360219"/>
            <a:ext cx="5980545" cy="3222344"/>
          </a:xfrm>
          <a:prstGeom prst="rect">
            <a:avLst/>
          </a:prstGeom>
        </p:spPr>
      </p:pic>
      <p:sp>
        <p:nvSpPr>
          <p:cNvPr id="12" name="Rectangle 11">
            <a:extLst>
              <a:ext uri="{FF2B5EF4-FFF2-40B4-BE49-F238E27FC236}">
                <a16:creationId xmlns:a16="http://schemas.microsoft.com/office/drawing/2014/main" id="{BEC4EFCD-1B2A-466F-B784-26820AC80B21}"/>
              </a:ext>
            </a:extLst>
          </p:cNvPr>
          <p:cNvSpPr/>
          <p:nvPr/>
        </p:nvSpPr>
        <p:spPr>
          <a:xfrm>
            <a:off x="6031345" y="360219"/>
            <a:ext cx="4966642" cy="322234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13FE664-C511-4DDF-882F-8BD6F44AAB76}"/>
              </a:ext>
            </a:extLst>
          </p:cNvPr>
          <p:cNvSpPr/>
          <p:nvPr/>
        </p:nvSpPr>
        <p:spPr>
          <a:xfrm>
            <a:off x="1018523" y="2406074"/>
            <a:ext cx="3202497" cy="207777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a:extLst>
              <a:ext uri="{FF2B5EF4-FFF2-40B4-BE49-F238E27FC236}">
                <a16:creationId xmlns:a16="http://schemas.microsoft.com/office/drawing/2014/main" id="{2D673176-BB9B-4A6E-960E-3582344CF0CE}"/>
              </a:ext>
            </a:extLst>
          </p:cNvPr>
          <p:cNvCxnSpPr/>
          <p:nvPr/>
        </p:nvCxnSpPr>
        <p:spPr>
          <a:xfrm flipV="1">
            <a:off x="4221020" y="360219"/>
            <a:ext cx="1810325" cy="2045855"/>
          </a:xfrm>
          <a:prstGeom prst="lin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 name="Connecteur droit 4">
            <a:extLst>
              <a:ext uri="{FF2B5EF4-FFF2-40B4-BE49-F238E27FC236}">
                <a16:creationId xmlns:a16="http://schemas.microsoft.com/office/drawing/2014/main" id="{345C2F8D-D3CE-4E12-BAE1-9FFAABD8CE6E}"/>
              </a:ext>
            </a:extLst>
          </p:cNvPr>
          <p:cNvCxnSpPr/>
          <p:nvPr/>
        </p:nvCxnSpPr>
        <p:spPr>
          <a:xfrm flipV="1">
            <a:off x="4221020" y="3582563"/>
            <a:ext cx="1810325" cy="901282"/>
          </a:xfrm>
          <a:prstGeom prst="lin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 name="Espace réservé du contenu 6">
            <a:extLst>
              <a:ext uri="{FF2B5EF4-FFF2-40B4-BE49-F238E27FC236}">
                <a16:creationId xmlns:a16="http://schemas.microsoft.com/office/drawing/2014/main" id="{8D934A14-455A-45B6-80E4-2D47AD0B8543}"/>
              </a:ext>
            </a:extLst>
          </p:cNvPr>
          <p:cNvSpPr>
            <a:spLocks noGrp="1"/>
          </p:cNvSpPr>
          <p:nvPr>
            <p:ph idx="1"/>
          </p:nvPr>
        </p:nvSpPr>
        <p:spPr>
          <a:xfrm>
            <a:off x="6031344" y="3883741"/>
            <a:ext cx="5322455" cy="2974259"/>
          </a:xfrm>
        </p:spPr>
        <p:txBody>
          <a:bodyPr>
            <a:normAutofit/>
          </a:bodyPr>
          <a:lstStyle/>
          <a:p>
            <a:r>
              <a:rPr lang="fr-FR" dirty="0"/>
              <a:t>Lors de son exécution, chaque programme se voit allouer une région :</a:t>
            </a:r>
          </a:p>
          <a:p>
            <a:pPr lvl="1"/>
            <a:r>
              <a:rPr lang="fr-FR" dirty="0"/>
              <a:t>Une partie pour le code,</a:t>
            </a:r>
          </a:p>
          <a:p>
            <a:pPr lvl="1"/>
            <a:r>
              <a:rPr lang="fr-FR" dirty="0"/>
              <a:t>Une pour les variables statiques</a:t>
            </a:r>
          </a:p>
          <a:p>
            <a:pPr lvl="1"/>
            <a:r>
              <a:rPr lang="fr-FR" dirty="0"/>
              <a:t>Une pile (stack) pour les variables automatiques</a:t>
            </a:r>
          </a:p>
        </p:txBody>
      </p:sp>
    </p:spTree>
    <p:extLst>
      <p:ext uri="{BB962C8B-B14F-4D97-AF65-F5344CB8AC3E}">
        <p14:creationId xmlns:p14="http://schemas.microsoft.com/office/powerpoint/2010/main" val="13800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106A53-D1A2-4E4E-8A9F-74595488C11C}"/>
              </a:ext>
            </a:extLst>
          </p:cNvPr>
          <p:cNvSpPr>
            <a:spLocks noGrp="1"/>
          </p:cNvSpPr>
          <p:nvPr>
            <p:ph type="title"/>
          </p:nvPr>
        </p:nvSpPr>
        <p:spPr/>
        <p:txBody>
          <a:bodyPr/>
          <a:lstStyle/>
          <a:p>
            <a:r>
              <a:rPr lang="fr-FR" dirty="0">
                <a:solidFill>
                  <a:schemeClr val="bg1"/>
                </a:solidFill>
              </a:rPr>
              <a:t>stack </a:t>
            </a:r>
            <a:r>
              <a:rPr lang="fr-FR" dirty="0" err="1">
                <a:solidFill>
                  <a:schemeClr val="bg1"/>
                </a:solidFill>
              </a:rPr>
              <a:t>overflow</a:t>
            </a:r>
            <a:endParaRPr lang="fr-FR" dirty="0">
              <a:solidFill>
                <a:schemeClr val="bg1"/>
              </a:solidFill>
            </a:endParaRPr>
          </a:p>
        </p:txBody>
      </p:sp>
      <p:sp>
        <p:nvSpPr>
          <p:cNvPr id="4" name="Bulle narrative : rectangle à coins arrondis 3">
            <a:extLst>
              <a:ext uri="{FF2B5EF4-FFF2-40B4-BE49-F238E27FC236}">
                <a16:creationId xmlns:a16="http://schemas.microsoft.com/office/drawing/2014/main" id="{8C5251E7-B11C-4763-8DB3-57A391078B11}"/>
              </a:ext>
            </a:extLst>
          </p:cNvPr>
          <p:cNvSpPr/>
          <p:nvPr/>
        </p:nvSpPr>
        <p:spPr>
          <a:xfrm>
            <a:off x="7072074" y="242530"/>
            <a:ext cx="4427864" cy="1583095"/>
          </a:xfrm>
          <a:prstGeom prst="wedgeRoundRectCallout">
            <a:avLst>
              <a:gd name="adj1" fmla="val 59662"/>
              <a:gd name="adj2" fmla="val -36889"/>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Stack comme dans stack </a:t>
            </a:r>
            <a:r>
              <a:rPr lang="fr-FR" sz="6000" dirty="0" err="1">
                <a:latin typeface="meatloaf solid" pitchFamily="2" charset="0"/>
              </a:rPr>
              <a:t>overflow</a:t>
            </a:r>
            <a:r>
              <a:rPr lang="fr-FR" sz="6000" dirty="0">
                <a:latin typeface="meatloaf solid" pitchFamily="2" charset="0"/>
              </a:rPr>
              <a:t> ?</a:t>
            </a:r>
          </a:p>
        </p:txBody>
      </p:sp>
      <p:sp>
        <p:nvSpPr>
          <p:cNvPr id="5" name="Bulle narrative : rectangle à coins arrondis 4">
            <a:extLst>
              <a:ext uri="{FF2B5EF4-FFF2-40B4-BE49-F238E27FC236}">
                <a16:creationId xmlns:a16="http://schemas.microsoft.com/office/drawing/2014/main" id="{BE99899C-76F1-4457-B3AD-094FF2E44088}"/>
              </a:ext>
            </a:extLst>
          </p:cNvPr>
          <p:cNvSpPr/>
          <p:nvPr/>
        </p:nvSpPr>
        <p:spPr>
          <a:xfrm>
            <a:off x="465920" y="1111406"/>
            <a:ext cx="1942983" cy="922593"/>
          </a:xfrm>
          <a:prstGeom prst="wedgeRoundRectCallout">
            <a:avLst>
              <a:gd name="adj1" fmla="val -59137"/>
              <a:gd name="adj2" fmla="val -34405"/>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Oui !</a:t>
            </a:r>
          </a:p>
        </p:txBody>
      </p:sp>
      <p:sp>
        <p:nvSpPr>
          <p:cNvPr id="8" name="Bulle narrative : rectangle à coins arrondis 7">
            <a:extLst>
              <a:ext uri="{FF2B5EF4-FFF2-40B4-BE49-F238E27FC236}">
                <a16:creationId xmlns:a16="http://schemas.microsoft.com/office/drawing/2014/main" id="{C13AE067-1577-434A-A874-4CC0AE454CAD}"/>
              </a:ext>
            </a:extLst>
          </p:cNvPr>
          <p:cNvSpPr/>
          <p:nvPr/>
        </p:nvSpPr>
        <p:spPr>
          <a:xfrm>
            <a:off x="465920" y="2182305"/>
            <a:ext cx="10079177" cy="2531038"/>
          </a:xfrm>
          <a:prstGeom prst="wedgeRoundRectCallout">
            <a:avLst>
              <a:gd name="adj1" fmla="val -52796"/>
              <a:gd name="adj2" fmla="val -40232"/>
              <a:gd name="adj3" fmla="val 16667"/>
            </a:avLst>
          </a:prstGeom>
          <a:ln w="57150"/>
        </p:spPr>
        <p:style>
          <a:lnRef idx="2">
            <a:schemeClr val="dk1"/>
          </a:lnRef>
          <a:fillRef idx="1">
            <a:schemeClr val="lt1"/>
          </a:fillRef>
          <a:effectRef idx="0">
            <a:schemeClr val="dk1"/>
          </a:effectRef>
          <a:fontRef idx="minor">
            <a:schemeClr val="dk1"/>
          </a:fontRef>
        </p:style>
        <p:txBody>
          <a:bodyPr lIns="144000" tIns="288000" bIns="0" rtlCol="0" anchor="ctr"/>
          <a:lstStyle/>
          <a:p>
            <a:pPr>
              <a:lnSpc>
                <a:spcPts val="4000"/>
              </a:lnSpc>
              <a:buSzPct val="50000"/>
            </a:pPr>
            <a:r>
              <a:rPr lang="fr-FR" sz="6000" dirty="0">
                <a:latin typeface="meatloaf solid" pitchFamily="2" charset="0"/>
              </a:rPr>
              <a:t>Lorsqu’un programme alloue trop d’espace à une variable ou s’abîme dans une récursivité sans fin, la mémoire alloué dépasse la taille de pile autorisée pour le programme. </a:t>
            </a:r>
          </a:p>
        </p:txBody>
      </p:sp>
      <p:sp>
        <p:nvSpPr>
          <p:cNvPr id="9" name="Bulle narrative : rectangle à coins arrondis 8">
            <a:extLst>
              <a:ext uri="{FF2B5EF4-FFF2-40B4-BE49-F238E27FC236}">
                <a16:creationId xmlns:a16="http://schemas.microsoft.com/office/drawing/2014/main" id="{3C21B6F6-ABFB-4680-B614-9B1032C18382}"/>
              </a:ext>
            </a:extLst>
          </p:cNvPr>
          <p:cNvSpPr/>
          <p:nvPr/>
        </p:nvSpPr>
        <p:spPr>
          <a:xfrm>
            <a:off x="465920" y="4861649"/>
            <a:ext cx="7154080" cy="1408473"/>
          </a:xfrm>
          <a:prstGeom prst="wedgeRoundRectCallout">
            <a:avLst>
              <a:gd name="adj1" fmla="val -53360"/>
              <a:gd name="adj2" fmla="val -47213"/>
              <a:gd name="adj3" fmla="val 16667"/>
            </a:avLst>
          </a:prstGeom>
          <a:ln w="57150"/>
        </p:spPr>
        <p:style>
          <a:lnRef idx="2">
            <a:schemeClr val="dk1"/>
          </a:lnRef>
          <a:fillRef idx="1">
            <a:schemeClr val="lt1"/>
          </a:fillRef>
          <a:effectRef idx="0">
            <a:schemeClr val="dk1"/>
          </a:effectRef>
          <a:fontRef idx="minor">
            <a:schemeClr val="dk1"/>
          </a:fontRef>
        </p:style>
        <p:txBody>
          <a:bodyPr lIns="144000" tIns="288000" bIns="0" rtlCol="0" anchor="ctr"/>
          <a:lstStyle/>
          <a:p>
            <a:pPr>
              <a:lnSpc>
                <a:spcPts val="4000"/>
              </a:lnSpc>
              <a:buSzPct val="50000"/>
            </a:pPr>
            <a:r>
              <a:rPr lang="fr-FR" sz="6000" dirty="0">
                <a:latin typeface="meatloaf solid" pitchFamily="2" charset="0"/>
              </a:rPr>
              <a:t>Il y a alors débordement de pile d’exécution ou en anglais…</a:t>
            </a:r>
          </a:p>
        </p:txBody>
      </p:sp>
      <p:sp>
        <p:nvSpPr>
          <p:cNvPr id="12" name="Bulle narrative : rectangle à coins arrondis 11">
            <a:extLst>
              <a:ext uri="{FF2B5EF4-FFF2-40B4-BE49-F238E27FC236}">
                <a16:creationId xmlns:a16="http://schemas.microsoft.com/office/drawing/2014/main" id="{8235D940-9057-4FCE-B25A-6A787E0C5EB4}"/>
              </a:ext>
            </a:extLst>
          </p:cNvPr>
          <p:cNvSpPr/>
          <p:nvPr/>
        </p:nvSpPr>
        <p:spPr>
          <a:xfrm>
            <a:off x="7072074" y="5860026"/>
            <a:ext cx="4427864" cy="896476"/>
          </a:xfrm>
          <a:prstGeom prst="wedgeRoundRectCallout">
            <a:avLst>
              <a:gd name="adj1" fmla="val 59662"/>
              <a:gd name="adj2" fmla="val -36889"/>
              <a:gd name="adj3" fmla="val 16667"/>
            </a:avLst>
          </a:prstGeom>
          <a:ln w="57150"/>
        </p:spPr>
        <p:style>
          <a:lnRef idx="2">
            <a:schemeClr val="dk1"/>
          </a:lnRef>
          <a:fillRef idx="1">
            <a:schemeClr val="lt1"/>
          </a:fillRef>
          <a:effectRef idx="0">
            <a:schemeClr val="dk1"/>
          </a:effectRef>
          <a:fontRef idx="minor">
            <a:schemeClr val="dk1"/>
          </a:fontRef>
        </p:style>
        <p:txBody>
          <a:bodyPr tIns="288000" bIns="0" rtlCol="0" anchor="ctr"/>
          <a:lstStyle/>
          <a:p>
            <a:pPr algn="ctr">
              <a:lnSpc>
                <a:spcPts val="4000"/>
              </a:lnSpc>
              <a:buSzPct val="50000"/>
            </a:pPr>
            <a:r>
              <a:rPr lang="fr-FR" sz="6000" dirty="0">
                <a:latin typeface="meatloaf solid" pitchFamily="2" charset="0"/>
              </a:rPr>
              <a:t>Stack </a:t>
            </a:r>
            <a:r>
              <a:rPr lang="fr-FR" sz="6000" dirty="0" err="1">
                <a:latin typeface="meatloaf solid" pitchFamily="2" charset="0"/>
              </a:rPr>
              <a:t>overflow</a:t>
            </a:r>
            <a:r>
              <a:rPr lang="fr-FR" sz="6000" dirty="0">
                <a:latin typeface="meatloaf solid" pitchFamily="2" charset="0"/>
              </a:rPr>
              <a:t> !</a:t>
            </a:r>
          </a:p>
        </p:txBody>
      </p:sp>
    </p:spTree>
    <p:extLst>
      <p:ext uri="{BB962C8B-B14F-4D97-AF65-F5344CB8AC3E}">
        <p14:creationId xmlns:p14="http://schemas.microsoft.com/office/powerpoint/2010/main" val="234613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7E96B8EC-E09A-400E-A527-176F0D4C6F96}"/>
              </a:ext>
            </a:extLst>
          </p:cNvPr>
          <p:cNvPicPr>
            <a:picLocks noChangeAspect="1"/>
          </p:cNvPicPr>
          <p:nvPr/>
        </p:nvPicPr>
        <p:blipFill rotWithShape="1">
          <a:blip r:embed="rId2">
            <a:extLst>
              <a:ext uri="{28A0092B-C50C-407E-A947-70E740481C1C}">
                <a14:useLocalDpi xmlns:a14="http://schemas.microsoft.com/office/drawing/2010/main" val="0"/>
              </a:ext>
            </a:extLst>
          </a:blip>
          <a:srcRect t="70474" b="8874"/>
          <a:stretch/>
        </p:blipFill>
        <p:spPr>
          <a:xfrm>
            <a:off x="5017442" y="394585"/>
            <a:ext cx="5980545" cy="2225711"/>
          </a:xfrm>
          <a:prstGeom prst="rect">
            <a:avLst/>
          </a:prstGeom>
        </p:spPr>
      </p:pic>
      <p:pic>
        <p:nvPicPr>
          <p:cNvPr id="10" name="Image 9">
            <a:extLst>
              <a:ext uri="{FF2B5EF4-FFF2-40B4-BE49-F238E27FC236}">
                <a16:creationId xmlns:a16="http://schemas.microsoft.com/office/drawing/2014/main" id="{3683D707-FA0F-4527-9EA7-BD396F233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91" y="-1"/>
            <a:ext cx="3805596" cy="6858001"/>
          </a:xfrm>
          <a:prstGeom prst="rect">
            <a:avLst/>
          </a:prstGeom>
        </p:spPr>
      </p:pic>
      <p:sp>
        <p:nvSpPr>
          <p:cNvPr id="12" name="Rectangle 11">
            <a:extLst>
              <a:ext uri="{FF2B5EF4-FFF2-40B4-BE49-F238E27FC236}">
                <a16:creationId xmlns:a16="http://schemas.microsoft.com/office/drawing/2014/main" id="{BEC4EFCD-1B2A-466F-B784-26820AC80B21}"/>
              </a:ext>
            </a:extLst>
          </p:cNvPr>
          <p:cNvSpPr/>
          <p:nvPr/>
        </p:nvSpPr>
        <p:spPr>
          <a:xfrm>
            <a:off x="6031345" y="394585"/>
            <a:ext cx="4966642" cy="222571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13FE664-C511-4DDF-882F-8BD6F44AAB76}"/>
              </a:ext>
            </a:extLst>
          </p:cNvPr>
          <p:cNvSpPr/>
          <p:nvPr/>
        </p:nvSpPr>
        <p:spPr>
          <a:xfrm>
            <a:off x="1018523" y="4827639"/>
            <a:ext cx="3202497" cy="141618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a:extLst>
              <a:ext uri="{FF2B5EF4-FFF2-40B4-BE49-F238E27FC236}">
                <a16:creationId xmlns:a16="http://schemas.microsoft.com/office/drawing/2014/main" id="{2D673176-BB9B-4A6E-960E-3582344CF0CE}"/>
              </a:ext>
            </a:extLst>
          </p:cNvPr>
          <p:cNvCxnSpPr>
            <a:cxnSpLocks/>
          </p:cNvCxnSpPr>
          <p:nvPr/>
        </p:nvCxnSpPr>
        <p:spPr>
          <a:xfrm flipV="1">
            <a:off x="4184287" y="394584"/>
            <a:ext cx="1847057" cy="4433057"/>
          </a:xfrm>
          <a:prstGeom prst="lin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 name="Connecteur droit 4">
            <a:extLst>
              <a:ext uri="{FF2B5EF4-FFF2-40B4-BE49-F238E27FC236}">
                <a16:creationId xmlns:a16="http://schemas.microsoft.com/office/drawing/2014/main" id="{345C2F8D-D3CE-4E12-BAE1-9FFAABD8CE6E}"/>
              </a:ext>
            </a:extLst>
          </p:cNvPr>
          <p:cNvCxnSpPr>
            <a:cxnSpLocks/>
          </p:cNvCxnSpPr>
          <p:nvPr/>
        </p:nvCxnSpPr>
        <p:spPr>
          <a:xfrm flipV="1">
            <a:off x="4221020" y="2620296"/>
            <a:ext cx="1810324" cy="3623523"/>
          </a:xfrm>
          <a:prstGeom prst="lin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 name="Espace réservé du contenu 6">
            <a:extLst>
              <a:ext uri="{FF2B5EF4-FFF2-40B4-BE49-F238E27FC236}">
                <a16:creationId xmlns:a16="http://schemas.microsoft.com/office/drawing/2014/main" id="{8D934A14-455A-45B6-80E4-2D47AD0B8543}"/>
              </a:ext>
            </a:extLst>
          </p:cNvPr>
          <p:cNvSpPr>
            <a:spLocks noGrp="1"/>
          </p:cNvSpPr>
          <p:nvPr>
            <p:ph idx="1"/>
          </p:nvPr>
        </p:nvSpPr>
        <p:spPr>
          <a:xfrm>
            <a:off x="6031344" y="2957054"/>
            <a:ext cx="5322455" cy="2974259"/>
          </a:xfrm>
        </p:spPr>
        <p:txBody>
          <a:bodyPr>
            <a:normAutofit/>
          </a:bodyPr>
          <a:lstStyle/>
          <a:p>
            <a:r>
              <a:rPr lang="fr-FR" dirty="0"/>
              <a:t>Une région commune de la mémoire est prévue pour les allocations dynamiques.</a:t>
            </a:r>
          </a:p>
          <a:p>
            <a:r>
              <a:rPr lang="fr-FR" dirty="0"/>
              <a:t>On l’appelle le tas (</a:t>
            </a:r>
            <a:r>
              <a:rPr lang="fr-FR" dirty="0" err="1"/>
              <a:t>heap</a:t>
            </a:r>
            <a:r>
              <a:rPr lang="fr-FR" dirty="0"/>
              <a:t>)</a:t>
            </a:r>
          </a:p>
        </p:txBody>
      </p:sp>
    </p:spTree>
    <p:extLst>
      <p:ext uri="{BB962C8B-B14F-4D97-AF65-F5344CB8AC3E}">
        <p14:creationId xmlns:p14="http://schemas.microsoft.com/office/powerpoint/2010/main" val="24032602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1223</Words>
  <Application>Microsoft Office PowerPoint</Application>
  <PresentationFormat>Grand écran</PresentationFormat>
  <Paragraphs>132</Paragraphs>
  <Slides>20</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Arial</vt:lpstr>
      <vt:lpstr>Calibri</vt:lpstr>
      <vt:lpstr>Calibri Light</vt:lpstr>
      <vt:lpstr>Consolas</vt:lpstr>
      <vt:lpstr>meatloaf solid</vt:lpstr>
      <vt:lpstr>Thème Office</vt:lpstr>
      <vt:lpstr>Présentation PowerPoint</vt:lpstr>
      <vt:lpstr>Défaut des tableaux en C</vt:lpstr>
      <vt:lpstr>Allocation dynamique  de mémoire</vt:lpstr>
      <vt:lpstr>Présentation PowerPoint</vt:lpstr>
      <vt:lpstr>Stratégie  d’allocation</vt:lpstr>
      <vt:lpstr>Structuration  de la mémoire vive</vt:lpstr>
      <vt:lpstr>Présentation PowerPoint</vt:lpstr>
      <vt:lpstr>stack overflow</vt:lpstr>
      <vt:lpstr>Présentation PowerPoint</vt:lpstr>
      <vt:lpstr>Heap overflow</vt:lpstr>
      <vt:lpstr>Allouer de la mémoire dynamique en C</vt:lpstr>
      <vt:lpstr>Un grand pouvoir implique de grandes responsabilités</vt:lpstr>
      <vt:lpstr>Attention aux fuites !</vt:lpstr>
      <vt:lpstr>free()</vt:lpstr>
      <vt:lpstr>malloc()</vt:lpstr>
      <vt:lpstr>Exemple</vt:lpstr>
      <vt:lpstr>calloc()</vt:lpstr>
      <vt:lpstr>Exemple</vt:lpstr>
      <vt:lpstr>realloc()</vt:lpstr>
      <vt:lpstr>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DOMER</dc:creator>
  <cp:lastModifiedBy>Mathieu DOMER</cp:lastModifiedBy>
  <cp:revision>24</cp:revision>
  <dcterms:created xsi:type="dcterms:W3CDTF">2021-03-29T12:53:34Z</dcterms:created>
  <dcterms:modified xsi:type="dcterms:W3CDTF">2021-03-30T07:08:50Z</dcterms:modified>
</cp:coreProperties>
</file>