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9AA0A6"/>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608" y="-58"/>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descr="A picture containing logo&#10;&#10;Description automatically generated"/>
          <p:cNvPicPr preferRelativeResize="0"/>
          <p:nvPr/>
        </p:nvPicPr>
        <p:blipFill rotWithShape="1">
          <a:blip r:embed="rId3">
            <a:alphaModFix/>
          </a:blip>
          <a:srcRect/>
          <a:stretch/>
        </p:blipFill>
        <p:spPr>
          <a:xfrm>
            <a:off x="153573" y="81285"/>
            <a:ext cx="2920931" cy="1354217"/>
          </a:xfrm>
          <a:prstGeom prst="rect">
            <a:avLst/>
          </a:prstGeom>
          <a:noFill/>
          <a:ln>
            <a:noFill/>
          </a:ln>
        </p:spPr>
      </p:pic>
      <p:sp>
        <p:nvSpPr>
          <p:cNvPr id="85" name="Google Shape;85;p13"/>
          <p:cNvSpPr txBox="1"/>
          <p:nvPr/>
        </p:nvSpPr>
        <p:spPr>
          <a:xfrm>
            <a:off x="3074503" y="829023"/>
            <a:ext cx="9030900" cy="1293300"/>
          </a:xfrm>
          <a:prstGeom prst="rect">
            <a:avLst/>
          </a:prstGeom>
          <a:solidFill>
            <a:srgbClr val="2F5496"/>
          </a:solidFill>
          <a:ln>
            <a:noFill/>
          </a:ln>
        </p:spPr>
        <p:txBody>
          <a:bodyPr spcFirstLastPara="1" wrap="square" lIns="91425" tIns="45700" rIns="0" bIns="45700" anchor="t" anchorCtr="0">
            <a:spAutoFit/>
          </a:bodyPr>
          <a:lstStyle/>
          <a:p>
            <a:pPr marL="0" marR="0" lvl="0" indent="0" algn="ctr" rtl="0">
              <a:lnSpc>
                <a:spcPct val="100000"/>
              </a:lnSpc>
              <a:spcBef>
                <a:spcPts val="0"/>
              </a:spcBef>
              <a:spcAft>
                <a:spcPts val="0"/>
              </a:spcAft>
              <a:buNone/>
            </a:pPr>
            <a:r>
              <a:rPr lang="en-US" sz="1800" b="0" i="0" u="none" strike="noStrike" cap="none" dirty="0">
                <a:solidFill>
                  <a:schemeClr val="lt1"/>
                </a:solidFill>
                <a:latin typeface="Century"/>
                <a:ea typeface="Century"/>
                <a:cs typeface="Century"/>
                <a:sym typeface="Century"/>
              </a:rPr>
              <a:t>DEPARTMENT OF COMPUTER SCIENCE &amp; ENGINEERING</a:t>
            </a:r>
            <a:endParaRPr sz="1800" b="0" i="0" u="none" strike="noStrike" cap="none" dirty="0">
              <a:solidFill>
                <a:schemeClr val="lt1"/>
              </a:solidFill>
              <a:latin typeface="Century"/>
              <a:ea typeface="Century"/>
              <a:cs typeface="Century"/>
              <a:sym typeface="Century"/>
            </a:endParaRPr>
          </a:p>
          <a:p>
            <a:pPr algn="ctr">
              <a:buSzPts val="2800"/>
            </a:pPr>
            <a:r>
              <a:rPr lang="en-US" sz="2800" i="1" dirty="0">
                <a:solidFill>
                  <a:schemeClr val="lt1"/>
                </a:solidFill>
                <a:latin typeface="Calibri"/>
                <a:ea typeface="Calibri"/>
                <a:cs typeface="Calibri"/>
                <a:sym typeface="Calibri"/>
              </a:rPr>
              <a:t>BRAIN COMPUTER INTERFACE</a:t>
            </a:r>
            <a:endParaRPr sz="2800" i="1" dirty="0">
              <a:solidFill>
                <a:schemeClr val="lt1"/>
              </a:solidFill>
              <a:latin typeface="Calibri"/>
              <a:ea typeface="Calibri"/>
              <a:cs typeface="Calibri"/>
              <a:sym typeface="Calibri"/>
            </a:endParaRPr>
          </a:p>
          <a:p>
            <a:pPr algn="ctr">
              <a:lnSpc>
                <a:spcPct val="107916"/>
              </a:lnSpc>
              <a:buClr>
                <a:schemeClr val="dk1"/>
              </a:buClr>
              <a:buSzPts val="1100"/>
            </a:pPr>
            <a:r>
              <a:rPr lang="en-US" sz="1300" b="1" dirty="0">
                <a:solidFill>
                  <a:schemeClr val="lt1"/>
                </a:solidFill>
                <a:latin typeface="Calibri"/>
                <a:ea typeface="Calibri"/>
                <a:cs typeface="Calibri"/>
                <a:sym typeface="Calibri"/>
              </a:rPr>
              <a:t>A collaboration between the brain and a device that </a:t>
            </a:r>
            <a:r>
              <a:rPr lang="en-US" sz="1300" dirty="0">
                <a:solidFill>
                  <a:schemeClr val="lt1"/>
                </a:solidFill>
                <a:ea typeface="Calibri"/>
                <a:sym typeface="Calibri"/>
              </a:rPr>
              <a:t>permits the brain to send impulses that control an external action.</a:t>
            </a:r>
            <a:endParaRPr sz="1300" b="1" dirty="0">
              <a:solidFill>
                <a:schemeClr val="lt1"/>
              </a:solidFill>
              <a:latin typeface="Calibri"/>
              <a:ea typeface="Calibri"/>
              <a:cs typeface="Calibri"/>
              <a:sym typeface="Calibri"/>
            </a:endParaRPr>
          </a:p>
          <a:p>
            <a:pPr algn="ctr"/>
            <a:r>
              <a:rPr lang="en-US" sz="1800" i="1" dirty="0">
                <a:solidFill>
                  <a:schemeClr val="lt1"/>
                </a:solidFill>
                <a:latin typeface="Calibri"/>
                <a:ea typeface="Calibri"/>
                <a:cs typeface="Calibri"/>
                <a:sym typeface="Calibri"/>
              </a:rPr>
              <a:t>Nishith Jain, Om </a:t>
            </a:r>
            <a:r>
              <a:rPr lang="en-US" sz="1800" i="1" dirty="0" err="1">
                <a:solidFill>
                  <a:schemeClr val="lt1"/>
                </a:solidFill>
                <a:latin typeface="Calibri"/>
                <a:ea typeface="Calibri"/>
                <a:cs typeface="Calibri"/>
                <a:sym typeface="Calibri"/>
              </a:rPr>
              <a:t>Thorve</a:t>
            </a:r>
            <a:r>
              <a:rPr lang="en-US" sz="1800" i="1" dirty="0">
                <a:solidFill>
                  <a:schemeClr val="lt1"/>
                </a:solidFill>
                <a:latin typeface="Calibri"/>
                <a:ea typeface="Calibri"/>
                <a:cs typeface="Calibri"/>
                <a:sym typeface="Calibri"/>
              </a:rPr>
              <a:t>, </a:t>
            </a:r>
            <a:r>
              <a:rPr lang="en-US" sz="1800" i="1" dirty="0" err="1">
                <a:solidFill>
                  <a:schemeClr val="lt1"/>
                </a:solidFill>
                <a:latin typeface="Calibri"/>
                <a:ea typeface="Calibri"/>
                <a:cs typeface="Calibri"/>
                <a:sym typeface="Calibri"/>
              </a:rPr>
              <a:t>Sudhamsu</a:t>
            </a:r>
            <a:r>
              <a:rPr lang="en-US" sz="1800" i="1" dirty="0">
                <a:solidFill>
                  <a:schemeClr val="lt1"/>
                </a:solidFill>
                <a:latin typeface="Calibri"/>
                <a:ea typeface="Calibri"/>
                <a:cs typeface="Calibri"/>
                <a:sym typeface="Calibri"/>
              </a:rPr>
              <a:t> </a:t>
            </a:r>
            <a:r>
              <a:rPr lang="en-US" sz="1800" i="1" dirty="0" err="1">
                <a:solidFill>
                  <a:schemeClr val="lt1"/>
                </a:solidFill>
                <a:latin typeface="Calibri"/>
                <a:ea typeface="Calibri"/>
                <a:cs typeface="Calibri"/>
                <a:sym typeface="Calibri"/>
              </a:rPr>
              <a:t>Rawlo</a:t>
            </a:r>
            <a:endParaRPr lang="en-US" sz="1800" i="1" dirty="0" err="1">
              <a:solidFill>
                <a:schemeClr val="lt1"/>
              </a:solidFill>
              <a:latin typeface="Calibri"/>
              <a:ea typeface="Calibri"/>
              <a:cs typeface="Calibri"/>
            </a:endParaRPr>
          </a:p>
        </p:txBody>
      </p:sp>
      <p:sp>
        <p:nvSpPr>
          <p:cNvPr id="86" name="Google Shape;86;p13"/>
          <p:cNvSpPr txBox="1"/>
          <p:nvPr/>
        </p:nvSpPr>
        <p:spPr>
          <a:xfrm>
            <a:off x="153573" y="1435502"/>
            <a:ext cx="2869500" cy="661679"/>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dk1"/>
                </a:solidFill>
                <a:latin typeface="Calibri"/>
                <a:ea typeface="Calibri"/>
                <a:cs typeface="Calibri"/>
                <a:sym typeface="Calibri"/>
              </a:rPr>
              <a:t>Faculty Guide:</a:t>
            </a:r>
            <a:endParaRPr dirty="0">
              <a:solidFill>
                <a:schemeClr val="dk1"/>
              </a:solidFill>
            </a:endParaRPr>
          </a:p>
          <a:p>
            <a:pPr>
              <a:lnSpc>
                <a:spcPct val="150000"/>
              </a:lnSpc>
              <a:buSzPts val="1600"/>
            </a:pPr>
            <a:r>
              <a:rPr lang="en-US" b="1" dirty="0">
                <a:solidFill>
                  <a:schemeClr val="dk1"/>
                </a:solidFill>
                <a:latin typeface="Calibri"/>
                <a:ea typeface="Calibri"/>
                <a:cs typeface="Calibri"/>
                <a:sym typeface="Calibri"/>
              </a:rPr>
              <a:t>Dr. Nagesh Jadhav</a:t>
            </a:r>
            <a:endParaRPr lang="en-US" b="1" dirty="0">
              <a:solidFill>
                <a:schemeClr val="dk1"/>
              </a:solidFill>
              <a:latin typeface="Calibri"/>
              <a:ea typeface="Calibri"/>
              <a:cs typeface="Calibri"/>
            </a:endParaRPr>
          </a:p>
        </p:txBody>
      </p:sp>
      <p:sp>
        <p:nvSpPr>
          <p:cNvPr id="87" name="Google Shape;87;p13"/>
          <p:cNvSpPr txBox="1"/>
          <p:nvPr/>
        </p:nvSpPr>
        <p:spPr>
          <a:xfrm>
            <a:off x="13013334" y="-393524"/>
            <a:ext cx="4927697" cy="6155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Calibri"/>
                <a:ea typeface="Calibri"/>
                <a:cs typeface="Calibri"/>
                <a:sym typeface="Calibri"/>
              </a:rPr>
              <a:t>Proposed Architecture/ Diagram:</a:t>
            </a: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 name="Google Shape;88;p13"/>
          <p:cNvSpPr txBox="1"/>
          <p:nvPr/>
        </p:nvSpPr>
        <p:spPr>
          <a:xfrm>
            <a:off x="3074504" y="170085"/>
            <a:ext cx="7420624" cy="584775"/>
          </a:xfrm>
          <a:prstGeom prst="rect">
            <a:avLst/>
          </a:prstGeom>
          <a:solidFill>
            <a:srgbClr val="B3C6E7"/>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0" i="0" u="none" strike="noStrike" cap="none">
                <a:solidFill>
                  <a:srgbClr val="323F4F"/>
                </a:solidFill>
                <a:latin typeface="Century"/>
                <a:ea typeface="Century"/>
                <a:cs typeface="Century"/>
                <a:sym typeface="Century"/>
              </a:rPr>
              <a:t>MIT SCHOOL OF COMPUTING </a:t>
            </a:r>
            <a:endParaRPr sz="3200" b="0" i="0" u="none" strike="noStrike" cap="none">
              <a:solidFill>
                <a:srgbClr val="323F4F"/>
              </a:solidFill>
              <a:latin typeface="Century"/>
              <a:ea typeface="Century"/>
              <a:cs typeface="Century"/>
              <a:sym typeface="Century"/>
            </a:endParaRPr>
          </a:p>
        </p:txBody>
      </p:sp>
      <p:sp>
        <p:nvSpPr>
          <p:cNvPr id="89" name="Google Shape;89;p13"/>
          <p:cNvSpPr txBox="1"/>
          <p:nvPr/>
        </p:nvSpPr>
        <p:spPr>
          <a:xfrm>
            <a:off x="-3345986" y="2629235"/>
            <a:ext cx="28695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 name="Google Shape;90;p13"/>
          <p:cNvSpPr txBox="1"/>
          <p:nvPr/>
        </p:nvSpPr>
        <p:spPr>
          <a:xfrm>
            <a:off x="99872" y="5269174"/>
            <a:ext cx="4506726" cy="1519606"/>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500" b="1" i="0" u="none" strike="noStrike" cap="none" dirty="0">
                <a:solidFill>
                  <a:schemeClr val="dk1"/>
                </a:solidFill>
              </a:rPr>
              <a:t>Problem </a:t>
            </a:r>
            <a:r>
              <a:rPr lang="en-US" sz="1500" b="1" dirty="0">
                <a:solidFill>
                  <a:schemeClr val="dk1"/>
                </a:solidFill>
              </a:rPr>
              <a:t>statement</a:t>
            </a:r>
            <a:endParaRPr sz="1500" b="1" dirty="0"/>
          </a:p>
          <a:p>
            <a:pPr algn="just">
              <a:lnSpc>
                <a:spcPct val="107916"/>
              </a:lnSpc>
              <a:buClr>
                <a:schemeClr val="dk1"/>
              </a:buClr>
              <a:buSzPts val="1100"/>
            </a:pPr>
            <a:r>
              <a:rPr lang="en-US" sz="1200" dirty="0">
                <a:solidFill>
                  <a:schemeClr val="dk1"/>
                </a:solidFill>
                <a:latin typeface="Calibri"/>
                <a:ea typeface="Calibri"/>
                <a:cs typeface="Calibri"/>
                <a:sym typeface="Calibri"/>
              </a:rPr>
              <a:t>Many people with severe physical disabilities have a difficult time connecting and communicating with others and their surroundings. Current assistive technologies frequently fall short in offering dependable and reachable solutions. A BCI will enable impaired people to communicate and engage with their environment in a more natural and seamless way</a:t>
            </a:r>
            <a:endParaRPr lang="en-US" sz="1200" dirty="0">
              <a:solidFill>
                <a:schemeClr val="dk1"/>
              </a:solidFill>
              <a:latin typeface="Calibri"/>
              <a:ea typeface="Calibri"/>
              <a:cs typeface="Calibri"/>
            </a:endParaRPr>
          </a:p>
        </p:txBody>
      </p:sp>
      <p:sp>
        <p:nvSpPr>
          <p:cNvPr id="91" name="Google Shape;91;p13"/>
          <p:cNvSpPr txBox="1"/>
          <p:nvPr/>
        </p:nvSpPr>
        <p:spPr>
          <a:xfrm>
            <a:off x="4710295" y="5264149"/>
            <a:ext cx="4006108" cy="1692731"/>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0" u="none" strike="noStrike" cap="none" dirty="0">
                <a:solidFill>
                  <a:schemeClr val="dk1"/>
                </a:solidFill>
              </a:rPr>
              <a:t>Proposed Solution</a:t>
            </a:r>
          </a:p>
          <a:p>
            <a:pPr algn="just"/>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Provide an EEG-based Brain-Computer Interface (BCI) that reads brain signals to enable people with disabilities to carry out everyday tasks. Adaptive algorithms will be used by this BCI to continuously learn from and adjust to each user's distinct brain patterns, increasing accuracy and efficiency over time.</a:t>
            </a:r>
          </a:p>
          <a:p>
            <a:pPr marL="0" marR="0" lvl="0" indent="0" algn="ctr" rtl="0">
              <a:lnSpc>
                <a:spcPct val="100000"/>
              </a:lnSpc>
              <a:spcBef>
                <a:spcPts val="0"/>
              </a:spcBef>
              <a:spcAft>
                <a:spcPts val="0"/>
              </a:spcAft>
              <a:buNone/>
            </a:pPr>
            <a:endParaRPr sz="1600" b="1" i="0" u="none" strike="noStrike" cap="none" dirty="0">
              <a:solidFill>
                <a:schemeClr val="dk1"/>
              </a:solidFill>
            </a:endParaRPr>
          </a:p>
        </p:txBody>
      </p:sp>
      <p:sp>
        <p:nvSpPr>
          <p:cNvPr id="92" name="Google Shape;92;p13"/>
          <p:cNvSpPr txBox="1"/>
          <p:nvPr/>
        </p:nvSpPr>
        <p:spPr>
          <a:xfrm>
            <a:off x="8835628" y="5264149"/>
            <a:ext cx="3256500" cy="1815841"/>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0" u="none" strike="noStrike" cap="none" dirty="0">
                <a:solidFill>
                  <a:schemeClr val="dk1"/>
                </a:solidFill>
              </a:rPr>
              <a:t>Scope and Feasibility</a:t>
            </a:r>
          </a:p>
          <a:p>
            <a:pPr algn="just"/>
            <a:r>
              <a:rPr lang="en-IN" sz="1200" dirty="0">
                <a:latin typeface="Calibri" panose="020F0502020204030204" pitchFamily="34" charset="0"/>
                <a:ea typeface="Calibri" panose="020F0502020204030204" pitchFamily="34" charset="0"/>
                <a:cs typeface="Calibri" panose="020F0502020204030204" pitchFamily="34" charset="0"/>
              </a:rPr>
              <a:t>Cloud-based shared learning can be utilised which is both </a:t>
            </a:r>
            <a:r>
              <a:rPr lang="en-IN" sz="1200" dirty="0" err="1">
                <a:latin typeface="Calibri" panose="020F0502020204030204" pitchFamily="34" charset="0"/>
                <a:ea typeface="Calibri" panose="020F0502020204030204" pitchFamily="34" charset="0"/>
                <a:cs typeface="Calibri" panose="020F0502020204030204" pitchFamily="34" charset="0"/>
              </a:rPr>
              <a:t>scaleable</a:t>
            </a:r>
            <a:r>
              <a:rPr lang="en-IN" sz="1200" dirty="0">
                <a:latin typeface="Calibri" panose="020F0502020204030204" pitchFamily="34" charset="0"/>
                <a:ea typeface="Calibri" panose="020F0502020204030204" pitchFamily="34" charset="0"/>
                <a:cs typeface="Calibri" panose="020F0502020204030204" pitchFamily="34" charset="0"/>
              </a:rPr>
              <a:t> and workable, offering customised support and improving in accuracy over time. </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Because the adaptive EEG-based BCI is constantly learning from the user's brain patterns, it allows impaired people to carry out everyday tasks independently.</a:t>
            </a:r>
          </a:p>
          <a:p>
            <a:pPr marL="0" marR="0" lvl="0" indent="0" algn="ctr" rtl="0">
              <a:lnSpc>
                <a:spcPct val="100000"/>
              </a:lnSpc>
              <a:spcBef>
                <a:spcPts val="0"/>
              </a:spcBef>
              <a:spcAft>
                <a:spcPts val="0"/>
              </a:spcAft>
              <a:buNone/>
            </a:pPr>
            <a:endParaRPr sz="1200" dirty="0">
              <a:latin typeface="Calibri" panose="020F0502020204030204" pitchFamily="34" charset="0"/>
              <a:ea typeface="Calibri" panose="020F0502020204030204" pitchFamily="34" charset="0"/>
              <a:cs typeface="Calibri" panose="020F0502020204030204" pitchFamily="34" charset="0"/>
            </a:endParaRPr>
          </a:p>
        </p:txBody>
      </p:sp>
      <p:sp>
        <p:nvSpPr>
          <p:cNvPr id="93" name="Google Shape;93;p13"/>
          <p:cNvSpPr txBox="1"/>
          <p:nvPr/>
        </p:nvSpPr>
        <p:spPr>
          <a:xfrm>
            <a:off x="10509310" y="168897"/>
            <a:ext cx="1596094" cy="461624"/>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200" b="1" i="0" u="none" strike="noStrike" cap="none" dirty="0">
                <a:solidFill>
                  <a:schemeClr val="dk1"/>
                </a:solidFill>
                <a:latin typeface="Calibri"/>
                <a:ea typeface="Calibri"/>
                <a:cs typeface="Calibri"/>
                <a:sym typeface="Calibri"/>
              </a:rPr>
              <a:t>Class : </a:t>
            </a:r>
            <a:r>
              <a:rPr lang="en-US" sz="1200" b="1" dirty="0">
                <a:solidFill>
                  <a:schemeClr val="dk1"/>
                </a:solidFill>
                <a:latin typeface="Calibri"/>
                <a:ea typeface="Calibri"/>
                <a:cs typeface="Calibri"/>
                <a:sym typeface="Calibri"/>
              </a:rPr>
              <a:t>LY-AIA2</a:t>
            </a:r>
            <a:endParaRPr lang="en-US" sz="1200" dirty="0">
              <a:solidFill>
                <a:schemeClr val="dk1"/>
              </a:solidFill>
            </a:endParaRPr>
          </a:p>
          <a:p>
            <a:pPr marL="0" marR="0" lvl="0" indent="0" algn="l" rtl="0">
              <a:lnSpc>
                <a:spcPct val="100000"/>
              </a:lnSpc>
              <a:spcBef>
                <a:spcPts val="0"/>
              </a:spcBef>
              <a:spcAft>
                <a:spcPts val="0"/>
              </a:spcAft>
              <a:buClr>
                <a:srgbClr val="000000"/>
              </a:buClr>
              <a:buSzPts val="1600"/>
              <a:buFont typeface="Arial"/>
              <a:buNone/>
            </a:pPr>
            <a:r>
              <a:rPr lang="en-US" sz="1200" b="1" i="0" u="none" strike="noStrike" cap="none" dirty="0">
                <a:solidFill>
                  <a:schemeClr val="dk1"/>
                </a:solidFill>
                <a:latin typeface="Calibri"/>
                <a:ea typeface="Calibri"/>
                <a:cs typeface="Calibri"/>
                <a:sym typeface="Calibri"/>
              </a:rPr>
              <a:t>Group Id: </a:t>
            </a:r>
            <a:r>
              <a:rPr lang="en-US" sz="1200" b="1" dirty="0">
                <a:solidFill>
                  <a:schemeClr val="dk1"/>
                </a:solidFill>
                <a:latin typeface="Calibri"/>
                <a:ea typeface="Calibri"/>
                <a:cs typeface="Calibri"/>
                <a:sym typeface="Calibri"/>
              </a:rPr>
              <a:t>LYAIA203</a:t>
            </a:r>
            <a:endParaRPr sz="1200" dirty="0">
              <a:solidFill>
                <a:schemeClr val="dk1"/>
              </a:solidFill>
            </a:endParaRPr>
          </a:p>
        </p:txBody>
      </p:sp>
      <p:pic>
        <p:nvPicPr>
          <p:cNvPr id="2" name="Picture 1" descr="A close-up of a paper&#10;&#10;Description automatically generated">
            <a:extLst>
              <a:ext uri="{FF2B5EF4-FFF2-40B4-BE49-F238E27FC236}">
                <a16:creationId xmlns:a16="http://schemas.microsoft.com/office/drawing/2014/main" id="{7076EC30-D556-F181-02D1-8D339DAFD3F9}"/>
              </a:ext>
            </a:extLst>
          </p:cNvPr>
          <p:cNvPicPr>
            <a:picLocks noChangeAspect="1"/>
          </p:cNvPicPr>
          <p:nvPr/>
        </p:nvPicPr>
        <p:blipFill>
          <a:blip r:embed="rId4"/>
          <a:stretch>
            <a:fillRect/>
          </a:stretch>
        </p:blipFill>
        <p:spPr>
          <a:xfrm>
            <a:off x="156882" y="2121136"/>
            <a:ext cx="4392706" cy="3052758"/>
          </a:xfrm>
          <a:prstGeom prst="rect">
            <a:avLst/>
          </a:prstGeom>
        </p:spPr>
      </p:pic>
      <p:pic>
        <p:nvPicPr>
          <p:cNvPr id="5" name="Picture 4">
            <a:extLst>
              <a:ext uri="{FF2B5EF4-FFF2-40B4-BE49-F238E27FC236}">
                <a16:creationId xmlns:a16="http://schemas.microsoft.com/office/drawing/2014/main" id="{36F6B0EB-BE69-9A41-E057-A4B6F5E86BE9}"/>
              </a:ext>
            </a:extLst>
          </p:cNvPr>
          <p:cNvPicPr>
            <a:picLocks noChangeAspect="1"/>
          </p:cNvPicPr>
          <p:nvPr/>
        </p:nvPicPr>
        <p:blipFill>
          <a:blip r:embed="rId5"/>
          <a:stretch>
            <a:fillRect/>
          </a:stretch>
        </p:blipFill>
        <p:spPr>
          <a:xfrm>
            <a:off x="4710295" y="2121136"/>
            <a:ext cx="3660351" cy="3052758"/>
          </a:xfrm>
          <a:prstGeom prst="rect">
            <a:avLst/>
          </a:prstGeom>
        </p:spPr>
      </p:pic>
      <p:pic>
        <p:nvPicPr>
          <p:cNvPr id="7" name="Picture 6">
            <a:extLst>
              <a:ext uri="{FF2B5EF4-FFF2-40B4-BE49-F238E27FC236}">
                <a16:creationId xmlns:a16="http://schemas.microsoft.com/office/drawing/2014/main" id="{2A7C8C1F-8B4D-ABB5-24D6-74CC46375FB7}"/>
              </a:ext>
            </a:extLst>
          </p:cNvPr>
          <p:cNvPicPr>
            <a:picLocks noChangeAspect="1"/>
          </p:cNvPicPr>
          <p:nvPr/>
        </p:nvPicPr>
        <p:blipFill>
          <a:blip r:embed="rId6"/>
          <a:stretch>
            <a:fillRect/>
          </a:stretch>
        </p:blipFill>
        <p:spPr>
          <a:xfrm>
            <a:off x="8409170" y="2212578"/>
            <a:ext cx="3782830" cy="289676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219</Words>
  <Application>Microsoft Office PowerPoint</Application>
  <PresentationFormat>Widescreen</PresentationFormat>
  <Paragraphs>16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Century</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Om Thorve</cp:lastModifiedBy>
  <cp:revision>121</cp:revision>
  <dcterms:modified xsi:type="dcterms:W3CDTF">2024-09-01T11:02:48Z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5487c9-99ed-4cbc-93a8-0e9b1796bde5_Enabled">
    <vt:lpwstr>true</vt:lpwstr>
  </property>
  <property fmtid="{D5CDD505-2E9C-101B-9397-08002B2CF9AE}" pid="3" name="MSIP_Label_e65487c9-99ed-4cbc-93a8-0e9b1796bde5_SetDate">
    <vt:lpwstr>2023-08-22T15:55:58Z</vt:lpwstr>
  </property>
  <property fmtid="{D5CDD505-2E9C-101B-9397-08002B2CF9AE}" pid="4" name="MSIP_Label_e65487c9-99ed-4cbc-93a8-0e9b1796bde5_Method">
    <vt:lpwstr>Standard</vt:lpwstr>
  </property>
  <property fmtid="{D5CDD505-2E9C-101B-9397-08002B2CF9AE}" pid="5" name="MSIP_Label_e65487c9-99ed-4cbc-93a8-0e9b1796bde5_Name">
    <vt:lpwstr>defa4170-0d19-0005-0004-bc88714345d2</vt:lpwstr>
  </property>
  <property fmtid="{D5CDD505-2E9C-101B-9397-08002B2CF9AE}" pid="6" name="MSIP_Label_e65487c9-99ed-4cbc-93a8-0e9b1796bde5_SiteId">
    <vt:lpwstr>03cb5f0c-1f82-4993-9621-36330f6309ec</vt:lpwstr>
  </property>
  <property fmtid="{D5CDD505-2E9C-101B-9397-08002B2CF9AE}" pid="7" name="MSIP_Label_e65487c9-99ed-4cbc-93a8-0e9b1796bde5_ActionId">
    <vt:lpwstr>a9f9e4d2-07a5-4c01-b96a-2377cca3dabb</vt:lpwstr>
  </property>
  <property fmtid="{D5CDD505-2E9C-101B-9397-08002B2CF9AE}" pid="8" name="MSIP_Label_e65487c9-99ed-4cbc-93a8-0e9b1796bde5_ContentBits">
    <vt:lpwstr>0</vt:lpwstr>
  </property>
</Properties>
</file>