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333" r:id="rId3"/>
    <p:sldId id="343" r:id="rId4"/>
    <p:sldId id="342" r:id="rId5"/>
    <p:sldId id="344" r:id="rId6"/>
    <p:sldId id="345" r:id="rId7"/>
    <p:sldId id="346" r:id="rId8"/>
    <p:sldId id="347" r:id="rId9"/>
    <p:sldId id="348" r:id="rId10"/>
    <p:sldId id="349" r:id="rId11"/>
    <p:sldId id="341" r:id="rId12"/>
    <p:sldId id="350" r:id="rId1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E6E6E6"/>
    <a:srgbClr val="E7E6E6"/>
    <a:srgbClr val="FBD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859" autoAdjust="0"/>
  </p:normalViewPr>
  <p:slideViewPr>
    <p:cSldViewPr snapToGrid="0">
      <p:cViewPr varScale="1">
        <p:scale>
          <a:sx n="95" d="100"/>
          <a:sy n="95" d="100"/>
        </p:scale>
        <p:origin x="423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DE8C884-0E3D-4976-B868-D96EDCD65DB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E206CA7-091F-426C-AAFB-C12DAFDA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3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47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3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6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40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7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3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93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3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90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3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90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3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80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3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3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3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5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FFC7-D188-44F1-AC6D-A69A05DF7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3BDD4-D6D1-46CB-95D4-EFF243C50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23A44-584B-4F8B-B5A7-7F470DD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EC784-223E-428B-9460-836F42CA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9F6C0-2878-41F3-AE36-4DF1EA2E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E7C91-D7C1-4641-A0DF-DCC55894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51497B-6CA4-401F-B540-5AC4B213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9220B-AAC2-4E32-89EB-056E82A0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0DA5A-2A5F-4CC8-8ED5-48BA1D60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C70DD-3F1B-4550-8950-94539AB4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9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E50ABB-3137-4FB2-9062-448B0BE90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F7C27-1F9E-4F19-A68C-0B89A3433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44B27-5B0C-4AF2-B86F-E77B2537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3318E-F161-432A-A354-F88A4E54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71B90-DC3D-45D5-AF46-F7A64F82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8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7031-7E6C-4E12-80E6-3031A2F0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1580E-2142-448B-88C8-4404185D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6D483-FC04-4295-9220-DAC5AB6D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AD46A-7091-40D3-B54D-51590753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7DB99-72B0-4258-9D6F-096473A6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7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9808A-3A8D-4434-8E21-F481EBD0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B139F-70BD-4FB5-AD7B-9B9D4385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9EB4-FA04-4FA0-BBF1-5C1BD654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D3C8D-2782-4296-A8A4-4A3C91E2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8B956-4D95-4181-BAF6-525EDDF5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B79FC-A776-4104-BBC2-408DCC48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2C0E2-632D-4F9B-9F06-BC801E21A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061E66-8D5A-470E-BCBE-BCC69866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ACBC7-6CF8-49FF-AD49-CE842B13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B842A-DDF9-4BDB-B8BD-0255C764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D8BF3-CD53-469F-908C-645C6F9A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0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BF35B-746F-4687-A9EA-BA734045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CC657-7511-4A8D-8093-77B7196A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8320B8-F939-4DD8-9F09-841E0C466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E1E2E3-AE1C-43DA-B2E4-B4003623B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CBA82-4C5F-4D59-85F8-E254D407D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6C025E-20AB-4723-8449-22829553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2148E7-77C3-4CD4-814E-9CD983ED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21F4F-5168-442D-B0C6-60F6CF2B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7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979C-6825-499D-ACC4-28114C6D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B12950-0AF4-4A3C-B223-12A80C17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6A65A-E991-4F3A-9FA6-27B1E3F6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A413FA-8F88-4945-903A-35FF4F3E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6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10AA7A-4070-4EFD-B023-779C0C9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C59F3E-3954-426B-92F6-CB50DF37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92308-E5EA-4E02-8DDE-EEB41FFC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EE935-768B-4A4C-8A17-08DDCDED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B891E-FE63-4C68-B2FA-8607FB2E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584C1-A48C-4AC3-8B94-0AEC7BE18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C949B-551F-4DC0-8850-69720B4A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CBAC1-2BB9-41ED-BBBA-042EA5BA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1D2EC-AB3E-45B5-A62D-7EE70D5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F14-51AE-4E19-B319-2625C5C3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044ED-4151-4538-90C6-621FDD40F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B7B514-F9BD-466A-ABFB-C5B9DA33F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F8FD3-9135-4954-91F3-2D8061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D8D03-3374-40A6-AEE4-CFE4BDC2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F9AB7-2E55-4613-9A88-F6C8C261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8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C8E6C5-98F4-425E-982E-D47774F7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14E2E-1C7D-45DB-B519-7207F7D9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8BCD9-086D-4894-BDAA-17542072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61EB-25F5-4FB8-8C1B-125B963CB027}" type="datetimeFigureOut">
              <a:rPr lang="ko-KR" altLang="en-US" smtClean="0"/>
              <a:pPr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660C8-F788-40BA-8F92-96920A0B8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93C47-FFEE-4774-A347-5BD7C55C7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90948B-2050-4A94-9D35-1AC023CA7BE9}"/>
              </a:ext>
            </a:extLst>
          </p:cNvPr>
          <p:cNvSpPr/>
          <p:nvPr/>
        </p:nvSpPr>
        <p:spPr>
          <a:xfrm>
            <a:off x="3909529" y="1896379"/>
            <a:ext cx="155030" cy="1550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200000" sy="200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BCE58-92B3-4FD6-8974-1B5C3A6D8623}"/>
              </a:ext>
            </a:extLst>
          </p:cNvPr>
          <p:cNvSpPr txBox="1"/>
          <p:nvPr/>
        </p:nvSpPr>
        <p:spPr>
          <a:xfrm>
            <a:off x="4306087" y="6364908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경상국립대학교 석사과정 </a:t>
            </a:r>
            <a:r>
              <a:rPr lang="ko-KR" altLang="en-US" err="1">
                <a:solidFill>
                  <a:schemeClr val="bg1"/>
                </a:solidFill>
              </a:rPr>
              <a:t>오서영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799CE6-352F-430C-8EBE-5F4D4522D2C6}"/>
              </a:ext>
            </a:extLst>
          </p:cNvPr>
          <p:cNvSpPr/>
          <p:nvPr/>
        </p:nvSpPr>
        <p:spPr>
          <a:xfrm>
            <a:off x="3164281" y="2938946"/>
            <a:ext cx="5943926" cy="7721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tIns="108000" bIns="10800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 is all you need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1181DA-DBD2-4D71-84FD-4314D3955EF3}"/>
              </a:ext>
            </a:extLst>
          </p:cNvPr>
          <p:cNvSpPr/>
          <p:nvPr/>
        </p:nvSpPr>
        <p:spPr>
          <a:xfrm>
            <a:off x="6096000" y="4650017"/>
            <a:ext cx="2463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Vaswani</a:t>
            </a:r>
            <a:r>
              <a:rPr lang="en-US" altLang="ko-KR" dirty="0"/>
              <a:t>, Ashish, et al.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87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16068 -1.48148E-6 C 0.19167 -1.48148E-6 0.17279 0.19005 0.17539 0.32963 C 0.17448 0.40301 0.18789 0.38333 0.35209 0.38009 " pathEditMode="relative" rAng="0" ptsTypes="AAAA">
                                      <p:cBhvr>
                                        <p:cTn id="6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27430" y="1253749"/>
            <a:ext cx="10029814" cy="4785310"/>
            <a:chOff x="755576" y="404664"/>
            <a:chExt cx="7632848" cy="273630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Positional Encoding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00776" y="1557495"/>
                <a:ext cx="9308604" cy="4008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 모델은 </a:t>
                </a:r>
                <a:r>
                  <a:rPr lang="en-US" altLang="ko-KR" dirty="0" smtClean="0"/>
                  <a:t>recurrence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convolution</a:t>
                </a:r>
                <a:r>
                  <a:rPr lang="ko-KR" altLang="en-US" dirty="0" smtClean="0"/>
                  <a:t>이 없기 때문에 모델이 </a:t>
                </a:r>
                <a:r>
                  <a:rPr lang="en-US" altLang="ko-KR" dirty="0" smtClean="0"/>
                  <a:t>sequence </a:t>
                </a:r>
                <a:r>
                  <a:rPr lang="ko-KR" altLang="en-US" dirty="0" smtClean="0"/>
                  <a:t>순서를 활용하기 위해 </a:t>
                </a:r>
                <a:r>
                  <a:rPr lang="en-US" altLang="ko-KR" dirty="0" smtClean="0"/>
                  <a:t>positional encoding</a:t>
                </a:r>
                <a:r>
                  <a:rPr lang="ko-KR" altLang="en-US" dirty="0" smtClean="0"/>
                  <a:t>을 활용함</a:t>
                </a: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dirty="0" smtClean="0">
                    <a:sym typeface="Wingdings" panose="05000000000000000000" pitchFamily="2" charset="2"/>
                  </a:rPr>
                  <a:t>위치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encoding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을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encoder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및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decoder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스택의 바닥에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embedding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함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Embedding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과 동일한 차원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둘을 더할 수 있음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ko-KR" altLang="en-US" dirty="0" smtClean="0"/>
                  <a:t>다른 주파수를 가진 </a:t>
                </a:r>
                <a:r>
                  <a:rPr lang="en-US" altLang="ko-KR" dirty="0" smtClean="0"/>
                  <a:t>sine </a:t>
                </a:r>
                <a:r>
                  <a:rPr lang="ko-KR" altLang="en-US" dirty="0" smtClean="0"/>
                  <a:t>및 </a:t>
                </a:r>
                <a:r>
                  <a:rPr lang="en-US" altLang="ko-KR" dirty="0" smtClean="0"/>
                  <a:t>cosine </a:t>
                </a:r>
                <a:r>
                  <a:rPr lang="ko-KR" altLang="en-US" dirty="0" smtClean="0"/>
                  <a:t>함수를 사용함</a:t>
                </a:r>
                <a:r>
                  <a:rPr lang="en-US" altLang="ko-KR" dirty="0" smtClean="0"/>
                  <a:t>: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- </a:t>
                </a:r>
                <a:r>
                  <a:rPr lang="en-US" altLang="ko-KR" dirty="0" err="1" smtClean="0"/>
                  <a:t>pos</a:t>
                </a:r>
                <a:r>
                  <a:rPr lang="ko-KR" altLang="en-US" dirty="0" smtClean="0"/>
                  <a:t>는 위치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i</a:t>
                </a:r>
                <a:r>
                  <a:rPr lang="ko-KR" altLang="en-US" dirty="0" smtClean="0"/>
                  <a:t>는 차수</a:t>
                </a:r>
                <a:endParaRPr lang="en-US" altLang="ko-KR" dirty="0" smtClean="0"/>
              </a:p>
              <a:p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파장은</a:t>
                </a:r>
                <a:r>
                  <a:rPr lang="en-US" altLang="ko-KR" dirty="0" smtClean="0"/>
                  <a:t> </a:t>
                </a:r>
                <a:r>
                  <a:rPr lang="el-GR" altLang="ko-KR" dirty="0" smtClean="0"/>
                  <a:t>2π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10000 · 2</a:t>
                </a:r>
                <a:r>
                  <a:rPr lang="el-GR" altLang="ko-KR" dirty="0" smtClean="0"/>
                  <a:t>π</a:t>
                </a:r>
                <a:r>
                  <a:rPr lang="ko-KR" altLang="en-US" dirty="0" smtClean="0"/>
                  <a:t>로 기하학적 진행</a:t>
                </a:r>
                <a:endParaRPr lang="en-US" altLang="ko-KR" dirty="0" smtClean="0"/>
              </a:p>
              <a:p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고정 </a:t>
                </a:r>
                <a:r>
                  <a:rPr lang="en-US" altLang="ko-KR" dirty="0" smtClean="0"/>
                  <a:t>offset k</a:t>
                </a:r>
                <a:r>
                  <a:rPr lang="ko-KR" altLang="en-US" dirty="0" smtClean="0"/>
                  <a:t>에 대해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선형 함수로 표현될 수 있기 때문에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모델이 쉽게 상대적인 위치에 의해 </a:t>
                </a:r>
                <a:r>
                  <a:rPr lang="en-US" altLang="ko-KR" dirty="0" smtClean="0"/>
                  <a:t>attend </a:t>
                </a:r>
                <a:r>
                  <a:rPr lang="ko-KR" altLang="en-US" dirty="0" smtClean="0"/>
                  <a:t>가능하게 할 것이라고 가정함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76" y="1557495"/>
                <a:ext cx="9308604" cy="4008533"/>
              </a:xfrm>
              <a:prstGeom prst="rect">
                <a:avLst/>
              </a:prstGeom>
              <a:blipFill>
                <a:blip r:embed="rId3"/>
                <a:stretch>
                  <a:fillRect l="-589" t="-760" r="-393" b="-1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096" y="3373332"/>
            <a:ext cx="42291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8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6" y="1252133"/>
            <a:ext cx="9234862" cy="2279863"/>
            <a:chOff x="755576" y="404664"/>
            <a:chExt cx="7632848" cy="273630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Experiments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직사각형 12"/>
          <p:cNvSpPr/>
          <p:nvPr/>
        </p:nvSpPr>
        <p:spPr>
          <a:xfrm>
            <a:off x="1234271" y="1468167"/>
            <a:ext cx="84071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Dataset</a:t>
            </a:r>
            <a:r>
              <a:rPr lang="en-US" altLang="ko-KR" sz="1600" dirty="0"/>
              <a:t> : the standard WMT 2014 English-German dataset consisting of about 4.5 million sentence pairs</a:t>
            </a:r>
          </a:p>
          <a:p>
            <a:r>
              <a:rPr lang="en-US" altLang="ko-KR" sz="1600" b="1" dirty="0"/>
              <a:t>Optimizer</a:t>
            </a:r>
            <a:r>
              <a:rPr lang="en-US" altLang="ko-KR" sz="1600" dirty="0"/>
              <a:t> : Adam optimizer &amp; </a:t>
            </a:r>
            <a:r>
              <a:rPr lang="en-US" altLang="ko-KR" sz="1600" dirty="0" smtClean="0"/>
              <a:t>training </a:t>
            </a:r>
            <a:r>
              <a:rPr lang="ko-KR" altLang="en-US" sz="1600" dirty="0" smtClean="0"/>
              <a:t>과정에서 </a:t>
            </a:r>
            <a:r>
              <a:rPr lang="en-US" altLang="ko-KR" sz="1600" dirty="0" smtClean="0"/>
              <a:t>learning rate</a:t>
            </a:r>
            <a:r>
              <a:rPr lang="ko-KR" altLang="en-US" sz="1600" dirty="0" smtClean="0"/>
              <a:t>를 변화시킴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Regularization</a:t>
            </a:r>
            <a:r>
              <a:rPr lang="en-US" altLang="ko-KR" sz="1600" dirty="0" smtClean="0"/>
              <a:t> : Residual Dropout, Label smoothing</a:t>
            </a:r>
            <a:endParaRPr lang="en-US" altLang="ko-KR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8745F1-5D06-4A3C-B52A-D80306621275}"/>
              </a:ext>
            </a:extLst>
          </p:cNvPr>
          <p:cNvSpPr/>
          <p:nvPr/>
        </p:nvSpPr>
        <p:spPr>
          <a:xfrm>
            <a:off x="960971" y="6180972"/>
            <a:ext cx="4660402" cy="3436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D0D133-E28B-4FC1-AED7-9A16160E5B84}"/>
              </a:ext>
            </a:extLst>
          </p:cNvPr>
          <p:cNvSpPr txBox="1"/>
          <p:nvPr/>
        </p:nvSpPr>
        <p:spPr>
          <a:xfrm>
            <a:off x="1234271" y="6186029"/>
            <a:ext cx="4387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BLEU score table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113" y="2391497"/>
            <a:ext cx="7505700" cy="523875"/>
          </a:xfrm>
          <a:prstGeom prst="rect">
            <a:avLst/>
          </a:prstGeom>
        </p:spPr>
      </p:pic>
      <p:pic>
        <p:nvPicPr>
          <p:cNvPr id="7170" name="Picture 2" descr="https://user-images.githubusercontent.com/57218700/167639125-4828c9d3-cb9d-425c-9164-df92d8955e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9" y="3768894"/>
            <a:ext cx="5441357" cy="23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619379" y="5463539"/>
            <a:ext cx="3298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+mj-lt"/>
              </a:rPr>
              <a:t>better BLEU </a:t>
            </a:r>
            <a:r>
              <a:rPr lang="en-US" altLang="ko-KR" dirty="0" smtClean="0">
                <a:solidFill>
                  <a:srgbClr val="0070C0"/>
                </a:solidFill>
                <a:latin typeface="+mj-lt"/>
              </a:rPr>
              <a:t>score</a:t>
            </a:r>
          </a:p>
          <a:p>
            <a:r>
              <a:rPr lang="en-US" altLang="ko-KR" dirty="0">
                <a:solidFill>
                  <a:srgbClr val="0070C0"/>
                </a:solidFill>
                <a:latin typeface="+mj-lt"/>
              </a:rPr>
              <a:t>t</a:t>
            </a:r>
            <a:r>
              <a:rPr lang="en-US" altLang="ko-KR" dirty="0" smtClean="0">
                <a:solidFill>
                  <a:srgbClr val="0070C0"/>
                </a:solidFill>
                <a:latin typeface="+mj-lt"/>
              </a:rPr>
              <a:t>han </a:t>
            </a:r>
            <a:r>
              <a:rPr lang="en-US" altLang="ko-KR" dirty="0">
                <a:solidFill>
                  <a:srgbClr val="0070C0"/>
                </a:solidFill>
                <a:latin typeface="+mj-lt"/>
              </a:rPr>
              <a:t>previous state-of-the-art</a:t>
            </a:r>
            <a:endParaRPr lang="ko-KR" altLang="en-US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38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1734455"/>
            <a:ext cx="9234862" cy="1164496"/>
            <a:chOff x="755576" y="404664"/>
            <a:chExt cx="7632848" cy="273630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800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Conclusion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직사각형 12"/>
          <p:cNvSpPr/>
          <p:nvPr/>
        </p:nvSpPr>
        <p:spPr>
          <a:xfrm>
            <a:off x="1222374" y="1950488"/>
            <a:ext cx="8608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Transformer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attention </a:t>
            </a:r>
            <a:r>
              <a:rPr lang="ko-KR" altLang="en-US" dirty="0" smtClean="0"/>
              <a:t>기반 첫 </a:t>
            </a:r>
            <a:r>
              <a:rPr lang="en-US" altLang="ko-KR" dirty="0" smtClean="0"/>
              <a:t>sequence </a:t>
            </a:r>
            <a:r>
              <a:rPr lang="ko-KR" altLang="en-US" dirty="0" smtClean="0"/>
              <a:t>변환 모델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가장 일반적으로 사용되는 </a:t>
            </a:r>
            <a:r>
              <a:rPr lang="en-US" altLang="ko-KR" dirty="0" smtClean="0"/>
              <a:t>Recurrent layer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multi-head self-attention</a:t>
            </a:r>
            <a:r>
              <a:rPr lang="ko-KR" altLang="en-US" dirty="0" smtClean="0"/>
              <a:t>으로 대체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509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1098123"/>
            <a:chOff x="746867" y="116632"/>
            <a:chExt cx="8324465" cy="109812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Abstract &amp; </a:t>
              </a:r>
              <a:r>
                <a:rPr lang="en-US" altLang="ko-KR" sz="2800" b="1" dirty="0"/>
                <a:t>Introduction</a:t>
              </a:r>
            </a:p>
            <a:p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9909753" cy="697249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56859" y="2138719"/>
            <a:ext cx="9909753" cy="2905554"/>
            <a:chOff x="755576" y="404664"/>
            <a:chExt cx="7632848" cy="27363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97455" y="1422229"/>
            <a:ext cx="8983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Transformer</a:t>
            </a:r>
            <a:r>
              <a:rPr lang="en-US" altLang="ko-KR" dirty="0" smtClean="0"/>
              <a:t> : attention </a:t>
            </a:r>
            <a:r>
              <a:rPr lang="ko-KR" altLang="en-US" dirty="0" smtClean="0"/>
              <a:t>메커니즘 기반 모델</a:t>
            </a:r>
            <a:r>
              <a:rPr lang="en-US" altLang="ko-KR" dirty="0" smtClean="0"/>
              <a:t>, recurrenc</a:t>
            </a:r>
            <a:r>
              <a:rPr lang="en-US" altLang="ko-KR" dirty="0" smtClean="0"/>
              <a:t>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convolution </a:t>
            </a:r>
            <a:r>
              <a:rPr lang="ko-KR" altLang="en-US" dirty="0" smtClean="0"/>
              <a:t>배제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188881" y="2399444"/>
                <a:ext cx="9320499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Recurrent model</a:t>
                </a:r>
                <a:r>
                  <a:rPr lang="ko-KR" altLang="en-US" dirty="0" smtClean="0"/>
                  <a:t>은 </a:t>
                </a:r>
                <a:r>
                  <a:rPr lang="en-US" altLang="ko-KR" dirty="0" smtClean="0"/>
                  <a:t>input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output sequence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symbol </a:t>
                </a:r>
                <a:r>
                  <a:rPr lang="ko-KR" altLang="en-US" dirty="0" smtClean="0"/>
                  <a:t>위치를 따라 계산함</a:t>
                </a: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dirty="0" smtClean="0">
                    <a:sym typeface="Wingdings" panose="05000000000000000000" pitchFamily="2" charset="2"/>
                  </a:rPr>
                  <a:t>계산 시간 단계에 위치를 정렬하면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이전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 smtClean="0"/>
                  <a:t>와 위치 </a:t>
                </a:r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의 입력으로 </a:t>
                </a:r>
                <a:r>
                  <a:rPr lang="en-US" altLang="ko-KR" dirty="0" smtClean="0"/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sequence</a:t>
                </a:r>
                <a:r>
                  <a:rPr lang="ko-KR" altLang="en-US" dirty="0" smtClean="0"/>
                  <a:t>를 생성</a:t>
                </a: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dirty="0" smtClean="0"/>
                  <a:t>이러한 순차적인 특성은 메모리 제약이 일괄처리를 제한하기 때문에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더 긴 </a:t>
                </a:r>
                <a:r>
                  <a:rPr lang="en-US" altLang="ko-KR" dirty="0" smtClean="0"/>
                  <a:t>sequence</a:t>
                </a:r>
                <a:r>
                  <a:rPr lang="ko-KR" altLang="en-US" dirty="0" smtClean="0"/>
                  <a:t>가 필요한 데이터의 경우 </a:t>
                </a:r>
                <a:r>
                  <a:rPr lang="en-US" altLang="ko-KR" dirty="0" smtClean="0"/>
                  <a:t>parallelization</a:t>
                </a:r>
                <a:r>
                  <a:rPr lang="ko-KR" altLang="en-US" dirty="0" smtClean="0"/>
                  <a:t>을 불가능하게함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b="1" dirty="0" smtClean="0"/>
                  <a:t>Transformer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recurrence</a:t>
                </a:r>
                <a:r>
                  <a:rPr lang="ko-KR" altLang="en-US" dirty="0" smtClean="0"/>
                  <a:t>를 피하는 대신</a:t>
                </a:r>
                <a:r>
                  <a:rPr lang="en-US" altLang="ko-KR" dirty="0" smtClean="0"/>
                  <a:t>, input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output </a:t>
                </a:r>
                <a:r>
                  <a:rPr lang="ko-KR" altLang="en-US" dirty="0" smtClean="0"/>
                  <a:t>사이의 </a:t>
                </a:r>
                <a:r>
                  <a:rPr lang="en-US" altLang="ko-KR" dirty="0" smtClean="0"/>
                  <a:t>global dependency</a:t>
                </a:r>
                <a:r>
                  <a:rPr lang="ko-KR" altLang="en-US" dirty="0" smtClean="0"/>
                  <a:t>를 이끌어 내는 </a:t>
                </a:r>
                <a:r>
                  <a:rPr lang="en-US" altLang="ko-KR" dirty="0" smtClean="0"/>
                  <a:t>attention </a:t>
                </a:r>
                <a:r>
                  <a:rPr lang="ko-KR" altLang="en-US" dirty="0" smtClean="0"/>
                  <a:t>메커니즘에 의존하는 모델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81" y="2399444"/>
                <a:ext cx="9320499" cy="2308324"/>
              </a:xfrm>
              <a:prstGeom prst="rect">
                <a:avLst/>
              </a:prstGeom>
              <a:blipFill>
                <a:blip r:embed="rId3"/>
                <a:stretch>
                  <a:fillRect l="-523" t="-1587" b="-3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80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4876200" y="1207695"/>
            <a:ext cx="6061432" cy="2324118"/>
            <a:chOff x="755576" y="404664"/>
            <a:chExt cx="7632848" cy="27363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Encoder &amp; Decoder stacks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6" name="Picture 2" descr="https://user-images.githubusercontent.com/57218700/167640992-326140ff-4362-4bda-9ad8-26b2da4be4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8" y="1027007"/>
            <a:ext cx="3609633" cy="510478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8745F1-5D06-4A3C-B52A-D80306621275}"/>
              </a:ext>
            </a:extLst>
          </p:cNvPr>
          <p:cNvSpPr/>
          <p:nvPr/>
        </p:nvSpPr>
        <p:spPr>
          <a:xfrm>
            <a:off x="856858" y="6186440"/>
            <a:ext cx="3609633" cy="3436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D0D133-E28B-4FC1-AED7-9A16160E5B84}"/>
              </a:ext>
            </a:extLst>
          </p:cNvPr>
          <p:cNvSpPr txBox="1"/>
          <p:nvPr/>
        </p:nvSpPr>
        <p:spPr>
          <a:xfrm>
            <a:off x="1005549" y="6191497"/>
            <a:ext cx="3397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Transformer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93319" y="1376440"/>
            <a:ext cx="5663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Encoder</a:t>
            </a:r>
          </a:p>
          <a:p>
            <a:r>
              <a:rPr lang="en-US" altLang="ko-KR" sz="1600" dirty="0" smtClean="0"/>
              <a:t>- 6</a:t>
            </a:r>
            <a:r>
              <a:rPr lang="ko-KR" altLang="en-US" sz="1600" dirty="0"/>
              <a:t>개의 동일한 </a:t>
            </a:r>
            <a:r>
              <a:rPr lang="en-US" altLang="ko-KR" sz="1600" dirty="0" smtClean="0"/>
              <a:t>layer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스택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각 </a:t>
            </a:r>
            <a:r>
              <a:rPr lang="en-US" altLang="ko-KR" sz="1600" dirty="0"/>
              <a:t>layer 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두 개의 </a:t>
            </a:r>
            <a:r>
              <a:rPr lang="en-US" altLang="ko-KR" sz="1600" dirty="0" smtClean="0"/>
              <a:t>sub layer</a:t>
            </a:r>
            <a:r>
              <a:rPr lang="ko-KR" altLang="en-US" sz="1600" dirty="0" smtClean="0"/>
              <a:t>을 가짐</a:t>
            </a:r>
            <a:endParaRPr lang="en-US" altLang="ko-KR" sz="1600" dirty="0" smtClean="0"/>
          </a:p>
          <a:p>
            <a:r>
              <a:rPr lang="en-US" altLang="ko-KR" sz="1600" dirty="0" smtClean="0"/>
              <a:t>- multi-head self-attention mechanism -&gt;</a:t>
            </a:r>
          </a:p>
          <a:p>
            <a:r>
              <a:rPr lang="en-US" altLang="ko-KR" sz="1600" dirty="0" smtClean="0"/>
              <a:t> point-wise fully connected feed-forward network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각각의 </a:t>
            </a:r>
            <a:r>
              <a:rPr lang="en-US" altLang="ko-KR" sz="1600" dirty="0" smtClean="0"/>
              <a:t>sub layer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residual connection -&gt; </a:t>
            </a:r>
          </a:p>
          <a:p>
            <a:r>
              <a:rPr lang="en-US" altLang="ko-KR" sz="1600" dirty="0" smtClean="0"/>
              <a:t> layer normalization</a:t>
            </a:r>
            <a:endParaRPr lang="ko-KR" altLang="en-US" sz="16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4876199" y="3495703"/>
            <a:ext cx="6061432" cy="2744323"/>
            <a:chOff x="755576" y="404664"/>
            <a:chExt cx="7632848" cy="27363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093319" y="3664449"/>
            <a:ext cx="541606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Decoder</a:t>
            </a:r>
          </a:p>
          <a:p>
            <a:r>
              <a:rPr lang="en-US" altLang="ko-KR" sz="1600" dirty="0" smtClean="0"/>
              <a:t>- 6</a:t>
            </a:r>
            <a:r>
              <a:rPr lang="ko-KR" altLang="en-US" sz="1600" dirty="0"/>
              <a:t>개의 동일한 </a:t>
            </a:r>
            <a:r>
              <a:rPr lang="en-US" altLang="ko-KR" sz="1600" dirty="0" smtClean="0"/>
              <a:t>layer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스택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각 </a:t>
            </a:r>
            <a:r>
              <a:rPr lang="en-US" altLang="ko-KR" sz="1600" dirty="0"/>
              <a:t>layer </a:t>
            </a:r>
            <a:r>
              <a:rPr lang="ko-KR" altLang="en-US" sz="1600" dirty="0" smtClean="0"/>
              <a:t>은 </a:t>
            </a:r>
            <a:r>
              <a:rPr lang="ko-KR" altLang="en-US" sz="1600" dirty="0"/>
              <a:t>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개의 </a:t>
            </a:r>
            <a:r>
              <a:rPr lang="en-US" altLang="ko-KR" sz="1600" dirty="0" smtClean="0"/>
              <a:t>sub layer</a:t>
            </a:r>
            <a:r>
              <a:rPr lang="ko-KR" altLang="en-US" sz="1600" dirty="0" smtClean="0"/>
              <a:t>을 가짐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encoder</a:t>
            </a:r>
            <a:r>
              <a:rPr lang="ko-KR" altLang="en-US" sz="1600" dirty="0" smtClean="0"/>
              <a:t>에 추가로 </a:t>
            </a:r>
            <a:r>
              <a:rPr lang="en-US" altLang="ko-KR" sz="1600" dirty="0" smtClean="0"/>
              <a:t>encoder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multi-head attention 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각각의 </a:t>
            </a:r>
            <a:r>
              <a:rPr lang="en-US" altLang="ko-KR" sz="1600" dirty="0" smtClean="0"/>
              <a:t>sub layer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residual connection -&gt; </a:t>
            </a:r>
          </a:p>
          <a:p>
            <a:r>
              <a:rPr lang="en-US" altLang="ko-KR" sz="1600" dirty="0" smtClean="0"/>
              <a:t> layer normalization</a:t>
            </a:r>
          </a:p>
          <a:p>
            <a:r>
              <a:rPr lang="en-US" altLang="ko-KR" sz="1600" dirty="0" smtClean="0"/>
              <a:t>- Masking : </a:t>
            </a:r>
            <a:r>
              <a:rPr lang="ko-KR" altLang="en-US" sz="1600" dirty="0" smtClean="0"/>
              <a:t>예측이 </a:t>
            </a:r>
            <a:r>
              <a:rPr lang="en-US" altLang="ko-KR" sz="1600" dirty="0" err="1" smtClean="0"/>
              <a:t>i</a:t>
            </a:r>
            <a:r>
              <a:rPr lang="ko-KR" altLang="en-US" sz="1600" dirty="0" smtClean="0"/>
              <a:t>번째 이전의 위치에서 알려진 출력에만 의존 할 수 </a:t>
            </a:r>
            <a:r>
              <a:rPr lang="ko-KR" altLang="en-US" sz="1600" dirty="0" err="1" smtClean="0"/>
              <a:t>있게함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888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Attention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2"/>
            <a:ext cx="9909753" cy="1807592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908947" y="3208391"/>
            <a:ext cx="6416301" cy="2202646"/>
            <a:chOff x="755576" y="404664"/>
            <a:chExt cx="7632848" cy="27363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00778" y="1557495"/>
            <a:ext cx="89832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Attention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Query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key-value </a:t>
            </a:r>
            <a:r>
              <a:rPr lang="ko-KR" altLang="en-US" dirty="0" smtClean="0"/>
              <a:t>쌍을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 매핑함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Output</a:t>
            </a:r>
            <a:r>
              <a:rPr lang="ko-KR" altLang="en-US" dirty="0" smtClean="0"/>
              <a:t>은</a:t>
            </a:r>
            <a:r>
              <a:rPr lang="en-US" altLang="ko-KR" dirty="0"/>
              <a:t>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가중합으로</a:t>
            </a:r>
            <a:r>
              <a:rPr lang="ko-KR" altLang="en-US" dirty="0" smtClean="0"/>
              <a:t> 계산되며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값에 할당된 가중치는 해당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의 함수에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의해 계산됨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200778" y="3510408"/>
                <a:ext cx="906361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 smtClean="0"/>
                  <a:t>Scaled dot-product Attention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I</a:t>
                </a:r>
                <a:r>
                  <a:rPr lang="en-US" altLang="ko-KR" dirty="0" smtClean="0"/>
                  <a:t>nput</a:t>
                </a:r>
                <a:r>
                  <a:rPr lang="ko-KR" altLang="en-US" dirty="0" smtClean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차원의 </a:t>
                </a:r>
                <a:r>
                  <a:rPr lang="en-US" altLang="ko-KR" dirty="0" smtClean="0"/>
                  <a:t>key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query,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ko-KR" altLang="en-US" dirty="0" smtClean="0"/>
                  <a:t>차원의 </a:t>
                </a:r>
                <a:r>
                  <a:rPr lang="en-US" altLang="ko-KR" dirty="0" smtClean="0"/>
                  <a:t>value</a:t>
                </a:r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78" y="3510408"/>
                <a:ext cx="9063613" cy="954107"/>
              </a:xfrm>
              <a:prstGeom prst="rect">
                <a:avLst/>
              </a:prstGeom>
              <a:blipFill>
                <a:blip r:embed="rId3"/>
                <a:stretch>
                  <a:fillRect l="-740" t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https://user-images.githubusercontent.com/57218700/167627820-279475ac-c220-46fc-aa8e-edff15eef9a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48" y="3266355"/>
            <a:ext cx="1817951" cy="296326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180" y="4285021"/>
            <a:ext cx="4639639" cy="8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5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Attention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6" y="1252132"/>
            <a:ext cx="8240076" cy="4791952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00777" y="1557495"/>
            <a:ext cx="78540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Multi-head </a:t>
            </a:r>
            <a:r>
              <a:rPr lang="en-US" altLang="ko-KR" sz="2000" b="1" dirty="0" smtClean="0"/>
              <a:t>Attention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Query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key-value </a:t>
            </a:r>
            <a:r>
              <a:rPr lang="ko-KR" altLang="en-US" dirty="0" smtClean="0"/>
              <a:t>쌍을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 매핑함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Output</a:t>
            </a:r>
            <a:r>
              <a:rPr lang="ko-KR" altLang="en-US" dirty="0" smtClean="0"/>
              <a:t>은</a:t>
            </a:r>
            <a:r>
              <a:rPr lang="en-US" altLang="ko-KR" dirty="0"/>
              <a:t>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가중합으로</a:t>
            </a:r>
            <a:r>
              <a:rPr lang="ko-KR" altLang="en-US" dirty="0" smtClean="0"/>
              <a:t> 계산되며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값에 할당된 가중치는 해당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의 함수에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의해 계산됨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모델이 서로 다른 위치의 서로 다른 부분 공간의 정보에 동시에 주의를 기울일 수 있음</a:t>
            </a:r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40" y="3826699"/>
            <a:ext cx="7355308" cy="1607180"/>
          </a:xfrm>
          <a:prstGeom prst="rect">
            <a:avLst/>
          </a:prstGeom>
        </p:spPr>
      </p:pic>
      <p:pic>
        <p:nvPicPr>
          <p:cNvPr id="3074" name="Picture 2" descr="https://user-images.githubusercontent.com/57218700/167632067-a51f8405-fa6f-46cb-82cc-da80d6b8ba3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569" y="1732396"/>
            <a:ext cx="2777733" cy="351378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98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Application of attention in our model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6" y="1252133"/>
            <a:ext cx="6170114" cy="2460734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00777" y="1557494"/>
            <a:ext cx="53896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 smtClean="0"/>
              <a:t>Encoder-decoder attention layer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Query</a:t>
            </a:r>
            <a:r>
              <a:rPr lang="ko-KR" altLang="en-US" dirty="0" smtClean="0"/>
              <a:t>는 이전</a:t>
            </a:r>
            <a:r>
              <a:rPr lang="en-US" altLang="ko-KR" dirty="0"/>
              <a:t> 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에서 나오고 </a:t>
            </a:r>
            <a:r>
              <a:rPr lang="en-US" altLang="ko-KR" dirty="0" smtClean="0"/>
              <a:t>memory key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는 인코더의 출력에서 나옴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Decoder</a:t>
            </a:r>
            <a:r>
              <a:rPr lang="ko-KR" altLang="en-US" dirty="0" smtClean="0">
                <a:sym typeface="Wingdings" panose="05000000000000000000" pitchFamily="2" charset="2"/>
              </a:rPr>
              <a:t>의 모든 위치에 </a:t>
            </a:r>
            <a:r>
              <a:rPr lang="en-US" altLang="ko-KR" dirty="0" smtClean="0">
                <a:sym typeface="Wingdings" panose="05000000000000000000" pitchFamily="2" charset="2"/>
              </a:rPr>
              <a:t>input sequence</a:t>
            </a:r>
            <a:r>
              <a:rPr lang="ko-KR" altLang="en-US" dirty="0" smtClean="0">
                <a:sym typeface="Wingdings" panose="05000000000000000000" pitchFamily="2" charset="2"/>
              </a:rPr>
              <a:t>의 모든 위치가 </a:t>
            </a:r>
            <a:r>
              <a:rPr lang="en-US" altLang="ko-KR" dirty="0" smtClean="0">
                <a:sym typeface="Wingdings" panose="05000000000000000000" pitchFamily="2" charset="2"/>
              </a:rPr>
              <a:t>attend</a:t>
            </a:r>
            <a:r>
              <a:rPr lang="ko-KR" altLang="en-US" dirty="0" smtClean="0">
                <a:sym typeface="Wingdings" panose="05000000000000000000" pitchFamily="2" charset="2"/>
              </a:rPr>
              <a:t>함</a:t>
            </a:r>
            <a:endParaRPr lang="en-US" altLang="ko-KR" sz="1600" dirty="0"/>
          </a:p>
        </p:txBody>
      </p:sp>
      <p:pic>
        <p:nvPicPr>
          <p:cNvPr id="4099" name="Picture 3" descr="https://user-images.githubusercontent.com/57218700/167633336-380e83c6-222d-455a-9872-5889c31906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682" y="1325482"/>
            <a:ext cx="3322402" cy="326030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62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Application of attention in our model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6" y="1252133"/>
            <a:ext cx="6170114" cy="2460734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00776" y="1557494"/>
            <a:ext cx="572756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2.  The encoder contains self-attention layers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key, value, query</a:t>
            </a:r>
            <a:r>
              <a:rPr lang="ko-KR" altLang="en-US" dirty="0" smtClean="0"/>
              <a:t>가 동일한 위치에서 나옴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encoder</a:t>
            </a:r>
            <a:r>
              <a:rPr lang="ko-KR" altLang="en-US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dirty="0" smtClean="0">
                <a:sym typeface="Wingdings" panose="05000000000000000000" pitchFamily="2" charset="2"/>
              </a:rPr>
              <a:t>layer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output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Encoder</a:t>
            </a:r>
            <a:r>
              <a:rPr lang="ko-KR" altLang="en-US" dirty="0" smtClean="0">
                <a:sym typeface="Wingdings" panose="05000000000000000000" pitchFamily="2" charset="2"/>
              </a:rPr>
              <a:t>의 각 위치는 </a:t>
            </a:r>
            <a:r>
              <a:rPr lang="en-US" altLang="ko-KR" dirty="0" smtClean="0">
                <a:sym typeface="Wingdings" panose="05000000000000000000" pitchFamily="2" charset="2"/>
              </a:rPr>
              <a:t>encoder</a:t>
            </a:r>
            <a:r>
              <a:rPr lang="ko-KR" altLang="en-US" dirty="0" smtClean="0">
                <a:sym typeface="Wingdings" panose="05000000000000000000" pitchFamily="2" charset="2"/>
              </a:rPr>
              <a:t>의 이전 </a:t>
            </a:r>
            <a:r>
              <a:rPr lang="en-US" altLang="ko-KR" dirty="0" smtClean="0">
                <a:sym typeface="Wingdings" panose="05000000000000000000" pitchFamily="2" charset="2"/>
              </a:rPr>
              <a:t>layer</a:t>
            </a:r>
            <a:r>
              <a:rPr lang="ko-KR" altLang="en-US" dirty="0" smtClean="0">
                <a:sym typeface="Wingdings" panose="05000000000000000000" pitchFamily="2" charset="2"/>
              </a:rPr>
              <a:t>의 모든 위치에서 </a:t>
            </a:r>
            <a:r>
              <a:rPr lang="en-US" altLang="ko-KR" dirty="0" smtClean="0">
                <a:sym typeface="Wingdings" panose="05000000000000000000" pitchFamily="2" charset="2"/>
              </a:rPr>
              <a:t>attend</a:t>
            </a:r>
            <a:endParaRPr lang="en-US" altLang="ko-KR" dirty="0"/>
          </a:p>
        </p:txBody>
      </p:sp>
      <p:pic>
        <p:nvPicPr>
          <p:cNvPr id="5122" name="Picture 2" descr="https://user-images.githubusercontent.com/57218700/167632819-a9b3ccd2-064a-4816-835b-9383d23f9d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720" y="1316889"/>
            <a:ext cx="1924050" cy="277177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41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Application of attention in our model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6" y="1252132"/>
            <a:ext cx="6170114" cy="2701893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00776" y="1557494"/>
            <a:ext cx="57275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3. The decoder contains self-attention layers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Decoder</a:t>
            </a:r>
            <a:r>
              <a:rPr lang="ko-KR" altLang="en-US" dirty="0" smtClean="0"/>
              <a:t>의 각 위치는 해당 위치를 포함하여 </a:t>
            </a:r>
            <a:r>
              <a:rPr lang="en-US" altLang="ko-KR" dirty="0" smtClean="0"/>
              <a:t>decode</a:t>
            </a:r>
            <a:r>
              <a:rPr lang="ko-KR" altLang="en-US" dirty="0" smtClean="0"/>
              <a:t>의 모든 위치에 </a:t>
            </a:r>
            <a:r>
              <a:rPr lang="en-US" altLang="ko-KR" dirty="0" smtClean="0"/>
              <a:t>attend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Auto-regressive property</a:t>
            </a:r>
            <a:r>
              <a:rPr lang="ko-KR" altLang="en-US" dirty="0" smtClean="0"/>
              <a:t>를 보존하기 위해</a:t>
            </a:r>
            <a:r>
              <a:rPr lang="en-US" altLang="ko-KR" dirty="0" smtClean="0"/>
              <a:t>,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모든 값들을 </a:t>
            </a:r>
            <a:r>
              <a:rPr lang="en-US" altLang="ko-KR" dirty="0" smtClean="0"/>
              <a:t>masking 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scaled dot-product attention</a:t>
            </a:r>
            <a:endParaRPr lang="en-US" altLang="ko-KR" sz="1600" dirty="0"/>
          </a:p>
        </p:txBody>
      </p:sp>
      <p:pic>
        <p:nvPicPr>
          <p:cNvPr id="6146" name="Picture 2" descr="https://user-images.githubusercontent.com/57218700/167632934-1c3a1c62-60ee-4f6b-ae50-8da528f061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473" y="1323234"/>
            <a:ext cx="1914525" cy="402907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71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Point-wise feed-forward networks</a:t>
              </a:r>
              <a:endParaRPr lang="en-US" altLang="ko-KR" sz="2800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3"/>
            <a:ext cx="10073900" cy="2445660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00776" y="1557495"/>
            <a:ext cx="90995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Encoder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decode</a:t>
            </a:r>
            <a:r>
              <a:rPr lang="ko-KR" altLang="en-US" dirty="0" smtClean="0"/>
              <a:t>의 각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fully connected feed-forward network</a:t>
            </a:r>
            <a:r>
              <a:rPr lang="ko-KR" altLang="en-US" dirty="0" smtClean="0"/>
              <a:t>가 포함되며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위치에 개별적으로 동일하게 적용됨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두 선형 변</a:t>
            </a:r>
            <a:r>
              <a:rPr lang="ko-KR" altLang="en-US" dirty="0" smtClean="0">
                <a:sym typeface="Wingdings" panose="05000000000000000000" pitchFamily="2" charset="2"/>
              </a:rPr>
              <a:t>환 </a:t>
            </a:r>
            <a:r>
              <a:rPr lang="en-US" altLang="ko-KR" dirty="0" smtClean="0">
                <a:sym typeface="Wingdings" panose="05000000000000000000" pitchFamily="2" charset="2"/>
              </a:rPr>
              <a:t>with </a:t>
            </a:r>
            <a:r>
              <a:rPr lang="en-US" altLang="ko-KR" dirty="0" err="1" smtClean="0">
                <a:sym typeface="Wingdings" panose="05000000000000000000" pitchFamily="2" charset="2"/>
              </a:rPr>
              <a:t>ReLU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선형 변환은 서로 다른 위치에서 동일하지만 </a:t>
            </a:r>
            <a:r>
              <a:rPr lang="en-US" altLang="ko-KR" dirty="0" smtClean="0">
                <a:sym typeface="Wingdings" panose="05000000000000000000" pitchFamily="2" charset="2"/>
              </a:rPr>
              <a:t>layer</a:t>
            </a:r>
            <a:r>
              <a:rPr lang="ko-KR" altLang="en-US" dirty="0" smtClean="0">
                <a:sym typeface="Wingdings" panose="05000000000000000000" pitchFamily="2" charset="2"/>
              </a:rPr>
              <a:t>마다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dirty="0" smtClean="0">
                <a:sym typeface="Wingdings" panose="05000000000000000000" pitchFamily="2" charset="2"/>
              </a:rPr>
              <a:t> 사용함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51" y="2602419"/>
            <a:ext cx="41338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5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</TotalTime>
  <Words>457</Words>
  <Application>Microsoft Office PowerPoint</Application>
  <PresentationFormat>와이드스크린</PresentationFormat>
  <Paragraphs>99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eileen1426@naver.com</dc:creator>
  <cp:lastModifiedBy>User</cp:lastModifiedBy>
  <cp:revision>156</cp:revision>
  <cp:lastPrinted>2022-05-04T03:54:15Z</cp:lastPrinted>
  <dcterms:created xsi:type="dcterms:W3CDTF">2021-01-20T15:58:20Z</dcterms:created>
  <dcterms:modified xsi:type="dcterms:W3CDTF">2022-05-26T05:52:34Z</dcterms:modified>
</cp:coreProperties>
</file>