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331" r:id="rId3"/>
    <p:sldId id="332" r:id="rId4"/>
    <p:sldId id="337" r:id="rId5"/>
    <p:sldId id="333" r:id="rId6"/>
    <p:sldId id="339" r:id="rId7"/>
    <p:sldId id="338" r:id="rId8"/>
    <p:sldId id="334" r:id="rId9"/>
    <p:sldId id="335" r:id="rId10"/>
    <p:sldId id="336" r:id="rId11"/>
    <p:sldId id="340" r:id="rId12"/>
    <p:sldId id="34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859" autoAdjust="0"/>
  </p:normalViewPr>
  <p:slideViewPr>
    <p:cSldViewPr snapToGrid="0">
      <p:cViewPr varScale="1">
        <p:scale>
          <a:sx n="95" d="100"/>
          <a:sy n="95" d="100"/>
        </p:scale>
        <p:origin x="114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8C884-0E3D-4976-B868-D96EDCD65DBC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06CA7-091F-426C-AAFB-C12DAFDA79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7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bundle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 기준 변수 설정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conflict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경우는 기준 변수 값 그대로 가져감</a:t>
            </a:r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conflict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아닌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상호배타적인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 기준 변수의 최대값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변수 값을 취함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02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67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9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Boosting</a:t>
            </a:r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기법은 매 단계를 거치며 </a:t>
            </a:r>
            <a:r>
              <a:rPr lang="ko-KR" altLang="en-US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 단계에서 잘 학습하지 못한 부분을 보다 집중적으로 학습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방식</a:t>
            </a:r>
          </a:p>
          <a:p>
            <a:r>
              <a:rPr lang="en-US" altLang="ko-K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Gradient</a:t>
            </a:r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그래디언트는 학습과정에서 </a:t>
            </a:r>
            <a:r>
              <a:rPr lang="ko-KR" altLang="en-US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손실함수를 줄이기 위한 방향을 알려주는 함수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5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 및 정렬</a:t>
            </a: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gradient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상위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a×100%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</a:t>
            </a: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남은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 중에서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b×100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만큼을 무작위로 선택하고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들에 상수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(1−a)/b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곱함</a:t>
            </a:r>
          </a:p>
          <a:p>
            <a:pPr lvl="1"/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들은 모델이 이미 충분히 학습한 데이터지만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데이터셋의 분포를 유지하기 위해 일부분을 포함시킵니다</a:t>
            </a:r>
          </a:p>
          <a:p>
            <a:pPr lvl="1"/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(1−a)/b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트리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과정에서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계산할 때 가중치를 곱해주는 역할을 합니다</a:t>
            </a:r>
          </a:p>
          <a:p>
            <a:pPr lvl="1"/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값이 적을수록 큰 가중치를 곱해주게 됩니다</a:t>
            </a:r>
            <a:b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 원래 데이터셋의 분포를 크게 변화시키지 않고 데이터셋의 크기를 줄일 수 있습니다</a:t>
            </a: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들로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GBDT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26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트리를 학습할 때에는 각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지점에 해당하는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모두 계산하고 가장 큰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갖는 지점을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되는데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3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트리를 학습할 때에는 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지점에 해당하는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모두 계산하고 가장 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갖는 지점을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되는데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767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트리를 학습할 때에는 각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지점에 해당하는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모두 계산하고 가장 큰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갖는 지점을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되는데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논문에서는 </a:t>
            </a:r>
            <a:r>
              <a:rPr lang="ko-KR" altLang="en-US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축소한 데이터셋과 원래 데이터셋의 </a:t>
            </a:r>
            <a:r>
              <a:rPr lang="en-US" altLang="ko-KR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</a:t>
            </a:r>
            <a:r>
              <a:rPr lang="ko-KR" altLang="en-US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차에 </a:t>
            </a:r>
            <a:r>
              <a:rPr lang="en-US" altLang="ko-KR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 bound</a:t>
            </a:r>
            <a:r>
              <a:rPr lang="ko-KR" altLang="en-US" sz="1200" b="1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있다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것을 수학적으로 증명하는데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축소한 데이터셋이라도 어느 수준 이상으로 차이가 발생하지는 않는다는 것입니다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altLang="ko-KR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 gain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하는 이유는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이후에 각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leaf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분류된 데이터들이 분산이 작을수록 더 잘 분류되었다고 볼 수 있기 때문입니다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861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데이터셋의 각 변수들을 그래프의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치환</a:t>
            </a: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상호배타적이지 않은 변수들을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연결</a:t>
            </a:r>
            <a:b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상호배타적인 변수들은 서로 연결되어 있지 않으므로 같은 색으로 칠할 수 있음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그래프 색칠 문제에서 최소한의 필요한 색깔의 수는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개수에 대응됨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45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변수들의 상호배타여부를 고려하여 그래프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</a:t>
            </a:r>
          </a:p>
          <a:p>
            <a:pPr lvl="1"/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서로 상호배타적인 변수들은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연결되어 있지 않음</a:t>
            </a:r>
          </a:p>
          <a:p>
            <a:pPr lvl="1"/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연결된 두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사이의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</a:t>
            </a:r>
            <a:endParaRPr lang="ko-KR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그래프의 각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계산하고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Degree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크기에 따라 정렬</a:t>
            </a:r>
          </a:p>
          <a:p>
            <a:pPr lvl="1"/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해당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연결된 모든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합</a:t>
            </a: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bundle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만들고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Degree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큰 변수 순서대로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나머지 다른 변수들간의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계산</a:t>
            </a: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conflict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합이 전체 데이터셋 개수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×γ×100×γ×100%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미만이 될 때까지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추가</a:t>
            </a:r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bundle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conflict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합이 기준을 넘어가면 새로운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만들고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변수를 다 쓸 때까지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3, 4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과정을 반복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6CA7-091F-426C-AAFB-C12DAFDA79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1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FFC7-D188-44F1-AC6D-A69A05DF7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D3BDD4-D6D1-46CB-95D4-EFF243C50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23A44-584B-4F8B-B5A7-7F470DD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EC784-223E-428B-9460-836F42CA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9F6C0-2878-41F3-AE36-4DF1EA2E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E7C91-D7C1-4641-A0DF-DCC55894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51497B-6CA4-401F-B540-5AC4B2135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9220B-AAC2-4E32-89EB-056E82A0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0DA5A-2A5F-4CC8-8ED5-48BA1D60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C70DD-3F1B-4550-8950-94539AB4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9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E50ABB-3137-4FB2-9062-448B0BE90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F7C27-1F9E-4F19-A68C-0B89A3433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44B27-5B0C-4AF2-B86F-E77B2537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3318E-F161-432A-A354-F88A4E54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71B90-DC3D-45D5-AF46-F7A64F82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8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D7031-7E6C-4E12-80E6-3031A2F0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1580E-2142-448B-88C8-4404185D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6D483-FC04-4295-9220-DAC5AB6D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AD46A-7091-40D3-B54D-51590753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7DB99-72B0-4258-9D6F-096473A6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7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9808A-3A8D-4434-8E21-F481EBD0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B139F-70BD-4FB5-AD7B-9B9D4385F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9EB4-FA04-4FA0-BBF1-5C1BD654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D3C8D-2782-4296-A8A4-4A3C91E2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8B956-4D95-4181-BAF6-525EDDF5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3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B79FC-A776-4104-BBC2-408DCC48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2C0E2-632D-4F9B-9F06-BC801E21A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061E66-8D5A-470E-BCBE-BCC69866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7ACBC7-6CF8-49FF-AD49-CE842B13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B842A-DDF9-4BDB-B8BD-0255C764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D8BF3-CD53-469F-908C-645C6F9A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0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BF35B-746F-4687-A9EA-BA734045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CC657-7511-4A8D-8093-77B7196A8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8320B8-F939-4DD8-9F09-841E0C466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E1E2E3-AE1C-43DA-B2E4-B4003623B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CBA82-4C5F-4D59-85F8-E254D407D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6C025E-20AB-4723-8449-22829553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2148E7-77C3-4CD4-814E-9CD983ED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21F4F-5168-442D-B0C6-60F6CF2B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37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1979C-6825-499D-ACC4-28114C6D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B12950-0AF4-4A3C-B223-12A80C17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B6A65A-E991-4F3A-9FA6-27B1E3F6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A413FA-8F88-4945-903A-35FF4F3E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36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10AA7A-4070-4EFD-B023-779C0C94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C59F3E-3954-426B-92F6-CB50DF37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92308-E5EA-4E02-8DDE-EEB41FFC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EE935-768B-4A4C-8A17-08DDCDED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B891E-FE63-4C68-B2FA-8607FB2E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F584C1-A48C-4AC3-8B94-0AEC7BE18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AC949B-551F-4DC0-8850-69720B4A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CBAC1-2BB9-41ED-BBBA-042EA5BA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1D2EC-AB3E-45B5-A62D-7EE70D56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1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AF14-51AE-4E19-B319-2625C5C3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9044ED-4151-4538-90C6-621FDD40F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B7B514-F9BD-466A-ABFB-C5B9DA33F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AF8FD3-9135-4954-91F3-2D8061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2D8D03-3374-40A6-AEE4-CFE4BDC2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F9AB7-2E55-4613-9A88-F6C8C261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8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C8E6C5-98F4-425E-982E-D47774F7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14E2E-1C7D-45DB-B519-7207F7D9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8BCD9-086D-4894-BDAA-175420725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161EB-25F5-4FB8-8C1B-125B963CB027}" type="datetimeFigureOut">
              <a:rPr lang="ko-KR" altLang="en-US" smtClean="0"/>
              <a:pPr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660C8-F788-40BA-8F92-96920A0B8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93C47-FFEE-4774-A347-5BD7C55C7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0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20">
            <a:extLst>
              <a:ext uri="{FF2B5EF4-FFF2-40B4-BE49-F238E27FC236}">
                <a16:creationId xmlns:a16="http://schemas.microsoft.com/office/drawing/2014/main" id="{EC0CD02B-8B65-4A63-B5A7-B9993707D6CE}"/>
              </a:ext>
            </a:extLst>
          </p:cNvPr>
          <p:cNvSpPr/>
          <p:nvPr/>
        </p:nvSpPr>
        <p:spPr>
          <a:xfrm>
            <a:off x="3990018" y="1944367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90948B-2050-4A94-9D35-1AC023CA7BE9}"/>
              </a:ext>
            </a:extLst>
          </p:cNvPr>
          <p:cNvSpPr/>
          <p:nvPr/>
        </p:nvSpPr>
        <p:spPr>
          <a:xfrm>
            <a:off x="3909529" y="1896379"/>
            <a:ext cx="155030" cy="1550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sx="200000" sy="2000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BCE58-92B3-4FD6-8974-1B5C3A6D8623}"/>
              </a:ext>
            </a:extLst>
          </p:cNvPr>
          <p:cNvSpPr txBox="1"/>
          <p:nvPr/>
        </p:nvSpPr>
        <p:spPr>
          <a:xfrm>
            <a:off x="4306087" y="6364908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경상국립대학교 석사과정 </a:t>
            </a:r>
            <a:r>
              <a:rPr lang="ko-KR" altLang="en-US" err="1">
                <a:solidFill>
                  <a:schemeClr val="bg1"/>
                </a:solidFill>
              </a:rPr>
              <a:t>오서영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799CE6-352F-430C-8EBE-5F4D4522D2C6}"/>
              </a:ext>
            </a:extLst>
          </p:cNvPr>
          <p:cNvSpPr/>
          <p:nvPr/>
        </p:nvSpPr>
        <p:spPr>
          <a:xfrm>
            <a:off x="3164281" y="2479000"/>
            <a:ext cx="5943926" cy="1695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tIns="108000" bIns="10800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LightGBM: </a:t>
            </a:r>
          </a:p>
          <a:p>
            <a:pPr algn="ctr"/>
            <a:r>
              <a:rPr lang="en-US" altLang="ko-KR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Highly Efficient Gradient Boosting Decision Tree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1181DA-DBD2-4D71-84FD-4314D3955EF3}"/>
              </a:ext>
            </a:extLst>
          </p:cNvPr>
          <p:cNvSpPr/>
          <p:nvPr/>
        </p:nvSpPr>
        <p:spPr>
          <a:xfrm>
            <a:off x="6513239" y="4631159"/>
            <a:ext cx="1898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Ke, Guolin, et al.</a:t>
            </a:r>
          </a:p>
        </p:txBody>
      </p:sp>
    </p:spTree>
    <p:extLst>
      <p:ext uri="{BB962C8B-B14F-4D97-AF65-F5344CB8AC3E}">
        <p14:creationId xmlns:p14="http://schemas.microsoft.com/office/powerpoint/2010/main" val="399987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16068 -1.48148E-6 C 0.19167 -1.48148E-6 0.17279 0.19005 0.17539 0.32963 C 0.17448 0.40301 0.18789 0.38333 0.35209 0.38009 " pathEditMode="relative" rAng="0" ptsTypes="AAAA">
                                      <p:cBhvr>
                                        <p:cTn id="6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3. EFB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" name="Picture 2" descr="https://user-images.githubusercontent.com/57218700/160906730-c4f19420-de84-48a7-ad59-716138b8ebc1.png">
            <a:extLst>
              <a:ext uri="{FF2B5EF4-FFF2-40B4-BE49-F238E27FC236}">
                <a16:creationId xmlns:a16="http://schemas.microsoft.com/office/drawing/2014/main" id="{1EB294BD-1B1E-4736-AD71-DE99D008C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75"/>
          <a:stretch/>
        </p:blipFill>
        <p:spPr bwMode="auto">
          <a:xfrm>
            <a:off x="6956119" y="1185760"/>
            <a:ext cx="4697796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913D936-4969-4289-85A9-61AF100B5C06}"/>
              </a:ext>
            </a:extLst>
          </p:cNvPr>
          <p:cNvGrpSpPr/>
          <p:nvPr/>
        </p:nvGrpSpPr>
        <p:grpSpPr>
          <a:xfrm>
            <a:off x="856859" y="1185760"/>
            <a:ext cx="6006396" cy="3933825"/>
            <a:chOff x="755576" y="404664"/>
            <a:chExt cx="7632848" cy="273630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6818F20-1DF7-4D69-8DAA-15DB91103A92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DB31DA3-981D-43CB-BAFD-889E106DE945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2BB3BE-5919-4F1F-9FDC-52B550E60C7F}"/>
              </a:ext>
            </a:extLst>
          </p:cNvPr>
          <p:cNvSpPr/>
          <p:nvPr/>
        </p:nvSpPr>
        <p:spPr>
          <a:xfrm>
            <a:off x="1091049" y="1529187"/>
            <a:ext cx="53812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ym typeface="Wingdings" panose="05000000000000000000" pitchFamily="2" charset="2"/>
              </a:rPr>
              <a:t>1. </a:t>
            </a:r>
            <a:r>
              <a:rPr lang="ko-KR" altLang="en-US" sz="1600">
                <a:sym typeface="Wingdings" panose="05000000000000000000" pitchFamily="2" charset="2"/>
              </a:rPr>
              <a:t>기존의 </a:t>
            </a:r>
            <a:r>
              <a:rPr lang="en-US" altLang="ko-KR" sz="1600">
                <a:sym typeface="Wingdings" panose="05000000000000000000" pitchFamily="2" charset="2"/>
              </a:rPr>
              <a:t>feature</a:t>
            </a:r>
            <a:r>
              <a:rPr lang="ko-KR" altLang="en-US" sz="1600">
                <a:sym typeface="Wingdings" panose="05000000000000000000" pitchFamily="2" charset="2"/>
              </a:rPr>
              <a:t>값은 </a:t>
            </a:r>
            <a:r>
              <a:rPr lang="en-US" altLang="ko-KR" sz="1600">
                <a:sym typeface="Wingdings" panose="05000000000000000000" pitchFamily="2" charset="2"/>
              </a:rPr>
              <a:t>feature bundle</a:t>
            </a:r>
            <a:r>
              <a:rPr lang="ko-KR" altLang="en-US" sz="1600">
                <a:sym typeface="Wingdings" panose="05000000000000000000" pitchFamily="2" charset="2"/>
              </a:rPr>
              <a:t>에서 식별가능</a:t>
            </a:r>
            <a:endParaRPr lang="en-US" altLang="ko-KR" sz="1600">
              <a:sym typeface="Wingdings" panose="05000000000000000000" pitchFamily="2" charset="2"/>
            </a:endParaRPr>
          </a:p>
          <a:p>
            <a:r>
              <a:rPr lang="en-US" altLang="ko-KR" sz="1600">
                <a:sym typeface="Wingdings" panose="05000000000000000000" pitchFamily="2" charset="2"/>
              </a:rPr>
              <a:t>2. </a:t>
            </a:r>
            <a:r>
              <a:rPr lang="ko-KR" altLang="en-US" sz="1600">
                <a:sym typeface="Wingdings" panose="05000000000000000000" pitchFamily="2" charset="2"/>
              </a:rPr>
              <a:t>배타적인 </a:t>
            </a:r>
            <a:r>
              <a:rPr lang="en-US" altLang="ko-KR" sz="1600">
                <a:sym typeface="Wingdings" panose="05000000000000000000" pitchFamily="2" charset="2"/>
              </a:rPr>
              <a:t>feature</a:t>
            </a:r>
            <a:r>
              <a:rPr lang="ko-KR" altLang="en-US" sz="1600">
                <a:sym typeface="Wingdings" panose="05000000000000000000" pitchFamily="2" charset="2"/>
              </a:rPr>
              <a:t>들이 다른 </a:t>
            </a:r>
            <a:r>
              <a:rPr lang="en-US" altLang="ko-KR" sz="1600">
                <a:sym typeface="Wingdings" panose="05000000000000000000" pitchFamily="2" charset="2"/>
              </a:rPr>
              <a:t>bin</a:t>
            </a:r>
            <a:r>
              <a:rPr lang="ko-KR" altLang="en-US" sz="1600">
                <a:sym typeface="Wingdings" panose="05000000000000000000" pitchFamily="2" charset="2"/>
              </a:rPr>
              <a:t>에 존재하게 함으로써 </a:t>
            </a:r>
            <a:r>
              <a:rPr lang="en-US" altLang="ko-KR" sz="1600">
                <a:sym typeface="Wingdings" panose="05000000000000000000" pitchFamily="2" charset="2"/>
              </a:rPr>
              <a:t>feature bundle</a:t>
            </a:r>
            <a:r>
              <a:rPr lang="ko-KR" altLang="en-US" sz="1600">
                <a:sym typeface="Wingdings" panose="05000000000000000000" pitchFamily="2" charset="2"/>
              </a:rPr>
              <a:t>을 구성할 수 있음</a:t>
            </a:r>
            <a:endParaRPr lang="en-US" altLang="ko-KR" sz="1600">
              <a:sym typeface="Wingdings" panose="05000000000000000000" pitchFamily="2" charset="2"/>
            </a:endParaRPr>
          </a:p>
          <a:p>
            <a:r>
              <a:rPr lang="en-US" altLang="ko-KR" sz="1600">
                <a:sym typeface="Wingdings" panose="05000000000000000000" pitchFamily="2" charset="2"/>
              </a:rPr>
              <a:t> feature </a:t>
            </a:r>
            <a:r>
              <a:rPr lang="ko-KR" altLang="en-US" sz="1600">
                <a:sym typeface="Wingdings" panose="05000000000000000000" pitchFamily="2" charset="2"/>
              </a:rPr>
              <a:t>의 원래</a:t>
            </a:r>
            <a:r>
              <a:rPr lang="en-US" altLang="ko-KR" sz="1600">
                <a:sym typeface="Wingdings" panose="05000000000000000000" pitchFamily="2" charset="2"/>
              </a:rPr>
              <a:t> </a:t>
            </a:r>
            <a:r>
              <a:rPr lang="ko-KR" altLang="en-US" sz="1600">
                <a:sym typeface="Wingdings" panose="05000000000000000000" pitchFamily="2" charset="2"/>
              </a:rPr>
              <a:t>값에 </a:t>
            </a:r>
            <a:r>
              <a:rPr lang="en-US" altLang="ko-KR" sz="1600">
                <a:sym typeface="Wingdings" panose="05000000000000000000" pitchFamily="2" charset="2"/>
              </a:rPr>
              <a:t>offset</a:t>
            </a:r>
            <a:r>
              <a:rPr lang="ko-KR" altLang="en-US" sz="1600">
                <a:sym typeface="Wingdings" panose="05000000000000000000" pitchFamily="2" charset="2"/>
              </a:rPr>
              <a:t>을 추가하여 수행</a:t>
            </a:r>
            <a:endParaRPr lang="en-US" altLang="ko-KR" sz="160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063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4. Experiment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194" name="Picture 2" descr="https://user-images.githubusercontent.com/57218700/160907333-defaeae6-53f8-4798-9414-d122bad2c255.png">
            <a:extLst>
              <a:ext uri="{FF2B5EF4-FFF2-40B4-BE49-F238E27FC236}">
                <a16:creationId xmlns:a16="http://schemas.microsoft.com/office/drawing/2014/main" id="{18437EA9-8B74-42B9-84BF-E4F7CC58B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55" y="1076325"/>
            <a:ext cx="9382125" cy="47053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78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4. Experiment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0242" name="Picture 2" descr="https://user-images.githubusercontent.com/57218700/160907380-2b719426-9124-4344-9295-e5b3617d699a.png">
            <a:extLst>
              <a:ext uri="{FF2B5EF4-FFF2-40B4-BE49-F238E27FC236}">
                <a16:creationId xmlns:a16="http://schemas.microsoft.com/office/drawing/2014/main" id="{C7FDD414-E274-4805-A1C4-CE5F8875A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59" y="1278978"/>
            <a:ext cx="9334500" cy="354330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BC4DD6-ED96-4A11-8A0A-535AC6669EF9}"/>
              </a:ext>
            </a:extLst>
          </p:cNvPr>
          <p:cNvSpPr txBox="1"/>
          <p:nvPr/>
        </p:nvSpPr>
        <p:spPr>
          <a:xfrm>
            <a:off x="756745" y="4969170"/>
            <a:ext cx="8502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+mj-lt"/>
              </a:rPr>
              <a:t>LightGBM</a:t>
            </a:r>
            <a:r>
              <a:rPr lang="ko-KR" altLang="en-US" sz="1600">
                <a:latin typeface="+mj-lt"/>
              </a:rPr>
              <a:t>은 </a:t>
            </a:r>
            <a:r>
              <a:rPr lang="en-US" altLang="ko-KR" sz="1600">
                <a:latin typeface="+mj-lt"/>
              </a:rPr>
              <a:t>baseline</a:t>
            </a:r>
            <a:r>
              <a:rPr lang="ko-KR" altLang="en-US" sz="1600">
                <a:latin typeface="+mj-lt"/>
              </a:rPr>
              <a:t>과 거의 동일한 </a:t>
            </a:r>
            <a:r>
              <a:rPr lang="en-US" altLang="ko-KR" sz="1600">
                <a:latin typeface="+mj-lt"/>
              </a:rPr>
              <a:t>accuracy</a:t>
            </a:r>
            <a:r>
              <a:rPr lang="ko-KR" altLang="en-US" sz="1600">
                <a:latin typeface="+mj-lt"/>
              </a:rPr>
              <a:t>를 유지하면서 가장 빠름</a:t>
            </a:r>
          </a:p>
        </p:txBody>
      </p:sp>
    </p:spTree>
    <p:extLst>
      <p:ext uri="{BB962C8B-B14F-4D97-AF65-F5344CB8AC3E}">
        <p14:creationId xmlns:p14="http://schemas.microsoft.com/office/powerpoint/2010/main" val="155310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Abstract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68755" y="1252131"/>
            <a:ext cx="9909753" cy="2787000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1913043-1348-4C6F-B3E2-AB49153616B4}"/>
              </a:ext>
            </a:extLst>
          </p:cNvPr>
          <p:cNvSpPr txBox="1"/>
          <p:nvPr/>
        </p:nvSpPr>
        <p:spPr>
          <a:xfrm>
            <a:off x="1260020" y="1587611"/>
            <a:ext cx="91272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GBDT(Gradient boosting decision tree)</a:t>
            </a:r>
            <a:r>
              <a:rPr lang="ko-KR" altLang="en-US" sz="1600"/>
              <a:t>는 모든 가능한 분할 지점들의 </a:t>
            </a:r>
            <a:r>
              <a:rPr lang="en-US" altLang="ko-KR" sz="1600"/>
              <a:t>information gain</a:t>
            </a:r>
            <a:r>
              <a:rPr lang="ko-KR" altLang="en-US" sz="1600"/>
              <a:t>을 추정정하기 위해 모든 데이터 </a:t>
            </a:r>
            <a:r>
              <a:rPr lang="en-US" altLang="ko-KR" sz="1600"/>
              <a:t>instance</a:t>
            </a:r>
            <a:r>
              <a:rPr lang="ko-KR" altLang="en-US" sz="1600"/>
              <a:t>를 스캔할 필요가 있어</a:t>
            </a:r>
            <a:r>
              <a:rPr lang="en-US" altLang="ko-KR" sz="1600"/>
              <a:t>, </a:t>
            </a:r>
            <a:r>
              <a:rPr lang="ko-KR" altLang="en-US" sz="1600"/>
              <a:t>많은 시간이 소모된다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en-US" altLang="ko-KR" sz="1600"/>
              <a:t>Gradient-based One-Side Sampling (GOSS) and Exclusive Feature Bundling (EFB)</a:t>
            </a:r>
          </a:p>
          <a:p>
            <a:endParaRPr lang="en-US" altLang="ko-KR" sz="1600"/>
          </a:p>
          <a:p>
            <a:r>
              <a:rPr lang="en-US" altLang="ko-KR" sz="1600"/>
              <a:t>1. GOSS</a:t>
            </a:r>
            <a:r>
              <a:rPr lang="ko-KR" altLang="en-US" sz="1600"/>
              <a:t>를 사용하면 작은 </a:t>
            </a:r>
            <a:r>
              <a:rPr lang="en-US" altLang="ko-KR" sz="1600"/>
              <a:t>gradient</a:t>
            </a:r>
            <a:r>
              <a:rPr lang="ko-KR" altLang="en-US" sz="1600"/>
              <a:t>가 있는 데이터 </a:t>
            </a:r>
            <a:r>
              <a:rPr lang="en-US" altLang="ko-KR" sz="1600"/>
              <a:t>instance</a:t>
            </a:r>
            <a:r>
              <a:rPr lang="ko-KR" altLang="en-US" sz="1600"/>
              <a:t>의 상당 부분을 제외하고 나머지를 사용하여 </a:t>
            </a:r>
            <a:r>
              <a:rPr lang="en-US" altLang="ko-KR" sz="1600"/>
              <a:t>information gain </a:t>
            </a:r>
            <a:r>
              <a:rPr lang="ko-KR" altLang="en-US" sz="1600"/>
              <a:t>을 추정한다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2. EFB</a:t>
            </a:r>
            <a:r>
              <a:rPr lang="ko-KR" altLang="en-US" sz="1600"/>
              <a:t>를 사용하면 </a:t>
            </a:r>
            <a:r>
              <a:rPr lang="en-US" altLang="ko-KR" sz="1600"/>
              <a:t>feature</a:t>
            </a:r>
            <a:r>
              <a:rPr lang="ko-KR" altLang="en-US" sz="1600"/>
              <a:t>의 수를 줄이기 위해 상호 배타적인 기능을 제공한다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endParaRPr lang="en-US" altLang="ko-KR" sz="1600"/>
          </a:p>
          <a:p>
            <a:r>
              <a:rPr lang="en-US" altLang="ko-KR" sz="1600"/>
              <a:t>(i.e., </a:t>
            </a:r>
            <a:r>
              <a:rPr lang="ko-KR" altLang="en-US" sz="1600"/>
              <a:t>동시에 </a:t>
            </a:r>
            <a:r>
              <a:rPr lang="en-US" altLang="ko-KR" sz="1600"/>
              <a:t>0</a:t>
            </a:r>
            <a:r>
              <a:rPr lang="ko-KR" altLang="en-US" sz="1600"/>
              <a:t>이 아닌 값을 거의 사용하지 않음</a:t>
            </a:r>
            <a:r>
              <a:rPr lang="en-US" altLang="ko-KR" sz="1600"/>
              <a:t>).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11E9097-5C67-465D-88EA-8F0425CD47DC}"/>
              </a:ext>
            </a:extLst>
          </p:cNvPr>
          <p:cNvGrpSpPr/>
          <p:nvPr/>
        </p:nvGrpSpPr>
        <p:grpSpPr>
          <a:xfrm>
            <a:off x="868755" y="4145119"/>
            <a:ext cx="9909753" cy="1456895"/>
            <a:chOff x="755576" y="404664"/>
            <a:chExt cx="7632848" cy="273630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A2CB7B-B402-41CD-AE1B-D0D0597C750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6FD5723-A82E-4099-BE8B-C70F75C3E72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D5D294-A973-46CA-9105-D8736D153889}"/>
              </a:ext>
            </a:extLst>
          </p:cNvPr>
          <p:cNvSpPr/>
          <p:nvPr/>
        </p:nvSpPr>
        <p:spPr>
          <a:xfrm>
            <a:off x="1260020" y="4438784"/>
            <a:ext cx="91272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>
                <a:latin typeface="+mj-ea"/>
                <a:ea typeface="+mj-ea"/>
              </a:rPr>
              <a:t>기존의 GBDT는 모든 </a:t>
            </a:r>
            <a:r>
              <a:rPr lang="en-US" altLang="ko-KR" sz="1600">
                <a:latin typeface="+mj-ea"/>
                <a:ea typeface="+mj-ea"/>
              </a:rPr>
              <a:t>feature</a:t>
            </a:r>
            <a:r>
              <a:rPr lang="ko-KR" altLang="en-US" sz="1600">
                <a:latin typeface="+mj-ea"/>
                <a:ea typeface="+mj-ea"/>
              </a:rPr>
              <a:t>에 대해 모든 데이터 </a:t>
            </a:r>
            <a:r>
              <a:rPr lang="en-US" altLang="ko-KR" sz="1600">
                <a:latin typeface="+mj-ea"/>
                <a:ea typeface="+mj-ea"/>
              </a:rPr>
              <a:t>instance</a:t>
            </a:r>
            <a:r>
              <a:rPr lang="ko-KR" altLang="en-US" sz="1600">
                <a:latin typeface="+mj-ea"/>
                <a:ea typeface="+mj-ea"/>
              </a:rPr>
              <a:t>를 스캔하여</a:t>
            </a:r>
            <a:r>
              <a:rPr lang="en-US" altLang="ko-KR" sz="1600">
                <a:latin typeface="+mj-ea"/>
                <a:ea typeface="+mj-ea"/>
              </a:rPr>
              <a:t>,</a:t>
            </a:r>
            <a:r>
              <a:rPr lang="ko-KR" altLang="en-US" sz="1600">
                <a:latin typeface="+mj-ea"/>
                <a:ea typeface="+mj-ea"/>
              </a:rPr>
              <a:t> </a:t>
            </a:r>
            <a:endParaRPr lang="en-US" altLang="ko-KR" sz="1600">
              <a:latin typeface="+mj-ea"/>
              <a:ea typeface="+mj-ea"/>
            </a:endParaRPr>
          </a:p>
          <a:p>
            <a:r>
              <a:rPr lang="ko-KR" altLang="en-US" sz="1600">
                <a:latin typeface="+mj-ea"/>
                <a:ea typeface="+mj-ea"/>
              </a:rPr>
              <a:t>가능한 모든 분할 점의 정보 이득을 추정해야 한다</a:t>
            </a:r>
            <a:r>
              <a:rPr lang="en-US" altLang="ko-KR" sz="1600">
                <a:latin typeface="+mj-ea"/>
                <a:ea typeface="+mj-ea"/>
              </a:rPr>
              <a:t>.</a:t>
            </a:r>
          </a:p>
          <a:p>
            <a:r>
              <a:rPr lang="en-US" altLang="ko-KR" sz="1600">
                <a:latin typeface="+mj-ea"/>
                <a:ea typeface="+mj-ea"/>
                <a:sym typeface="Wingdings" panose="05000000000000000000" pitchFamily="2" charset="2"/>
              </a:rPr>
              <a:t> Computational complexity</a:t>
            </a:r>
            <a:r>
              <a:rPr lang="ko-KR" altLang="en-US" sz="1600">
                <a:latin typeface="+mj-ea"/>
                <a:ea typeface="+mj-ea"/>
                <a:sym typeface="Wingdings" panose="05000000000000000000" pitchFamily="2" charset="2"/>
              </a:rPr>
              <a:t>는 </a:t>
            </a:r>
            <a:r>
              <a:rPr lang="en-US" altLang="ko-KR" sz="1600">
                <a:latin typeface="+mj-ea"/>
                <a:ea typeface="+mj-ea"/>
                <a:sym typeface="Wingdings" panose="05000000000000000000" pitchFamily="2" charset="2"/>
              </a:rPr>
              <a:t>feature</a:t>
            </a:r>
            <a:r>
              <a:rPr lang="ko-KR" altLang="en-US" sz="1600">
                <a:latin typeface="+mj-ea"/>
                <a:ea typeface="+mj-ea"/>
                <a:sym typeface="Wingdings" panose="05000000000000000000" pitchFamily="2" charset="2"/>
              </a:rPr>
              <a:t>수와 </a:t>
            </a:r>
            <a:r>
              <a:rPr lang="en-US" altLang="ko-KR" sz="1600">
                <a:latin typeface="+mj-ea"/>
                <a:ea typeface="+mj-ea"/>
                <a:sym typeface="Wingdings" panose="05000000000000000000" pitchFamily="2" charset="2"/>
              </a:rPr>
              <a:t>instance</a:t>
            </a:r>
            <a:r>
              <a:rPr lang="ko-KR" altLang="en-US" sz="1600">
                <a:latin typeface="+mj-ea"/>
                <a:ea typeface="+mj-ea"/>
                <a:sym typeface="Wingdings" panose="05000000000000000000" pitchFamily="2" charset="2"/>
              </a:rPr>
              <a:t>수들에 비례</a:t>
            </a:r>
            <a:endParaRPr lang="ko-KR" altLang="en-US" sz="16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321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2. GOSS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9EBEFE0-1FC3-459F-8FAB-F31ABC1C47F6}"/>
              </a:ext>
            </a:extLst>
          </p:cNvPr>
          <p:cNvGrpSpPr/>
          <p:nvPr/>
        </p:nvGrpSpPr>
        <p:grpSpPr>
          <a:xfrm>
            <a:off x="868755" y="1252130"/>
            <a:ext cx="9909753" cy="3295171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ACB50F2-A5AD-46C6-BEBF-D2A5C7ABF491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C7B990-0EC3-45DD-8B9A-447C92A3CFA3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F3D4497-60FD-4C36-9660-B537065AA2F2}"/>
              </a:ext>
            </a:extLst>
          </p:cNvPr>
          <p:cNvSpPr txBox="1"/>
          <p:nvPr/>
        </p:nvSpPr>
        <p:spPr>
          <a:xfrm>
            <a:off x="1260020" y="1587611"/>
            <a:ext cx="912722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Gradient-based One-Side Sampling (GOSS)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더 큰 </a:t>
            </a:r>
            <a:r>
              <a:rPr lang="en-US" altLang="ko-KR" sz="1600" dirty="0"/>
              <a:t>gradient (under-trained instances)</a:t>
            </a:r>
            <a:r>
              <a:rPr lang="ko-KR" altLang="en-US" sz="1600" dirty="0"/>
              <a:t>가 있는 </a:t>
            </a:r>
            <a:r>
              <a:rPr lang="en-US" altLang="ko-KR" sz="1600" dirty="0" smtClean="0"/>
              <a:t>instance</a:t>
            </a:r>
            <a:r>
              <a:rPr lang="ko-KR" altLang="en-US" sz="1600" dirty="0" smtClean="0"/>
              <a:t>는 </a:t>
            </a:r>
            <a:r>
              <a:rPr lang="en-US" altLang="ko-KR" sz="1600" dirty="0"/>
              <a:t>information gain</a:t>
            </a:r>
            <a:r>
              <a:rPr lang="ko-KR" altLang="en-US" sz="1600" dirty="0"/>
              <a:t>에 더 많이 기여함</a:t>
            </a:r>
            <a:endParaRPr lang="en-US" altLang="ko-KR" sz="1600" dirty="0"/>
          </a:p>
          <a:p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데이터 </a:t>
            </a:r>
            <a:r>
              <a:rPr lang="en-US" altLang="ko-KR" sz="1600" dirty="0" smtClean="0">
                <a:sym typeface="Wingdings" panose="05000000000000000000" pitchFamily="2" charset="2"/>
              </a:rPr>
              <a:t>instance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샘플링할</a:t>
            </a:r>
            <a:r>
              <a:rPr lang="ko-KR" altLang="en-US" sz="1600" dirty="0" smtClean="0">
                <a:sym typeface="Wingdings" panose="05000000000000000000" pitchFamily="2" charset="2"/>
              </a:rPr>
              <a:t> 때</a:t>
            </a:r>
            <a:r>
              <a:rPr lang="en-US" altLang="ko-KR" sz="1600" dirty="0">
                <a:sym typeface="Wingdings" panose="05000000000000000000" pitchFamily="2" charset="2"/>
              </a:rPr>
              <a:t>, information gain </a:t>
            </a:r>
            <a:r>
              <a:rPr lang="ko-KR" altLang="en-US" sz="1600" dirty="0">
                <a:sym typeface="Wingdings" panose="05000000000000000000" pitchFamily="2" charset="2"/>
              </a:rPr>
              <a:t>추정의 </a:t>
            </a:r>
            <a:r>
              <a:rPr lang="en-US" altLang="ko-KR" sz="1600" dirty="0">
                <a:sym typeface="Wingdings" panose="05000000000000000000" pitchFamily="2" charset="2"/>
              </a:rPr>
              <a:t>accuracy</a:t>
            </a:r>
            <a:r>
              <a:rPr lang="ko-KR" altLang="en-US" sz="1600" dirty="0">
                <a:sym typeface="Wingdings" panose="05000000000000000000" pitchFamily="2" charset="2"/>
              </a:rPr>
              <a:t>를 유지하려면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해당 </a:t>
            </a:r>
            <a:r>
              <a:rPr lang="en-US" altLang="ko-KR" sz="1600" dirty="0" smtClean="0">
                <a:sym typeface="Wingdings" panose="05000000000000000000" pitchFamily="2" charset="2"/>
              </a:rPr>
              <a:t>instance</a:t>
            </a:r>
            <a:r>
              <a:rPr lang="ko-KR" altLang="en-US" sz="1600" dirty="0" smtClean="0">
                <a:sym typeface="Wingdings" panose="05000000000000000000" pitchFamily="2" charset="2"/>
              </a:rPr>
              <a:t>의 </a:t>
            </a:r>
            <a:r>
              <a:rPr lang="en-US" altLang="ko-KR" sz="1600" dirty="0" smtClean="0">
                <a:sym typeface="Wingdings" panose="05000000000000000000" pitchFamily="2" charset="2"/>
              </a:rPr>
              <a:t>gradient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크게 유지해야하며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작은 </a:t>
            </a:r>
            <a:r>
              <a:rPr lang="en-US" altLang="ko-KR" sz="1600" dirty="0" smtClean="0">
                <a:sym typeface="Wingdings" panose="05000000000000000000" pitchFamily="2" charset="2"/>
              </a:rPr>
              <a:t>gradient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가진 </a:t>
            </a:r>
            <a:r>
              <a:rPr lang="en-US" altLang="ko-KR" sz="1600" dirty="0" smtClean="0">
                <a:sym typeface="Wingdings" panose="05000000000000000000" pitchFamily="2" charset="2"/>
              </a:rPr>
              <a:t>instance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무작위로 </a:t>
            </a:r>
            <a:r>
              <a:rPr lang="en-US" altLang="ko-KR" sz="1600" dirty="0">
                <a:sym typeface="Wingdings" panose="05000000000000000000" pitchFamily="2" charset="2"/>
              </a:rPr>
              <a:t>drop</a:t>
            </a:r>
            <a:r>
              <a:rPr lang="ko-KR" altLang="en-US" sz="1600" dirty="0">
                <a:sym typeface="Wingdings" panose="05000000000000000000" pitchFamily="2" charset="2"/>
              </a:rPr>
              <a:t>하면 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>
                <a:sym typeface="Wingdings" panose="05000000000000000000" pitchFamily="2" charset="2"/>
              </a:rPr>
              <a:t>그러나 데이터 분포가 변경되어 </a:t>
            </a:r>
            <a:r>
              <a:rPr lang="en-US" altLang="ko-KR" sz="1600" dirty="0" smtClean="0">
                <a:sym typeface="Wingdings" panose="05000000000000000000" pitchFamily="2" charset="2"/>
              </a:rPr>
              <a:t>accuracy</a:t>
            </a:r>
            <a:r>
              <a:rPr lang="ko-KR" altLang="en-US" sz="1600" dirty="0">
                <a:sym typeface="Wingdings" panose="05000000000000000000" pitchFamily="2" charset="2"/>
              </a:rPr>
              <a:t>를 손상시킬 수 있음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 GOSS </a:t>
            </a:r>
            <a:r>
              <a:rPr lang="ko-KR" altLang="en-US" sz="1600" dirty="0">
                <a:sym typeface="Wingdings" panose="05000000000000000000" pitchFamily="2" charset="2"/>
              </a:rPr>
              <a:t>는 모든 </a:t>
            </a:r>
            <a:r>
              <a:rPr lang="en-US" altLang="ko-KR" sz="1600" dirty="0" smtClean="0">
                <a:sym typeface="Wingdings" panose="05000000000000000000" pitchFamily="2" charset="2"/>
              </a:rPr>
              <a:t>instance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큰 </a:t>
            </a:r>
            <a:r>
              <a:rPr lang="en-US" altLang="ko-KR" sz="1600" dirty="0">
                <a:sym typeface="Wingdings" panose="05000000000000000000" pitchFamily="2" charset="2"/>
              </a:rPr>
              <a:t>gradient</a:t>
            </a:r>
            <a:r>
              <a:rPr lang="ko-KR" altLang="en-US" sz="1600" dirty="0">
                <a:sym typeface="Wingdings" panose="05000000000000000000" pitchFamily="2" charset="2"/>
              </a:rPr>
              <a:t>로 유지하고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작은 </a:t>
            </a:r>
            <a:r>
              <a:rPr lang="en-US" altLang="ko-KR" sz="1600" dirty="0">
                <a:sym typeface="Wingdings" panose="05000000000000000000" pitchFamily="2" charset="2"/>
              </a:rPr>
              <a:t>gradient</a:t>
            </a:r>
            <a:r>
              <a:rPr lang="ko-KR" altLang="en-US" sz="1600" dirty="0">
                <a:sym typeface="Wingdings" panose="05000000000000000000" pitchFamily="2" charset="2"/>
              </a:rPr>
              <a:t>가 있는 </a:t>
            </a:r>
            <a:r>
              <a:rPr lang="en-US" altLang="ko-KR" sz="1600" dirty="0">
                <a:sym typeface="Wingdings" panose="05000000000000000000" pitchFamily="2" charset="2"/>
              </a:rPr>
              <a:t>instance</a:t>
            </a:r>
            <a:r>
              <a:rPr lang="ko-KR" altLang="en-US" sz="1600" dirty="0">
                <a:sym typeface="Wingdings" panose="05000000000000000000" pitchFamily="2" charset="2"/>
              </a:rPr>
              <a:t>에 무작위 샘플링을 수행함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데이터 분포에 대한 영향을 보상하기 위해</a:t>
            </a:r>
            <a:r>
              <a:rPr lang="en-US" altLang="ko-KR" sz="1600" dirty="0">
                <a:sym typeface="Wingdings" panose="05000000000000000000" pitchFamily="2" charset="2"/>
              </a:rPr>
              <a:t>, information gain</a:t>
            </a:r>
            <a:r>
              <a:rPr lang="ko-KR" altLang="en-US" sz="1600" dirty="0">
                <a:sym typeface="Wingdings" panose="05000000000000000000" pitchFamily="2" charset="2"/>
              </a:rPr>
              <a:t>을 계산할 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작은 </a:t>
            </a:r>
            <a:r>
              <a:rPr lang="en-US" altLang="ko-KR" sz="1600" dirty="0">
                <a:sym typeface="Wingdings" panose="05000000000000000000" pitchFamily="2" charset="2"/>
              </a:rPr>
              <a:t>gradient</a:t>
            </a:r>
            <a:r>
              <a:rPr lang="ko-KR" altLang="en-US" sz="1600" dirty="0">
                <a:sym typeface="Wingdings" panose="05000000000000000000" pitchFamily="2" charset="2"/>
              </a:rPr>
              <a:t>를 갖는 </a:t>
            </a:r>
            <a:r>
              <a:rPr lang="en-US" altLang="ko-KR" sz="1600" dirty="0">
                <a:sym typeface="Wingdings" panose="05000000000000000000" pitchFamily="2" charset="2"/>
              </a:rPr>
              <a:t>instance</a:t>
            </a:r>
            <a:r>
              <a:rPr lang="ko-KR" altLang="en-US" sz="1600" dirty="0">
                <a:sym typeface="Wingdings" panose="05000000000000000000" pitchFamily="2" charset="2"/>
              </a:rPr>
              <a:t>에 </a:t>
            </a:r>
            <a:r>
              <a:rPr lang="en-US" altLang="ko-KR" sz="1600" dirty="0">
                <a:sym typeface="Wingdings" panose="05000000000000000000" pitchFamily="2" charset="2"/>
              </a:rPr>
              <a:t>constant multiplier</a:t>
            </a:r>
            <a:r>
              <a:rPr lang="ko-KR" altLang="en-US" sz="1600" dirty="0">
                <a:sym typeface="Wingdings" panose="05000000000000000000" pitchFamily="2" charset="2"/>
              </a:rPr>
              <a:t>를 도입함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393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2. GOSS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9EBEFE0-1FC3-459F-8FAB-F31ABC1C47F6}"/>
              </a:ext>
            </a:extLst>
          </p:cNvPr>
          <p:cNvGrpSpPr/>
          <p:nvPr/>
        </p:nvGrpSpPr>
        <p:grpSpPr>
          <a:xfrm>
            <a:off x="868755" y="1252130"/>
            <a:ext cx="5668679" cy="3235787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ACB50F2-A5AD-46C6-BEBF-D2A5C7ABF491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C7B990-0EC3-45DD-8B9A-447C92A3CFA3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F3D4497-60FD-4C36-9660-B537065AA2F2}"/>
              </a:ext>
            </a:extLst>
          </p:cNvPr>
          <p:cNvSpPr txBox="1"/>
          <p:nvPr/>
        </p:nvSpPr>
        <p:spPr>
          <a:xfrm>
            <a:off x="1125457" y="1513085"/>
            <a:ext cx="50651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Gradient-based One-Side Sampling (GOSS)</a:t>
            </a:r>
          </a:p>
          <a:p>
            <a:r>
              <a:rPr lang="en-US" altLang="ko-KR" sz="1600"/>
              <a:t>1. </a:t>
            </a:r>
            <a:r>
              <a:rPr lang="ko-KR" altLang="en-US" sz="1600"/>
              <a:t>데이터 </a:t>
            </a:r>
            <a:r>
              <a:rPr lang="en-US" altLang="ko-KR" sz="1600"/>
              <a:t>instance</a:t>
            </a:r>
            <a:r>
              <a:rPr lang="ko-KR" altLang="en-US" sz="1600"/>
              <a:t>를 </a:t>
            </a:r>
            <a:r>
              <a:rPr lang="en-US" altLang="ko-KR" sz="1600"/>
              <a:t>gradient</a:t>
            </a:r>
            <a:r>
              <a:rPr lang="ko-KR" altLang="en-US" sz="1600"/>
              <a:t>의 절대값에 따라 정렬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2. </a:t>
            </a:r>
            <a:r>
              <a:rPr lang="ko-KR" altLang="en-US" sz="1600"/>
              <a:t>상위 </a:t>
            </a:r>
            <a:r>
              <a:rPr lang="en-US" altLang="ko-KR" sz="1600"/>
              <a:t>a*100% instance</a:t>
            </a:r>
            <a:r>
              <a:rPr lang="ko-KR" altLang="en-US" sz="1600"/>
              <a:t>를 선택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3. </a:t>
            </a:r>
            <a:r>
              <a:rPr lang="ko-KR" altLang="en-US" sz="1600"/>
              <a:t>나머지 데이터에서 </a:t>
            </a:r>
            <a:r>
              <a:rPr lang="en-US" altLang="ko-KR" sz="1600"/>
              <a:t>b*100% instance</a:t>
            </a:r>
            <a:r>
              <a:rPr lang="ko-KR" altLang="en-US" sz="1600"/>
              <a:t>를 무작위로 샘플링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4. information gain</a:t>
            </a:r>
            <a:r>
              <a:rPr lang="ko-KR" altLang="en-US" sz="1600"/>
              <a:t>을 계산할 때 작은 </a:t>
            </a:r>
            <a:r>
              <a:rPr lang="en-US" altLang="ko-KR" sz="1600"/>
              <a:t>gradient</a:t>
            </a:r>
            <a:r>
              <a:rPr lang="ko-KR" altLang="en-US" sz="1600"/>
              <a:t>를 가진 데이터에 </a:t>
            </a:r>
            <a:r>
              <a:rPr lang="en-US" altLang="ko-KR" sz="1600"/>
              <a:t>(1-a)/b</a:t>
            </a:r>
            <a:r>
              <a:rPr lang="ko-KR" altLang="en-US" sz="1600"/>
              <a:t>를 곱해 증폭시킴 </a:t>
            </a:r>
            <a:endParaRPr lang="en-US" altLang="ko-KR" sz="1600"/>
          </a:p>
        </p:txBody>
      </p:sp>
      <p:pic>
        <p:nvPicPr>
          <p:cNvPr id="1026" name="Picture 2" descr="https://user-images.githubusercontent.com/57218700/160903658-50c8aac5-2449-4082-b2d6-4c0a92dae6ce.png">
            <a:extLst>
              <a:ext uri="{FF2B5EF4-FFF2-40B4-BE49-F238E27FC236}">
                <a16:creationId xmlns:a16="http://schemas.microsoft.com/office/drawing/2014/main" id="{08648D5D-AD6C-4590-8439-D53D4DC9C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495" y="1252130"/>
            <a:ext cx="4695825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00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2. GOSS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5D05B0-1B0C-4632-8690-FB7EB8405DE2}"/>
              </a:ext>
            </a:extLst>
          </p:cNvPr>
          <p:cNvGrpSpPr/>
          <p:nvPr/>
        </p:nvGrpSpPr>
        <p:grpSpPr>
          <a:xfrm>
            <a:off x="868755" y="1252131"/>
            <a:ext cx="9909753" cy="1819276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0BFD4F8-A020-45B0-8D5F-957D7AC7058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713E156-6C88-40FB-A002-7DB7448756BB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A49079-EACF-47D4-AA31-3DD9959965EE}"/>
                  </a:ext>
                </a:extLst>
              </p:cNvPr>
              <p:cNvSpPr txBox="1"/>
              <p:nvPr/>
            </p:nvSpPr>
            <p:spPr>
              <a:xfrm>
                <a:off x="1260020" y="1587611"/>
                <a:ext cx="9127222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Theoretical</a:t>
                </a:r>
                <a:r>
                  <a:rPr lang="ko-KR" altLang="en-US" sz="2000" b="1" dirty="0"/>
                  <a:t> </a:t>
                </a:r>
                <a:r>
                  <a:rPr lang="en-US" altLang="ko-KR" sz="2000" b="1" dirty="0"/>
                  <a:t>Analysis</a:t>
                </a:r>
              </a:p>
              <a:p>
                <a:r>
                  <a:rPr lang="en-US" altLang="ko-KR" sz="1600" dirty="0"/>
                  <a:t>-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600" dirty="0">
                    <a:sym typeface="Wingdings" panose="05000000000000000000" pitchFamily="2" charset="2"/>
                  </a:rPr>
                  <a:t> : 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모델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output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에 대한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loss function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의 음의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gradient</a:t>
                </a:r>
              </a:p>
              <a:p>
                <a:r>
                  <a:rPr lang="en-US" altLang="ko-KR" sz="1600" dirty="0">
                    <a:sym typeface="Wingdings" panose="05000000000000000000" pitchFamily="2" charset="2"/>
                  </a:rPr>
                  <a:t>- Decision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tree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 모델은 가장 큰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information gain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으로 각 노드를 분할한다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.</a:t>
                </a:r>
              </a:p>
              <a:p>
                <a:r>
                  <a:rPr lang="en-US" altLang="ko-KR" sz="1600" dirty="0">
                    <a:sym typeface="Wingdings" panose="05000000000000000000" pitchFamily="2" charset="2"/>
                  </a:rPr>
                  <a:t> GDBT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의 경우 </a:t>
                </a:r>
                <a:r>
                  <a:rPr lang="en-US" altLang="ko-KR" sz="1600" dirty="0" smtClean="0">
                    <a:sym typeface="Wingdings" panose="05000000000000000000" pitchFamily="2" charset="2"/>
                  </a:rPr>
                  <a:t>information gain</a:t>
                </a:r>
                <a:r>
                  <a:rPr lang="ko-KR" altLang="en-US" sz="1600" dirty="0" smtClean="0">
                    <a:sym typeface="Wingdings" panose="05000000000000000000" pitchFamily="2" charset="2"/>
                  </a:rPr>
                  <a:t>은 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일반적으로 분할 후 분산으로 측정됨</a:t>
                </a:r>
                <a:endParaRPr lang="en-US" altLang="ko-KR" sz="16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A49079-EACF-47D4-AA31-3DD995996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20" y="1587611"/>
                <a:ext cx="9127222" cy="1138773"/>
              </a:xfrm>
              <a:prstGeom prst="rect">
                <a:avLst/>
              </a:prstGeom>
              <a:blipFill>
                <a:blip r:embed="rId3"/>
                <a:stretch>
                  <a:fillRect l="-735" t="-2674"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user-images.githubusercontent.com/57218700/160905401-60235091-751e-431e-998d-8ab79061eff7.png">
            <a:extLst>
              <a:ext uri="{FF2B5EF4-FFF2-40B4-BE49-F238E27FC236}">
                <a16:creationId xmlns:a16="http://schemas.microsoft.com/office/drawing/2014/main" id="{31E96E4F-CB59-4E68-92AD-4982BF2DC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55" y="3218081"/>
            <a:ext cx="9909753" cy="192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60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2. GOSS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5D05B0-1B0C-4632-8690-FB7EB8405DE2}"/>
              </a:ext>
            </a:extLst>
          </p:cNvPr>
          <p:cNvGrpSpPr/>
          <p:nvPr/>
        </p:nvGrpSpPr>
        <p:grpSpPr>
          <a:xfrm>
            <a:off x="868755" y="1414522"/>
            <a:ext cx="9909753" cy="2131149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0BFD4F8-A020-45B0-8D5F-957D7AC7058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713E156-6C88-40FB-A002-7DB7448756BB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A49079-EACF-47D4-AA31-3DD9959965EE}"/>
                  </a:ext>
                </a:extLst>
              </p:cNvPr>
              <p:cNvSpPr txBox="1"/>
              <p:nvPr/>
            </p:nvSpPr>
            <p:spPr>
              <a:xfrm>
                <a:off x="1260020" y="1750003"/>
                <a:ext cx="9127222" cy="140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Theoretical</a:t>
                </a:r>
                <a:r>
                  <a:rPr lang="ko-KR" altLang="en-US" b="1"/>
                  <a:t> </a:t>
                </a:r>
                <a:r>
                  <a:rPr lang="en-US" altLang="ko-KR" b="1"/>
                  <a:t>Analysis</a:t>
                </a:r>
              </a:p>
              <a:p>
                <a:r>
                  <a:rPr lang="en-US" altLang="ko-KR" sz="1600"/>
                  <a:t>- Feature j</a:t>
                </a:r>
                <a:r>
                  <a:rPr lang="ko-KR" altLang="en-US" sz="1600"/>
                  <a:t>에 대해</a:t>
                </a:r>
                <a:r>
                  <a:rPr lang="en-US" altLang="ko-KR" sz="1600"/>
                  <a:t>, decision tree </a:t>
                </a:r>
                <a:r>
                  <a:rPr lang="ko-KR" altLang="en-US" sz="1600"/>
                  <a:t>모델은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>
                    <a:sym typeface="Wingdings" panose="05000000000000000000" pitchFamily="2" charset="2"/>
                  </a:rPr>
                  <a:t> </a:t>
                </a:r>
                <a:r>
                  <a:rPr lang="ko-KR" altLang="en-US" sz="1600">
                    <a:sym typeface="Wingdings" panose="05000000000000000000" pitchFamily="2" charset="2"/>
                  </a:rPr>
                  <a:t>로 가장 큰 </a:t>
                </a:r>
                <a:r>
                  <a:rPr lang="en-US" altLang="ko-KR" sz="1600">
                    <a:sym typeface="Wingdings" panose="05000000000000000000" pitchFamily="2" charset="2"/>
                  </a:rPr>
                  <a:t>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>
                    <a:sym typeface="Wingdings" panose="05000000000000000000" pitchFamily="2" charset="2"/>
                  </a:rPr>
                  <a:t> </a:t>
                </a:r>
                <a:r>
                  <a:rPr lang="ko-KR" altLang="en-US" sz="1600">
                    <a:sym typeface="Wingdings" panose="05000000000000000000" pitchFamily="2" charset="2"/>
                  </a:rPr>
                  <a:t>를 계산</a:t>
                </a:r>
                <a:endParaRPr lang="en-US" altLang="ko-KR" sz="1600">
                  <a:sym typeface="Wingdings" panose="05000000000000000000" pitchFamily="2" charset="2"/>
                </a:endParaRPr>
              </a:p>
              <a:p>
                <a:endParaRPr lang="en-US" altLang="ko-KR" sz="1600">
                  <a:sym typeface="Wingdings" panose="05000000000000000000" pitchFamily="2" charset="2"/>
                </a:endParaRPr>
              </a:p>
              <a:p>
                <a:r>
                  <a:rPr lang="en-US" altLang="ko-KR" sz="1600">
                    <a:sym typeface="Wingdings" panose="05000000000000000000" pitchFamily="2" charset="2"/>
                  </a:rPr>
                  <a:t>A : </a:t>
                </a:r>
                <a:r>
                  <a:rPr lang="ko-KR" altLang="en-US" sz="1600">
                    <a:sym typeface="Wingdings" panose="05000000000000000000" pitchFamily="2" charset="2"/>
                  </a:rPr>
                  <a:t>상위 </a:t>
                </a:r>
                <a:r>
                  <a:rPr lang="en-US" altLang="ko-KR" sz="1600">
                    <a:sym typeface="Wingdings" panose="05000000000000000000" pitchFamily="2" charset="2"/>
                  </a:rPr>
                  <a:t>a*100% instance, </a:t>
                </a:r>
                <a:r>
                  <a:rPr lang="ko-KR" altLang="en-US" sz="1600">
                    <a:sym typeface="Wingdings" panose="05000000000000000000" pitchFamily="2" charset="2"/>
                  </a:rPr>
                  <a:t>큰 </a:t>
                </a:r>
                <a:r>
                  <a:rPr lang="en-US" altLang="ko-KR" sz="1600">
                    <a:sym typeface="Wingdings" panose="05000000000000000000" pitchFamily="2" charset="2"/>
                  </a:rPr>
                  <a:t>gradient</a:t>
                </a:r>
              </a:p>
              <a:p>
                <a:r>
                  <a:rPr lang="en-US" altLang="ko-KR" sz="1600">
                    <a:sym typeface="Wingdings" panose="05000000000000000000" pitchFamily="2" charset="2"/>
                  </a:rPr>
                  <a:t>B</a:t>
                </a:r>
                <a:r>
                  <a:rPr lang="ko-KR" altLang="en-US" sz="1600">
                    <a:sym typeface="Wingdings" panose="05000000000000000000" pitchFamily="2" charset="2"/>
                  </a:rPr>
                  <a:t> </a:t>
                </a:r>
                <a:r>
                  <a:rPr lang="en-US" altLang="ko-KR" sz="1600">
                    <a:sym typeface="Wingdings" panose="05000000000000000000" pitchFamily="2" charset="2"/>
                  </a:rPr>
                  <a:t>:</a:t>
                </a:r>
                <a:r>
                  <a:rPr lang="ko-KR" altLang="en-US" sz="1600">
                    <a:sym typeface="Wingdings" panose="05000000000000000000" pitchFamily="2" charset="2"/>
                  </a:rPr>
                  <a:t> </a:t>
                </a:r>
                <a:r>
                  <a:rPr lang="en-US" altLang="ko-KR" sz="1600">
                    <a:sym typeface="Wingdings" panose="05000000000000000000" pitchFamily="2" charset="2"/>
                  </a:rPr>
                  <a:t>(1-a)*100% instance,</a:t>
                </a:r>
                <a:r>
                  <a:rPr lang="ko-KR" altLang="en-US" sz="1600">
                    <a:sym typeface="Wingdings" panose="05000000000000000000" pitchFamily="2" charset="2"/>
                  </a:rPr>
                  <a:t> 작은 </a:t>
                </a:r>
                <a:r>
                  <a:rPr lang="en-US" altLang="ko-KR" sz="1600">
                    <a:sym typeface="Wingdings" panose="05000000000000000000" pitchFamily="2" charset="2"/>
                  </a:rPr>
                  <a:t>gradient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A49079-EACF-47D4-AA31-3DD995996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20" y="1750003"/>
                <a:ext cx="9127222" cy="1407437"/>
              </a:xfrm>
              <a:prstGeom prst="rect">
                <a:avLst/>
              </a:prstGeom>
              <a:blipFill>
                <a:blip r:embed="rId3"/>
                <a:stretch>
                  <a:fillRect l="-601" t="-2165" b="-2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s://user-images.githubusercontent.com/57218700/160905649-b7412f7e-9537-49ea-810d-5c9c230abaf8.png">
            <a:extLst>
              <a:ext uri="{FF2B5EF4-FFF2-40B4-BE49-F238E27FC236}">
                <a16:creationId xmlns:a16="http://schemas.microsoft.com/office/drawing/2014/main" id="{FD4C3FEB-2FD8-4A32-BF95-7ABBFEC94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55" y="3832580"/>
            <a:ext cx="9868901" cy="169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73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2. GOSS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5D05B0-1B0C-4632-8690-FB7EB8405DE2}"/>
              </a:ext>
            </a:extLst>
          </p:cNvPr>
          <p:cNvGrpSpPr/>
          <p:nvPr/>
        </p:nvGrpSpPr>
        <p:grpSpPr>
          <a:xfrm>
            <a:off x="868755" y="3742816"/>
            <a:ext cx="9909753" cy="2278472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0BFD4F8-A020-45B0-8D5F-957D7AC70580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713E156-6C88-40FB-A002-7DB7448756BB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6A49079-EACF-47D4-AA31-3DD9959965EE}"/>
              </a:ext>
            </a:extLst>
          </p:cNvPr>
          <p:cNvSpPr txBox="1"/>
          <p:nvPr/>
        </p:nvSpPr>
        <p:spPr>
          <a:xfrm>
            <a:off x="783286" y="1297696"/>
            <a:ext cx="912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GOSS </a:t>
            </a:r>
            <a:r>
              <a:rPr lang="ko-KR" altLang="en-US" sz="1600"/>
              <a:t>는 </a:t>
            </a:r>
            <a:r>
              <a:rPr lang="en-US" altLang="ko-KR" sz="1600"/>
              <a:t>train accuracy</a:t>
            </a:r>
            <a:r>
              <a:rPr lang="ko-KR" altLang="en-US" sz="1600"/>
              <a:t>를</a:t>
            </a:r>
            <a:r>
              <a:rPr lang="en-US" altLang="ko-KR" sz="1600"/>
              <a:t> </a:t>
            </a:r>
            <a:r>
              <a:rPr lang="ko-KR" altLang="en-US" sz="1600"/>
              <a:t>크게 잃게하지 않으며</a:t>
            </a:r>
            <a:r>
              <a:rPr lang="en-US" altLang="ko-KR" sz="1600"/>
              <a:t>, </a:t>
            </a:r>
            <a:r>
              <a:rPr lang="ko-KR" altLang="en-US" sz="1600"/>
              <a:t>무작위 샘플링보다 우수한 성능을 가짐 </a:t>
            </a:r>
            <a:r>
              <a:rPr lang="en-US" altLang="ko-KR" sz="1600"/>
              <a:t>:</a:t>
            </a:r>
            <a:endParaRPr lang="en-US" altLang="ko-KR" sz="1400">
              <a:sym typeface="Wingdings" panose="05000000000000000000" pitchFamily="2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5ECA42-5273-4B8F-9E5F-529D851613B1}"/>
              </a:ext>
            </a:extLst>
          </p:cNvPr>
          <p:cNvSpPr txBox="1"/>
          <p:nvPr/>
        </p:nvSpPr>
        <p:spPr>
          <a:xfrm>
            <a:off x="1198178" y="4088524"/>
            <a:ext cx="91755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- GOSS</a:t>
            </a:r>
            <a:r>
              <a:rPr lang="ko-KR" altLang="en-US" sz="1600"/>
              <a:t>를 사용한 </a:t>
            </a:r>
            <a:r>
              <a:rPr lang="en-US" altLang="ko-KR" sz="1600"/>
              <a:t>generalization error</a:t>
            </a:r>
            <a:r>
              <a:rPr lang="ko-KR" altLang="en-US" sz="1600"/>
              <a:t>는 </a:t>
            </a:r>
            <a:r>
              <a:rPr lang="en-US" altLang="ko-KR" sz="1600"/>
              <a:t>GOSS</a:t>
            </a:r>
            <a:r>
              <a:rPr lang="ko-KR" altLang="en-US" sz="1600"/>
              <a:t> 근사가 정확한 경우</a:t>
            </a:r>
            <a:r>
              <a:rPr lang="en-US" altLang="ko-KR" sz="1600"/>
              <a:t>, </a:t>
            </a:r>
            <a:r>
              <a:rPr lang="ko-KR" altLang="en-US" sz="1600"/>
              <a:t>전체 데이터 </a:t>
            </a:r>
            <a:r>
              <a:rPr lang="en-US" altLang="ko-KR" sz="1600"/>
              <a:t>instance</a:t>
            </a:r>
            <a:r>
              <a:rPr lang="ko-KR" altLang="en-US" sz="1600"/>
              <a:t>를 사용하여 계산된 값에 근접할 것이다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- </a:t>
            </a:r>
            <a:r>
              <a:rPr lang="ko-KR" altLang="en-US" sz="1600"/>
              <a:t>반면에</a:t>
            </a:r>
            <a:r>
              <a:rPr lang="en-US" altLang="ko-KR" sz="1600"/>
              <a:t>, </a:t>
            </a:r>
            <a:r>
              <a:rPr lang="ko-KR" altLang="en-US" sz="1600"/>
              <a:t>샘플링은 기본 </a:t>
            </a:r>
            <a:r>
              <a:rPr lang="en-US" altLang="ko-KR" sz="1600"/>
              <a:t>learner</a:t>
            </a:r>
            <a:r>
              <a:rPr lang="ko-KR" altLang="en-US" sz="1600"/>
              <a:t>의 다양성을 증가시켜 일반화 성능을 향상시키는데 도움을 준다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ym typeface="Wingdings" panose="05000000000000000000" pitchFamily="2" charset="2"/>
              </a:rPr>
              <a:t>더 큰</a:t>
            </a:r>
            <a:r>
              <a:rPr lang="en-US" altLang="ko-KR" sz="1600">
                <a:sym typeface="Wingdings" panose="05000000000000000000" pitchFamily="2" charset="2"/>
              </a:rPr>
              <a:t> n</a:t>
            </a:r>
            <a:r>
              <a:rPr lang="ko-KR" altLang="en-US" sz="1600">
                <a:sym typeface="Wingdings" panose="05000000000000000000" pitchFamily="2" charset="2"/>
              </a:rPr>
              <a:t>을 사용하고</a:t>
            </a:r>
            <a:r>
              <a:rPr lang="en-US" altLang="ko-KR" sz="1600">
                <a:sym typeface="Wingdings" panose="05000000000000000000" pitchFamily="2" charset="2"/>
              </a:rPr>
              <a:t>, </a:t>
            </a:r>
            <a:r>
              <a:rPr lang="ko-KR" altLang="en-US" sz="1600">
                <a:sym typeface="Wingdings" panose="05000000000000000000" pitchFamily="2" charset="2"/>
              </a:rPr>
              <a:t>더 균등하게 </a:t>
            </a:r>
            <a:r>
              <a:rPr lang="en-US" altLang="ko-KR" sz="1600">
                <a:sym typeface="Wingdings" panose="05000000000000000000" pitchFamily="2" charset="2"/>
              </a:rPr>
              <a:t>instance</a:t>
            </a:r>
            <a:r>
              <a:rPr lang="ko-KR" altLang="en-US" sz="1600">
                <a:sym typeface="Wingdings" panose="05000000000000000000" pitchFamily="2" charset="2"/>
              </a:rPr>
              <a:t>를 왼쪽</a:t>
            </a:r>
            <a:r>
              <a:rPr lang="en-US" altLang="ko-KR" sz="1600">
                <a:sym typeface="Wingdings" panose="05000000000000000000" pitchFamily="2" charset="2"/>
              </a:rPr>
              <a:t>, </a:t>
            </a:r>
            <a:r>
              <a:rPr lang="ko-KR" altLang="en-US" sz="1600">
                <a:sym typeface="Wingdings" panose="05000000000000000000" pitchFamily="2" charset="2"/>
              </a:rPr>
              <a:t>오른쪽 </a:t>
            </a:r>
            <a:r>
              <a:rPr lang="en-US" altLang="ko-KR" sz="1600">
                <a:sym typeface="Wingdings" panose="05000000000000000000" pitchFamily="2" charset="2"/>
              </a:rPr>
              <a:t>leaf</a:t>
            </a:r>
            <a:r>
              <a:rPr lang="ko-KR" altLang="en-US" sz="1600">
                <a:sym typeface="Wingdings" panose="05000000000000000000" pitchFamily="2" charset="2"/>
              </a:rPr>
              <a:t>로 분할할수록</a:t>
            </a:r>
            <a:r>
              <a:rPr lang="en-US" altLang="ko-KR" sz="1600">
                <a:sym typeface="Wingdings" panose="05000000000000000000" pitchFamily="2" charset="2"/>
              </a:rPr>
              <a:t>, approximation error</a:t>
            </a:r>
            <a:r>
              <a:rPr lang="ko-KR" altLang="en-US" sz="1600">
                <a:sym typeface="Wingdings" panose="05000000000000000000" pitchFamily="2" charset="2"/>
              </a:rPr>
              <a:t>가 감소</a:t>
            </a:r>
            <a:endParaRPr lang="ko-KR" altLang="en-US" sz="1600"/>
          </a:p>
        </p:txBody>
      </p:sp>
      <p:pic>
        <p:nvPicPr>
          <p:cNvPr id="1026" name="Picture 2" descr="https://user-images.githubusercontent.com/57218700/160905827-6b2cbf7a-1a8a-4a2e-beb8-33bd417cf2f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55" y="1639696"/>
            <a:ext cx="939165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42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3. EFB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8B2CCF-4F3D-456E-8A1D-DB22C45573AD}"/>
              </a:ext>
            </a:extLst>
          </p:cNvPr>
          <p:cNvGrpSpPr/>
          <p:nvPr/>
        </p:nvGrpSpPr>
        <p:grpSpPr>
          <a:xfrm>
            <a:off x="856859" y="1150528"/>
            <a:ext cx="9909753" cy="2097169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2578814-0E8E-430F-B926-2AE678D55094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122FC3D-4549-40BF-8DA6-05073DF19A76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9FB3093-C224-439F-9EAA-9881060971CC}"/>
              </a:ext>
            </a:extLst>
          </p:cNvPr>
          <p:cNvSpPr txBox="1"/>
          <p:nvPr/>
        </p:nvSpPr>
        <p:spPr>
          <a:xfrm>
            <a:off x="1186282" y="1496236"/>
            <a:ext cx="91755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Exclusive Feature Bundling (EFB)</a:t>
            </a:r>
            <a:endParaRPr lang="en-US" altLang="ko-KR"/>
          </a:p>
          <a:p>
            <a:r>
              <a:rPr lang="en-US" altLang="ko-KR" sz="1600"/>
              <a:t>- </a:t>
            </a:r>
            <a:r>
              <a:rPr lang="ko-KR" altLang="en-US" sz="1600"/>
              <a:t>고차원 데이터는 보통 매우 </a:t>
            </a:r>
            <a:r>
              <a:rPr lang="en-US" altLang="ko-KR" sz="1600"/>
              <a:t>sparse </a:t>
            </a:r>
            <a:r>
              <a:rPr lang="ko-KR" altLang="en-US" sz="1600"/>
              <a:t>하다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- </a:t>
            </a:r>
            <a:r>
              <a:rPr lang="ko-KR" altLang="en-US" sz="1600"/>
              <a:t>무손실 접근방식을 설계하여 </a:t>
            </a:r>
            <a:r>
              <a:rPr lang="en-US" altLang="ko-KR" sz="1600"/>
              <a:t>feature </a:t>
            </a:r>
            <a:r>
              <a:rPr lang="ko-KR" altLang="en-US" sz="1600"/>
              <a:t>수를 줄인다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- Sparse feature </a:t>
            </a:r>
            <a:r>
              <a:rPr lang="ko-KR" altLang="en-US" sz="1600"/>
              <a:t>공간에서</a:t>
            </a:r>
            <a:r>
              <a:rPr lang="en-US" altLang="ko-KR" sz="1600"/>
              <a:t>, </a:t>
            </a:r>
            <a:r>
              <a:rPr lang="ko-KR" altLang="en-US" sz="1600"/>
              <a:t>많은 </a:t>
            </a:r>
            <a:r>
              <a:rPr lang="en-US" altLang="ko-KR" sz="1600"/>
              <a:t>feature </a:t>
            </a:r>
            <a:r>
              <a:rPr lang="ko-KR" altLang="en-US" sz="1600"/>
              <a:t>들이 상호 배타적이다</a:t>
            </a:r>
            <a:r>
              <a:rPr lang="en-US" altLang="ko-KR" sz="1600"/>
              <a:t>. </a:t>
            </a:r>
          </a:p>
          <a:p>
            <a:r>
              <a:rPr lang="en-US" altLang="ko-KR" sz="1600"/>
              <a:t>(i.e., 0</a:t>
            </a:r>
            <a:r>
              <a:rPr lang="ko-KR" altLang="en-US" sz="1600"/>
              <a:t>이 아닌값을 동시에 취하지 않는다</a:t>
            </a:r>
            <a:r>
              <a:rPr lang="en-US" altLang="ko-KR" sz="1600"/>
              <a:t>)</a:t>
            </a:r>
            <a:endParaRPr lang="ko-KR" altLang="en-US" sz="1600"/>
          </a:p>
        </p:txBody>
      </p:sp>
      <p:pic>
        <p:nvPicPr>
          <p:cNvPr id="6146" name="Picture 2" descr="https://user-images.githubusercontent.com/57218700/160906287-c439ee79-aa7c-400d-b4ec-d72a5f8aa40c.png">
            <a:extLst>
              <a:ext uri="{FF2B5EF4-FFF2-40B4-BE49-F238E27FC236}">
                <a16:creationId xmlns:a16="http://schemas.microsoft.com/office/drawing/2014/main" id="{135F3FE0-78A8-4926-89B5-290B519F7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59" y="5066534"/>
            <a:ext cx="9947160" cy="145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AE7CC26-BD4C-4442-B37A-62645F4C8BDC}"/>
              </a:ext>
            </a:extLst>
          </p:cNvPr>
          <p:cNvGrpSpPr/>
          <p:nvPr/>
        </p:nvGrpSpPr>
        <p:grpSpPr>
          <a:xfrm>
            <a:off x="856859" y="3315187"/>
            <a:ext cx="9909753" cy="1616785"/>
            <a:chOff x="755576" y="404664"/>
            <a:chExt cx="7632848" cy="273630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FB9D562-92D7-4B07-8CE0-2C99CE424B42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318D657-0DFB-465A-B8A1-095384FE6D81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CE7094-3755-41BB-948A-8DE6D9D7682B}"/>
              </a:ext>
            </a:extLst>
          </p:cNvPr>
          <p:cNvSpPr/>
          <p:nvPr/>
        </p:nvSpPr>
        <p:spPr>
          <a:xfrm>
            <a:off x="1186282" y="3575713"/>
            <a:ext cx="89982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/>
              <a:t>- Optimal bundle problem</a:t>
            </a:r>
            <a:r>
              <a:rPr lang="ko-KR" altLang="en-US" sz="1600"/>
              <a:t>을 </a:t>
            </a:r>
            <a:r>
              <a:rPr lang="en-US" altLang="ko-KR" sz="1600"/>
              <a:t>graph coloring </a:t>
            </a:r>
            <a:r>
              <a:rPr lang="ko-KR" altLang="en-US" sz="1600"/>
              <a:t>문제로 줄여서 품</a:t>
            </a:r>
            <a:endParaRPr lang="en-US" altLang="ko-KR" sz="1600"/>
          </a:p>
          <a:p>
            <a:r>
              <a:rPr lang="en-US" altLang="ko-KR" sz="1600">
                <a:sym typeface="Wingdings" panose="05000000000000000000" pitchFamily="2" charset="2"/>
              </a:rPr>
              <a:t> feature</a:t>
            </a:r>
            <a:r>
              <a:rPr lang="ko-KR" altLang="en-US" sz="1600">
                <a:sym typeface="Wingdings" panose="05000000000000000000" pitchFamily="2" charset="2"/>
              </a:rPr>
              <a:t>가 상호 배타적이지 않은 경우</a:t>
            </a:r>
            <a:r>
              <a:rPr lang="en-US" altLang="ko-KR" sz="1600">
                <a:sym typeface="Wingdings" panose="05000000000000000000" pitchFamily="2" charset="2"/>
              </a:rPr>
              <a:t>, feature</a:t>
            </a:r>
            <a:r>
              <a:rPr lang="ko-KR" altLang="en-US" sz="1600">
                <a:sym typeface="Wingdings" panose="05000000000000000000" pitchFamily="2" charset="2"/>
              </a:rPr>
              <a:t>을 </a:t>
            </a:r>
            <a:r>
              <a:rPr lang="en-US" altLang="ko-KR" sz="1600">
                <a:sym typeface="Wingdings" panose="05000000000000000000" pitchFamily="2" charset="2"/>
              </a:rPr>
              <a:t>vertice</a:t>
            </a:r>
            <a:r>
              <a:rPr lang="ko-KR" altLang="en-US" sz="1600">
                <a:sym typeface="Wingdings" panose="05000000000000000000" pitchFamily="2" charset="2"/>
              </a:rPr>
              <a:t>로 취하고</a:t>
            </a:r>
            <a:r>
              <a:rPr lang="en-US" altLang="ko-KR" sz="1600">
                <a:sym typeface="Wingdings" panose="05000000000000000000" pitchFamily="2" charset="2"/>
              </a:rPr>
              <a:t>, edge</a:t>
            </a:r>
            <a:r>
              <a:rPr lang="ko-KR" altLang="en-US" sz="1600">
                <a:sym typeface="Wingdings" panose="05000000000000000000" pitchFamily="2" charset="2"/>
              </a:rPr>
              <a:t>를 모든 두 </a:t>
            </a:r>
            <a:r>
              <a:rPr lang="en-US" altLang="ko-KR" sz="1600">
                <a:sym typeface="Wingdings" panose="05000000000000000000" pitchFamily="2" charset="2"/>
              </a:rPr>
              <a:t>feature</a:t>
            </a:r>
            <a:r>
              <a:rPr lang="ko-KR" altLang="en-US" sz="1600">
                <a:sym typeface="Wingdings" panose="05000000000000000000" pitchFamily="2" charset="2"/>
              </a:rPr>
              <a:t>에 대해 추가함</a:t>
            </a:r>
            <a:endParaRPr lang="en-US" altLang="ko-KR" sz="1600">
              <a:sym typeface="Wingdings" panose="05000000000000000000" pitchFamily="2" charset="2"/>
            </a:endParaRPr>
          </a:p>
          <a:p>
            <a:r>
              <a:rPr lang="en-US" altLang="ko-KR" sz="1600">
                <a:sym typeface="Wingdings" panose="05000000000000000000" pitchFamily="2" charset="2"/>
              </a:rPr>
              <a:t> Greedy algorithm ; graph coloring</a:t>
            </a:r>
            <a:r>
              <a:rPr lang="ko-KR" altLang="en-US" sz="1600">
                <a:sym typeface="Wingdings" panose="05000000000000000000" pitchFamily="2" charset="2"/>
              </a:rPr>
              <a:t>에 대해 합리적으로 좋은 결과를 만들어 </a:t>
            </a:r>
            <a:r>
              <a:rPr lang="en-US" altLang="ko-KR" sz="1600">
                <a:sym typeface="Wingdings" panose="05000000000000000000" pitchFamily="2" charset="2"/>
              </a:rPr>
              <a:t>bundle</a:t>
            </a:r>
            <a:r>
              <a:rPr lang="ko-KR" altLang="en-US" sz="1600">
                <a:sym typeface="Wingdings" panose="05000000000000000000" pitchFamily="2" charset="2"/>
              </a:rPr>
              <a:t>을 생성함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90333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/>
                <a:t>3. EFB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9880ABC-C5BF-4127-A2D2-05A905AD082B}"/>
              </a:ext>
            </a:extLst>
          </p:cNvPr>
          <p:cNvGrpSpPr/>
          <p:nvPr/>
        </p:nvGrpSpPr>
        <p:grpSpPr>
          <a:xfrm>
            <a:off x="856859" y="1071779"/>
            <a:ext cx="10148859" cy="1824372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746F76D-038E-45AE-BC75-58DA6F0383A6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80C673A-7833-4BD8-B726-105F57E8846F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497269-0CE3-4049-A948-06EB7B6E60B6}"/>
              </a:ext>
            </a:extLst>
          </p:cNvPr>
          <p:cNvSpPr/>
          <p:nvPr/>
        </p:nvSpPr>
        <p:spPr>
          <a:xfrm>
            <a:off x="1186282" y="1332305"/>
            <a:ext cx="94868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/>
              <a:t>일반적으로</a:t>
            </a:r>
            <a:r>
              <a:rPr lang="en-US" altLang="ko-KR" sz="1600"/>
              <a:t>, 100% </a:t>
            </a:r>
            <a:r>
              <a:rPr lang="ko-KR" altLang="en-US" sz="1600"/>
              <a:t>상호 배타적이지는 않지만</a:t>
            </a:r>
            <a:r>
              <a:rPr lang="en-US" altLang="ko-KR" sz="1600"/>
              <a:t>, </a:t>
            </a:r>
            <a:r>
              <a:rPr lang="ko-KR" altLang="en-US" sz="1600"/>
              <a:t>매우 적은 수의 </a:t>
            </a:r>
            <a:r>
              <a:rPr lang="en-US" altLang="ko-KR" sz="1600"/>
              <a:t>feature</a:t>
            </a:r>
            <a:r>
              <a:rPr lang="ko-KR" altLang="en-US" sz="1600"/>
              <a:t>들이 동시에 </a:t>
            </a:r>
            <a:r>
              <a:rPr lang="en-US" altLang="ko-KR" sz="1600"/>
              <a:t>0</a:t>
            </a:r>
            <a:r>
              <a:rPr lang="ko-KR" altLang="en-US" sz="1600"/>
              <a:t>이 아닌 값을 취하는 경우는 드물다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ym typeface="Wingdings" panose="05000000000000000000" pitchFamily="2" charset="2"/>
              </a:rPr>
              <a:t>일부의 </a:t>
            </a:r>
            <a:r>
              <a:rPr lang="en-US" altLang="ko-KR" sz="1600">
                <a:sym typeface="Wingdings" panose="05000000000000000000" pitchFamily="2" charset="2"/>
              </a:rPr>
              <a:t>conflict</a:t>
            </a:r>
            <a:r>
              <a:rPr lang="ko-KR" altLang="en-US" sz="1600">
                <a:sym typeface="Wingdings" panose="05000000000000000000" pitchFamily="2" charset="2"/>
              </a:rPr>
              <a:t>를 허용하여</a:t>
            </a:r>
            <a:r>
              <a:rPr lang="en-US" altLang="ko-KR" sz="1600">
                <a:sym typeface="Wingdings" panose="05000000000000000000" pitchFamily="2" charset="2"/>
              </a:rPr>
              <a:t>, </a:t>
            </a:r>
            <a:r>
              <a:rPr lang="ko-KR" altLang="en-US" sz="1600">
                <a:sym typeface="Wingdings" panose="05000000000000000000" pitchFamily="2" charset="2"/>
              </a:rPr>
              <a:t>더 적은 수의 </a:t>
            </a:r>
            <a:r>
              <a:rPr lang="en-US" altLang="ko-KR" sz="1600">
                <a:sym typeface="Wingdings" panose="05000000000000000000" pitchFamily="2" charset="2"/>
              </a:rPr>
              <a:t>feature bundle</a:t>
            </a:r>
            <a:r>
              <a:rPr lang="ko-KR" altLang="en-US" sz="1600">
                <a:sym typeface="Wingdings" panose="05000000000000000000" pitchFamily="2" charset="2"/>
              </a:rPr>
              <a:t>을 얻을 수 있으며 계산 효율을 더욱 향상시킬 수 있습니다</a:t>
            </a:r>
            <a:r>
              <a:rPr lang="en-US" altLang="ko-KR" sz="160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en-US" altLang="ko-KR" sz="1600" b="1">
                <a:sym typeface="Wingdings" panose="05000000000000000000" pitchFamily="2" charset="2"/>
              </a:rPr>
              <a:t>Random polluting</a:t>
            </a:r>
            <a:endParaRPr lang="ko-KR" altLang="en-US" sz="1600" b="1"/>
          </a:p>
        </p:txBody>
      </p:sp>
      <p:pic>
        <p:nvPicPr>
          <p:cNvPr id="14" name="Picture 2" descr="https://user-images.githubusercontent.com/57218700/160906730-c4f19420-de84-48a7-ad59-716138b8ebc1.png">
            <a:extLst>
              <a:ext uri="{FF2B5EF4-FFF2-40B4-BE49-F238E27FC236}">
                <a16:creationId xmlns:a16="http://schemas.microsoft.com/office/drawing/2014/main" id="{02D090D5-6A9C-40F1-B880-CA8D47A753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05"/>
          <a:stretch/>
        </p:blipFill>
        <p:spPr bwMode="auto">
          <a:xfrm>
            <a:off x="6896159" y="3059950"/>
            <a:ext cx="4109559" cy="349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AE1D11-23B8-4E3B-B5EA-E83E75E823C5}"/>
              </a:ext>
            </a:extLst>
          </p:cNvPr>
          <p:cNvGrpSpPr/>
          <p:nvPr/>
        </p:nvGrpSpPr>
        <p:grpSpPr>
          <a:xfrm>
            <a:off x="868755" y="3035580"/>
            <a:ext cx="5920928" cy="3561771"/>
            <a:chOff x="755576" y="404664"/>
            <a:chExt cx="7632848" cy="273630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25060B7-5C65-45C6-A73E-50AEA6891989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C50FB7A-EB00-4873-9B94-B668AF0B1877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50E9C1-F8DB-47E7-A8C1-2BCC4553BB4A}"/>
              </a:ext>
            </a:extLst>
          </p:cNvPr>
          <p:cNvSpPr/>
          <p:nvPr/>
        </p:nvSpPr>
        <p:spPr>
          <a:xfrm>
            <a:off x="1102945" y="3379007"/>
            <a:ext cx="53812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ym typeface="Wingdings" panose="05000000000000000000" pitchFamily="2" charset="2"/>
              </a:rPr>
              <a:t>1. feature</a:t>
            </a:r>
            <a:r>
              <a:rPr lang="ko-KR" altLang="en-US" sz="1600">
                <a:sym typeface="Wingdings" panose="05000000000000000000" pitchFamily="2" charset="2"/>
              </a:rPr>
              <a:t>들의 상호 배타 여부를 고려하여 그래프를 생성</a:t>
            </a:r>
            <a:endParaRPr lang="en-US" altLang="ko-KR" sz="1600">
              <a:sym typeface="Wingdings" panose="05000000000000000000" pitchFamily="2" charset="2"/>
            </a:endParaRPr>
          </a:p>
          <a:p>
            <a:r>
              <a:rPr lang="en-US" altLang="ko-KR" sz="1600">
                <a:sym typeface="Wingdings" panose="05000000000000000000" pitchFamily="2" charset="2"/>
              </a:rPr>
              <a:t>(</a:t>
            </a:r>
            <a:r>
              <a:rPr lang="ko-KR" altLang="en-US" sz="1600">
                <a:sym typeface="Wingdings" panose="05000000000000000000" pitchFamily="2" charset="2"/>
              </a:rPr>
              <a:t>서로 상호배타적인 </a:t>
            </a:r>
            <a:r>
              <a:rPr lang="en-US" altLang="ko-KR" sz="1600">
                <a:sym typeface="Wingdings" panose="05000000000000000000" pitchFamily="2" charset="2"/>
              </a:rPr>
              <a:t>featur</a:t>
            </a:r>
            <a:r>
              <a:rPr lang="ko-KR" altLang="en-US" sz="1600">
                <a:sym typeface="Wingdings" panose="05000000000000000000" pitchFamily="2" charset="2"/>
              </a:rPr>
              <a:t>들은 </a:t>
            </a:r>
            <a:r>
              <a:rPr lang="en-US" altLang="ko-KR" sz="1600">
                <a:sym typeface="Wingdings" panose="05000000000000000000" pitchFamily="2" charset="2"/>
              </a:rPr>
              <a:t>edge</a:t>
            </a:r>
            <a:r>
              <a:rPr lang="ko-KR" altLang="en-US" sz="1600">
                <a:sym typeface="Wingdings" panose="05000000000000000000" pitchFamily="2" charset="2"/>
              </a:rPr>
              <a:t>로 연결안됨</a:t>
            </a:r>
            <a:r>
              <a:rPr lang="en-US" altLang="ko-KR" sz="1600"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(</a:t>
            </a:r>
            <a:r>
              <a:rPr lang="ko-KR" altLang="en-US" sz="1600">
                <a:sym typeface="Wingdings" panose="05000000000000000000" pitchFamily="2" charset="2"/>
              </a:rPr>
              <a:t>각 </a:t>
            </a:r>
            <a:r>
              <a:rPr lang="en-US" altLang="ko-KR" sz="1600">
                <a:sym typeface="Wingdings" panose="05000000000000000000" pitchFamily="2" charset="2"/>
              </a:rPr>
              <a:t>edge</a:t>
            </a:r>
            <a:r>
              <a:rPr lang="ko-KR" altLang="en-US" sz="1600">
                <a:sym typeface="Wingdings" panose="05000000000000000000" pitchFamily="2" charset="2"/>
              </a:rPr>
              <a:t>의 </a:t>
            </a:r>
            <a:r>
              <a:rPr lang="en-US" altLang="ko-KR" sz="1600">
                <a:sym typeface="Wingdings" panose="05000000000000000000" pitchFamily="2" charset="2"/>
              </a:rPr>
              <a:t>weigh</a:t>
            </a:r>
            <a:r>
              <a:rPr lang="ko-KR" altLang="en-US" sz="1600">
                <a:sym typeface="Wingdings" panose="05000000000000000000" pitchFamily="2" charset="2"/>
              </a:rPr>
              <a:t>는 </a:t>
            </a:r>
            <a:r>
              <a:rPr lang="en-US" altLang="ko-KR" sz="1600">
                <a:sym typeface="Wingdings" panose="05000000000000000000" pitchFamily="2" charset="2"/>
              </a:rPr>
              <a:t>edge</a:t>
            </a:r>
            <a:r>
              <a:rPr lang="ko-KR" altLang="en-US" sz="1600">
                <a:sym typeface="Wingdings" panose="05000000000000000000" pitchFamily="2" charset="2"/>
              </a:rPr>
              <a:t>와 연결된 두 </a:t>
            </a:r>
            <a:r>
              <a:rPr lang="en-US" altLang="ko-KR" sz="1600">
                <a:sym typeface="Wingdings" panose="05000000000000000000" pitchFamily="2" charset="2"/>
              </a:rPr>
              <a:t>vertex </a:t>
            </a:r>
            <a:r>
              <a:rPr lang="ko-KR" altLang="en-US" sz="1600">
                <a:sym typeface="Wingdings" panose="05000000000000000000" pitchFamily="2" charset="2"/>
              </a:rPr>
              <a:t>사이의 </a:t>
            </a:r>
            <a:r>
              <a:rPr lang="en-US" altLang="ko-KR" sz="1600">
                <a:sym typeface="Wingdings" panose="05000000000000000000" pitchFamily="2" charset="2"/>
              </a:rPr>
              <a:t>conflict)</a:t>
            </a:r>
          </a:p>
          <a:p>
            <a:endParaRPr lang="en-US" altLang="ko-KR" sz="1600">
              <a:sym typeface="Wingdings" panose="05000000000000000000" pitchFamily="2" charset="2"/>
            </a:endParaRPr>
          </a:p>
          <a:p>
            <a:r>
              <a:rPr lang="en-US" altLang="ko-KR" sz="1600">
                <a:sym typeface="Wingdings" panose="05000000000000000000" pitchFamily="2" charset="2"/>
              </a:rPr>
              <a:t>2. </a:t>
            </a:r>
            <a:r>
              <a:rPr lang="ko-KR" altLang="en-US" sz="1600">
                <a:sym typeface="Wingdings" panose="05000000000000000000" pitchFamily="2" charset="2"/>
              </a:rPr>
              <a:t>그래프의 </a:t>
            </a:r>
            <a:r>
              <a:rPr lang="en-US" altLang="ko-KR" sz="1600">
                <a:sym typeface="Wingdings" panose="05000000000000000000" pitchFamily="2" charset="2"/>
              </a:rPr>
              <a:t>degree</a:t>
            </a:r>
            <a:r>
              <a:rPr lang="ko-KR" altLang="en-US" sz="1600">
                <a:sym typeface="Wingdings" panose="05000000000000000000" pitchFamily="2" charset="2"/>
              </a:rPr>
              <a:t>를 내림차순으로 정렬하고 </a:t>
            </a:r>
            <a:r>
              <a:rPr lang="en-US" altLang="ko-KR" sz="1600">
                <a:sym typeface="Wingdings" panose="05000000000000000000" pitchFamily="2" charset="2"/>
              </a:rPr>
              <a:t>conflict </a:t>
            </a:r>
            <a:r>
              <a:rPr lang="ko-KR" altLang="en-US" sz="1600">
                <a:sym typeface="Wingdings" panose="05000000000000000000" pitchFamily="2" charset="2"/>
              </a:rPr>
              <a:t>계산</a:t>
            </a:r>
            <a:endParaRPr lang="en-US" altLang="ko-KR" sz="1600">
              <a:sym typeface="Wingdings" panose="05000000000000000000" pitchFamily="2" charset="2"/>
            </a:endParaRPr>
          </a:p>
          <a:p>
            <a:endParaRPr lang="en-US" altLang="ko-KR" sz="1600">
              <a:sym typeface="Wingdings" panose="05000000000000000000" pitchFamily="2" charset="2"/>
            </a:endParaRPr>
          </a:p>
          <a:p>
            <a:r>
              <a:rPr lang="en-US" altLang="ko-KR" sz="1600">
                <a:sym typeface="Wingdings" panose="05000000000000000000" pitchFamily="2" charset="2"/>
              </a:rPr>
              <a:t>3. conflict</a:t>
            </a:r>
            <a:r>
              <a:rPr lang="ko-KR" altLang="en-US" sz="1600">
                <a:sym typeface="Wingdings" panose="05000000000000000000" pitchFamily="2" charset="2"/>
              </a:rPr>
              <a:t>가 기준 미만이 될때까지 기존 </a:t>
            </a:r>
            <a:r>
              <a:rPr lang="en-US" altLang="ko-KR" sz="1600">
                <a:sym typeface="Wingdings" panose="05000000000000000000" pitchFamily="2" charset="2"/>
              </a:rPr>
              <a:t>bundle</a:t>
            </a:r>
            <a:r>
              <a:rPr lang="ko-KR" altLang="en-US" sz="1600">
                <a:sym typeface="Wingdings" panose="05000000000000000000" pitchFamily="2" charset="2"/>
              </a:rPr>
              <a:t>에 할당</a:t>
            </a:r>
            <a:r>
              <a:rPr lang="en-US" altLang="ko-KR" sz="1600">
                <a:sym typeface="Wingdings" panose="05000000000000000000" pitchFamily="2" charset="2"/>
              </a:rPr>
              <a:t>,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 conflict</a:t>
            </a:r>
            <a:r>
              <a:rPr lang="ko-KR" altLang="en-US" sz="1600">
                <a:sym typeface="Wingdings" panose="05000000000000000000" pitchFamily="2" charset="2"/>
              </a:rPr>
              <a:t>가 기준을 넘어가면 새 </a:t>
            </a:r>
            <a:r>
              <a:rPr lang="en-US" altLang="ko-KR" sz="1600">
                <a:sym typeface="Wingdings" panose="05000000000000000000" pitchFamily="2" charset="2"/>
              </a:rPr>
              <a:t>bundle </a:t>
            </a:r>
            <a:r>
              <a:rPr lang="ko-KR" altLang="en-US" sz="1600">
                <a:sym typeface="Wingdings" panose="05000000000000000000" pitchFamily="2" charset="2"/>
              </a:rPr>
              <a:t>생성</a:t>
            </a:r>
            <a:endParaRPr lang="en-US" altLang="ko-KR" sz="160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600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839</Words>
  <Application>Microsoft Office PowerPoint</Application>
  <PresentationFormat>와이드스크린</PresentationFormat>
  <Paragraphs>120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eileen1426@naver.com</dc:creator>
  <cp:lastModifiedBy>User</cp:lastModifiedBy>
  <cp:revision>132</cp:revision>
  <cp:lastPrinted>2022-03-03T12:21:40Z</cp:lastPrinted>
  <dcterms:created xsi:type="dcterms:W3CDTF">2021-01-20T15:58:20Z</dcterms:created>
  <dcterms:modified xsi:type="dcterms:W3CDTF">2022-03-31T06:47:04Z</dcterms:modified>
</cp:coreProperties>
</file>