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81" r:id="rId3"/>
    <p:sldId id="288" r:id="rId4"/>
    <p:sldId id="289" r:id="rId5"/>
    <p:sldId id="290" r:id="rId6"/>
    <p:sldId id="291" r:id="rId7"/>
    <p:sldId id="287" r:id="rId8"/>
    <p:sldId id="293" r:id="rId9"/>
    <p:sldId id="292" r:id="rId10"/>
    <p:sldId id="295" r:id="rId11"/>
    <p:sldId id="296" r:id="rId12"/>
    <p:sldId id="297" r:id="rId13"/>
    <p:sldId id="298" r:id="rId14"/>
    <p:sldId id="299" r:id="rId15"/>
    <p:sldId id="294" r:id="rId16"/>
    <p:sldId id="301" r:id="rId17"/>
    <p:sldId id="302" r:id="rId18"/>
    <p:sldId id="303" r:id="rId19"/>
    <p:sldId id="304" r:id="rId20"/>
    <p:sldId id="305" r:id="rId21"/>
    <p:sldId id="306" r:id="rId22"/>
    <p:sldId id="307" r:id="rId23"/>
    <p:sldId id="308" r:id="rId24"/>
    <p:sldId id="309" r:id="rId25"/>
    <p:sldId id="31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D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4BFFC7-D188-44F1-AC6D-A69A05DF70A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2D3BDD4-D6D1-46CB-95D4-EFF243C509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FE23A44-584B-4F8B-B5A7-7F470DDE4F7D}"/>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5" name="바닥글 개체 틀 4">
            <a:extLst>
              <a:ext uri="{FF2B5EF4-FFF2-40B4-BE49-F238E27FC236}">
                <a16:creationId xmlns:a16="http://schemas.microsoft.com/office/drawing/2014/main" id="{382EC784-223E-428B-9460-836F42CAC60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7E9F6C0-2878-41F3-AE36-4DF1EA2E0573}"/>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273117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0E7C91-D7C1-4641-A0DF-DCC55894DE0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551497B-6CA4-401F-B540-5AC4B2135435}"/>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D99220B-AAC2-4E32-89EB-056E82A0711E}"/>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5" name="바닥글 개체 틀 4">
            <a:extLst>
              <a:ext uri="{FF2B5EF4-FFF2-40B4-BE49-F238E27FC236}">
                <a16:creationId xmlns:a16="http://schemas.microsoft.com/office/drawing/2014/main" id="{FAA0DA5A-2A5F-4CC8-8ED5-48BA1D60E3A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43C70DD-3F1B-4550-8950-94539AB4F79F}"/>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74049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EE50ABB-3137-4FB2-9062-448B0BE906A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5BF7C27-1F9E-4F19-A68C-0B89A3433FB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F644B27-5B0C-4AF2-B86F-E77B2537D956}"/>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5" name="바닥글 개체 틀 4">
            <a:extLst>
              <a:ext uri="{FF2B5EF4-FFF2-40B4-BE49-F238E27FC236}">
                <a16:creationId xmlns:a16="http://schemas.microsoft.com/office/drawing/2014/main" id="{1783318E-F161-432A-A354-F88A4E54D6F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CD71B90-DC3D-45D5-AF46-F7A64F820E46}"/>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131328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D7031-7E6C-4E12-80E6-3031A2F0645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8F1580E-2142-448B-88C8-4404185DFE90}"/>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8C6D483-FC04-4295-9220-DAC5AB6D40ED}"/>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5" name="바닥글 개체 틀 4">
            <a:extLst>
              <a:ext uri="{FF2B5EF4-FFF2-40B4-BE49-F238E27FC236}">
                <a16:creationId xmlns:a16="http://schemas.microsoft.com/office/drawing/2014/main" id="{DA2AD46A-7091-40D3-B54D-515907532F6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C57DB99-72B0-4258-9D6F-096473A64151}"/>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186087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29808A-3A8D-4434-8E21-F481EBD00AF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02B139F-70BD-4FB5-AD7B-9B9D4385F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2EA29EB4-FA04-4FA0-BBF1-5C1BD654EC3D}"/>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5" name="바닥글 개체 틀 4">
            <a:extLst>
              <a:ext uri="{FF2B5EF4-FFF2-40B4-BE49-F238E27FC236}">
                <a16:creationId xmlns:a16="http://schemas.microsoft.com/office/drawing/2014/main" id="{818D3C8D-2782-4296-A8A4-4A3C91E23B3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CC8B956-4D95-4181-BAF6-525EDDF53C7B}"/>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100173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AB79FC-A776-4104-BBC2-408DCC48C48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712C0E2-632D-4F9B-9F06-BC801E21A935}"/>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BF061E66-8D5A-470E-BCBE-BCC698661F30}"/>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9B7ACBC7-6CF8-49FF-AD49-CE842B130C64}"/>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6" name="바닥글 개체 틀 5">
            <a:extLst>
              <a:ext uri="{FF2B5EF4-FFF2-40B4-BE49-F238E27FC236}">
                <a16:creationId xmlns:a16="http://schemas.microsoft.com/office/drawing/2014/main" id="{B76B842A-DDF9-4BDB-B8BD-0255C764DE0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EBD8BF3-CD53-469F-908C-645C6F9A17B7}"/>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412810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BF35B-746F-4687-A9EA-BA734045075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C6CC657-7511-4A8D-8093-77B7196A8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A68320B8-F939-4DD8-9F09-841E0C466458}"/>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87E1E2E3-AE1C-43DA-B2E4-B4003623B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7DECBA82-4C5F-4D59-85F8-E254D407D48D}"/>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896C025E-20AB-4723-8449-228295530E32}"/>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8" name="바닥글 개체 틀 7">
            <a:extLst>
              <a:ext uri="{FF2B5EF4-FFF2-40B4-BE49-F238E27FC236}">
                <a16:creationId xmlns:a16="http://schemas.microsoft.com/office/drawing/2014/main" id="{C62148E7-77C3-4CD4-814E-9CD983ED790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1921F4F-5168-442D-B0C6-60F6CF2B66B8}"/>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294437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61979C-6825-499D-ACC4-28114C6DABB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EB12950-0AF4-4A3C-B223-12A80C17CA14}"/>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4" name="바닥글 개체 틀 3">
            <a:extLst>
              <a:ext uri="{FF2B5EF4-FFF2-40B4-BE49-F238E27FC236}">
                <a16:creationId xmlns:a16="http://schemas.microsoft.com/office/drawing/2014/main" id="{8DB6A65A-E991-4F3A-9FA6-27B1E3F6BB4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9A413FA-8F88-4945-903A-35FF4F3E1F05}"/>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53636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210AA7A-4070-4EFD-B023-779C0C9424F7}"/>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3" name="바닥글 개체 틀 2">
            <a:extLst>
              <a:ext uri="{FF2B5EF4-FFF2-40B4-BE49-F238E27FC236}">
                <a16:creationId xmlns:a16="http://schemas.microsoft.com/office/drawing/2014/main" id="{CBC59F3E-3954-426B-92F6-CB50DF372C8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C092308-E5EA-4E02-8DDE-EEB41FFC74A8}"/>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27849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DEE935-768B-4A4C-8A17-08DDCDEDB3C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6FB891E-FE63-4C68-B2FA-8607FB2E1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37F584C1-A48C-4AC3-8B94-0AEC7BE18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25AC949B-551F-4DC0-8850-69720B4A26F8}"/>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6" name="바닥글 개체 틀 5">
            <a:extLst>
              <a:ext uri="{FF2B5EF4-FFF2-40B4-BE49-F238E27FC236}">
                <a16:creationId xmlns:a16="http://schemas.microsoft.com/office/drawing/2014/main" id="{DAECBAC1-2BB9-41ED-BBBA-042EA5BA3D5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671D2EC-AB3E-45B5-A62D-7EE70D56C523}"/>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127651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1DAF14-51AE-4E19-B319-2625C5C34E2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F9044ED-4151-4538-90C6-621FDD40F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1B7B514-F9BD-466A-ABFB-C5B9DA33F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22AF8FD3-9135-4954-91F3-2D8061B5B35A}"/>
              </a:ext>
            </a:extLst>
          </p:cNvPr>
          <p:cNvSpPr>
            <a:spLocks noGrp="1"/>
          </p:cNvSpPr>
          <p:nvPr>
            <p:ph type="dt" sz="half" idx="10"/>
          </p:nvPr>
        </p:nvSpPr>
        <p:spPr/>
        <p:txBody>
          <a:bodyPr/>
          <a:lstStyle/>
          <a:p>
            <a:fld id="{E8C161EB-25F5-4FB8-8C1B-125B963CB027}" type="datetimeFigureOut">
              <a:rPr lang="ko-KR" altLang="en-US" smtClean="0"/>
              <a:pPr/>
              <a:t>2021-10-19</a:t>
            </a:fld>
            <a:endParaRPr lang="ko-KR" altLang="en-US"/>
          </a:p>
        </p:txBody>
      </p:sp>
      <p:sp>
        <p:nvSpPr>
          <p:cNvPr id="6" name="바닥글 개체 틀 5">
            <a:extLst>
              <a:ext uri="{FF2B5EF4-FFF2-40B4-BE49-F238E27FC236}">
                <a16:creationId xmlns:a16="http://schemas.microsoft.com/office/drawing/2014/main" id="{EC2D8D03-3374-40A6-AEE4-CFE4BDC23E9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6CF9AB7-2E55-4613-9A88-F6C8C261FEED}"/>
              </a:ext>
            </a:extLst>
          </p:cNvPr>
          <p:cNvSpPr>
            <a:spLocks noGrp="1"/>
          </p:cNvSpPr>
          <p:nvPr>
            <p:ph type="sldNum" sz="quarter" idx="12"/>
          </p:nvPr>
        </p:nvSpPr>
        <p:spPr/>
        <p:txBody>
          <a:body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231348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1C8E6C5-98F4-425E-982E-D47774F78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9914E2E-1C7D-45DB-B519-7207F7D98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4B8BCD9-086D-4894-BDAA-175420725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161EB-25F5-4FB8-8C1B-125B963CB027}" type="datetimeFigureOut">
              <a:rPr lang="ko-KR" altLang="en-US" smtClean="0"/>
              <a:pPr/>
              <a:t>2021-10-19</a:t>
            </a:fld>
            <a:endParaRPr lang="ko-KR" altLang="en-US"/>
          </a:p>
        </p:txBody>
      </p:sp>
      <p:sp>
        <p:nvSpPr>
          <p:cNvPr id="5" name="바닥글 개체 틀 4">
            <a:extLst>
              <a:ext uri="{FF2B5EF4-FFF2-40B4-BE49-F238E27FC236}">
                <a16:creationId xmlns:a16="http://schemas.microsoft.com/office/drawing/2014/main" id="{CF4660C8-F788-40BA-8F92-96920A0B8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3093C47-FFEE-4774-A347-5BD7C55C7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3BF4E-07EE-4844-A2EA-9066D682B4E9}" type="slidenum">
              <a:rPr lang="ko-KR" altLang="en-US" smtClean="0"/>
              <a:pPr/>
              <a:t>‹#›</a:t>
            </a:fld>
            <a:endParaRPr lang="ko-KR" altLang="en-US"/>
          </a:p>
        </p:txBody>
      </p:sp>
    </p:spTree>
    <p:extLst>
      <p:ext uri="{BB962C8B-B14F-4D97-AF65-F5344CB8AC3E}">
        <p14:creationId xmlns:p14="http://schemas.microsoft.com/office/powerpoint/2010/main" val="3873404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6" name="자유형: 도형 20">
            <a:extLst>
              <a:ext uri="{FF2B5EF4-FFF2-40B4-BE49-F238E27FC236}">
                <a16:creationId xmlns:a16="http://schemas.microsoft.com/office/drawing/2014/main" id="{EC0CD02B-8B65-4A63-B5A7-B9993707D6CE}"/>
              </a:ext>
            </a:extLst>
          </p:cNvPr>
          <p:cNvSpPr/>
          <p:nvPr/>
        </p:nvSpPr>
        <p:spPr>
          <a:xfrm>
            <a:off x="3990018" y="1944367"/>
            <a:ext cx="4292453" cy="2657662"/>
          </a:xfrm>
          <a:custGeom>
            <a:avLst/>
            <a:gdLst>
              <a:gd name="connsiteX0" fmla="*/ 0 w 3692175"/>
              <a:gd name="connsiteY0" fmla="*/ 0 h 2286001"/>
              <a:gd name="connsiteX1" fmla="*/ 1677006 w 3692175"/>
              <a:gd name="connsiteY1" fmla="*/ 0 h 2286001"/>
              <a:gd name="connsiteX2" fmla="*/ 1880460 w 3692175"/>
              <a:gd name="connsiteY2" fmla="*/ 203454 h 2286001"/>
              <a:gd name="connsiteX3" fmla="*/ 1880460 w 3692175"/>
              <a:gd name="connsiteY3" fmla="*/ 1859714 h 2286001"/>
              <a:gd name="connsiteX4" fmla="*/ 1879260 w 3692175"/>
              <a:gd name="connsiteY4" fmla="*/ 1859714 h 2286001"/>
              <a:gd name="connsiteX5" fmla="*/ 1879260 w 3692175"/>
              <a:gd name="connsiteY5" fmla="*/ 1889078 h 2286001"/>
              <a:gd name="connsiteX6" fmla="*/ 1880178 w 3692175"/>
              <a:gd name="connsiteY6" fmla="*/ 1889078 h 2286001"/>
              <a:gd name="connsiteX7" fmla="*/ 1880178 w 3692175"/>
              <a:gd name="connsiteY7" fmla="*/ 2062381 h 2286001"/>
              <a:gd name="connsiteX8" fmla="*/ 2056080 w 3692175"/>
              <a:gd name="connsiteY8" fmla="*/ 2238283 h 2286001"/>
              <a:gd name="connsiteX9" fmla="*/ 3692175 w 3692175"/>
              <a:gd name="connsiteY9" fmla="*/ 2238283 h 2286001"/>
              <a:gd name="connsiteX10" fmla="*/ 3692175 w 3692175"/>
              <a:gd name="connsiteY10" fmla="*/ 2286001 h 2286001"/>
              <a:gd name="connsiteX11" fmla="*/ 2035915 w 3692175"/>
              <a:gd name="connsiteY11" fmla="*/ 2286001 h 2286001"/>
              <a:gd name="connsiteX12" fmla="*/ 1832461 w 3692175"/>
              <a:gd name="connsiteY12" fmla="*/ 2082547 h 2286001"/>
              <a:gd name="connsiteX13" fmla="*/ 1832461 w 3692175"/>
              <a:gd name="connsiteY13" fmla="*/ 1933252 h 2286001"/>
              <a:gd name="connsiteX14" fmla="*/ 1832460 w 3692175"/>
              <a:gd name="connsiteY14" fmla="*/ 1933252 h 2286001"/>
              <a:gd name="connsiteX15" fmla="*/ 1832460 w 3692175"/>
              <a:gd name="connsiteY15" fmla="*/ 1594852 h 2286001"/>
              <a:gd name="connsiteX16" fmla="*/ 1832742 w 3692175"/>
              <a:gd name="connsiteY16" fmla="*/ 1594852 h 2286001"/>
              <a:gd name="connsiteX17" fmla="*/ 1832742 w 3692175"/>
              <a:gd name="connsiteY17" fmla="*/ 223619 h 2286001"/>
              <a:gd name="connsiteX18" fmla="*/ 1656840 w 3692175"/>
              <a:gd name="connsiteY18" fmla="*/ 47717 h 2286001"/>
              <a:gd name="connsiteX19" fmla="*/ 0 w 3692175"/>
              <a:gd name="connsiteY19" fmla="*/ 47717 h 228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92175" h="2286001">
                <a:moveTo>
                  <a:pt x="0" y="0"/>
                </a:moveTo>
                <a:lnTo>
                  <a:pt x="1677006" y="0"/>
                </a:lnTo>
                <a:cubicBezTo>
                  <a:pt x="1789371" y="0"/>
                  <a:pt x="1880460" y="91089"/>
                  <a:pt x="1880460" y="203454"/>
                </a:cubicBezTo>
                <a:lnTo>
                  <a:pt x="1880460" y="1859714"/>
                </a:lnTo>
                <a:lnTo>
                  <a:pt x="1879260" y="1859714"/>
                </a:lnTo>
                <a:lnTo>
                  <a:pt x="1879260" y="1889078"/>
                </a:lnTo>
                <a:lnTo>
                  <a:pt x="1880178" y="1889078"/>
                </a:lnTo>
                <a:lnTo>
                  <a:pt x="1880178" y="2062381"/>
                </a:lnTo>
                <a:cubicBezTo>
                  <a:pt x="1880178" y="2159529"/>
                  <a:pt x="1958932" y="2238283"/>
                  <a:pt x="2056080" y="2238283"/>
                </a:cubicBezTo>
                <a:lnTo>
                  <a:pt x="3692175" y="2238283"/>
                </a:lnTo>
                <a:lnTo>
                  <a:pt x="3692175" y="2286001"/>
                </a:lnTo>
                <a:lnTo>
                  <a:pt x="2035915" y="2286001"/>
                </a:lnTo>
                <a:cubicBezTo>
                  <a:pt x="1923550" y="2286001"/>
                  <a:pt x="1832461" y="2194912"/>
                  <a:pt x="1832461" y="2082547"/>
                </a:cubicBezTo>
                <a:lnTo>
                  <a:pt x="1832461" y="1933252"/>
                </a:lnTo>
                <a:lnTo>
                  <a:pt x="1832460" y="1933252"/>
                </a:lnTo>
                <a:lnTo>
                  <a:pt x="1832460" y="1594852"/>
                </a:lnTo>
                <a:lnTo>
                  <a:pt x="1832742" y="1594852"/>
                </a:lnTo>
                <a:lnTo>
                  <a:pt x="1832742" y="223619"/>
                </a:lnTo>
                <a:cubicBezTo>
                  <a:pt x="1832742" y="126471"/>
                  <a:pt x="1753988" y="47717"/>
                  <a:pt x="1656840" y="47717"/>
                </a:cubicBezTo>
                <a:lnTo>
                  <a:pt x="0" y="47717"/>
                </a:ln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prstClr val="white"/>
              </a:solidFill>
            </a:endParaRPr>
          </a:p>
        </p:txBody>
      </p:sp>
      <p:sp>
        <p:nvSpPr>
          <p:cNvPr id="27" name="타원 26">
            <a:extLst>
              <a:ext uri="{FF2B5EF4-FFF2-40B4-BE49-F238E27FC236}">
                <a16:creationId xmlns:a16="http://schemas.microsoft.com/office/drawing/2014/main" id="{0B90948B-2050-4A94-9D35-1AC023CA7BE9}"/>
              </a:ext>
            </a:extLst>
          </p:cNvPr>
          <p:cNvSpPr/>
          <p:nvPr/>
        </p:nvSpPr>
        <p:spPr>
          <a:xfrm>
            <a:off x="3909529" y="1896379"/>
            <a:ext cx="155030" cy="155030"/>
          </a:xfrm>
          <a:prstGeom prst="ellipse">
            <a:avLst/>
          </a:prstGeom>
          <a:solidFill>
            <a:schemeClr val="bg1"/>
          </a:solidFill>
          <a:ln>
            <a:noFill/>
          </a:ln>
          <a:effectLst>
            <a:outerShdw sx="200000" sy="2000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TextBox 1">
            <a:extLst>
              <a:ext uri="{FF2B5EF4-FFF2-40B4-BE49-F238E27FC236}">
                <a16:creationId xmlns:a16="http://schemas.microsoft.com/office/drawing/2014/main" id="{DD1BCE58-92B3-4FD6-8974-1B5C3A6D8623}"/>
              </a:ext>
            </a:extLst>
          </p:cNvPr>
          <p:cNvSpPr txBox="1"/>
          <p:nvPr/>
        </p:nvSpPr>
        <p:spPr>
          <a:xfrm>
            <a:off x="4306087" y="6364908"/>
            <a:ext cx="3579826" cy="369332"/>
          </a:xfrm>
          <a:prstGeom prst="rect">
            <a:avLst/>
          </a:prstGeom>
          <a:noFill/>
        </p:spPr>
        <p:txBody>
          <a:bodyPr wrap="none" rtlCol="0">
            <a:spAutoFit/>
          </a:bodyPr>
          <a:lstStyle/>
          <a:p>
            <a:r>
              <a:rPr lang="ko-KR" altLang="en-US" dirty="0">
                <a:solidFill>
                  <a:schemeClr val="bg1"/>
                </a:solidFill>
              </a:rPr>
              <a:t>경상국립대학교 석사과정 </a:t>
            </a:r>
            <a:r>
              <a:rPr lang="ko-KR" altLang="en-US" dirty="0" err="1">
                <a:solidFill>
                  <a:schemeClr val="bg1"/>
                </a:solidFill>
              </a:rPr>
              <a:t>오서영</a:t>
            </a:r>
            <a:endParaRPr lang="ko-KR" altLang="en-US" dirty="0">
              <a:solidFill>
                <a:schemeClr val="bg1"/>
              </a:solidFill>
            </a:endParaRPr>
          </a:p>
        </p:txBody>
      </p:sp>
      <p:sp>
        <p:nvSpPr>
          <p:cNvPr id="3" name="직사각형 2">
            <a:extLst>
              <a:ext uri="{FF2B5EF4-FFF2-40B4-BE49-F238E27FC236}">
                <a16:creationId xmlns:a16="http://schemas.microsoft.com/office/drawing/2014/main" id="{65D4B310-AD23-4D6D-9092-6374A7BE262F}"/>
              </a:ext>
            </a:extLst>
          </p:cNvPr>
          <p:cNvSpPr/>
          <p:nvPr/>
        </p:nvSpPr>
        <p:spPr>
          <a:xfrm>
            <a:off x="4306087" y="4650017"/>
            <a:ext cx="6158417" cy="338554"/>
          </a:xfrm>
          <a:prstGeom prst="rect">
            <a:avLst/>
          </a:prstGeom>
        </p:spPr>
        <p:txBody>
          <a:bodyPr wrap="none">
            <a:spAutoFit/>
          </a:bodyPr>
          <a:lstStyle/>
          <a:p>
            <a:r>
              <a:rPr lang="en-US" altLang="ko-KR" sz="1600" b="0" i="0" dirty="0">
                <a:solidFill>
                  <a:srgbClr val="222222"/>
                </a:solidFill>
                <a:effectLst/>
                <a:latin typeface="Arial" panose="020B0604020202020204" pitchFamily="34" charset="0"/>
              </a:rPr>
              <a:t>Srivastava, Rupesh Kumar, Klaus </a:t>
            </a:r>
            <a:r>
              <a:rPr lang="en-US" altLang="ko-KR" sz="1600" b="0" i="0" dirty="0" err="1">
                <a:solidFill>
                  <a:srgbClr val="222222"/>
                </a:solidFill>
                <a:effectLst/>
                <a:latin typeface="Arial" panose="020B0604020202020204" pitchFamily="34" charset="0"/>
              </a:rPr>
              <a:t>Greff</a:t>
            </a:r>
            <a:r>
              <a:rPr lang="en-US" altLang="ko-KR" sz="1600" b="0" i="0" dirty="0">
                <a:solidFill>
                  <a:srgbClr val="222222"/>
                </a:solidFill>
                <a:effectLst/>
                <a:latin typeface="Arial" panose="020B0604020202020204" pitchFamily="34" charset="0"/>
              </a:rPr>
              <a:t>, and Jürgen </a:t>
            </a:r>
            <a:r>
              <a:rPr lang="en-US" altLang="ko-KR" sz="1600" b="0" i="0" dirty="0" err="1">
                <a:solidFill>
                  <a:srgbClr val="222222"/>
                </a:solidFill>
                <a:effectLst/>
                <a:latin typeface="Arial" panose="020B0604020202020204" pitchFamily="34" charset="0"/>
              </a:rPr>
              <a:t>Schmidhuber</a:t>
            </a:r>
            <a:r>
              <a:rPr lang="en-US" altLang="ko-KR" sz="1600" b="0" i="0" dirty="0">
                <a:solidFill>
                  <a:srgbClr val="222222"/>
                </a:solidFill>
                <a:effectLst/>
                <a:latin typeface="Arial" panose="020B0604020202020204" pitchFamily="34" charset="0"/>
              </a:rPr>
              <a:t>.</a:t>
            </a:r>
            <a:endParaRPr lang="ko-KR" altLang="en-US" sz="1600" dirty="0"/>
          </a:p>
        </p:txBody>
      </p:sp>
      <p:sp>
        <p:nvSpPr>
          <p:cNvPr id="7" name="직사각형 6">
            <a:extLst>
              <a:ext uri="{FF2B5EF4-FFF2-40B4-BE49-F238E27FC236}">
                <a16:creationId xmlns:a16="http://schemas.microsoft.com/office/drawing/2014/main" id="{07799CE6-352F-430C-8EBE-5F4D4522D2C6}"/>
              </a:ext>
            </a:extLst>
          </p:cNvPr>
          <p:cNvSpPr/>
          <p:nvPr/>
        </p:nvSpPr>
        <p:spPr>
          <a:xfrm>
            <a:off x="532375" y="2710184"/>
            <a:ext cx="11207737" cy="956773"/>
          </a:xfrm>
          <a:prstGeom prst="rect">
            <a:avLst/>
          </a:prstGeom>
          <a:solidFill>
            <a:schemeClr val="tx1">
              <a:lumMod val="50000"/>
              <a:lumOff val="50000"/>
            </a:schemeClr>
          </a:solidFill>
        </p:spPr>
        <p:txBody>
          <a:bodyPr wrap="square" tIns="108000" bIns="108000">
            <a:spAutoFit/>
          </a:bodyPr>
          <a:lstStyle/>
          <a:p>
            <a:pPr algn="ctr"/>
            <a:r>
              <a:rPr lang="en-US" altLang="ko-KR" sz="4800" b="1" dirty="0">
                <a:solidFill>
                  <a:schemeClr val="bg1"/>
                </a:solidFill>
                <a:effectLst>
                  <a:outerShdw blurRad="50800" dist="38100" dir="2700000" algn="tl" rotWithShape="0">
                    <a:prstClr val="black">
                      <a:alpha val="40000"/>
                    </a:prstClr>
                  </a:outerShdw>
                </a:effectLst>
              </a:rPr>
              <a:t>Training</a:t>
            </a:r>
            <a:r>
              <a:rPr lang="ko-KR" altLang="en-US" sz="4800" b="1" dirty="0">
                <a:solidFill>
                  <a:schemeClr val="bg1"/>
                </a:solidFill>
                <a:effectLst>
                  <a:outerShdw blurRad="50800" dist="38100" dir="2700000" algn="tl" rotWithShape="0">
                    <a:prstClr val="black">
                      <a:alpha val="40000"/>
                    </a:prstClr>
                  </a:outerShdw>
                </a:effectLst>
              </a:rPr>
              <a:t> </a:t>
            </a:r>
            <a:r>
              <a:rPr lang="en-US" altLang="ko-KR" sz="4800" b="1" dirty="0">
                <a:solidFill>
                  <a:schemeClr val="bg1"/>
                </a:solidFill>
                <a:effectLst>
                  <a:outerShdw blurRad="50800" dist="38100" dir="2700000" algn="tl" rotWithShape="0">
                    <a:prstClr val="black">
                      <a:alpha val="40000"/>
                    </a:prstClr>
                  </a:outerShdw>
                </a:effectLst>
              </a:rPr>
              <a:t>very</a:t>
            </a:r>
            <a:r>
              <a:rPr lang="ko-KR" altLang="en-US" sz="4800" b="1" dirty="0">
                <a:solidFill>
                  <a:schemeClr val="bg1"/>
                </a:solidFill>
                <a:effectLst>
                  <a:outerShdw blurRad="50800" dist="38100" dir="2700000" algn="tl" rotWithShape="0">
                    <a:prstClr val="black">
                      <a:alpha val="40000"/>
                    </a:prstClr>
                  </a:outerShdw>
                </a:effectLst>
              </a:rPr>
              <a:t> </a:t>
            </a:r>
            <a:r>
              <a:rPr lang="en-US" altLang="ko-KR" sz="4800" b="1" dirty="0">
                <a:solidFill>
                  <a:schemeClr val="bg1"/>
                </a:solidFill>
                <a:effectLst>
                  <a:outerShdw blurRad="50800" dist="38100" dir="2700000" algn="tl" rotWithShape="0">
                    <a:prstClr val="black">
                      <a:alpha val="40000"/>
                    </a:prstClr>
                  </a:outerShdw>
                </a:effectLst>
              </a:rPr>
              <a:t>deep</a:t>
            </a:r>
            <a:r>
              <a:rPr lang="ko-KR" altLang="en-US" sz="4800" b="1" dirty="0">
                <a:solidFill>
                  <a:schemeClr val="bg1"/>
                </a:solidFill>
                <a:effectLst>
                  <a:outerShdw blurRad="50800" dist="38100" dir="2700000" algn="tl" rotWithShape="0">
                    <a:prstClr val="black">
                      <a:alpha val="40000"/>
                    </a:prstClr>
                  </a:outerShdw>
                </a:effectLst>
              </a:rPr>
              <a:t> </a:t>
            </a:r>
            <a:r>
              <a:rPr lang="en-US" altLang="ko-KR" sz="4800" b="1" dirty="0">
                <a:solidFill>
                  <a:schemeClr val="bg1"/>
                </a:solidFill>
                <a:effectLst>
                  <a:outerShdw blurRad="50800" dist="38100" dir="2700000" algn="tl" rotWithShape="0">
                    <a:prstClr val="black">
                      <a:alpha val="40000"/>
                    </a:prstClr>
                  </a:outerShdw>
                </a:effectLst>
              </a:rPr>
              <a:t>networks</a:t>
            </a:r>
            <a:endParaRPr lang="en-US" altLang="ko-KR" sz="4000" b="1"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9998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125E-6 -1.48148E-6 L 0.16068 -1.48148E-6 C 0.19167 -1.48148E-6 0.17279 0.19005 0.17539 0.32963 C 0.17448 0.40301 0.18789 0.38333 0.35209 0.38009 " pathEditMode="relative" rAng="0" ptsTypes="AAAA">
                                      <p:cBhvr>
                                        <p:cTn id="6" dur="2750" fill="hold"/>
                                        <p:tgtEl>
                                          <p:spTgt spid="27"/>
                                        </p:tgtEl>
                                        <p:attrNameLst>
                                          <p:attrName>ppt_x</p:attrName>
                                          <p:attrName>ppt_y</p:attrName>
                                        </p:attrNameLst>
                                      </p:cBhvr>
                                      <p:rCtr x="17604" y="19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75981" y="1145461"/>
            <a:ext cx="10250413" cy="2099327"/>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 name="TextBox 12">
            <a:extLst>
              <a:ext uri="{FF2B5EF4-FFF2-40B4-BE49-F238E27FC236}">
                <a16:creationId xmlns:a16="http://schemas.microsoft.com/office/drawing/2014/main" id="{11913043-1348-4C6F-B3E2-AB49153616B4}"/>
              </a:ext>
            </a:extLst>
          </p:cNvPr>
          <p:cNvSpPr txBox="1"/>
          <p:nvPr/>
        </p:nvSpPr>
        <p:spPr>
          <a:xfrm>
            <a:off x="1132513" y="1459684"/>
            <a:ext cx="9285985" cy="1384995"/>
          </a:xfrm>
          <a:prstGeom prst="rect">
            <a:avLst/>
          </a:prstGeom>
          <a:noFill/>
        </p:spPr>
        <p:txBody>
          <a:bodyPr wrap="square" rtlCol="0">
            <a:spAutoFit/>
          </a:bodyPr>
          <a:lstStyle/>
          <a:p>
            <a:r>
              <a:rPr lang="en-US" altLang="ko-KR" sz="2400" b="1" dirty="0"/>
              <a:t>Optimization</a:t>
            </a:r>
          </a:p>
          <a:p>
            <a:r>
              <a:rPr lang="en-US" altLang="ko-KR" sz="2000" dirty="0"/>
              <a:t>To support the hypothesis that highway networks do not suffer from increasing depth, we conducted a series of rigorous optimization experiments, comparing them to plain networks with normalized initialization.</a:t>
            </a:r>
          </a:p>
        </p:txBody>
      </p:sp>
      <p:grpSp>
        <p:nvGrpSpPr>
          <p:cNvPr id="14" name="그룹 13">
            <a:extLst>
              <a:ext uri="{FF2B5EF4-FFF2-40B4-BE49-F238E27FC236}">
                <a16:creationId xmlns:a16="http://schemas.microsoft.com/office/drawing/2014/main" id="{C427403F-90F8-45C8-B59F-A5E1D5736B3F}"/>
              </a:ext>
            </a:extLst>
          </p:cNvPr>
          <p:cNvGrpSpPr/>
          <p:nvPr/>
        </p:nvGrpSpPr>
        <p:grpSpPr>
          <a:xfrm>
            <a:off x="856858" y="3433053"/>
            <a:ext cx="10250413" cy="2653981"/>
            <a:chOff x="755576" y="404664"/>
            <a:chExt cx="7632848" cy="2736304"/>
          </a:xfrm>
        </p:grpSpPr>
        <p:sp>
          <p:nvSpPr>
            <p:cNvPr id="15" name="직사각형 14">
              <a:extLst>
                <a:ext uri="{FF2B5EF4-FFF2-40B4-BE49-F238E27FC236}">
                  <a16:creationId xmlns:a16="http://schemas.microsoft.com/office/drawing/2014/main" id="{20BB028D-6FB8-426B-9069-1075573E7666}"/>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C7651CB3-87C1-40C7-8946-95086F36578F}"/>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7" name="TextBox 16">
            <a:extLst>
              <a:ext uri="{FF2B5EF4-FFF2-40B4-BE49-F238E27FC236}">
                <a16:creationId xmlns:a16="http://schemas.microsoft.com/office/drawing/2014/main" id="{A383630F-578A-44DB-826C-E22901EEFF27}"/>
              </a:ext>
            </a:extLst>
          </p:cNvPr>
          <p:cNvSpPr txBox="1"/>
          <p:nvPr/>
        </p:nvSpPr>
        <p:spPr>
          <a:xfrm>
            <a:off x="1233181" y="3766657"/>
            <a:ext cx="9461711" cy="1938992"/>
          </a:xfrm>
          <a:prstGeom prst="rect">
            <a:avLst/>
          </a:prstGeom>
          <a:noFill/>
        </p:spPr>
        <p:txBody>
          <a:bodyPr wrap="square" rtlCol="0">
            <a:spAutoFit/>
          </a:bodyPr>
          <a:lstStyle/>
          <a:p>
            <a:r>
              <a:rPr lang="en-US" altLang="ko-KR" sz="2000" dirty="0"/>
              <a:t>All networks are thin: </a:t>
            </a:r>
          </a:p>
          <a:p>
            <a:r>
              <a:rPr lang="en-US" altLang="ko-KR" sz="2000" dirty="0"/>
              <a:t>each layer has 50 blocks for highway networks and 71 units for plain networks</a:t>
            </a:r>
          </a:p>
          <a:p>
            <a:endParaRPr lang="en-US" altLang="ko-KR" sz="2000" dirty="0"/>
          </a:p>
          <a:p>
            <a:r>
              <a:rPr lang="en-US" altLang="ko-KR" sz="2000" dirty="0"/>
              <a:t>- the first layer is a fully connected plain layer followed by 9, 19, 49, or 99 fully connected plain or highway layers. </a:t>
            </a:r>
          </a:p>
          <a:p>
            <a:r>
              <a:rPr lang="en-US" altLang="ko-KR" sz="2000" dirty="0"/>
              <a:t>- Finally, the network output is produced by a </a:t>
            </a:r>
            <a:r>
              <a:rPr lang="en-US" altLang="ko-KR" sz="2000" dirty="0" err="1"/>
              <a:t>softmax</a:t>
            </a:r>
            <a:r>
              <a:rPr lang="en-US" altLang="ko-KR" sz="2000" dirty="0"/>
              <a:t> layer</a:t>
            </a:r>
            <a:endParaRPr lang="ko-KR" altLang="en-US" sz="2000" dirty="0"/>
          </a:p>
        </p:txBody>
      </p:sp>
    </p:spTree>
    <p:extLst>
      <p:ext uri="{BB962C8B-B14F-4D97-AF65-F5344CB8AC3E}">
        <p14:creationId xmlns:p14="http://schemas.microsoft.com/office/powerpoint/2010/main" val="102908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1"/>
            <a:ext cx="9864929" cy="1128187"/>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pic>
        <p:nvPicPr>
          <p:cNvPr id="18" name="그림 17">
            <a:extLst>
              <a:ext uri="{FF2B5EF4-FFF2-40B4-BE49-F238E27FC236}">
                <a16:creationId xmlns:a16="http://schemas.microsoft.com/office/drawing/2014/main" id="{67F9D808-7908-419A-9346-FD82897DBCF5}"/>
              </a:ext>
            </a:extLst>
          </p:cNvPr>
          <p:cNvPicPr>
            <a:picLocks noChangeAspect="1"/>
          </p:cNvPicPr>
          <p:nvPr/>
        </p:nvPicPr>
        <p:blipFill>
          <a:blip r:embed="rId2"/>
          <a:stretch>
            <a:fillRect/>
          </a:stretch>
        </p:blipFill>
        <p:spPr>
          <a:xfrm>
            <a:off x="856858" y="3044510"/>
            <a:ext cx="9652521" cy="3014852"/>
          </a:xfrm>
          <a:prstGeom prst="rect">
            <a:avLst/>
          </a:prstGeom>
        </p:spPr>
      </p:pic>
      <p:sp>
        <p:nvSpPr>
          <p:cNvPr id="20" name="TextBox 19">
            <a:extLst>
              <a:ext uri="{FF2B5EF4-FFF2-40B4-BE49-F238E27FC236}">
                <a16:creationId xmlns:a16="http://schemas.microsoft.com/office/drawing/2014/main" id="{1BCC341E-1AB0-4672-9B9D-83A67678E1E7}"/>
              </a:ext>
            </a:extLst>
          </p:cNvPr>
          <p:cNvSpPr txBox="1"/>
          <p:nvPr/>
        </p:nvSpPr>
        <p:spPr>
          <a:xfrm>
            <a:off x="1102660" y="1367304"/>
            <a:ext cx="9387598" cy="707886"/>
          </a:xfrm>
          <a:prstGeom prst="rect">
            <a:avLst/>
          </a:prstGeom>
          <a:noFill/>
        </p:spPr>
        <p:txBody>
          <a:bodyPr wrap="square">
            <a:spAutoFit/>
          </a:bodyPr>
          <a:lstStyle/>
          <a:p>
            <a:r>
              <a:rPr lang="en-US" altLang="ko-KR" sz="2000" dirty="0"/>
              <a:t>Plain networks become much harder to optimize with increasing depth, while highway networks with up to 100 layers can still be optimized well</a:t>
            </a:r>
            <a:endParaRPr lang="ko-KR" altLang="en-US" sz="2000" dirty="0"/>
          </a:p>
        </p:txBody>
      </p:sp>
      <p:sp>
        <p:nvSpPr>
          <p:cNvPr id="21" name="직사각형 20">
            <a:extLst>
              <a:ext uri="{FF2B5EF4-FFF2-40B4-BE49-F238E27FC236}">
                <a16:creationId xmlns:a16="http://schemas.microsoft.com/office/drawing/2014/main" id="{7835D1C2-8166-4051-A90D-2A191BC88995}"/>
              </a:ext>
            </a:extLst>
          </p:cNvPr>
          <p:cNvSpPr/>
          <p:nvPr/>
        </p:nvSpPr>
        <p:spPr>
          <a:xfrm>
            <a:off x="868755" y="6151640"/>
            <a:ext cx="10588139" cy="389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Comparison of optimization of plain networks and highway networks of various depths.</a:t>
            </a:r>
            <a:endParaRPr lang="ko-KR" altLang="en-US" b="1" dirty="0">
              <a:solidFill>
                <a:schemeClr val="tx1"/>
              </a:solidFill>
            </a:endParaRPr>
          </a:p>
        </p:txBody>
      </p:sp>
      <p:sp>
        <p:nvSpPr>
          <p:cNvPr id="15" name="TextBox 14">
            <a:extLst>
              <a:ext uri="{FF2B5EF4-FFF2-40B4-BE49-F238E27FC236}">
                <a16:creationId xmlns:a16="http://schemas.microsoft.com/office/drawing/2014/main" id="{9D3ED7F4-9C1C-4207-9F58-68DF306B5BB0}"/>
              </a:ext>
            </a:extLst>
          </p:cNvPr>
          <p:cNvSpPr txBox="1"/>
          <p:nvPr/>
        </p:nvSpPr>
        <p:spPr>
          <a:xfrm>
            <a:off x="868755" y="2372212"/>
            <a:ext cx="6113928" cy="646331"/>
          </a:xfrm>
          <a:prstGeom prst="rect">
            <a:avLst/>
          </a:prstGeom>
          <a:noFill/>
        </p:spPr>
        <p:txBody>
          <a:bodyPr wrap="square">
            <a:spAutoFit/>
          </a:bodyPr>
          <a:lstStyle/>
          <a:p>
            <a:r>
              <a:rPr lang="en-US" altLang="ko-KR" dirty="0"/>
              <a:t>The training curves for the best hyperparameter settings obtained for each network depth. </a:t>
            </a:r>
          </a:p>
        </p:txBody>
      </p:sp>
      <p:sp>
        <p:nvSpPr>
          <p:cNvPr id="17" name="TextBox 16">
            <a:extLst>
              <a:ext uri="{FF2B5EF4-FFF2-40B4-BE49-F238E27FC236}">
                <a16:creationId xmlns:a16="http://schemas.microsoft.com/office/drawing/2014/main" id="{57A5D28F-D379-4C15-AACC-E9CF9F803BE9}"/>
              </a:ext>
            </a:extLst>
          </p:cNvPr>
          <p:cNvSpPr txBox="1"/>
          <p:nvPr/>
        </p:nvSpPr>
        <p:spPr>
          <a:xfrm>
            <a:off x="7243482" y="2385195"/>
            <a:ext cx="4554071" cy="646331"/>
          </a:xfrm>
          <a:prstGeom prst="rect">
            <a:avLst/>
          </a:prstGeom>
          <a:noFill/>
        </p:spPr>
        <p:txBody>
          <a:bodyPr wrap="square">
            <a:spAutoFit/>
          </a:bodyPr>
          <a:lstStyle/>
          <a:p>
            <a:r>
              <a:rPr lang="en-US" altLang="ko-KR" dirty="0"/>
              <a:t>Mean performance of top 10 (out of 100) hyperparameter settings. </a:t>
            </a:r>
            <a:endParaRPr lang="ko-KR" altLang="en-US" dirty="0"/>
          </a:p>
        </p:txBody>
      </p:sp>
    </p:spTree>
    <p:extLst>
      <p:ext uri="{BB962C8B-B14F-4D97-AF65-F5344CB8AC3E}">
        <p14:creationId xmlns:p14="http://schemas.microsoft.com/office/powerpoint/2010/main" val="52398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1"/>
            <a:ext cx="10322129" cy="2063904"/>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0" name="TextBox 19">
            <a:extLst>
              <a:ext uri="{FF2B5EF4-FFF2-40B4-BE49-F238E27FC236}">
                <a16:creationId xmlns:a16="http://schemas.microsoft.com/office/drawing/2014/main" id="{1BCC341E-1AB0-4672-9B9D-83A67678E1E7}"/>
              </a:ext>
            </a:extLst>
          </p:cNvPr>
          <p:cNvSpPr txBox="1"/>
          <p:nvPr/>
        </p:nvSpPr>
        <p:spPr>
          <a:xfrm>
            <a:off x="1102660" y="1367304"/>
            <a:ext cx="9387598" cy="1569660"/>
          </a:xfrm>
          <a:prstGeom prst="rect">
            <a:avLst/>
          </a:prstGeom>
          <a:noFill/>
        </p:spPr>
        <p:txBody>
          <a:bodyPr wrap="square">
            <a:spAutoFit/>
          </a:bodyPr>
          <a:lstStyle/>
          <a:p>
            <a:r>
              <a:rPr lang="en-US" altLang="ko-KR" sz="2400" b="1" dirty="0"/>
              <a:t>Pilot Experiments on MNIST digit classification</a:t>
            </a:r>
          </a:p>
          <a:p>
            <a:r>
              <a:rPr lang="en-US" altLang="ko-KR" dirty="0"/>
              <a:t>As a sanity check for the generalization capability of highway networks, </a:t>
            </a:r>
          </a:p>
          <a:p>
            <a:r>
              <a:rPr lang="en-US" altLang="ko-KR" dirty="0"/>
              <a:t>we trained 10-layer convolutional highway networks on MNIST, using two architectures, each with 9 convolutional layers followed by a soft-max output. </a:t>
            </a:r>
          </a:p>
          <a:p>
            <a:r>
              <a:rPr lang="en-US" altLang="ko-KR" dirty="0"/>
              <a:t>The number of filter maps (width) was set to 16 and 32.</a:t>
            </a:r>
            <a:endParaRPr lang="ko-KR" altLang="en-US" dirty="0"/>
          </a:p>
        </p:txBody>
      </p:sp>
      <p:sp>
        <p:nvSpPr>
          <p:cNvPr id="21" name="직사각형 20">
            <a:extLst>
              <a:ext uri="{FF2B5EF4-FFF2-40B4-BE49-F238E27FC236}">
                <a16:creationId xmlns:a16="http://schemas.microsoft.com/office/drawing/2014/main" id="{7835D1C2-8166-4051-A90D-2A191BC88995}"/>
              </a:ext>
            </a:extLst>
          </p:cNvPr>
          <p:cNvSpPr/>
          <p:nvPr/>
        </p:nvSpPr>
        <p:spPr>
          <a:xfrm>
            <a:off x="868755" y="5032439"/>
            <a:ext cx="9766317" cy="389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Test set classification accuracy for pilot experiments on the MNIST dataset.</a:t>
            </a:r>
            <a:endParaRPr lang="ko-KR" altLang="en-US" b="1" dirty="0">
              <a:solidFill>
                <a:schemeClr val="tx1"/>
              </a:solidFill>
            </a:endParaRPr>
          </a:p>
        </p:txBody>
      </p:sp>
      <p:pic>
        <p:nvPicPr>
          <p:cNvPr id="3" name="그림 2">
            <a:extLst>
              <a:ext uri="{FF2B5EF4-FFF2-40B4-BE49-F238E27FC236}">
                <a16:creationId xmlns:a16="http://schemas.microsoft.com/office/drawing/2014/main" id="{ECBC7FE7-899D-4FB6-9065-B96ED55F4088}"/>
              </a:ext>
            </a:extLst>
          </p:cNvPr>
          <p:cNvPicPr>
            <a:picLocks noChangeAspect="1"/>
          </p:cNvPicPr>
          <p:nvPr/>
        </p:nvPicPr>
        <p:blipFill>
          <a:blip r:embed="rId2"/>
          <a:stretch>
            <a:fillRect/>
          </a:stretch>
        </p:blipFill>
        <p:spPr>
          <a:xfrm>
            <a:off x="868755" y="3494417"/>
            <a:ext cx="10763250" cy="1428750"/>
          </a:xfrm>
          <a:prstGeom prst="rect">
            <a:avLst/>
          </a:prstGeom>
        </p:spPr>
      </p:pic>
    </p:spTree>
    <p:extLst>
      <p:ext uri="{BB962C8B-B14F-4D97-AF65-F5344CB8AC3E}">
        <p14:creationId xmlns:p14="http://schemas.microsoft.com/office/powerpoint/2010/main" val="393683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68755" y="1191180"/>
            <a:ext cx="9784247" cy="3703549"/>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0" name="TextBox 19">
            <a:extLst>
              <a:ext uri="{FF2B5EF4-FFF2-40B4-BE49-F238E27FC236}">
                <a16:creationId xmlns:a16="http://schemas.microsoft.com/office/drawing/2014/main" id="{1BCC341E-1AB0-4672-9B9D-83A67678E1E7}"/>
              </a:ext>
            </a:extLst>
          </p:cNvPr>
          <p:cNvSpPr txBox="1"/>
          <p:nvPr/>
        </p:nvSpPr>
        <p:spPr>
          <a:xfrm>
            <a:off x="1102660" y="1447989"/>
            <a:ext cx="9387598" cy="3231654"/>
          </a:xfrm>
          <a:prstGeom prst="rect">
            <a:avLst/>
          </a:prstGeom>
          <a:noFill/>
        </p:spPr>
        <p:txBody>
          <a:bodyPr wrap="square">
            <a:spAutoFit/>
          </a:bodyPr>
          <a:lstStyle/>
          <a:p>
            <a:r>
              <a:rPr lang="en-US" altLang="ko-KR" sz="2400" b="1" dirty="0"/>
              <a:t>Experiments on CIFAR-10 and CIFAR-100 object recognition</a:t>
            </a:r>
          </a:p>
          <a:p>
            <a:endParaRPr lang="en-US" altLang="ko-KR" dirty="0"/>
          </a:p>
          <a:p>
            <a:r>
              <a:rPr lang="en-US" altLang="ko-KR" b="1" dirty="0" err="1"/>
              <a:t>Fitnet</a:t>
            </a:r>
            <a:r>
              <a:rPr lang="en-US" altLang="ko-KR" b="1" dirty="0"/>
              <a:t> training </a:t>
            </a:r>
            <a:r>
              <a:rPr lang="en-US" altLang="ko-KR" dirty="0"/>
              <a:t>: </a:t>
            </a:r>
            <a:r>
              <a:rPr lang="en-US" altLang="ko-KR" dirty="0" err="1"/>
              <a:t>Maxout</a:t>
            </a:r>
            <a:r>
              <a:rPr lang="en-US" altLang="ko-KR" dirty="0"/>
              <a:t> networks can cope much better with increased depth than those with traditional activation functions. </a:t>
            </a:r>
          </a:p>
          <a:p>
            <a:r>
              <a:rPr lang="en-US" altLang="ko-KR" dirty="0"/>
              <a:t>However, recently reported that training on CIFAR-10 through plain </a:t>
            </a:r>
            <a:r>
              <a:rPr lang="en-US" altLang="ko-KR" dirty="0" err="1"/>
              <a:t>backpropogation</a:t>
            </a:r>
            <a:r>
              <a:rPr lang="en-US" altLang="ko-KR" dirty="0"/>
              <a:t> was only possible for </a:t>
            </a:r>
            <a:r>
              <a:rPr lang="en-US" altLang="ko-KR" dirty="0" err="1"/>
              <a:t>maxout</a:t>
            </a:r>
            <a:r>
              <a:rPr lang="en-US" altLang="ko-KR" dirty="0"/>
              <a:t> networks with a depth up to 5 layers when the number of parameters was limited to ∼250K and the number of multiplications to ∼30M.</a:t>
            </a:r>
          </a:p>
          <a:p>
            <a:endParaRPr lang="en-US" altLang="ko-KR" dirty="0"/>
          </a:p>
          <a:p>
            <a:r>
              <a:rPr lang="en-US" altLang="ko-KR" dirty="0"/>
              <a:t>Training of deeper networks was only possible through the use of a two-stage training procedure and addition of soft targets produced from a pre-trained shallow teacher network -&gt; </a:t>
            </a:r>
            <a:r>
              <a:rPr lang="en-US" altLang="ko-KR" b="1" dirty="0"/>
              <a:t>hint-based training.</a:t>
            </a:r>
            <a:endParaRPr lang="ko-KR" altLang="en-US" b="1" dirty="0"/>
          </a:p>
        </p:txBody>
      </p:sp>
    </p:spTree>
    <p:extLst>
      <p:ext uri="{BB962C8B-B14F-4D97-AF65-F5344CB8AC3E}">
        <p14:creationId xmlns:p14="http://schemas.microsoft.com/office/powerpoint/2010/main" val="337204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1"/>
            <a:ext cx="9766317" cy="1480302"/>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0" name="TextBox 19">
            <a:extLst>
              <a:ext uri="{FF2B5EF4-FFF2-40B4-BE49-F238E27FC236}">
                <a16:creationId xmlns:a16="http://schemas.microsoft.com/office/drawing/2014/main" id="{1BCC341E-1AB0-4672-9B9D-83A67678E1E7}"/>
              </a:ext>
            </a:extLst>
          </p:cNvPr>
          <p:cNvSpPr txBox="1"/>
          <p:nvPr/>
        </p:nvSpPr>
        <p:spPr>
          <a:xfrm>
            <a:off x="1102660" y="1367304"/>
            <a:ext cx="9387598" cy="1015663"/>
          </a:xfrm>
          <a:prstGeom prst="rect">
            <a:avLst/>
          </a:prstGeom>
          <a:noFill/>
        </p:spPr>
        <p:txBody>
          <a:bodyPr wrap="square">
            <a:spAutoFit/>
          </a:bodyPr>
          <a:lstStyle/>
          <a:p>
            <a:r>
              <a:rPr lang="en-US" altLang="ko-KR" sz="2400" b="1" dirty="0"/>
              <a:t>Experiments on CIFAR-10 and CIFAR-100 object recognition</a:t>
            </a:r>
            <a:endParaRPr lang="en-US" altLang="ko-KR" dirty="0"/>
          </a:p>
          <a:p>
            <a:r>
              <a:rPr lang="en-US" altLang="ko-KR" dirty="0"/>
              <a:t>We found that it was easy to train highway networks with numbers of parameters and operations comparable to those of </a:t>
            </a:r>
            <a:r>
              <a:rPr lang="en-US" altLang="ko-KR" dirty="0" err="1"/>
              <a:t>fitnets</a:t>
            </a:r>
            <a:r>
              <a:rPr lang="en-US" altLang="ko-KR" dirty="0"/>
              <a:t> in a single stage using SGD</a:t>
            </a:r>
            <a:endParaRPr lang="ko-KR" altLang="en-US" dirty="0"/>
          </a:p>
        </p:txBody>
      </p:sp>
      <p:pic>
        <p:nvPicPr>
          <p:cNvPr id="3" name="그림 2">
            <a:extLst>
              <a:ext uri="{FF2B5EF4-FFF2-40B4-BE49-F238E27FC236}">
                <a16:creationId xmlns:a16="http://schemas.microsoft.com/office/drawing/2014/main" id="{EB0E6D4E-D990-48A5-BAD5-B767FD3640F6}"/>
              </a:ext>
            </a:extLst>
          </p:cNvPr>
          <p:cNvPicPr>
            <a:picLocks noChangeAspect="1"/>
          </p:cNvPicPr>
          <p:nvPr/>
        </p:nvPicPr>
        <p:blipFill>
          <a:blip r:embed="rId2"/>
          <a:stretch>
            <a:fillRect/>
          </a:stretch>
        </p:blipFill>
        <p:spPr>
          <a:xfrm>
            <a:off x="868755" y="2923354"/>
            <a:ext cx="9754421" cy="2698220"/>
          </a:xfrm>
          <a:prstGeom prst="rect">
            <a:avLst/>
          </a:prstGeom>
        </p:spPr>
      </p:pic>
      <p:sp>
        <p:nvSpPr>
          <p:cNvPr id="14" name="직사각형 13">
            <a:extLst>
              <a:ext uri="{FF2B5EF4-FFF2-40B4-BE49-F238E27FC236}">
                <a16:creationId xmlns:a16="http://schemas.microsoft.com/office/drawing/2014/main" id="{0B084E95-EAD2-4276-868F-5FC6671B9574}"/>
              </a:ext>
            </a:extLst>
          </p:cNvPr>
          <p:cNvSpPr/>
          <p:nvPr/>
        </p:nvSpPr>
        <p:spPr>
          <a:xfrm>
            <a:off x="856859" y="5773661"/>
            <a:ext cx="9766317" cy="389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CIFAR-10 test set accuracy of convolutional highway networks</a:t>
            </a:r>
            <a:endParaRPr lang="ko-KR" altLang="en-US" b="1" dirty="0">
              <a:solidFill>
                <a:schemeClr val="tx1"/>
              </a:solidFill>
            </a:endParaRPr>
          </a:p>
        </p:txBody>
      </p:sp>
    </p:spTree>
    <p:extLst>
      <p:ext uri="{BB962C8B-B14F-4D97-AF65-F5344CB8AC3E}">
        <p14:creationId xmlns:p14="http://schemas.microsoft.com/office/powerpoint/2010/main" val="346741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60" y="1145461"/>
            <a:ext cx="10734506" cy="2295525"/>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 name="TextBox 12">
            <a:extLst>
              <a:ext uri="{FF2B5EF4-FFF2-40B4-BE49-F238E27FC236}">
                <a16:creationId xmlns:a16="http://schemas.microsoft.com/office/drawing/2014/main" id="{11913043-1348-4C6F-B3E2-AB49153616B4}"/>
              </a:ext>
            </a:extLst>
          </p:cNvPr>
          <p:cNvSpPr txBox="1"/>
          <p:nvPr/>
        </p:nvSpPr>
        <p:spPr>
          <a:xfrm>
            <a:off x="1195266" y="1384418"/>
            <a:ext cx="10324381" cy="1846659"/>
          </a:xfrm>
          <a:prstGeom prst="rect">
            <a:avLst/>
          </a:prstGeom>
          <a:noFill/>
        </p:spPr>
        <p:txBody>
          <a:bodyPr wrap="square" rtlCol="0">
            <a:spAutoFit/>
          </a:bodyPr>
          <a:lstStyle/>
          <a:p>
            <a:r>
              <a:rPr lang="en-US" altLang="ko-KR" sz="2400" b="1" dirty="0"/>
              <a:t>Comparison to State-of-the-art Methods</a:t>
            </a:r>
          </a:p>
          <a:p>
            <a:r>
              <a:rPr lang="en-US" altLang="ko-KR" dirty="0"/>
              <a:t>- Since our aim is only to demonstrate that deeper networks can be trained without sacrificing ease of training or generalization ability, we only performed experiments in the more common setting of global contrast normalization, small translations and mirroring of images.</a:t>
            </a:r>
            <a:endParaRPr lang="en-US" altLang="ko-KR" sz="2000" b="1" dirty="0"/>
          </a:p>
          <a:p>
            <a:r>
              <a:rPr lang="en-US" altLang="ko-KR" dirty="0"/>
              <a:t>- We replaced the fully connected layer used in the networks in the previous section with a convolutional layer with a receptive field of size one and a global average pooling layer.</a:t>
            </a:r>
          </a:p>
        </p:txBody>
      </p:sp>
      <p:sp>
        <p:nvSpPr>
          <p:cNvPr id="18" name="직사각형 17">
            <a:extLst>
              <a:ext uri="{FF2B5EF4-FFF2-40B4-BE49-F238E27FC236}">
                <a16:creationId xmlns:a16="http://schemas.microsoft.com/office/drawing/2014/main" id="{C47B6B20-03FC-4158-AE3B-1BCA5DAFC2AB}"/>
              </a:ext>
            </a:extLst>
          </p:cNvPr>
          <p:cNvSpPr/>
          <p:nvPr/>
        </p:nvSpPr>
        <p:spPr>
          <a:xfrm>
            <a:off x="868755" y="6021288"/>
            <a:ext cx="9766317" cy="389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Test set accuracy of convolutional highway networks</a:t>
            </a:r>
            <a:endParaRPr lang="ko-KR" altLang="en-US" b="1" dirty="0">
              <a:solidFill>
                <a:schemeClr val="tx1"/>
              </a:solidFill>
            </a:endParaRPr>
          </a:p>
        </p:txBody>
      </p:sp>
      <p:pic>
        <p:nvPicPr>
          <p:cNvPr id="20" name="그림 19">
            <a:extLst>
              <a:ext uri="{FF2B5EF4-FFF2-40B4-BE49-F238E27FC236}">
                <a16:creationId xmlns:a16="http://schemas.microsoft.com/office/drawing/2014/main" id="{62B0438F-9B49-4207-BC1F-2BA48D7F726B}"/>
              </a:ext>
            </a:extLst>
          </p:cNvPr>
          <p:cNvPicPr>
            <a:picLocks noChangeAspect="1"/>
          </p:cNvPicPr>
          <p:nvPr/>
        </p:nvPicPr>
        <p:blipFill>
          <a:blip r:embed="rId2"/>
          <a:stretch>
            <a:fillRect/>
          </a:stretch>
        </p:blipFill>
        <p:spPr>
          <a:xfrm>
            <a:off x="958129" y="3619534"/>
            <a:ext cx="9766317" cy="2332688"/>
          </a:xfrm>
          <a:prstGeom prst="rect">
            <a:avLst/>
          </a:prstGeom>
        </p:spPr>
      </p:pic>
    </p:spTree>
    <p:extLst>
      <p:ext uri="{BB962C8B-B14F-4D97-AF65-F5344CB8AC3E}">
        <p14:creationId xmlns:p14="http://schemas.microsoft.com/office/powerpoint/2010/main" val="2131183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Analysis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8" name="직사각형 17">
            <a:extLst>
              <a:ext uri="{FF2B5EF4-FFF2-40B4-BE49-F238E27FC236}">
                <a16:creationId xmlns:a16="http://schemas.microsoft.com/office/drawing/2014/main" id="{C47B6B20-03FC-4158-AE3B-1BCA5DAFC2AB}"/>
              </a:ext>
            </a:extLst>
          </p:cNvPr>
          <p:cNvSpPr/>
          <p:nvPr/>
        </p:nvSpPr>
        <p:spPr>
          <a:xfrm>
            <a:off x="856859" y="6280334"/>
            <a:ext cx="10904835" cy="389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Visualization of best 50 hidden-layer highway networks trained on MNIST and CIFAR-100</a:t>
            </a:r>
            <a:endParaRPr lang="ko-KR" altLang="en-US" b="1" dirty="0">
              <a:solidFill>
                <a:schemeClr val="tx1"/>
              </a:solidFill>
            </a:endParaRPr>
          </a:p>
        </p:txBody>
      </p:sp>
      <p:pic>
        <p:nvPicPr>
          <p:cNvPr id="3" name="그림 2">
            <a:extLst>
              <a:ext uri="{FF2B5EF4-FFF2-40B4-BE49-F238E27FC236}">
                <a16:creationId xmlns:a16="http://schemas.microsoft.com/office/drawing/2014/main" id="{5DBD8F4E-EC34-4137-83E0-439D7D9E0CDB}"/>
              </a:ext>
            </a:extLst>
          </p:cNvPr>
          <p:cNvPicPr>
            <a:picLocks noChangeAspect="1"/>
          </p:cNvPicPr>
          <p:nvPr/>
        </p:nvPicPr>
        <p:blipFill>
          <a:blip r:embed="rId2"/>
          <a:stretch>
            <a:fillRect/>
          </a:stretch>
        </p:blipFill>
        <p:spPr>
          <a:xfrm>
            <a:off x="937541" y="1161992"/>
            <a:ext cx="9232807" cy="5019779"/>
          </a:xfrm>
          <a:prstGeom prst="rect">
            <a:avLst/>
          </a:prstGeom>
          <a:ln w="28575">
            <a:solidFill>
              <a:schemeClr val="bg2">
                <a:lumMod val="50000"/>
              </a:schemeClr>
            </a:solidFill>
          </a:ln>
        </p:spPr>
      </p:pic>
    </p:spTree>
    <p:extLst>
      <p:ext uri="{BB962C8B-B14F-4D97-AF65-F5344CB8AC3E}">
        <p14:creationId xmlns:p14="http://schemas.microsoft.com/office/powerpoint/2010/main" val="65164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Analysis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3" name="그림 2">
            <a:extLst>
              <a:ext uri="{FF2B5EF4-FFF2-40B4-BE49-F238E27FC236}">
                <a16:creationId xmlns:a16="http://schemas.microsoft.com/office/drawing/2014/main" id="{5DBD8F4E-EC34-4137-83E0-439D7D9E0CDB}"/>
              </a:ext>
            </a:extLst>
          </p:cNvPr>
          <p:cNvPicPr>
            <a:picLocks noChangeAspect="1"/>
          </p:cNvPicPr>
          <p:nvPr/>
        </p:nvPicPr>
        <p:blipFill rotWithShape="1">
          <a:blip r:embed="rId2"/>
          <a:srcRect r="71705"/>
          <a:stretch/>
        </p:blipFill>
        <p:spPr>
          <a:xfrm>
            <a:off x="868755" y="1513085"/>
            <a:ext cx="2612482" cy="5019779"/>
          </a:xfrm>
          <a:prstGeom prst="rect">
            <a:avLst/>
          </a:prstGeom>
          <a:ln w="28575">
            <a:solidFill>
              <a:schemeClr val="bg2">
                <a:lumMod val="50000"/>
              </a:schemeClr>
            </a:solidFill>
          </a:ln>
        </p:spPr>
      </p:pic>
      <p:sp>
        <p:nvSpPr>
          <p:cNvPr id="10" name="TextBox 9">
            <a:extLst>
              <a:ext uri="{FF2B5EF4-FFF2-40B4-BE49-F238E27FC236}">
                <a16:creationId xmlns:a16="http://schemas.microsoft.com/office/drawing/2014/main" id="{A453DEB4-9DBB-4F7F-82BB-81C5258B6FA2}"/>
              </a:ext>
            </a:extLst>
          </p:cNvPr>
          <p:cNvSpPr txBox="1"/>
          <p:nvPr/>
        </p:nvSpPr>
        <p:spPr>
          <a:xfrm>
            <a:off x="3977399" y="1728238"/>
            <a:ext cx="4733366" cy="1200329"/>
          </a:xfrm>
          <a:prstGeom prst="rect">
            <a:avLst/>
          </a:prstGeom>
          <a:noFill/>
        </p:spPr>
        <p:txBody>
          <a:bodyPr wrap="square" rtlCol="0">
            <a:spAutoFit/>
          </a:bodyPr>
          <a:lstStyle/>
          <a:p>
            <a:r>
              <a:rPr lang="en-US" altLang="ko-KR" dirty="0"/>
              <a:t>Contrary to our expectations most biases decreased further during training. </a:t>
            </a:r>
          </a:p>
          <a:p>
            <a:r>
              <a:rPr lang="en-US" altLang="ko-KR" dirty="0"/>
              <a:t>For the CIFAR-100 network the biases increase with depth forming a gradient.</a:t>
            </a:r>
            <a:endParaRPr lang="ko-KR" altLang="en-US" dirty="0"/>
          </a:p>
        </p:txBody>
      </p:sp>
    </p:spTree>
    <p:extLst>
      <p:ext uri="{BB962C8B-B14F-4D97-AF65-F5344CB8AC3E}">
        <p14:creationId xmlns:p14="http://schemas.microsoft.com/office/powerpoint/2010/main" val="2977135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Analysis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3" name="그림 2">
            <a:extLst>
              <a:ext uri="{FF2B5EF4-FFF2-40B4-BE49-F238E27FC236}">
                <a16:creationId xmlns:a16="http://schemas.microsoft.com/office/drawing/2014/main" id="{5DBD8F4E-EC34-4137-83E0-439D7D9E0CDB}"/>
              </a:ext>
            </a:extLst>
          </p:cNvPr>
          <p:cNvPicPr>
            <a:picLocks noChangeAspect="1"/>
          </p:cNvPicPr>
          <p:nvPr/>
        </p:nvPicPr>
        <p:blipFill rotWithShape="1">
          <a:blip r:embed="rId2"/>
          <a:srcRect l="28587" r="47625"/>
          <a:stretch/>
        </p:blipFill>
        <p:spPr>
          <a:xfrm>
            <a:off x="1470212" y="1414522"/>
            <a:ext cx="2196353" cy="5019779"/>
          </a:xfrm>
          <a:prstGeom prst="rect">
            <a:avLst/>
          </a:prstGeom>
          <a:ln w="28575">
            <a:solidFill>
              <a:schemeClr val="bg2">
                <a:lumMod val="50000"/>
              </a:schemeClr>
            </a:solidFill>
          </a:ln>
        </p:spPr>
      </p:pic>
      <p:pic>
        <p:nvPicPr>
          <p:cNvPr id="10" name="그림 9">
            <a:extLst>
              <a:ext uri="{FF2B5EF4-FFF2-40B4-BE49-F238E27FC236}">
                <a16:creationId xmlns:a16="http://schemas.microsoft.com/office/drawing/2014/main" id="{99A94091-C7E2-40E5-96AA-4A01B4AF974A}"/>
              </a:ext>
            </a:extLst>
          </p:cNvPr>
          <p:cNvPicPr>
            <a:picLocks noChangeAspect="1"/>
          </p:cNvPicPr>
          <p:nvPr/>
        </p:nvPicPr>
        <p:blipFill rotWithShape="1">
          <a:blip r:embed="rId2"/>
          <a:srcRect r="94328"/>
          <a:stretch/>
        </p:blipFill>
        <p:spPr>
          <a:xfrm>
            <a:off x="856859" y="1414522"/>
            <a:ext cx="523706" cy="5019779"/>
          </a:xfrm>
          <a:prstGeom prst="rect">
            <a:avLst/>
          </a:prstGeom>
          <a:ln>
            <a:solidFill>
              <a:schemeClr val="bg2">
                <a:lumMod val="50000"/>
              </a:schemeClr>
            </a:solidFill>
          </a:ln>
        </p:spPr>
      </p:pic>
      <p:sp>
        <p:nvSpPr>
          <p:cNvPr id="12" name="TextBox 11">
            <a:extLst>
              <a:ext uri="{FF2B5EF4-FFF2-40B4-BE49-F238E27FC236}">
                <a16:creationId xmlns:a16="http://schemas.microsoft.com/office/drawing/2014/main" id="{77D7CE60-1008-4047-91D1-3FC080D3E7DA}"/>
              </a:ext>
            </a:extLst>
          </p:cNvPr>
          <p:cNvSpPr txBox="1"/>
          <p:nvPr/>
        </p:nvSpPr>
        <p:spPr>
          <a:xfrm>
            <a:off x="4165658" y="1729713"/>
            <a:ext cx="6113928" cy="1477328"/>
          </a:xfrm>
          <a:prstGeom prst="rect">
            <a:avLst/>
          </a:prstGeom>
          <a:noFill/>
        </p:spPr>
        <p:txBody>
          <a:bodyPr wrap="square">
            <a:spAutoFit/>
          </a:bodyPr>
          <a:lstStyle/>
          <a:p>
            <a:r>
              <a:rPr lang="en-US" altLang="ko-KR" dirty="0"/>
              <a:t>Curiously this gradient is inversely correlated with the average activity of the transform gates.</a:t>
            </a:r>
          </a:p>
          <a:p>
            <a:r>
              <a:rPr lang="en-US" altLang="ko-KR" dirty="0"/>
              <a:t>This indicates that the strong negative biases at low depths are not used to shut down the gates, but to make them more </a:t>
            </a:r>
            <a:r>
              <a:rPr lang="en-US" altLang="ko-KR" b="1" dirty="0"/>
              <a:t>selective</a:t>
            </a:r>
            <a:endParaRPr lang="ko-KR" altLang="en-US" b="1" dirty="0"/>
          </a:p>
        </p:txBody>
      </p:sp>
    </p:spTree>
    <p:extLst>
      <p:ext uri="{BB962C8B-B14F-4D97-AF65-F5344CB8AC3E}">
        <p14:creationId xmlns:p14="http://schemas.microsoft.com/office/powerpoint/2010/main" val="231666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Analysis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3" name="그림 12">
            <a:extLst>
              <a:ext uri="{FF2B5EF4-FFF2-40B4-BE49-F238E27FC236}">
                <a16:creationId xmlns:a16="http://schemas.microsoft.com/office/drawing/2014/main" id="{F6644580-F776-4845-A68B-121AAD86BB62}"/>
              </a:ext>
            </a:extLst>
          </p:cNvPr>
          <p:cNvPicPr>
            <a:picLocks noChangeAspect="1"/>
          </p:cNvPicPr>
          <p:nvPr/>
        </p:nvPicPr>
        <p:blipFill rotWithShape="1">
          <a:blip r:embed="rId2"/>
          <a:srcRect l="52958" r="25195"/>
          <a:stretch/>
        </p:blipFill>
        <p:spPr>
          <a:xfrm>
            <a:off x="1506069" y="1295610"/>
            <a:ext cx="2017059" cy="5019779"/>
          </a:xfrm>
          <a:prstGeom prst="rect">
            <a:avLst/>
          </a:prstGeom>
          <a:ln w="28575">
            <a:solidFill>
              <a:schemeClr val="bg2">
                <a:lumMod val="50000"/>
              </a:schemeClr>
            </a:solidFill>
          </a:ln>
        </p:spPr>
      </p:pic>
      <p:pic>
        <p:nvPicPr>
          <p:cNvPr id="14" name="그림 13">
            <a:extLst>
              <a:ext uri="{FF2B5EF4-FFF2-40B4-BE49-F238E27FC236}">
                <a16:creationId xmlns:a16="http://schemas.microsoft.com/office/drawing/2014/main" id="{C7AC2C43-B363-4360-AF49-41036C41281F}"/>
              </a:ext>
            </a:extLst>
          </p:cNvPr>
          <p:cNvPicPr>
            <a:picLocks noChangeAspect="1"/>
          </p:cNvPicPr>
          <p:nvPr/>
        </p:nvPicPr>
        <p:blipFill rotWithShape="1">
          <a:blip r:embed="rId2"/>
          <a:srcRect r="94328"/>
          <a:stretch/>
        </p:blipFill>
        <p:spPr>
          <a:xfrm>
            <a:off x="856859" y="1295610"/>
            <a:ext cx="523706" cy="5019779"/>
          </a:xfrm>
          <a:prstGeom prst="rect">
            <a:avLst/>
          </a:prstGeom>
          <a:ln>
            <a:solidFill>
              <a:schemeClr val="bg2">
                <a:lumMod val="50000"/>
              </a:schemeClr>
            </a:solidFill>
          </a:ln>
        </p:spPr>
      </p:pic>
      <p:sp>
        <p:nvSpPr>
          <p:cNvPr id="15" name="TextBox 14">
            <a:extLst>
              <a:ext uri="{FF2B5EF4-FFF2-40B4-BE49-F238E27FC236}">
                <a16:creationId xmlns:a16="http://schemas.microsoft.com/office/drawing/2014/main" id="{920DD1C1-5AA8-48BC-8319-261A8D4A7D75}"/>
              </a:ext>
            </a:extLst>
          </p:cNvPr>
          <p:cNvSpPr txBox="1"/>
          <p:nvPr/>
        </p:nvSpPr>
        <p:spPr>
          <a:xfrm>
            <a:off x="3845859" y="1414522"/>
            <a:ext cx="6113928" cy="646331"/>
          </a:xfrm>
          <a:prstGeom prst="rect">
            <a:avLst/>
          </a:prstGeom>
          <a:noFill/>
        </p:spPr>
        <p:txBody>
          <a:bodyPr wrap="square">
            <a:spAutoFit/>
          </a:bodyPr>
          <a:lstStyle/>
          <a:p>
            <a:r>
              <a:rPr lang="en-US" altLang="ko-KR" dirty="0"/>
              <a:t>The transform gate activity for a single example </a:t>
            </a:r>
          </a:p>
          <a:p>
            <a:r>
              <a:rPr lang="en-US" altLang="ko-KR" dirty="0"/>
              <a:t>is very </a:t>
            </a:r>
            <a:r>
              <a:rPr lang="en-US" altLang="ko-KR" b="1" dirty="0"/>
              <a:t>sparse</a:t>
            </a:r>
            <a:endParaRPr lang="ko-KR" altLang="en-US" b="1" dirty="0"/>
          </a:p>
        </p:txBody>
      </p:sp>
    </p:spTree>
    <p:extLst>
      <p:ext uri="{BB962C8B-B14F-4D97-AF65-F5344CB8AC3E}">
        <p14:creationId xmlns:p14="http://schemas.microsoft.com/office/powerpoint/2010/main" val="275774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Abstract</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0"/>
            <a:ext cx="9633399" cy="3604939"/>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 name="TextBox 12">
            <a:extLst>
              <a:ext uri="{FF2B5EF4-FFF2-40B4-BE49-F238E27FC236}">
                <a16:creationId xmlns:a16="http://schemas.microsoft.com/office/drawing/2014/main" id="{11913043-1348-4C6F-B3E2-AB49153616B4}"/>
              </a:ext>
            </a:extLst>
          </p:cNvPr>
          <p:cNvSpPr txBox="1"/>
          <p:nvPr/>
        </p:nvSpPr>
        <p:spPr>
          <a:xfrm>
            <a:off x="1272155" y="1513085"/>
            <a:ext cx="9127222" cy="2862322"/>
          </a:xfrm>
          <a:prstGeom prst="rect">
            <a:avLst/>
          </a:prstGeom>
          <a:noFill/>
        </p:spPr>
        <p:txBody>
          <a:bodyPr wrap="square" rtlCol="0">
            <a:spAutoFit/>
          </a:bodyPr>
          <a:lstStyle/>
          <a:p>
            <a:r>
              <a:rPr lang="en-US" altLang="ko-KR" sz="2000" dirty="0"/>
              <a:t>Theoretical and empirical evidence indicates that the depth of neural networks is crucial for their success. </a:t>
            </a:r>
          </a:p>
          <a:p>
            <a:r>
              <a:rPr lang="en-US" altLang="ko-KR" sz="2000" dirty="0"/>
              <a:t>However, training becomes more difficult as </a:t>
            </a:r>
            <a:r>
              <a:rPr lang="en-US" altLang="ko-KR" sz="2000" b="1" dirty="0"/>
              <a:t>depth increases</a:t>
            </a:r>
            <a:r>
              <a:rPr lang="en-US" altLang="ko-KR" sz="2000" dirty="0"/>
              <a:t>.</a:t>
            </a:r>
          </a:p>
          <a:p>
            <a:endParaRPr lang="en-US" altLang="ko-KR" sz="2000" dirty="0"/>
          </a:p>
          <a:p>
            <a:r>
              <a:rPr lang="en-US" altLang="ko-KR" sz="2000" b="1" dirty="0"/>
              <a:t>Highway networks </a:t>
            </a:r>
            <a:r>
              <a:rPr lang="en-US" altLang="ko-KR" sz="2000" dirty="0"/>
              <a:t>allow unimpeded information flow across many layers </a:t>
            </a:r>
          </a:p>
          <a:p>
            <a:r>
              <a:rPr lang="en-US" altLang="ko-KR" sz="2000" dirty="0"/>
              <a:t>on information highways</a:t>
            </a:r>
            <a:endParaRPr lang="en-US" altLang="ko-KR" sz="2400" dirty="0"/>
          </a:p>
          <a:p>
            <a:pPr marL="285750" indent="-285750">
              <a:buFontTx/>
              <a:buChar char="-"/>
            </a:pPr>
            <a:r>
              <a:rPr lang="en-US" altLang="ko-KR" sz="2000" dirty="0"/>
              <a:t>use adaptive </a:t>
            </a:r>
            <a:r>
              <a:rPr lang="en-US" altLang="ko-KR" sz="2000" b="1" dirty="0"/>
              <a:t>gating units </a:t>
            </a:r>
            <a:r>
              <a:rPr lang="en-US" altLang="ko-KR" sz="2000" dirty="0"/>
              <a:t>to regulate the information flow. </a:t>
            </a:r>
          </a:p>
          <a:p>
            <a:pPr marL="285750" indent="-285750">
              <a:buFontTx/>
              <a:buChar char="-"/>
            </a:pPr>
            <a:r>
              <a:rPr lang="en-US" altLang="ko-KR" sz="2000" dirty="0"/>
              <a:t>Even with hundreds of layers, highway networks can be trained directly through simple gradient descent. </a:t>
            </a:r>
          </a:p>
        </p:txBody>
      </p:sp>
    </p:spTree>
    <p:extLst>
      <p:ext uri="{BB962C8B-B14F-4D97-AF65-F5344CB8AC3E}">
        <p14:creationId xmlns:p14="http://schemas.microsoft.com/office/powerpoint/2010/main" val="323911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Analysis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4" name="그림 13">
            <a:extLst>
              <a:ext uri="{FF2B5EF4-FFF2-40B4-BE49-F238E27FC236}">
                <a16:creationId xmlns:a16="http://schemas.microsoft.com/office/drawing/2014/main" id="{C7AC2C43-B363-4360-AF49-41036C41281F}"/>
              </a:ext>
            </a:extLst>
          </p:cNvPr>
          <p:cNvPicPr>
            <a:picLocks noChangeAspect="1"/>
          </p:cNvPicPr>
          <p:nvPr/>
        </p:nvPicPr>
        <p:blipFill rotWithShape="1">
          <a:blip r:embed="rId2"/>
          <a:srcRect r="94328"/>
          <a:stretch/>
        </p:blipFill>
        <p:spPr>
          <a:xfrm>
            <a:off x="856859" y="1349399"/>
            <a:ext cx="523706" cy="5019779"/>
          </a:xfrm>
          <a:prstGeom prst="rect">
            <a:avLst/>
          </a:prstGeom>
          <a:ln>
            <a:solidFill>
              <a:schemeClr val="bg2">
                <a:lumMod val="50000"/>
              </a:schemeClr>
            </a:solidFill>
          </a:ln>
        </p:spPr>
      </p:pic>
      <p:sp>
        <p:nvSpPr>
          <p:cNvPr id="15" name="TextBox 14">
            <a:extLst>
              <a:ext uri="{FF2B5EF4-FFF2-40B4-BE49-F238E27FC236}">
                <a16:creationId xmlns:a16="http://schemas.microsoft.com/office/drawing/2014/main" id="{920DD1C1-5AA8-48BC-8319-261A8D4A7D75}"/>
              </a:ext>
            </a:extLst>
          </p:cNvPr>
          <p:cNvSpPr txBox="1"/>
          <p:nvPr/>
        </p:nvSpPr>
        <p:spPr>
          <a:xfrm>
            <a:off x="4177552" y="1635622"/>
            <a:ext cx="6510563" cy="1477328"/>
          </a:xfrm>
          <a:prstGeom prst="rect">
            <a:avLst/>
          </a:prstGeom>
          <a:noFill/>
        </p:spPr>
        <p:txBody>
          <a:bodyPr wrap="square">
            <a:spAutoFit/>
          </a:bodyPr>
          <a:lstStyle/>
          <a:p>
            <a:r>
              <a:rPr lang="en-US" altLang="ko-KR" dirty="0"/>
              <a:t>The block outputs and visualizes the concept of “-</a:t>
            </a:r>
            <a:r>
              <a:rPr lang="en-US" altLang="ko-KR" b="1" dirty="0"/>
              <a:t>information highways</a:t>
            </a:r>
            <a:r>
              <a:rPr lang="en-US" altLang="ko-KR" dirty="0"/>
              <a:t>. </a:t>
            </a:r>
          </a:p>
          <a:p>
            <a:r>
              <a:rPr lang="en-US" altLang="ko-KR" dirty="0"/>
              <a:t>Most of the outputs stay constant over many layers forming a pattern of stripes. </a:t>
            </a:r>
          </a:p>
          <a:p>
            <a:r>
              <a:rPr lang="en-US" altLang="ko-KR" dirty="0"/>
              <a:t>Most of the change in outputs happens in the early layers</a:t>
            </a:r>
            <a:endParaRPr lang="ko-KR" altLang="en-US" dirty="0"/>
          </a:p>
        </p:txBody>
      </p:sp>
      <p:pic>
        <p:nvPicPr>
          <p:cNvPr id="11" name="그림 10">
            <a:extLst>
              <a:ext uri="{FF2B5EF4-FFF2-40B4-BE49-F238E27FC236}">
                <a16:creationId xmlns:a16="http://schemas.microsoft.com/office/drawing/2014/main" id="{BDF30990-384A-4D23-ACE6-276D93E16AF8}"/>
              </a:ext>
            </a:extLst>
          </p:cNvPr>
          <p:cNvPicPr>
            <a:picLocks noChangeAspect="1"/>
          </p:cNvPicPr>
          <p:nvPr/>
        </p:nvPicPr>
        <p:blipFill rotWithShape="1">
          <a:blip r:embed="rId2"/>
          <a:srcRect l="75387"/>
          <a:stretch/>
        </p:blipFill>
        <p:spPr>
          <a:xfrm>
            <a:off x="1503884" y="1349398"/>
            <a:ext cx="2272442" cy="5019779"/>
          </a:xfrm>
          <a:prstGeom prst="rect">
            <a:avLst/>
          </a:prstGeom>
          <a:ln w="28575">
            <a:solidFill>
              <a:schemeClr val="bg2">
                <a:lumMod val="50000"/>
              </a:schemeClr>
            </a:solidFill>
          </a:ln>
        </p:spPr>
      </p:pic>
    </p:spTree>
    <p:extLst>
      <p:ext uri="{BB962C8B-B14F-4D97-AF65-F5344CB8AC3E}">
        <p14:creationId xmlns:p14="http://schemas.microsoft.com/office/powerpoint/2010/main" val="99959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045099"/>
            <a:ext cx="10062986" cy="2322181"/>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 name="TextBox 12">
            <a:extLst>
              <a:ext uri="{FF2B5EF4-FFF2-40B4-BE49-F238E27FC236}">
                <a16:creationId xmlns:a16="http://schemas.microsoft.com/office/drawing/2014/main" id="{11913043-1348-4C6F-B3E2-AB49153616B4}"/>
              </a:ext>
            </a:extLst>
          </p:cNvPr>
          <p:cNvSpPr txBox="1"/>
          <p:nvPr/>
        </p:nvSpPr>
        <p:spPr>
          <a:xfrm>
            <a:off x="1191473" y="1301534"/>
            <a:ext cx="9127222" cy="1846659"/>
          </a:xfrm>
          <a:prstGeom prst="rect">
            <a:avLst/>
          </a:prstGeom>
          <a:noFill/>
        </p:spPr>
        <p:txBody>
          <a:bodyPr wrap="square" rtlCol="0">
            <a:spAutoFit/>
          </a:bodyPr>
          <a:lstStyle/>
          <a:p>
            <a:r>
              <a:rPr lang="en-US" altLang="ko-KR" sz="2400" b="1" dirty="0"/>
              <a:t>Routing of Information</a:t>
            </a:r>
          </a:p>
          <a:p>
            <a:r>
              <a:rPr lang="en-US" altLang="ko-KR" dirty="0"/>
              <a:t>- One possible advantage of the highway architecture over hard-wired shortcut connections is that the network can learn to dynamically adjust the routing of the information based on the current input. This begs the question: </a:t>
            </a:r>
          </a:p>
          <a:p>
            <a:r>
              <a:rPr lang="en-US" altLang="ko-KR" b="1" dirty="0"/>
              <a:t>1. </a:t>
            </a:r>
            <a:r>
              <a:rPr lang="en-US" altLang="ko-KR" dirty="0"/>
              <a:t>does this </a:t>
            </a:r>
            <a:r>
              <a:rPr lang="en-US" altLang="ko-KR" dirty="0" err="1"/>
              <a:t>behaviour</a:t>
            </a:r>
            <a:r>
              <a:rPr lang="en-US" altLang="ko-KR" dirty="0"/>
              <a:t> manifest itself in trained networks </a:t>
            </a:r>
          </a:p>
          <a:p>
            <a:r>
              <a:rPr lang="en-US" altLang="ko-KR" b="1" dirty="0"/>
              <a:t>2. </a:t>
            </a:r>
            <a:r>
              <a:rPr lang="en-US" altLang="ko-KR" dirty="0"/>
              <a:t>do they just learn a static routing that applies to all inputs similarly</a:t>
            </a:r>
          </a:p>
        </p:txBody>
      </p:sp>
      <p:pic>
        <p:nvPicPr>
          <p:cNvPr id="14" name="그림 13">
            <a:extLst>
              <a:ext uri="{FF2B5EF4-FFF2-40B4-BE49-F238E27FC236}">
                <a16:creationId xmlns:a16="http://schemas.microsoft.com/office/drawing/2014/main" id="{CBA0E2B9-043E-4554-B8AC-0676EA39A6F0}"/>
              </a:ext>
            </a:extLst>
          </p:cNvPr>
          <p:cNvPicPr>
            <a:picLocks noChangeAspect="1"/>
          </p:cNvPicPr>
          <p:nvPr/>
        </p:nvPicPr>
        <p:blipFill rotWithShape="1">
          <a:blip r:embed="rId2"/>
          <a:srcRect t="49445"/>
          <a:stretch/>
        </p:blipFill>
        <p:spPr>
          <a:xfrm>
            <a:off x="951793" y="3469975"/>
            <a:ext cx="7907135" cy="2173360"/>
          </a:xfrm>
          <a:prstGeom prst="rect">
            <a:avLst/>
          </a:prstGeom>
          <a:ln w="28575">
            <a:solidFill>
              <a:schemeClr val="bg2">
                <a:lumMod val="50000"/>
              </a:schemeClr>
            </a:solidFill>
          </a:ln>
        </p:spPr>
      </p:pic>
      <p:sp>
        <p:nvSpPr>
          <p:cNvPr id="16" name="TextBox 15">
            <a:extLst>
              <a:ext uri="{FF2B5EF4-FFF2-40B4-BE49-F238E27FC236}">
                <a16:creationId xmlns:a16="http://schemas.microsoft.com/office/drawing/2014/main" id="{C29695B7-C866-492D-B13D-4B76A63115D7}"/>
              </a:ext>
            </a:extLst>
          </p:cNvPr>
          <p:cNvSpPr txBox="1"/>
          <p:nvPr/>
        </p:nvSpPr>
        <p:spPr>
          <a:xfrm>
            <a:off x="856859" y="5746030"/>
            <a:ext cx="11323245" cy="923330"/>
          </a:xfrm>
          <a:prstGeom prst="rect">
            <a:avLst/>
          </a:prstGeom>
          <a:noFill/>
        </p:spPr>
        <p:txBody>
          <a:bodyPr wrap="square">
            <a:spAutoFit/>
          </a:bodyPr>
          <a:lstStyle/>
          <a:p>
            <a:r>
              <a:rPr lang="en-US" altLang="ko-KR" dirty="0"/>
              <a:t>Most transform gates are active on average, while they show very selective activity for the single example. This implies that for each sample only a few blocks perform transformation </a:t>
            </a:r>
          </a:p>
          <a:p>
            <a:r>
              <a:rPr lang="en-US" altLang="ko-KR" dirty="0"/>
              <a:t>but different blocks are utilized by different samples.</a:t>
            </a:r>
            <a:endParaRPr lang="ko-KR" altLang="en-US" dirty="0"/>
          </a:p>
        </p:txBody>
      </p:sp>
    </p:spTree>
    <p:extLst>
      <p:ext uri="{BB962C8B-B14F-4D97-AF65-F5344CB8AC3E}">
        <p14:creationId xmlns:p14="http://schemas.microsoft.com/office/powerpoint/2010/main" val="3353221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1"/>
            <a:ext cx="10106976" cy="1449584"/>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 name="TextBox 12">
            <a:extLst>
              <a:ext uri="{FF2B5EF4-FFF2-40B4-BE49-F238E27FC236}">
                <a16:creationId xmlns:a16="http://schemas.microsoft.com/office/drawing/2014/main" id="{11913043-1348-4C6F-B3E2-AB49153616B4}"/>
              </a:ext>
            </a:extLst>
          </p:cNvPr>
          <p:cNvSpPr txBox="1"/>
          <p:nvPr/>
        </p:nvSpPr>
        <p:spPr>
          <a:xfrm>
            <a:off x="1125456" y="1384607"/>
            <a:ext cx="9364801" cy="1015663"/>
          </a:xfrm>
          <a:prstGeom prst="rect">
            <a:avLst/>
          </a:prstGeom>
          <a:noFill/>
        </p:spPr>
        <p:txBody>
          <a:bodyPr wrap="square" rtlCol="0">
            <a:spAutoFit/>
          </a:bodyPr>
          <a:lstStyle/>
          <a:p>
            <a:r>
              <a:rPr lang="en-US" altLang="ko-KR" sz="2000" dirty="0"/>
              <a:t>For MNIST digits 0 and 7 substantial differences can be seen within the first 15 layers, while for CIFAR class numbers 0 and 1 the differences are sparser and spread out over all layers.</a:t>
            </a:r>
          </a:p>
        </p:txBody>
      </p:sp>
      <p:pic>
        <p:nvPicPr>
          <p:cNvPr id="3" name="그림 2">
            <a:extLst>
              <a:ext uri="{FF2B5EF4-FFF2-40B4-BE49-F238E27FC236}">
                <a16:creationId xmlns:a16="http://schemas.microsoft.com/office/drawing/2014/main" id="{120B923C-9A3A-414C-BA1C-6A0161B2C7DE}"/>
              </a:ext>
            </a:extLst>
          </p:cNvPr>
          <p:cNvPicPr>
            <a:picLocks noChangeAspect="1"/>
          </p:cNvPicPr>
          <p:nvPr/>
        </p:nvPicPr>
        <p:blipFill>
          <a:blip r:embed="rId2"/>
          <a:stretch>
            <a:fillRect/>
          </a:stretch>
        </p:blipFill>
        <p:spPr>
          <a:xfrm>
            <a:off x="1023164" y="2732464"/>
            <a:ext cx="8789708" cy="2785310"/>
          </a:xfrm>
          <a:prstGeom prst="rect">
            <a:avLst/>
          </a:prstGeom>
          <a:ln w="28575">
            <a:solidFill>
              <a:schemeClr val="bg2">
                <a:lumMod val="50000"/>
              </a:schemeClr>
            </a:solidFill>
          </a:ln>
        </p:spPr>
      </p:pic>
      <p:sp>
        <p:nvSpPr>
          <p:cNvPr id="17" name="직사각형 16">
            <a:extLst>
              <a:ext uri="{FF2B5EF4-FFF2-40B4-BE49-F238E27FC236}">
                <a16:creationId xmlns:a16="http://schemas.microsoft.com/office/drawing/2014/main" id="{5750D6F8-4EDF-4E45-98C6-867536ACC148}"/>
              </a:ext>
            </a:extLst>
          </p:cNvPr>
          <p:cNvSpPr/>
          <p:nvPr/>
        </p:nvSpPr>
        <p:spPr>
          <a:xfrm>
            <a:off x="951446" y="5655193"/>
            <a:ext cx="9837119" cy="7321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Visualization showing the extent to which the mean transform gate activity </a:t>
            </a:r>
          </a:p>
          <a:p>
            <a:pPr algn="ctr"/>
            <a:r>
              <a:rPr lang="en-US" altLang="ko-KR" b="1" dirty="0">
                <a:solidFill>
                  <a:schemeClr val="tx1"/>
                </a:solidFill>
              </a:rPr>
              <a:t>for certain classes differs from the mean activity over all training samples</a:t>
            </a:r>
            <a:endParaRPr lang="ko-KR" altLang="en-US" b="1" dirty="0">
              <a:solidFill>
                <a:schemeClr val="tx1"/>
              </a:solidFill>
            </a:endParaRPr>
          </a:p>
        </p:txBody>
      </p:sp>
    </p:spTree>
    <p:extLst>
      <p:ext uri="{BB962C8B-B14F-4D97-AF65-F5344CB8AC3E}">
        <p14:creationId xmlns:p14="http://schemas.microsoft.com/office/powerpoint/2010/main" val="2234873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2"/>
            <a:ext cx="10331094" cy="2861762"/>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 name="TextBox 12">
            <a:extLst>
              <a:ext uri="{FF2B5EF4-FFF2-40B4-BE49-F238E27FC236}">
                <a16:creationId xmlns:a16="http://schemas.microsoft.com/office/drawing/2014/main" id="{11913043-1348-4C6F-B3E2-AB49153616B4}"/>
              </a:ext>
            </a:extLst>
          </p:cNvPr>
          <p:cNvSpPr txBox="1"/>
          <p:nvPr/>
        </p:nvSpPr>
        <p:spPr>
          <a:xfrm>
            <a:off x="1125456" y="1384607"/>
            <a:ext cx="9451637" cy="2308324"/>
          </a:xfrm>
          <a:prstGeom prst="rect">
            <a:avLst/>
          </a:prstGeom>
          <a:noFill/>
        </p:spPr>
        <p:txBody>
          <a:bodyPr wrap="square" rtlCol="0">
            <a:spAutoFit/>
          </a:bodyPr>
          <a:lstStyle/>
          <a:p>
            <a:r>
              <a:rPr lang="en-US" altLang="ko-KR" sz="2400" b="1" dirty="0"/>
              <a:t>Layer Importance</a:t>
            </a:r>
          </a:p>
          <a:p>
            <a:r>
              <a:rPr lang="en-US" altLang="ko-KR" sz="2000" dirty="0"/>
              <a:t>- Since we bias all the transform gates towards being closed, </a:t>
            </a:r>
          </a:p>
          <a:p>
            <a:r>
              <a:rPr lang="en-US" altLang="ko-KR" sz="2000" dirty="0"/>
              <a:t>in the beginning every layer mostly copies the activations of the previous layer. </a:t>
            </a:r>
          </a:p>
          <a:p>
            <a:r>
              <a:rPr lang="en-US" altLang="ko-KR" sz="2000" dirty="0"/>
              <a:t>- Does training indeed change this </a:t>
            </a:r>
            <a:r>
              <a:rPr lang="en-US" altLang="ko-KR" sz="2000" dirty="0" err="1"/>
              <a:t>behaviour</a:t>
            </a:r>
            <a:r>
              <a:rPr lang="en-US" altLang="ko-KR" sz="2000" dirty="0"/>
              <a:t>, or is the final network still essentially equivalent to a network with a much fewer layers?</a:t>
            </a:r>
          </a:p>
          <a:p>
            <a:r>
              <a:rPr lang="en-US" altLang="ko-KR" sz="2000" dirty="0"/>
              <a:t>- we investigated the extent to which lesioning a single layer affects the total performance of trained networks .</a:t>
            </a:r>
          </a:p>
        </p:txBody>
      </p:sp>
    </p:spTree>
    <p:extLst>
      <p:ext uri="{BB962C8B-B14F-4D97-AF65-F5344CB8AC3E}">
        <p14:creationId xmlns:p14="http://schemas.microsoft.com/office/powerpoint/2010/main" val="4035489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3" name="그림 2">
            <a:extLst>
              <a:ext uri="{FF2B5EF4-FFF2-40B4-BE49-F238E27FC236}">
                <a16:creationId xmlns:a16="http://schemas.microsoft.com/office/drawing/2014/main" id="{11DB05B1-334A-4634-B7E8-510883582193}"/>
              </a:ext>
            </a:extLst>
          </p:cNvPr>
          <p:cNvPicPr>
            <a:picLocks noChangeAspect="1"/>
          </p:cNvPicPr>
          <p:nvPr/>
        </p:nvPicPr>
        <p:blipFill>
          <a:blip r:embed="rId2"/>
          <a:stretch>
            <a:fillRect/>
          </a:stretch>
        </p:blipFill>
        <p:spPr>
          <a:xfrm>
            <a:off x="962948" y="3563232"/>
            <a:ext cx="7944509" cy="3034120"/>
          </a:xfrm>
          <a:prstGeom prst="rect">
            <a:avLst/>
          </a:prstGeom>
          <a:ln w="28575">
            <a:solidFill>
              <a:schemeClr val="bg2">
                <a:lumMod val="50000"/>
              </a:schemeClr>
            </a:solidFill>
          </a:ln>
        </p:spPr>
      </p:pic>
      <p:grpSp>
        <p:nvGrpSpPr>
          <p:cNvPr id="15" name="그룹 14">
            <a:extLst>
              <a:ext uri="{FF2B5EF4-FFF2-40B4-BE49-F238E27FC236}">
                <a16:creationId xmlns:a16="http://schemas.microsoft.com/office/drawing/2014/main" id="{2205830A-82A6-40A0-BE5A-3B2BA46171FF}"/>
              </a:ext>
            </a:extLst>
          </p:cNvPr>
          <p:cNvGrpSpPr/>
          <p:nvPr/>
        </p:nvGrpSpPr>
        <p:grpSpPr>
          <a:xfrm>
            <a:off x="856859" y="1044921"/>
            <a:ext cx="11245494" cy="2384079"/>
            <a:chOff x="755576" y="404664"/>
            <a:chExt cx="7632848" cy="2736304"/>
          </a:xfrm>
        </p:grpSpPr>
        <p:sp>
          <p:nvSpPr>
            <p:cNvPr id="16" name="직사각형 15">
              <a:extLst>
                <a:ext uri="{FF2B5EF4-FFF2-40B4-BE49-F238E27FC236}">
                  <a16:creationId xmlns:a16="http://schemas.microsoft.com/office/drawing/2014/main" id="{6AB61975-132B-41D9-868D-08EB73219D9D}"/>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49916713-6B30-441E-97EE-D5660AFA0783}"/>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8" name="TextBox 17">
            <a:extLst>
              <a:ext uri="{FF2B5EF4-FFF2-40B4-BE49-F238E27FC236}">
                <a16:creationId xmlns:a16="http://schemas.microsoft.com/office/drawing/2014/main" id="{0314BF32-D95E-4119-A8A1-763ED4FB2EF4}"/>
              </a:ext>
            </a:extLst>
          </p:cNvPr>
          <p:cNvSpPr txBox="1"/>
          <p:nvPr/>
        </p:nvSpPr>
        <p:spPr>
          <a:xfrm>
            <a:off x="1142007" y="1303178"/>
            <a:ext cx="10804006" cy="1938992"/>
          </a:xfrm>
          <a:prstGeom prst="rect">
            <a:avLst/>
          </a:prstGeom>
          <a:noFill/>
        </p:spPr>
        <p:txBody>
          <a:bodyPr wrap="square" rtlCol="0">
            <a:spAutoFit/>
          </a:bodyPr>
          <a:lstStyle/>
          <a:p>
            <a:r>
              <a:rPr lang="en-US" altLang="ko-KR" sz="2000" dirty="0"/>
              <a:t>- it can be seen that the error rises significantly if any one of the early layers is removed, but layers 15 − 45 seem to have close to no effect on the final performance.</a:t>
            </a:r>
          </a:p>
          <a:p>
            <a:r>
              <a:rPr lang="en-US" altLang="ko-KR" sz="2000" dirty="0"/>
              <a:t>- Different picture for the CIFAR-100 dataset with performance degrading noticeably when removing any of the first ≈ 40 layers. </a:t>
            </a:r>
          </a:p>
          <a:p>
            <a:r>
              <a:rPr lang="en-US" altLang="ko-KR" sz="2000" dirty="0"/>
              <a:t>- This suggests that for complex problems a highway network can learn to utilize all of its layers, while for simpler problems like MNIST it will keep many of the unneeded layers idle</a:t>
            </a:r>
            <a:endParaRPr lang="ko-KR" altLang="en-US" sz="2000" dirty="0"/>
          </a:p>
        </p:txBody>
      </p:sp>
    </p:spTree>
    <p:extLst>
      <p:ext uri="{BB962C8B-B14F-4D97-AF65-F5344CB8AC3E}">
        <p14:creationId xmlns:p14="http://schemas.microsoft.com/office/powerpoint/2010/main" val="147250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Discussion</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3" name="그룹 12">
            <a:extLst>
              <a:ext uri="{FF2B5EF4-FFF2-40B4-BE49-F238E27FC236}">
                <a16:creationId xmlns:a16="http://schemas.microsoft.com/office/drawing/2014/main" id="{B0A7C6BA-9C88-4520-A3E7-B6018AB73F0E}"/>
              </a:ext>
            </a:extLst>
          </p:cNvPr>
          <p:cNvGrpSpPr/>
          <p:nvPr/>
        </p:nvGrpSpPr>
        <p:grpSpPr>
          <a:xfrm>
            <a:off x="856858" y="1241613"/>
            <a:ext cx="9918717" cy="2187388"/>
            <a:chOff x="755576" y="404664"/>
            <a:chExt cx="7632848" cy="2736304"/>
          </a:xfrm>
        </p:grpSpPr>
        <p:sp>
          <p:nvSpPr>
            <p:cNvPr id="14" name="직사각형 13">
              <a:extLst>
                <a:ext uri="{FF2B5EF4-FFF2-40B4-BE49-F238E27FC236}">
                  <a16:creationId xmlns:a16="http://schemas.microsoft.com/office/drawing/2014/main" id="{E1AA4D32-5B46-4776-8EAB-AB7622AE01BA}"/>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21D9C220-4B21-431B-849F-431946CE3122}"/>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0" name="TextBox 19">
            <a:extLst>
              <a:ext uri="{FF2B5EF4-FFF2-40B4-BE49-F238E27FC236}">
                <a16:creationId xmlns:a16="http://schemas.microsoft.com/office/drawing/2014/main" id="{EAD85C70-EFD0-45A6-B5D2-B567652098F7}"/>
              </a:ext>
            </a:extLst>
          </p:cNvPr>
          <p:cNvSpPr txBox="1"/>
          <p:nvPr/>
        </p:nvSpPr>
        <p:spPr>
          <a:xfrm>
            <a:off x="1192306" y="1537902"/>
            <a:ext cx="9144000" cy="1631216"/>
          </a:xfrm>
          <a:prstGeom prst="rect">
            <a:avLst/>
          </a:prstGeom>
          <a:noFill/>
        </p:spPr>
        <p:txBody>
          <a:bodyPr wrap="square">
            <a:spAutoFit/>
          </a:bodyPr>
          <a:lstStyle/>
          <a:p>
            <a:r>
              <a:rPr lang="en-US" altLang="ko-KR" sz="2000" dirty="0"/>
              <a:t>- Very deep highway networks can directly be trained with simple gradient descent methods due to their specific architecture.</a:t>
            </a:r>
          </a:p>
          <a:p>
            <a:r>
              <a:rPr lang="en-US" altLang="ko-KR" sz="2000" dirty="0"/>
              <a:t>- The additional parameters required by the gating mechanism help in routing information through the use of multiplicative connections, responding differently to different inputs, unlike fixed skip connections</a:t>
            </a:r>
            <a:endParaRPr lang="ko-KR" altLang="en-US" sz="2000" dirty="0"/>
          </a:p>
        </p:txBody>
      </p:sp>
    </p:spTree>
    <p:extLst>
      <p:ext uri="{BB962C8B-B14F-4D97-AF65-F5344CB8AC3E}">
        <p14:creationId xmlns:p14="http://schemas.microsoft.com/office/powerpoint/2010/main" val="250045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Introduction</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0"/>
            <a:ext cx="10214553" cy="4875827"/>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 name="TextBox 12">
            <a:extLst>
              <a:ext uri="{FF2B5EF4-FFF2-40B4-BE49-F238E27FC236}">
                <a16:creationId xmlns:a16="http://schemas.microsoft.com/office/drawing/2014/main" id="{11913043-1348-4C6F-B3E2-AB49153616B4}"/>
              </a:ext>
            </a:extLst>
          </p:cNvPr>
          <p:cNvSpPr txBox="1"/>
          <p:nvPr/>
        </p:nvSpPr>
        <p:spPr>
          <a:xfrm>
            <a:off x="1288669" y="1595437"/>
            <a:ext cx="9127222" cy="4154984"/>
          </a:xfrm>
          <a:prstGeom prst="rect">
            <a:avLst/>
          </a:prstGeom>
          <a:noFill/>
        </p:spPr>
        <p:txBody>
          <a:bodyPr wrap="square" rtlCol="0">
            <a:spAutoFit/>
          </a:bodyPr>
          <a:lstStyle/>
          <a:p>
            <a:r>
              <a:rPr lang="en-US" altLang="ko-KR" sz="2000" dirty="0"/>
              <a:t>In fact, deep networks can represent certain function classes far more efficiently than shallow ones.</a:t>
            </a:r>
          </a:p>
          <a:p>
            <a:endParaRPr lang="en-US" altLang="ko-KR" sz="2000" dirty="0"/>
          </a:p>
          <a:p>
            <a:r>
              <a:rPr lang="en-US" altLang="ko-KR" sz="2000" dirty="0"/>
              <a:t>To deal with the difficulties of training deep networks, some researchers have focused on developing better optimizers.</a:t>
            </a:r>
            <a:endParaRPr lang="en-US" altLang="ko-KR" sz="2400" dirty="0"/>
          </a:p>
          <a:p>
            <a:endParaRPr lang="en-US" altLang="ko-KR" sz="2000" dirty="0"/>
          </a:p>
          <a:p>
            <a:r>
              <a:rPr lang="en-US" altLang="ko-KR" sz="2000" dirty="0"/>
              <a:t>Skip connections between layers or to output layers have long been used in neural networks, more recently with the explicit aim to improve the flow of information.</a:t>
            </a:r>
            <a:endParaRPr lang="en-US" altLang="ko-KR" sz="2400" dirty="0"/>
          </a:p>
          <a:p>
            <a:endParaRPr lang="en-US" altLang="ko-KR" sz="2000" dirty="0"/>
          </a:p>
          <a:p>
            <a:r>
              <a:rPr lang="en-US" altLang="ko-KR" sz="2000" dirty="0"/>
              <a:t>LSTM-inspired adaptive gating mechanism that allows for computation paths along which information can flow across many layers without attenuation. </a:t>
            </a:r>
          </a:p>
          <a:p>
            <a:r>
              <a:rPr lang="en-US" altLang="ko-KR" sz="2000" dirty="0"/>
              <a:t>-&gt; </a:t>
            </a:r>
            <a:r>
              <a:rPr lang="en-US" altLang="ko-KR" sz="2000" b="1" dirty="0"/>
              <a:t>information highways.</a:t>
            </a:r>
          </a:p>
        </p:txBody>
      </p:sp>
    </p:spTree>
    <p:extLst>
      <p:ext uri="{BB962C8B-B14F-4D97-AF65-F5344CB8AC3E}">
        <p14:creationId xmlns:p14="http://schemas.microsoft.com/office/powerpoint/2010/main" val="185016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Highway Networks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0"/>
            <a:ext cx="10295235" cy="4053173"/>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1913043-1348-4C6F-B3E2-AB49153616B4}"/>
                  </a:ext>
                </a:extLst>
              </p:cNvPr>
              <p:cNvSpPr txBox="1"/>
              <p:nvPr/>
            </p:nvSpPr>
            <p:spPr>
              <a:xfrm>
                <a:off x="1132514" y="1459684"/>
                <a:ext cx="9643062" cy="1152175"/>
              </a:xfrm>
              <a:prstGeom prst="rect">
                <a:avLst/>
              </a:prstGeom>
              <a:noFill/>
            </p:spPr>
            <p:txBody>
              <a:bodyPr wrap="square" rtlCol="0">
                <a:spAutoFit/>
              </a:bodyPr>
              <a:lstStyle/>
              <a:p>
                <a:pPr marL="457200" indent="-457200">
                  <a:buAutoNum type="arabicPeriod"/>
                </a:pPr>
                <a:r>
                  <a:rPr lang="en-US" altLang="ko-KR" sz="2400" b="1" dirty="0"/>
                  <a:t>A plain feedforward neural network </a:t>
                </a:r>
              </a:p>
              <a:p>
                <a:r>
                  <a:rPr lang="en-US" altLang="ko-KR" sz="2400" b="1" dirty="0"/>
                  <a:t>- </a:t>
                </a:r>
                <a:r>
                  <a:rPr lang="en-US" altLang="ko-KR" sz="2000" dirty="0"/>
                  <a:t>L layers where the l-</a:t>
                </a:r>
                <a:r>
                  <a:rPr lang="en-US" altLang="ko-KR" sz="2000" dirty="0" err="1"/>
                  <a:t>th</a:t>
                </a:r>
                <a:r>
                  <a:rPr lang="en-US" altLang="ko-KR" sz="2000" dirty="0"/>
                  <a:t> layer (l∈{1, 2, ..., L}) applies a non-linear transformation </a:t>
                </a:r>
                <a:r>
                  <a:rPr lang="en-US" altLang="ko-KR" sz="2000" b="1" dirty="0"/>
                  <a:t>H</a:t>
                </a:r>
                <a:r>
                  <a:rPr lang="en-US" altLang="ko-KR" sz="2000" dirty="0"/>
                  <a:t> (parameterized by </a:t>
                </a:r>
                <a14:m>
                  <m:oMath xmlns:m="http://schemas.openxmlformats.org/officeDocument/2006/math">
                    <m:sSub>
                      <m:sSubPr>
                        <m:ctrlPr>
                          <a:rPr lang="en-US" altLang="ko-KR" sz="2000" i="1" dirty="0" smtClean="0">
                            <a:latin typeface="Cambria Math" panose="02040503050406030204" pitchFamily="18" charset="0"/>
                          </a:rPr>
                        </m:ctrlPr>
                      </m:sSubPr>
                      <m:e>
                        <m:r>
                          <a:rPr lang="en-US" altLang="ko-KR" sz="2000" i="1" dirty="0">
                            <a:latin typeface="Cambria Math" panose="02040503050406030204" pitchFamily="18" charset="0"/>
                          </a:rPr>
                          <m:t>𝑊</m:t>
                        </m:r>
                      </m:e>
                      <m:sub>
                        <m:r>
                          <a:rPr lang="en-US" altLang="ko-KR" sz="2000" b="0" i="1" dirty="0" smtClean="0">
                            <a:latin typeface="Cambria Math" panose="02040503050406030204" pitchFamily="18" charset="0"/>
                          </a:rPr>
                          <m:t>𝐻</m:t>
                        </m:r>
                        <m:r>
                          <a:rPr lang="en-US" altLang="ko-KR" sz="2000" b="0" i="1" dirty="0" smtClean="0">
                            <a:latin typeface="Cambria Math" panose="02040503050406030204" pitchFamily="18" charset="0"/>
                          </a:rPr>
                          <m:t>,</m:t>
                        </m:r>
                        <m:r>
                          <a:rPr lang="en-US" altLang="ko-KR" sz="2000" b="0" i="1" dirty="0" smtClean="0">
                            <a:latin typeface="Cambria Math" panose="02040503050406030204" pitchFamily="18" charset="0"/>
                          </a:rPr>
                          <m:t>𝑙</m:t>
                        </m:r>
                      </m:sub>
                    </m:sSub>
                  </m:oMath>
                </a14:m>
                <a:r>
                  <a:rPr lang="en-US" altLang="ko-KR" sz="2000" dirty="0"/>
                  <a:t>) on its input </a:t>
                </a:r>
                <a14:m>
                  <m:oMath xmlns:m="http://schemas.openxmlformats.org/officeDocument/2006/math">
                    <m:sSub>
                      <m:sSubPr>
                        <m:ctrlPr>
                          <a:rPr lang="en-US" altLang="ko-KR" sz="2000" i="1" dirty="0" smtClean="0">
                            <a:latin typeface="Cambria Math" panose="02040503050406030204" pitchFamily="18" charset="0"/>
                          </a:rPr>
                        </m:ctrlPr>
                      </m:sSubPr>
                      <m:e>
                        <m:r>
                          <a:rPr lang="en-US" altLang="ko-KR" sz="2000" b="0" i="1" dirty="0" smtClean="0">
                            <a:latin typeface="Cambria Math" panose="02040503050406030204" pitchFamily="18" charset="0"/>
                          </a:rPr>
                          <m:t>𝑥</m:t>
                        </m:r>
                      </m:e>
                      <m:sub>
                        <m:r>
                          <a:rPr lang="en-US" altLang="ko-KR" sz="2000" b="0" i="1" dirty="0" smtClean="0">
                            <a:latin typeface="Cambria Math" panose="02040503050406030204" pitchFamily="18" charset="0"/>
                          </a:rPr>
                          <m:t>𝑙</m:t>
                        </m:r>
                      </m:sub>
                    </m:sSub>
                  </m:oMath>
                </a14:m>
                <a:r>
                  <a:rPr lang="en-US" altLang="ko-KR" sz="2000" dirty="0"/>
                  <a:t> to produce its output </a:t>
                </a:r>
                <a14:m>
                  <m:oMath xmlns:m="http://schemas.openxmlformats.org/officeDocument/2006/math">
                    <m:sSub>
                      <m:sSubPr>
                        <m:ctrlPr>
                          <a:rPr lang="en-US" altLang="ko-KR" sz="2000" i="1" smtClean="0">
                            <a:latin typeface="Cambria Math" panose="02040503050406030204" pitchFamily="18" charset="0"/>
                          </a:rPr>
                        </m:ctrlPr>
                      </m:sSubPr>
                      <m:e>
                        <m:r>
                          <a:rPr lang="en-US" altLang="ko-KR" sz="2000" b="0" i="1" smtClean="0">
                            <a:latin typeface="Cambria Math" panose="02040503050406030204" pitchFamily="18" charset="0"/>
                          </a:rPr>
                          <m:t>𝑦</m:t>
                        </m:r>
                      </m:e>
                      <m:sub>
                        <m:r>
                          <a:rPr lang="en-US" altLang="ko-KR" sz="2000" b="0" i="1" smtClean="0">
                            <a:latin typeface="Cambria Math" panose="02040503050406030204" pitchFamily="18" charset="0"/>
                          </a:rPr>
                          <m:t>𝑙</m:t>
                        </m:r>
                      </m:sub>
                    </m:sSub>
                  </m:oMath>
                </a14:m>
                <a:r>
                  <a:rPr lang="en-US" altLang="ko-KR" sz="2000" dirty="0"/>
                  <a:t> .</a:t>
                </a:r>
                <a:endParaRPr lang="en-US" altLang="ko-KR" dirty="0"/>
              </a:p>
            </p:txBody>
          </p:sp>
        </mc:Choice>
        <mc:Fallback>
          <p:sp>
            <p:nvSpPr>
              <p:cNvPr id="13" name="TextBox 12">
                <a:extLst>
                  <a:ext uri="{FF2B5EF4-FFF2-40B4-BE49-F238E27FC236}">
                    <a16:creationId xmlns:a16="http://schemas.microsoft.com/office/drawing/2014/main" id="{11913043-1348-4C6F-B3E2-AB49153616B4}"/>
                  </a:ext>
                </a:extLst>
              </p:cNvPr>
              <p:cNvSpPr txBox="1">
                <a:spLocks noRot="1" noChangeAspect="1" noMove="1" noResize="1" noEditPoints="1" noAdjustHandles="1" noChangeArrowheads="1" noChangeShapeType="1" noTextEdit="1"/>
              </p:cNvSpPr>
              <p:nvPr/>
            </p:nvSpPr>
            <p:spPr>
              <a:xfrm>
                <a:off x="1132514" y="1459684"/>
                <a:ext cx="9643062" cy="1152175"/>
              </a:xfrm>
              <a:prstGeom prst="rect">
                <a:avLst/>
              </a:prstGeom>
              <a:blipFill>
                <a:blip r:embed="rId2"/>
                <a:stretch>
                  <a:fillRect l="-1201" t="-7407" r="-379" b="-6878"/>
                </a:stretch>
              </a:blipFill>
            </p:spPr>
            <p:txBody>
              <a:bodyPr/>
              <a:lstStyle/>
              <a:p>
                <a:r>
                  <a:rPr lang="ko-KR" altLang="en-US">
                    <a:noFill/>
                  </a:rPr>
                  <a:t> </a:t>
                </a:r>
              </a:p>
            </p:txBody>
          </p:sp>
        </mc:Fallback>
      </mc:AlternateContent>
      <p:pic>
        <p:nvPicPr>
          <p:cNvPr id="3" name="그림 2">
            <a:extLst>
              <a:ext uri="{FF2B5EF4-FFF2-40B4-BE49-F238E27FC236}">
                <a16:creationId xmlns:a16="http://schemas.microsoft.com/office/drawing/2014/main" id="{3F30B904-7463-4782-8D75-0872ABB38A36}"/>
              </a:ext>
            </a:extLst>
          </p:cNvPr>
          <p:cNvPicPr>
            <a:picLocks noChangeAspect="1"/>
          </p:cNvPicPr>
          <p:nvPr/>
        </p:nvPicPr>
        <p:blipFill>
          <a:blip r:embed="rId3"/>
          <a:stretch>
            <a:fillRect/>
          </a:stretch>
        </p:blipFill>
        <p:spPr>
          <a:xfrm>
            <a:off x="4735326" y="3501279"/>
            <a:ext cx="2524125" cy="590550"/>
          </a:xfrm>
          <a:prstGeom prst="rect">
            <a:avLst/>
          </a:prstGeom>
        </p:spPr>
      </p:pic>
      <p:cxnSp>
        <p:nvCxnSpPr>
          <p:cNvPr id="15" name="연결선: 꺾임 14">
            <a:extLst>
              <a:ext uri="{FF2B5EF4-FFF2-40B4-BE49-F238E27FC236}">
                <a16:creationId xmlns:a16="http://schemas.microsoft.com/office/drawing/2014/main" id="{752F0927-F891-4961-81ED-68E25FBFFB90}"/>
              </a:ext>
            </a:extLst>
          </p:cNvPr>
          <p:cNvCxnSpPr/>
          <p:nvPr/>
        </p:nvCxnSpPr>
        <p:spPr>
          <a:xfrm flipV="1">
            <a:off x="4456947" y="4063258"/>
            <a:ext cx="1228165" cy="417931"/>
          </a:xfrm>
          <a:prstGeom prst="bentConnector3">
            <a:avLst>
              <a:gd name="adj1" fmla="val 9963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연결선: 꺾임 16">
            <a:extLst>
              <a:ext uri="{FF2B5EF4-FFF2-40B4-BE49-F238E27FC236}">
                <a16:creationId xmlns:a16="http://schemas.microsoft.com/office/drawing/2014/main" id="{7785967C-DF75-4361-BE1F-718659D04F73}"/>
              </a:ext>
            </a:extLst>
          </p:cNvPr>
          <p:cNvCxnSpPr>
            <a:cxnSpLocks/>
          </p:cNvCxnSpPr>
          <p:nvPr/>
        </p:nvCxnSpPr>
        <p:spPr>
          <a:xfrm>
            <a:off x="5782237" y="4091829"/>
            <a:ext cx="1102657" cy="389360"/>
          </a:xfrm>
          <a:prstGeom prst="bentConnector3">
            <a:avLst>
              <a:gd name="adj1" fmla="val 406"/>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1F19DE-1038-47A5-95CD-52BC6F0AE42F}"/>
              </a:ext>
            </a:extLst>
          </p:cNvPr>
          <p:cNvSpPr txBox="1"/>
          <p:nvPr/>
        </p:nvSpPr>
        <p:spPr>
          <a:xfrm>
            <a:off x="3488759" y="4296523"/>
            <a:ext cx="968188" cy="369332"/>
          </a:xfrm>
          <a:prstGeom prst="rect">
            <a:avLst/>
          </a:prstGeom>
          <a:noFill/>
        </p:spPr>
        <p:txBody>
          <a:bodyPr wrap="square" rtlCol="0">
            <a:spAutoFit/>
          </a:bodyPr>
          <a:lstStyle/>
          <a:p>
            <a:r>
              <a:rPr lang="en-US" altLang="ko-KR" dirty="0"/>
              <a:t>Input </a:t>
            </a:r>
            <a:r>
              <a:rPr lang="en-US" altLang="ko-KR" b="1" dirty="0"/>
              <a:t>x</a:t>
            </a:r>
            <a:endParaRPr lang="ko-KR" altLang="en-US" b="1" dirty="0"/>
          </a:p>
        </p:txBody>
      </p:sp>
      <p:sp>
        <p:nvSpPr>
          <p:cNvPr id="28" name="TextBox 27">
            <a:extLst>
              <a:ext uri="{FF2B5EF4-FFF2-40B4-BE49-F238E27FC236}">
                <a16:creationId xmlns:a16="http://schemas.microsoft.com/office/drawing/2014/main" id="{66455729-C8AA-4252-B297-0B828D1E50CB}"/>
              </a:ext>
            </a:extLst>
          </p:cNvPr>
          <p:cNvSpPr txBox="1"/>
          <p:nvPr/>
        </p:nvSpPr>
        <p:spPr>
          <a:xfrm>
            <a:off x="6982018" y="4296523"/>
            <a:ext cx="1525487" cy="369332"/>
          </a:xfrm>
          <a:prstGeom prst="rect">
            <a:avLst/>
          </a:prstGeom>
          <a:noFill/>
        </p:spPr>
        <p:txBody>
          <a:bodyPr wrap="square" rtlCol="0">
            <a:spAutoFit/>
          </a:bodyPr>
          <a:lstStyle/>
          <a:p>
            <a:r>
              <a:rPr lang="en-US" altLang="ko-KR" dirty="0"/>
              <a:t>Output </a:t>
            </a:r>
            <a:r>
              <a:rPr lang="en-US" altLang="ko-KR" b="1" dirty="0"/>
              <a:t>y</a:t>
            </a:r>
            <a:endParaRPr lang="ko-KR" altLang="en-US" b="1" dirty="0"/>
          </a:p>
        </p:txBody>
      </p:sp>
      <p:cxnSp>
        <p:nvCxnSpPr>
          <p:cNvPr id="30" name="연결선: 꺾임 29">
            <a:extLst>
              <a:ext uri="{FF2B5EF4-FFF2-40B4-BE49-F238E27FC236}">
                <a16:creationId xmlns:a16="http://schemas.microsoft.com/office/drawing/2014/main" id="{74AFE92F-36DB-459B-9EE2-D8FA368B00F6}"/>
              </a:ext>
            </a:extLst>
          </p:cNvPr>
          <p:cNvCxnSpPr>
            <a:cxnSpLocks/>
          </p:cNvCxnSpPr>
          <p:nvPr/>
        </p:nvCxnSpPr>
        <p:spPr>
          <a:xfrm rot="10800000" flipV="1">
            <a:off x="5685112" y="3100114"/>
            <a:ext cx="573739" cy="340812"/>
          </a:xfrm>
          <a:prstGeom prst="bentConnector3">
            <a:avLst>
              <a:gd name="adj1" fmla="val 10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F10525F-29C5-4ECE-9C21-8B5E8BD092C5}"/>
              </a:ext>
            </a:extLst>
          </p:cNvPr>
          <p:cNvSpPr txBox="1"/>
          <p:nvPr/>
        </p:nvSpPr>
        <p:spPr>
          <a:xfrm>
            <a:off x="6355976" y="2951151"/>
            <a:ext cx="4159624" cy="369332"/>
          </a:xfrm>
          <a:prstGeom prst="rect">
            <a:avLst/>
          </a:prstGeom>
          <a:noFill/>
        </p:spPr>
        <p:txBody>
          <a:bodyPr wrap="square" rtlCol="0">
            <a:spAutoFit/>
          </a:bodyPr>
          <a:lstStyle/>
          <a:p>
            <a:r>
              <a:rPr lang="en-US" altLang="ko-KR" dirty="0"/>
              <a:t>Non-linear transform (activation)</a:t>
            </a:r>
            <a:endParaRPr lang="ko-KR" altLang="en-US" dirty="0"/>
          </a:p>
        </p:txBody>
      </p:sp>
    </p:spTree>
    <p:extLst>
      <p:ext uri="{BB962C8B-B14F-4D97-AF65-F5344CB8AC3E}">
        <p14:creationId xmlns:p14="http://schemas.microsoft.com/office/powerpoint/2010/main" val="379034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Highway Networks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9" name="그룹 18">
            <a:extLst>
              <a:ext uri="{FF2B5EF4-FFF2-40B4-BE49-F238E27FC236}">
                <a16:creationId xmlns:a16="http://schemas.microsoft.com/office/drawing/2014/main" id="{EDBB2701-21AE-45D8-BE34-17BE120CBAC9}"/>
              </a:ext>
            </a:extLst>
          </p:cNvPr>
          <p:cNvGrpSpPr/>
          <p:nvPr/>
        </p:nvGrpSpPr>
        <p:grpSpPr>
          <a:xfrm>
            <a:off x="875981" y="1299454"/>
            <a:ext cx="10159571" cy="4676116"/>
            <a:chOff x="755576" y="404664"/>
            <a:chExt cx="7632848" cy="2736304"/>
          </a:xfrm>
        </p:grpSpPr>
        <p:sp>
          <p:nvSpPr>
            <p:cNvPr id="20" name="직사각형 19">
              <a:extLst>
                <a:ext uri="{FF2B5EF4-FFF2-40B4-BE49-F238E27FC236}">
                  <a16:creationId xmlns:a16="http://schemas.microsoft.com/office/drawing/2014/main" id="{3AB852AB-7D0C-43EC-9D25-8C8A136361BF}"/>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C684F195-2F81-4909-BC85-E7DEE9E95E96}"/>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 name="TextBox 1">
            <a:extLst>
              <a:ext uri="{FF2B5EF4-FFF2-40B4-BE49-F238E27FC236}">
                <a16:creationId xmlns:a16="http://schemas.microsoft.com/office/drawing/2014/main" id="{6E770134-7C0C-4356-92C3-37D5F95B9EE0}"/>
              </a:ext>
            </a:extLst>
          </p:cNvPr>
          <p:cNvSpPr txBox="1"/>
          <p:nvPr/>
        </p:nvSpPr>
        <p:spPr>
          <a:xfrm>
            <a:off x="1317812" y="1730188"/>
            <a:ext cx="8507506" cy="461665"/>
          </a:xfrm>
          <a:prstGeom prst="rect">
            <a:avLst/>
          </a:prstGeom>
          <a:noFill/>
        </p:spPr>
        <p:txBody>
          <a:bodyPr wrap="square" rtlCol="0">
            <a:spAutoFit/>
          </a:bodyPr>
          <a:lstStyle/>
          <a:p>
            <a:r>
              <a:rPr lang="en-US" altLang="ko-KR" sz="2400" b="1" dirty="0"/>
              <a:t>2. Highway network</a:t>
            </a:r>
            <a:endParaRPr lang="ko-KR" altLang="en-US" sz="2400" b="1" dirty="0"/>
          </a:p>
        </p:txBody>
      </p:sp>
      <p:pic>
        <p:nvPicPr>
          <p:cNvPr id="16" name="그림 15">
            <a:extLst>
              <a:ext uri="{FF2B5EF4-FFF2-40B4-BE49-F238E27FC236}">
                <a16:creationId xmlns:a16="http://schemas.microsoft.com/office/drawing/2014/main" id="{E239230D-6165-4357-B445-78047653819B}"/>
              </a:ext>
            </a:extLst>
          </p:cNvPr>
          <p:cNvPicPr>
            <a:picLocks noChangeAspect="1"/>
          </p:cNvPicPr>
          <p:nvPr/>
        </p:nvPicPr>
        <p:blipFill>
          <a:blip r:embed="rId2"/>
          <a:stretch>
            <a:fillRect/>
          </a:stretch>
        </p:blipFill>
        <p:spPr>
          <a:xfrm>
            <a:off x="2164818" y="2672879"/>
            <a:ext cx="7048500" cy="638175"/>
          </a:xfrm>
          <a:prstGeom prst="rect">
            <a:avLst/>
          </a:prstGeom>
        </p:spPr>
      </p:pic>
      <p:cxnSp>
        <p:nvCxnSpPr>
          <p:cNvPr id="22" name="연결선: 꺾임 21">
            <a:extLst>
              <a:ext uri="{FF2B5EF4-FFF2-40B4-BE49-F238E27FC236}">
                <a16:creationId xmlns:a16="http://schemas.microsoft.com/office/drawing/2014/main" id="{D4E559E2-CB21-4036-8E99-68567E7E512A}"/>
              </a:ext>
            </a:extLst>
          </p:cNvPr>
          <p:cNvCxnSpPr/>
          <p:nvPr/>
        </p:nvCxnSpPr>
        <p:spPr>
          <a:xfrm>
            <a:off x="7557247" y="3276266"/>
            <a:ext cx="681318" cy="305463"/>
          </a:xfrm>
          <a:prstGeom prst="bentConnector3">
            <a:avLst>
              <a:gd name="adj1" fmla="val -1316"/>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7F60AAB-AB50-417D-894E-AEF8597B8903}"/>
              </a:ext>
            </a:extLst>
          </p:cNvPr>
          <p:cNvSpPr txBox="1"/>
          <p:nvPr/>
        </p:nvSpPr>
        <p:spPr>
          <a:xfrm>
            <a:off x="8334410" y="3428997"/>
            <a:ext cx="1281185" cy="369332"/>
          </a:xfrm>
          <a:prstGeom prst="rect">
            <a:avLst/>
          </a:prstGeom>
          <a:noFill/>
        </p:spPr>
        <p:txBody>
          <a:bodyPr wrap="none" rtlCol="0">
            <a:spAutoFit/>
          </a:bodyPr>
          <a:lstStyle/>
          <a:p>
            <a:r>
              <a:rPr lang="en-US" altLang="ko-KR" dirty="0"/>
              <a:t>Carry gate</a:t>
            </a:r>
            <a:endParaRPr lang="ko-KR" altLang="en-US" dirty="0"/>
          </a:p>
        </p:txBody>
      </p:sp>
      <p:sp>
        <p:nvSpPr>
          <p:cNvPr id="29" name="TextBox 28">
            <a:extLst>
              <a:ext uri="{FF2B5EF4-FFF2-40B4-BE49-F238E27FC236}">
                <a16:creationId xmlns:a16="http://schemas.microsoft.com/office/drawing/2014/main" id="{F7651E75-F5FF-4C05-ADB0-C269BD7FAE87}"/>
              </a:ext>
            </a:extLst>
          </p:cNvPr>
          <p:cNvSpPr txBox="1"/>
          <p:nvPr/>
        </p:nvSpPr>
        <p:spPr>
          <a:xfrm>
            <a:off x="5829737" y="2156168"/>
            <a:ext cx="1760418" cy="369332"/>
          </a:xfrm>
          <a:prstGeom prst="rect">
            <a:avLst/>
          </a:prstGeom>
          <a:noFill/>
        </p:spPr>
        <p:txBody>
          <a:bodyPr wrap="none" rtlCol="0">
            <a:spAutoFit/>
          </a:bodyPr>
          <a:lstStyle/>
          <a:p>
            <a:r>
              <a:rPr lang="en-US" altLang="ko-KR" dirty="0"/>
              <a:t>Transform gate</a:t>
            </a:r>
            <a:endParaRPr lang="ko-KR" altLang="en-US" dirty="0"/>
          </a:p>
        </p:txBody>
      </p:sp>
      <p:cxnSp>
        <p:nvCxnSpPr>
          <p:cNvPr id="31" name="연결선: 꺾임 30">
            <a:extLst>
              <a:ext uri="{FF2B5EF4-FFF2-40B4-BE49-F238E27FC236}">
                <a16:creationId xmlns:a16="http://schemas.microsoft.com/office/drawing/2014/main" id="{88023A01-5B7C-48F0-9519-A469741B5B10}"/>
              </a:ext>
            </a:extLst>
          </p:cNvPr>
          <p:cNvCxnSpPr>
            <a:cxnSpLocks/>
          </p:cNvCxnSpPr>
          <p:nvPr/>
        </p:nvCxnSpPr>
        <p:spPr>
          <a:xfrm flipV="1">
            <a:off x="4956729" y="2317837"/>
            <a:ext cx="777163" cy="336959"/>
          </a:xfrm>
          <a:prstGeom prst="bentConnector3">
            <a:avLst>
              <a:gd name="adj1" fmla="val 155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BE49E48-73B2-4CF0-99A6-6103F1491AC0}"/>
              </a:ext>
            </a:extLst>
          </p:cNvPr>
          <p:cNvSpPr txBox="1"/>
          <p:nvPr/>
        </p:nvSpPr>
        <p:spPr>
          <a:xfrm>
            <a:off x="1422437" y="4102644"/>
            <a:ext cx="4679577" cy="369332"/>
          </a:xfrm>
          <a:prstGeom prst="rect">
            <a:avLst/>
          </a:prstGeom>
          <a:noFill/>
        </p:spPr>
        <p:txBody>
          <a:bodyPr wrap="square" rtlCol="0">
            <a:spAutoFit/>
          </a:bodyPr>
          <a:lstStyle/>
          <a:p>
            <a:r>
              <a:rPr lang="en-US" altLang="ko-KR" dirty="0"/>
              <a:t>We set C = 1 – T,</a:t>
            </a:r>
            <a:endParaRPr lang="ko-KR" altLang="en-US" dirty="0"/>
          </a:p>
        </p:txBody>
      </p:sp>
      <p:pic>
        <p:nvPicPr>
          <p:cNvPr id="36" name="그림 35">
            <a:extLst>
              <a:ext uri="{FF2B5EF4-FFF2-40B4-BE49-F238E27FC236}">
                <a16:creationId xmlns:a16="http://schemas.microsoft.com/office/drawing/2014/main" id="{2BDB5814-E61F-46EF-8842-CA964E567A82}"/>
              </a:ext>
            </a:extLst>
          </p:cNvPr>
          <p:cNvPicPr>
            <a:picLocks noChangeAspect="1"/>
          </p:cNvPicPr>
          <p:nvPr/>
        </p:nvPicPr>
        <p:blipFill>
          <a:blip r:embed="rId3"/>
          <a:stretch>
            <a:fillRect/>
          </a:stretch>
        </p:blipFill>
        <p:spPr>
          <a:xfrm>
            <a:off x="2147887" y="4789993"/>
            <a:ext cx="7896225" cy="676275"/>
          </a:xfrm>
          <a:prstGeom prst="rect">
            <a:avLst/>
          </a:prstGeom>
        </p:spPr>
      </p:pic>
    </p:spTree>
    <p:extLst>
      <p:ext uri="{BB962C8B-B14F-4D97-AF65-F5344CB8AC3E}">
        <p14:creationId xmlns:p14="http://schemas.microsoft.com/office/powerpoint/2010/main" val="31091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Highway Networks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9" name="그룹 18">
            <a:extLst>
              <a:ext uri="{FF2B5EF4-FFF2-40B4-BE49-F238E27FC236}">
                <a16:creationId xmlns:a16="http://schemas.microsoft.com/office/drawing/2014/main" id="{EDBB2701-21AE-45D8-BE34-17BE120CBAC9}"/>
              </a:ext>
            </a:extLst>
          </p:cNvPr>
          <p:cNvGrpSpPr/>
          <p:nvPr/>
        </p:nvGrpSpPr>
        <p:grpSpPr>
          <a:xfrm>
            <a:off x="875981" y="1299453"/>
            <a:ext cx="10849854" cy="5028733"/>
            <a:chOff x="755576" y="404664"/>
            <a:chExt cx="7632848" cy="2736304"/>
          </a:xfrm>
        </p:grpSpPr>
        <p:sp>
          <p:nvSpPr>
            <p:cNvPr id="20" name="직사각형 19">
              <a:extLst>
                <a:ext uri="{FF2B5EF4-FFF2-40B4-BE49-F238E27FC236}">
                  <a16:creationId xmlns:a16="http://schemas.microsoft.com/office/drawing/2014/main" id="{3AB852AB-7D0C-43EC-9D25-8C8A136361BF}"/>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C684F195-2F81-4909-BC85-E7DEE9E95E96}"/>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 name="TextBox 1">
            <a:extLst>
              <a:ext uri="{FF2B5EF4-FFF2-40B4-BE49-F238E27FC236}">
                <a16:creationId xmlns:a16="http://schemas.microsoft.com/office/drawing/2014/main" id="{6E770134-7C0C-4356-92C3-37D5F95B9EE0}"/>
              </a:ext>
            </a:extLst>
          </p:cNvPr>
          <p:cNvSpPr txBox="1"/>
          <p:nvPr/>
        </p:nvSpPr>
        <p:spPr>
          <a:xfrm>
            <a:off x="1317812" y="1730188"/>
            <a:ext cx="8507506" cy="461665"/>
          </a:xfrm>
          <a:prstGeom prst="rect">
            <a:avLst/>
          </a:prstGeom>
          <a:noFill/>
        </p:spPr>
        <p:txBody>
          <a:bodyPr wrap="square" rtlCol="0">
            <a:spAutoFit/>
          </a:bodyPr>
          <a:lstStyle/>
          <a:p>
            <a:r>
              <a:rPr lang="en-US" altLang="ko-KR" sz="2400" b="1" dirty="0"/>
              <a:t>2. Highway network</a:t>
            </a:r>
            <a:endParaRPr lang="ko-KR" altLang="en-US" sz="2400" b="1" dirty="0"/>
          </a:p>
        </p:txBody>
      </p:sp>
      <p:pic>
        <p:nvPicPr>
          <p:cNvPr id="10" name="그림 9">
            <a:extLst>
              <a:ext uri="{FF2B5EF4-FFF2-40B4-BE49-F238E27FC236}">
                <a16:creationId xmlns:a16="http://schemas.microsoft.com/office/drawing/2014/main" id="{AFDD7F0D-53F0-4A98-8083-04FAD73F1CEE}"/>
              </a:ext>
            </a:extLst>
          </p:cNvPr>
          <p:cNvPicPr>
            <a:picLocks noChangeAspect="1"/>
          </p:cNvPicPr>
          <p:nvPr/>
        </p:nvPicPr>
        <p:blipFill>
          <a:blip r:embed="rId2"/>
          <a:stretch>
            <a:fillRect/>
          </a:stretch>
        </p:blipFill>
        <p:spPr>
          <a:xfrm>
            <a:off x="3123855" y="2222576"/>
            <a:ext cx="5234489" cy="1054889"/>
          </a:xfrm>
          <a:prstGeom prst="rect">
            <a:avLst/>
          </a:prstGeom>
        </p:spPr>
      </p:pic>
      <p:pic>
        <p:nvPicPr>
          <p:cNvPr id="12" name="그림 11">
            <a:extLst>
              <a:ext uri="{FF2B5EF4-FFF2-40B4-BE49-F238E27FC236}">
                <a16:creationId xmlns:a16="http://schemas.microsoft.com/office/drawing/2014/main" id="{28445A8C-C010-4724-9384-4D80D5D02EAE}"/>
              </a:ext>
            </a:extLst>
          </p:cNvPr>
          <p:cNvPicPr>
            <a:picLocks noChangeAspect="1"/>
          </p:cNvPicPr>
          <p:nvPr/>
        </p:nvPicPr>
        <p:blipFill>
          <a:blip r:embed="rId3"/>
          <a:stretch>
            <a:fillRect/>
          </a:stretch>
        </p:blipFill>
        <p:spPr>
          <a:xfrm>
            <a:off x="3123855" y="3277465"/>
            <a:ext cx="5450262" cy="1102839"/>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DA5E103-3F30-4390-9F96-BACD58DAE024}"/>
                  </a:ext>
                </a:extLst>
              </p:cNvPr>
              <p:cNvSpPr txBox="1"/>
              <p:nvPr/>
            </p:nvSpPr>
            <p:spPr>
              <a:xfrm>
                <a:off x="1252293" y="4516245"/>
                <a:ext cx="10715589" cy="1477328"/>
              </a:xfrm>
              <a:prstGeom prst="rect">
                <a:avLst/>
              </a:prstGeom>
              <a:noFill/>
            </p:spPr>
            <p:txBody>
              <a:bodyPr wrap="square" rtlCol="0">
                <a:spAutoFit/>
              </a:bodyPr>
              <a:lstStyle/>
              <a:p>
                <a:r>
                  <a:rPr lang="en-US" altLang="ko-KR" dirty="0"/>
                  <a:t>- plain layer consists of multiple computing units such that the </a:t>
                </a:r>
                <a:r>
                  <a:rPr lang="en-US" altLang="ko-KR" dirty="0" err="1"/>
                  <a:t>i-th</a:t>
                </a:r>
                <a:r>
                  <a:rPr lang="en-US" altLang="ko-KR" dirty="0"/>
                  <a:t> unit computes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𝑖</m:t>
                        </m:r>
                      </m:sub>
                    </m:sSub>
                  </m:oMath>
                </a14:m>
                <a:r>
                  <a:rPr lang="en-US" altLang="ko-KR" dirty="0"/>
                  <a:t> =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i="1">
                            <a:latin typeface="Cambria Math" panose="02040503050406030204" pitchFamily="18" charset="0"/>
                          </a:rPr>
                          <m:t>𝑖</m:t>
                        </m:r>
                      </m:sub>
                    </m:sSub>
                    <m:r>
                      <a:rPr lang="en-US" altLang="ko-KR" i="1" dirty="0" smtClean="0">
                        <a:latin typeface="Cambria Math" panose="02040503050406030204" pitchFamily="18" charset="0"/>
                      </a:rPr>
                      <m:t>(</m:t>
                    </m:r>
                    <m:r>
                      <a:rPr lang="en-US" altLang="ko-KR" i="1" dirty="0" smtClean="0">
                        <a:latin typeface="Cambria Math" panose="02040503050406030204" pitchFamily="18" charset="0"/>
                      </a:rPr>
                      <m:t>𝑥</m:t>
                    </m:r>
                    <m:r>
                      <a:rPr lang="en-US" altLang="ko-KR" i="1" dirty="0" smtClean="0">
                        <a:latin typeface="Cambria Math" panose="02040503050406030204" pitchFamily="18" charset="0"/>
                      </a:rPr>
                      <m:t>), </m:t>
                    </m:r>
                  </m:oMath>
                </a14:m>
                <a:r>
                  <a:rPr lang="en-US" altLang="ko-KR" dirty="0"/>
                  <a:t> </a:t>
                </a:r>
              </a:p>
              <a:p>
                <a:r>
                  <a:rPr lang="en-US" altLang="ko-KR" dirty="0"/>
                  <a:t>- a highway network consists of multiple blocks such that the </a:t>
                </a:r>
                <a:r>
                  <a:rPr lang="en-US" altLang="ko-KR" dirty="0" err="1"/>
                  <a:t>i-th</a:t>
                </a:r>
                <a:r>
                  <a:rPr lang="en-US" altLang="ko-KR" dirty="0"/>
                  <a:t> block computes a block state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i="1">
                            <a:latin typeface="Cambria Math" panose="02040503050406030204" pitchFamily="18" charset="0"/>
                          </a:rPr>
                          <m:t>𝑖</m:t>
                        </m:r>
                      </m:sub>
                    </m:sSub>
                    <m:r>
                      <a:rPr lang="en-US" altLang="ko-KR" i="1" dirty="0" smtClean="0">
                        <a:latin typeface="Cambria Math" panose="02040503050406030204" pitchFamily="18" charset="0"/>
                      </a:rPr>
                      <m:t>(</m:t>
                    </m:r>
                    <m:r>
                      <a:rPr lang="en-US" altLang="ko-KR" i="1" dirty="0" smtClean="0">
                        <a:latin typeface="Cambria Math" panose="02040503050406030204" pitchFamily="18" charset="0"/>
                      </a:rPr>
                      <m:t>𝑥</m:t>
                    </m:r>
                    <m:r>
                      <a:rPr lang="en-US" altLang="ko-KR" i="1" dirty="0" smtClean="0">
                        <a:latin typeface="Cambria Math" panose="02040503050406030204" pitchFamily="18" charset="0"/>
                      </a:rPr>
                      <m:t>)</m:t>
                    </m:r>
                  </m:oMath>
                </a14:m>
                <a:r>
                  <a:rPr lang="en-US" altLang="ko-KR" dirty="0"/>
                  <a:t> and transform gate output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𝑇</m:t>
                        </m:r>
                      </m:e>
                      <m:sub>
                        <m:r>
                          <a:rPr lang="en-US" altLang="ko-KR" b="0" i="1" dirty="0" smtClean="0">
                            <a:latin typeface="Cambria Math" panose="02040503050406030204" pitchFamily="18" charset="0"/>
                          </a:rPr>
                          <m:t>𝑖</m:t>
                        </m:r>
                      </m:sub>
                    </m:sSub>
                    <m:r>
                      <a:rPr lang="en-US" altLang="ko-KR" i="1" dirty="0">
                        <a:latin typeface="Cambria Math" panose="02040503050406030204" pitchFamily="18" charset="0"/>
                      </a:rPr>
                      <m:t>(</m:t>
                    </m:r>
                    <m:r>
                      <a:rPr lang="en-US" altLang="ko-KR" i="1" dirty="0">
                        <a:latin typeface="Cambria Math" panose="02040503050406030204" pitchFamily="18" charset="0"/>
                      </a:rPr>
                      <m:t>𝑥</m:t>
                    </m:r>
                    <m:r>
                      <a:rPr lang="en-US" altLang="ko-KR" i="1" dirty="0">
                        <a:latin typeface="Cambria Math" panose="02040503050406030204" pitchFamily="18" charset="0"/>
                      </a:rPr>
                      <m:t>). </m:t>
                    </m:r>
                  </m:oMath>
                </a14:m>
                <a:endParaRPr lang="en-US" altLang="ko-KR" dirty="0"/>
              </a:p>
              <a:p>
                <a:r>
                  <a:rPr lang="en-US" altLang="ko-KR" dirty="0"/>
                  <a:t>- Finally, it produces the block output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𝑖</m:t>
                        </m:r>
                      </m:sub>
                    </m:sSub>
                  </m:oMath>
                </a14:m>
                <a:r>
                  <a:rPr lang="en-US" altLang="ko-KR" dirty="0"/>
                  <a:t> =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i="1">
                            <a:latin typeface="Cambria Math" panose="02040503050406030204" pitchFamily="18" charset="0"/>
                          </a:rPr>
                          <m:t>𝑖</m:t>
                        </m:r>
                      </m:sub>
                    </m:sSub>
                    <m:d>
                      <m:dPr>
                        <m:ctrlPr>
                          <a:rPr lang="en-US" altLang="ko-KR" i="1" dirty="0" smtClean="0">
                            <a:latin typeface="Cambria Math" panose="02040503050406030204" pitchFamily="18" charset="0"/>
                          </a:rPr>
                        </m:ctrlPr>
                      </m:dPr>
                      <m:e>
                        <m:r>
                          <a:rPr lang="en-US" altLang="ko-KR" i="1" dirty="0" smtClean="0">
                            <a:latin typeface="Cambria Math" panose="02040503050406030204" pitchFamily="18" charset="0"/>
                          </a:rPr>
                          <m:t>𝑥</m:t>
                        </m:r>
                      </m:e>
                    </m:d>
                    <m:r>
                      <a:rPr lang="en-US" altLang="ko-KR" b="0"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𝑇</m:t>
                        </m:r>
                      </m:e>
                      <m:sub>
                        <m:r>
                          <a:rPr lang="en-US" altLang="ko-KR" i="1" dirty="0">
                            <a:latin typeface="Cambria Math" panose="02040503050406030204" pitchFamily="18" charset="0"/>
                          </a:rPr>
                          <m:t>𝑖</m:t>
                        </m:r>
                      </m:sub>
                    </m:sSub>
                    <m:d>
                      <m:dPr>
                        <m:ctrlPr>
                          <a:rPr lang="en-US" altLang="ko-KR" i="1" dirty="0">
                            <a:latin typeface="Cambria Math" panose="02040503050406030204" pitchFamily="18" charset="0"/>
                          </a:rPr>
                        </m:ctrlPr>
                      </m:dPr>
                      <m:e>
                        <m:r>
                          <a:rPr lang="en-US" altLang="ko-KR" i="1" dirty="0">
                            <a:latin typeface="Cambria Math" panose="02040503050406030204" pitchFamily="18" charset="0"/>
                          </a:rPr>
                          <m:t>𝑥</m:t>
                        </m:r>
                      </m:e>
                    </m:d>
                    <m:r>
                      <a:rPr lang="en-US" altLang="ko-KR" b="0" i="1" dirty="0"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∗(1−</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𝑇</m:t>
                        </m:r>
                      </m:e>
                      <m:sub>
                        <m:r>
                          <a:rPr lang="en-US" altLang="ko-KR" i="1" dirty="0">
                            <a:latin typeface="Cambria Math" panose="02040503050406030204" pitchFamily="18" charset="0"/>
                          </a:rPr>
                          <m:t>𝑖</m:t>
                        </m:r>
                      </m:sub>
                    </m:sSub>
                    <m:d>
                      <m:dPr>
                        <m:ctrlPr>
                          <a:rPr lang="en-US" altLang="ko-KR" i="1" dirty="0">
                            <a:latin typeface="Cambria Math" panose="02040503050406030204" pitchFamily="18" charset="0"/>
                          </a:rPr>
                        </m:ctrlPr>
                      </m:dPr>
                      <m:e>
                        <m:r>
                          <a:rPr lang="en-US" altLang="ko-KR" i="1" dirty="0">
                            <a:latin typeface="Cambria Math" panose="02040503050406030204" pitchFamily="18" charset="0"/>
                          </a:rPr>
                          <m:t>𝑥</m:t>
                        </m:r>
                      </m:e>
                    </m:d>
                    <m:r>
                      <a:rPr lang="en-US" altLang="ko-KR" b="0" i="1" smtClean="0">
                        <a:latin typeface="Cambria Math" panose="02040503050406030204" pitchFamily="18" charset="0"/>
                      </a:rPr>
                      <m:t>)</m:t>
                    </m:r>
                    <m:r>
                      <a:rPr lang="en-US" altLang="ko-KR" b="0" i="1" dirty="0" smtClean="0">
                        <a:latin typeface="Cambria Math" panose="02040503050406030204" pitchFamily="18" charset="0"/>
                      </a:rPr>
                      <m:t> </m:t>
                    </m:r>
                  </m:oMath>
                </a14:m>
                <a:r>
                  <a:rPr lang="en-US" altLang="ko-KR" dirty="0"/>
                  <a:t>, </a:t>
                </a:r>
              </a:p>
              <a:p>
                <a:r>
                  <a:rPr lang="en-US" altLang="ko-KR" dirty="0"/>
                  <a:t>which is connected to the next layer</a:t>
                </a:r>
                <a:endParaRPr lang="ko-KR" altLang="en-US" dirty="0"/>
              </a:p>
            </p:txBody>
          </p:sp>
        </mc:Choice>
        <mc:Fallback>
          <p:sp>
            <p:nvSpPr>
              <p:cNvPr id="13" name="TextBox 12">
                <a:extLst>
                  <a:ext uri="{FF2B5EF4-FFF2-40B4-BE49-F238E27FC236}">
                    <a16:creationId xmlns:a16="http://schemas.microsoft.com/office/drawing/2014/main" id="{1DA5E103-3F30-4390-9F96-BACD58DAE024}"/>
                  </a:ext>
                </a:extLst>
              </p:cNvPr>
              <p:cNvSpPr txBox="1">
                <a:spLocks noRot="1" noChangeAspect="1" noMove="1" noResize="1" noEditPoints="1" noAdjustHandles="1" noChangeArrowheads="1" noChangeShapeType="1" noTextEdit="1"/>
              </p:cNvSpPr>
              <p:nvPr/>
            </p:nvSpPr>
            <p:spPr>
              <a:xfrm>
                <a:off x="1252293" y="4516245"/>
                <a:ext cx="10715589" cy="1477328"/>
              </a:xfrm>
              <a:prstGeom prst="rect">
                <a:avLst/>
              </a:prstGeom>
              <a:blipFill>
                <a:blip r:embed="rId4"/>
                <a:stretch>
                  <a:fillRect l="-455" t="-2479" b="-578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3158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Highway Networks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1"/>
            <a:ext cx="9633399" cy="2878920"/>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1913043-1348-4C6F-B3E2-AB49153616B4}"/>
                  </a:ext>
                </a:extLst>
              </p:cNvPr>
              <p:cNvSpPr txBox="1"/>
              <p:nvPr/>
            </p:nvSpPr>
            <p:spPr>
              <a:xfrm>
                <a:off x="1132514" y="1459684"/>
                <a:ext cx="9127222" cy="2308324"/>
              </a:xfrm>
              <a:prstGeom prst="rect">
                <a:avLst/>
              </a:prstGeom>
              <a:noFill/>
            </p:spPr>
            <p:txBody>
              <a:bodyPr wrap="square" rtlCol="0">
                <a:spAutoFit/>
              </a:bodyPr>
              <a:lstStyle/>
              <a:p>
                <a:r>
                  <a:rPr lang="en-US" altLang="ko-KR" sz="2400" b="1" dirty="0"/>
                  <a:t>Constructing Highway Networks</a:t>
                </a:r>
                <a:endParaRPr lang="en-US" altLang="ko-KR" sz="2400" dirty="0"/>
              </a:p>
              <a:p>
                <a:r>
                  <a:rPr lang="en-US" altLang="ko-KR" sz="2000" dirty="0"/>
                  <a:t>- the dimensionality of x, y, H(x, </a:t>
                </a:r>
                <a14:m>
                  <m:oMath xmlns:m="http://schemas.openxmlformats.org/officeDocument/2006/math">
                    <m:sSub>
                      <m:sSubPr>
                        <m:ctrlPr>
                          <a:rPr lang="en-US" altLang="ko-KR" sz="2000" i="1" dirty="0" smtClean="0">
                            <a:latin typeface="Cambria Math" panose="02040503050406030204" pitchFamily="18" charset="0"/>
                          </a:rPr>
                        </m:ctrlPr>
                      </m:sSubPr>
                      <m:e>
                        <m:r>
                          <a:rPr lang="en-US" altLang="ko-KR" sz="2000" b="0" i="1" dirty="0" smtClean="0">
                            <a:latin typeface="Cambria Math" panose="02040503050406030204" pitchFamily="18" charset="0"/>
                          </a:rPr>
                          <m:t>𝑊</m:t>
                        </m:r>
                      </m:e>
                      <m:sub>
                        <m:r>
                          <a:rPr lang="en-US" altLang="ko-KR" sz="2000" b="0" i="1" dirty="0" smtClean="0">
                            <a:latin typeface="Cambria Math" panose="02040503050406030204" pitchFamily="18" charset="0"/>
                          </a:rPr>
                          <m:t>𝐻</m:t>
                        </m:r>
                      </m:sub>
                    </m:sSub>
                  </m:oMath>
                </a14:m>
                <a:r>
                  <a:rPr lang="en-US" altLang="ko-KR" sz="2000" dirty="0"/>
                  <a:t>) and T(</a:t>
                </a:r>
                <a:r>
                  <a:rPr lang="en-US" altLang="ko-KR" sz="2000" dirty="0" err="1"/>
                  <a:t>x,</a:t>
                </a:r>
                <a:r>
                  <a:rPr lang="en-US" altLang="ko-KR" sz="2000" dirty="0"/>
                  <a:t> </a:t>
                </a:r>
                <a14:m>
                  <m:oMath xmlns:m="http://schemas.openxmlformats.org/officeDocument/2006/math">
                    <m:sSub>
                      <m:sSubPr>
                        <m:ctrlPr>
                          <a:rPr lang="en-US" altLang="ko-KR" sz="2000" i="1" dirty="0">
                            <a:latin typeface="Cambria Math" panose="02040503050406030204" pitchFamily="18" charset="0"/>
                          </a:rPr>
                        </m:ctrlPr>
                      </m:sSubPr>
                      <m:e>
                        <m:r>
                          <a:rPr lang="en-US" altLang="ko-KR" sz="2000" i="1" dirty="0">
                            <a:latin typeface="Cambria Math" panose="02040503050406030204" pitchFamily="18" charset="0"/>
                          </a:rPr>
                          <m:t>𝑊</m:t>
                        </m:r>
                      </m:e>
                      <m:sub>
                        <m:r>
                          <a:rPr lang="en-US" altLang="ko-KR" sz="2000" b="0" i="1" dirty="0" smtClean="0">
                            <a:latin typeface="Cambria Math" panose="02040503050406030204" pitchFamily="18" charset="0"/>
                          </a:rPr>
                          <m:t>𝑇</m:t>
                        </m:r>
                      </m:sub>
                    </m:sSub>
                  </m:oMath>
                </a14:m>
                <a:r>
                  <a:rPr lang="en-US" altLang="ko-KR" sz="2000" dirty="0"/>
                  <a:t>) be the same. </a:t>
                </a:r>
              </a:p>
              <a:p>
                <a:r>
                  <a:rPr lang="en-US" altLang="ko-KR" sz="2000" dirty="0"/>
                  <a:t>- To change the size of the intermediate representation, </a:t>
                </a:r>
              </a:p>
              <a:p>
                <a:r>
                  <a:rPr lang="en-US" altLang="ko-KR" sz="2000" b="1" dirty="0"/>
                  <a:t>1. </a:t>
                </a:r>
                <a:r>
                  <a:rPr lang="en-US" altLang="ko-KR" sz="2000" dirty="0"/>
                  <a:t>one can replace x with x’ obtained by suitably sub-sampling or zero padding x. </a:t>
                </a:r>
              </a:p>
              <a:p>
                <a:r>
                  <a:rPr lang="en-US" altLang="ko-KR" sz="2000" b="1" dirty="0"/>
                  <a:t>2. </a:t>
                </a:r>
                <a:r>
                  <a:rPr lang="en-US" altLang="ko-KR" sz="2000" dirty="0"/>
                  <a:t>Another alternative is to use a plain layer (without highways) to change dimensionality, which is the strategy we use in this study.</a:t>
                </a:r>
                <a:endParaRPr lang="en-US" altLang="ko-KR" dirty="0"/>
              </a:p>
            </p:txBody>
          </p:sp>
        </mc:Choice>
        <mc:Fallback>
          <p:sp>
            <p:nvSpPr>
              <p:cNvPr id="13" name="TextBox 12">
                <a:extLst>
                  <a:ext uri="{FF2B5EF4-FFF2-40B4-BE49-F238E27FC236}">
                    <a16:creationId xmlns:a16="http://schemas.microsoft.com/office/drawing/2014/main" id="{11913043-1348-4C6F-B3E2-AB49153616B4}"/>
                  </a:ext>
                </a:extLst>
              </p:cNvPr>
              <p:cNvSpPr txBox="1">
                <a:spLocks noRot="1" noChangeAspect="1" noMove="1" noResize="1" noEditPoints="1" noAdjustHandles="1" noChangeArrowheads="1" noChangeShapeType="1" noTextEdit="1"/>
              </p:cNvSpPr>
              <p:nvPr/>
            </p:nvSpPr>
            <p:spPr>
              <a:xfrm>
                <a:off x="1132514" y="1459684"/>
                <a:ext cx="9127222" cy="2308324"/>
              </a:xfrm>
              <a:prstGeom prst="rect">
                <a:avLst/>
              </a:prstGeom>
              <a:blipFill>
                <a:blip r:embed="rId2"/>
                <a:stretch>
                  <a:fillRect l="-1069" t="-2111" b="-3694"/>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C427403F-90F8-45C8-B59F-A5E1D5736B3F}"/>
              </a:ext>
            </a:extLst>
          </p:cNvPr>
          <p:cNvGrpSpPr/>
          <p:nvPr/>
        </p:nvGrpSpPr>
        <p:grpSpPr>
          <a:xfrm>
            <a:off x="856858" y="4237437"/>
            <a:ext cx="9633398" cy="1452694"/>
            <a:chOff x="755576" y="404664"/>
            <a:chExt cx="7632848" cy="2736304"/>
          </a:xfrm>
        </p:grpSpPr>
        <p:sp>
          <p:nvSpPr>
            <p:cNvPr id="15" name="직사각형 14">
              <a:extLst>
                <a:ext uri="{FF2B5EF4-FFF2-40B4-BE49-F238E27FC236}">
                  <a16:creationId xmlns:a16="http://schemas.microsoft.com/office/drawing/2014/main" id="{20BB028D-6FB8-426B-9069-1075573E7666}"/>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C7651CB3-87C1-40C7-8946-95086F36578F}"/>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7" name="TextBox 16">
            <a:extLst>
              <a:ext uri="{FF2B5EF4-FFF2-40B4-BE49-F238E27FC236}">
                <a16:creationId xmlns:a16="http://schemas.microsoft.com/office/drawing/2014/main" id="{A383630F-578A-44DB-826C-E22901EEFF27}"/>
              </a:ext>
            </a:extLst>
          </p:cNvPr>
          <p:cNvSpPr txBox="1"/>
          <p:nvPr/>
        </p:nvSpPr>
        <p:spPr>
          <a:xfrm>
            <a:off x="1175790" y="4470510"/>
            <a:ext cx="9026554" cy="1015663"/>
          </a:xfrm>
          <a:prstGeom prst="rect">
            <a:avLst/>
          </a:prstGeom>
          <a:noFill/>
        </p:spPr>
        <p:txBody>
          <a:bodyPr wrap="square" rtlCol="0">
            <a:spAutoFit/>
          </a:bodyPr>
          <a:lstStyle/>
          <a:p>
            <a:r>
              <a:rPr lang="en-US" altLang="ko-KR" sz="2400" b="1" dirty="0"/>
              <a:t>Convolutional highway layers</a:t>
            </a:r>
          </a:p>
          <a:p>
            <a:r>
              <a:rPr lang="en-US" altLang="ko-KR" dirty="0"/>
              <a:t>We used the same sized receptive fields for both, and zero-padding to ensure that the block state and transform gate feature maps match the input size.</a:t>
            </a:r>
            <a:endParaRPr lang="ko-KR" altLang="en-US" dirty="0"/>
          </a:p>
        </p:txBody>
      </p:sp>
    </p:spTree>
    <p:extLst>
      <p:ext uri="{BB962C8B-B14F-4D97-AF65-F5344CB8AC3E}">
        <p14:creationId xmlns:p14="http://schemas.microsoft.com/office/powerpoint/2010/main" val="3225590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Highway Networks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0"/>
            <a:ext cx="10026294" cy="2885071"/>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1913043-1348-4C6F-B3E2-AB49153616B4}"/>
                  </a:ext>
                </a:extLst>
              </p:cNvPr>
              <p:cNvSpPr txBox="1"/>
              <p:nvPr/>
            </p:nvSpPr>
            <p:spPr>
              <a:xfrm>
                <a:off x="1132513" y="1459684"/>
                <a:ext cx="9448625" cy="2308324"/>
              </a:xfrm>
              <a:prstGeom prst="rect">
                <a:avLst/>
              </a:prstGeom>
              <a:noFill/>
            </p:spPr>
            <p:txBody>
              <a:bodyPr wrap="square" rtlCol="0">
                <a:spAutoFit/>
              </a:bodyPr>
              <a:lstStyle/>
              <a:p>
                <a:r>
                  <a:rPr lang="en-US" altLang="ko-KR" sz="2400" b="1" dirty="0"/>
                  <a:t>Training Deep Highway Networks</a:t>
                </a:r>
                <a:endParaRPr lang="en-US" altLang="ko-KR" sz="2400" dirty="0"/>
              </a:p>
              <a:p>
                <a:r>
                  <a:rPr lang="en-US" altLang="ko-KR" sz="2000" dirty="0"/>
                  <a:t>transform gate defined as </a:t>
                </a:r>
                <a14:m>
                  <m:oMath xmlns:m="http://schemas.openxmlformats.org/officeDocument/2006/math">
                    <m:r>
                      <a:rPr lang="en-US" altLang="ko-KR" sz="2000" b="0" i="1" smtClean="0">
                        <a:latin typeface="Cambria Math" panose="02040503050406030204" pitchFamily="18" charset="0"/>
                      </a:rPr>
                      <m:t>𝑇</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𝑥</m:t>
                        </m:r>
                      </m:e>
                    </m:d>
                    <m:r>
                      <a:rPr lang="en-US" altLang="ko-KR" sz="2000" b="0" i="1" smtClean="0">
                        <a:latin typeface="Cambria Math" panose="02040503050406030204" pitchFamily="18" charset="0"/>
                      </a:rPr>
                      <m:t>= </m:t>
                    </m:r>
                    <m:r>
                      <a:rPr lang="ko-KR" altLang="en-US" sz="2000" b="0" i="1" smtClean="0">
                        <a:latin typeface="Cambria Math" panose="02040503050406030204" pitchFamily="18" charset="0"/>
                      </a:rPr>
                      <m:t>𝜎</m:t>
                    </m:r>
                    <m:d>
                      <m:dPr>
                        <m:ctrlPr>
                          <a:rPr lang="en-US" altLang="ko-KR" sz="2000" b="0" i="1" smtClean="0">
                            <a:latin typeface="Cambria Math" panose="02040503050406030204" pitchFamily="18" charset="0"/>
                          </a:rPr>
                        </m:ctrlPr>
                      </m:dPr>
                      <m:e>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𝑊</m:t>
                            </m:r>
                          </m:e>
                          <m:sub>
                            <m:r>
                              <a:rPr lang="en-US" altLang="ko-KR" sz="2000" b="0" i="1" smtClean="0">
                                <a:latin typeface="Cambria Math" panose="02040503050406030204" pitchFamily="18" charset="0"/>
                              </a:rPr>
                              <m:t>𝑇</m:t>
                            </m:r>
                          </m:sub>
                        </m:sSub>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 </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𝑏</m:t>
                            </m:r>
                          </m:e>
                          <m:sub>
                            <m:r>
                              <a:rPr lang="en-US" altLang="ko-KR" sz="2000" b="0" i="1" smtClean="0">
                                <a:latin typeface="Cambria Math" panose="02040503050406030204" pitchFamily="18" charset="0"/>
                              </a:rPr>
                              <m:t>𝑇</m:t>
                            </m:r>
                          </m:sub>
                        </m:sSub>
                      </m:e>
                    </m:d>
                    <m:r>
                      <a:rPr lang="en-US" altLang="ko-KR" sz="2000" b="0" i="0" smtClean="0">
                        <a:latin typeface="Cambria Math" panose="02040503050406030204" pitchFamily="18" charset="0"/>
                      </a:rPr>
                      <m:t>, </m:t>
                    </m:r>
                  </m:oMath>
                </a14:m>
                <a:r>
                  <a:rPr lang="en-US" altLang="ko-KR" sz="2000" dirty="0"/>
                  <a:t>where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𝑇</m:t>
                        </m:r>
                      </m:sub>
                    </m:sSub>
                  </m:oMath>
                </a14:m>
                <a:r>
                  <a:rPr lang="en-US" altLang="ko-KR" sz="2000" dirty="0"/>
                  <a:t> is the weight matrix and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𝑇</m:t>
                        </m:r>
                      </m:sub>
                    </m:sSub>
                  </m:oMath>
                </a14:m>
                <a:r>
                  <a:rPr lang="en-US" altLang="ko-KR" sz="2000" dirty="0"/>
                  <a:t> the bias vector for the transform gates</a:t>
                </a:r>
              </a:p>
              <a:p>
                <a:endParaRPr lang="en-US" altLang="ko-KR" sz="2000" dirty="0"/>
              </a:p>
              <a:p>
                <a:r>
                  <a:rPr lang="en-US" altLang="ko-KR" sz="2000" dirty="0"/>
                  <a:t>we found that a </a:t>
                </a:r>
                <a:r>
                  <a:rPr lang="en-US" altLang="ko-KR" sz="2000" b="1" dirty="0"/>
                  <a:t>negative bias initialization </a:t>
                </a:r>
                <a:r>
                  <a:rPr lang="en-US" altLang="ko-KR" sz="2000" dirty="0"/>
                  <a:t>for the transform gates</a:t>
                </a:r>
              </a:p>
              <a:p>
                <a:r>
                  <a:rPr lang="en-US" altLang="ko-KR" sz="2000" dirty="0"/>
                  <a:t>was sufficient for training to proceed in very deep networks for various zero-mean initial distributions of </a:t>
                </a:r>
                <a14:m>
                  <m:oMath xmlns:m="http://schemas.openxmlformats.org/officeDocument/2006/math">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𝑊</m:t>
                        </m:r>
                      </m:e>
                      <m:sub>
                        <m:r>
                          <a:rPr lang="en-US" altLang="ko-KR" sz="2000" b="0" i="1" smtClean="0">
                            <a:latin typeface="Cambria Math" panose="02040503050406030204" pitchFamily="18" charset="0"/>
                          </a:rPr>
                          <m:t>𝐻</m:t>
                        </m:r>
                      </m:sub>
                    </m:sSub>
                  </m:oMath>
                </a14:m>
                <a:r>
                  <a:rPr lang="en-US" altLang="ko-KR" sz="2000" dirty="0"/>
                  <a:t> and different activation functions used by H</a:t>
                </a:r>
              </a:p>
            </p:txBody>
          </p:sp>
        </mc:Choice>
        <mc:Fallback>
          <p:sp>
            <p:nvSpPr>
              <p:cNvPr id="13" name="TextBox 12">
                <a:extLst>
                  <a:ext uri="{FF2B5EF4-FFF2-40B4-BE49-F238E27FC236}">
                    <a16:creationId xmlns:a16="http://schemas.microsoft.com/office/drawing/2014/main" id="{11913043-1348-4C6F-B3E2-AB49153616B4}"/>
                  </a:ext>
                </a:extLst>
              </p:cNvPr>
              <p:cNvSpPr txBox="1">
                <a:spLocks noRot="1" noChangeAspect="1" noMove="1" noResize="1" noEditPoints="1" noAdjustHandles="1" noChangeArrowheads="1" noChangeShapeType="1" noTextEdit="1"/>
              </p:cNvSpPr>
              <p:nvPr/>
            </p:nvSpPr>
            <p:spPr>
              <a:xfrm>
                <a:off x="1132513" y="1459684"/>
                <a:ext cx="9448625" cy="2308324"/>
              </a:xfrm>
              <a:prstGeom prst="rect">
                <a:avLst/>
              </a:prstGeom>
              <a:blipFill>
                <a:blip r:embed="rId2"/>
                <a:stretch>
                  <a:fillRect l="-1032" t="-2111" b="-369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3705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5E3A4758-F38D-47A1-A10E-057EDEE8551A}"/>
              </a:ext>
            </a:extLst>
          </p:cNvPr>
          <p:cNvGrpSpPr/>
          <p:nvPr/>
        </p:nvGrpSpPr>
        <p:grpSpPr>
          <a:xfrm>
            <a:off x="856859" y="116632"/>
            <a:ext cx="11372465" cy="765799"/>
            <a:chOff x="746867" y="116632"/>
            <a:chExt cx="8324465" cy="765799"/>
          </a:xfrm>
        </p:grpSpPr>
        <p:sp>
          <p:nvSpPr>
            <p:cNvPr id="5" name="직사각형 4">
              <a:extLst>
                <a:ext uri="{FF2B5EF4-FFF2-40B4-BE49-F238E27FC236}">
                  <a16:creationId xmlns:a16="http://schemas.microsoft.com/office/drawing/2014/main" id="{510C582B-4986-45FF-B4BB-6352EA94D712}"/>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6" name="TextBox 5">
              <a:extLst>
                <a:ext uri="{FF2B5EF4-FFF2-40B4-BE49-F238E27FC236}">
                  <a16:creationId xmlns:a16="http://schemas.microsoft.com/office/drawing/2014/main" id="{A9B1D9D7-15FB-451C-A00C-04E2CBDA5BCE}"/>
                </a:ext>
              </a:extLst>
            </p:cNvPr>
            <p:cNvSpPr txBox="1"/>
            <p:nvPr/>
          </p:nvSpPr>
          <p:spPr>
            <a:xfrm>
              <a:off x="755576" y="260648"/>
              <a:ext cx="7056784" cy="523220"/>
            </a:xfrm>
            <a:prstGeom prst="rect">
              <a:avLst/>
            </a:prstGeom>
            <a:noFill/>
          </p:spPr>
          <p:txBody>
            <a:bodyPr wrap="square" rtlCol="0">
              <a:spAutoFit/>
            </a:bodyPr>
            <a:lstStyle/>
            <a:p>
              <a:r>
                <a:rPr lang="en-US" altLang="ko-KR" sz="2800" b="1" dirty="0"/>
                <a:t>Experiments</a:t>
              </a:r>
            </a:p>
          </p:txBody>
        </p:sp>
        <p:grpSp>
          <p:nvGrpSpPr>
            <p:cNvPr id="7" name="그룹 21">
              <a:extLst>
                <a:ext uri="{FF2B5EF4-FFF2-40B4-BE49-F238E27FC236}">
                  <a16:creationId xmlns:a16="http://schemas.microsoft.com/office/drawing/2014/main" id="{0C1E4192-C926-41DC-A86F-C00AB61B819A}"/>
                </a:ext>
              </a:extLst>
            </p:cNvPr>
            <p:cNvGrpSpPr/>
            <p:nvPr/>
          </p:nvGrpSpPr>
          <p:grpSpPr>
            <a:xfrm>
              <a:off x="746867" y="116632"/>
              <a:ext cx="8324465" cy="765799"/>
              <a:chOff x="746867" y="116632"/>
              <a:chExt cx="8324465" cy="765799"/>
            </a:xfrm>
            <a:solidFill>
              <a:srgbClr val="58378D"/>
            </a:solidFill>
          </p:grpSpPr>
          <p:sp>
            <p:nvSpPr>
              <p:cNvPr id="8" name="직사각형 7">
                <a:extLst>
                  <a:ext uri="{FF2B5EF4-FFF2-40B4-BE49-F238E27FC236}">
                    <a16:creationId xmlns:a16="http://schemas.microsoft.com/office/drawing/2014/main" id="{DE449BC9-7DE7-4878-ABD9-2C8EFD405FF6}"/>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3EA6B2C-EE19-47AB-A187-449FBB87AECB}"/>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CC6B0A9B-372A-45A3-A4AF-845755B704CE}"/>
              </a:ext>
            </a:extLst>
          </p:cNvPr>
          <p:cNvGrpSpPr/>
          <p:nvPr/>
        </p:nvGrpSpPr>
        <p:grpSpPr>
          <a:xfrm>
            <a:off x="856859" y="1145461"/>
            <a:ext cx="9633399" cy="2439241"/>
            <a:chOff x="755576" y="404664"/>
            <a:chExt cx="7632848" cy="2736304"/>
          </a:xfrm>
        </p:grpSpPr>
        <p:sp>
          <p:nvSpPr>
            <p:cNvPr id="11" name="직사각형 10">
              <a:extLst>
                <a:ext uri="{FF2B5EF4-FFF2-40B4-BE49-F238E27FC236}">
                  <a16:creationId xmlns:a16="http://schemas.microsoft.com/office/drawing/2014/main" id="{FC969041-A9BF-4AAB-9820-7471C2566AE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489F38D-643B-4C08-8FCD-061664059A52}"/>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 name="TextBox 12">
            <a:extLst>
              <a:ext uri="{FF2B5EF4-FFF2-40B4-BE49-F238E27FC236}">
                <a16:creationId xmlns:a16="http://schemas.microsoft.com/office/drawing/2014/main" id="{11913043-1348-4C6F-B3E2-AB49153616B4}"/>
              </a:ext>
            </a:extLst>
          </p:cNvPr>
          <p:cNvSpPr txBox="1"/>
          <p:nvPr/>
        </p:nvSpPr>
        <p:spPr>
          <a:xfrm>
            <a:off x="1132514" y="1414522"/>
            <a:ext cx="9127222" cy="1631216"/>
          </a:xfrm>
          <a:prstGeom prst="rect">
            <a:avLst/>
          </a:prstGeom>
          <a:noFill/>
        </p:spPr>
        <p:txBody>
          <a:bodyPr wrap="square" rtlCol="0">
            <a:spAutoFit/>
          </a:bodyPr>
          <a:lstStyle/>
          <a:p>
            <a:r>
              <a:rPr lang="en-US" altLang="ko-KR" sz="2000" dirty="0"/>
              <a:t>All networks were trained using SGD with momentum. </a:t>
            </a:r>
          </a:p>
          <a:p>
            <a:r>
              <a:rPr lang="en-US" altLang="ko-KR" sz="2000" dirty="0"/>
              <a:t>a simpler commonly used strategy was employed where the learning rate starts at a value </a:t>
            </a:r>
            <a:r>
              <a:rPr lang="en-US" altLang="ko-KR" sz="2000" b="1" dirty="0"/>
              <a:t>λ</a:t>
            </a:r>
            <a:r>
              <a:rPr lang="en-US" altLang="ko-KR" sz="2000" dirty="0"/>
              <a:t> and decays according to a fixed schedule </a:t>
            </a:r>
          </a:p>
          <a:p>
            <a:r>
              <a:rPr lang="en-US" altLang="ko-KR" sz="2000" dirty="0"/>
              <a:t>by a factor γ, λ, γ and the schedule were selected once based on validation set</a:t>
            </a:r>
            <a:endParaRPr lang="en-US" altLang="ko-KR" dirty="0"/>
          </a:p>
        </p:txBody>
      </p:sp>
      <p:grpSp>
        <p:nvGrpSpPr>
          <p:cNvPr id="14" name="그룹 13">
            <a:extLst>
              <a:ext uri="{FF2B5EF4-FFF2-40B4-BE49-F238E27FC236}">
                <a16:creationId xmlns:a16="http://schemas.microsoft.com/office/drawing/2014/main" id="{C427403F-90F8-45C8-B59F-A5E1D5736B3F}"/>
              </a:ext>
            </a:extLst>
          </p:cNvPr>
          <p:cNvGrpSpPr/>
          <p:nvPr/>
        </p:nvGrpSpPr>
        <p:grpSpPr>
          <a:xfrm>
            <a:off x="856859" y="3725382"/>
            <a:ext cx="9633398" cy="2310860"/>
            <a:chOff x="755576" y="404664"/>
            <a:chExt cx="7632848" cy="2736304"/>
          </a:xfrm>
        </p:grpSpPr>
        <p:sp>
          <p:nvSpPr>
            <p:cNvPr id="15" name="직사각형 14">
              <a:extLst>
                <a:ext uri="{FF2B5EF4-FFF2-40B4-BE49-F238E27FC236}">
                  <a16:creationId xmlns:a16="http://schemas.microsoft.com/office/drawing/2014/main" id="{20BB028D-6FB8-426B-9069-1075573E7666}"/>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C7651CB3-87C1-40C7-8946-95086F36578F}"/>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7" name="TextBox 16">
            <a:extLst>
              <a:ext uri="{FF2B5EF4-FFF2-40B4-BE49-F238E27FC236}">
                <a16:creationId xmlns:a16="http://schemas.microsoft.com/office/drawing/2014/main" id="{A383630F-578A-44DB-826C-E22901EEFF27}"/>
              </a:ext>
            </a:extLst>
          </p:cNvPr>
          <p:cNvSpPr txBox="1"/>
          <p:nvPr/>
        </p:nvSpPr>
        <p:spPr>
          <a:xfrm>
            <a:off x="1233182" y="4058985"/>
            <a:ext cx="9026554" cy="1631216"/>
          </a:xfrm>
          <a:prstGeom prst="rect">
            <a:avLst/>
          </a:prstGeom>
          <a:noFill/>
        </p:spPr>
        <p:txBody>
          <a:bodyPr wrap="square" rtlCol="0">
            <a:spAutoFit/>
          </a:bodyPr>
          <a:lstStyle/>
          <a:p>
            <a:r>
              <a:rPr lang="en-US" altLang="ko-KR" sz="2000" dirty="0"/>
              <a:t>All convolutional highway networks utilize the rectified linear activation function (</a:t>
            </a:r>
            <a:r>
              <a:rPr lang="en-US" altLang="ko-KR" sz="2000" dirty="0" err="1"/>
              <a:t>Relu</a:t>
            </a:r>
            <a:r>
              <a:rPr lang="en-US" altLang="ko-KR" sz="2000" dirty="0"/>
              <a:t>) to compute the block state H. </a:t>
            </a:r>
          </a:p>
          <a:p>
            <a:r>
              <a:rPr lang="en-US" altLang="ko-KR" sz="2000" dirty="0"/>
              <a:t>To provide a better estimate of the variability of classification results </a:t>
            </a:r>
          </a:p>
          <a:p>
            <a:r>
              <a:rPr lang="en-US" altLang="ko-KR" sz="2000" dirty="0"/>
              <a:t>due to random initialization, we report our results in the format Best </a:t>
            </a:r>
          </a:p>
          <a:p>
            <a:r>
              <a:rPr lang="en-US" altLang="ko-KR" sz="2000" dirty="0"/>
              <a:t>(mean ± std) based on 5 runs wherever available.</a:t>
            </a:r>
            <a:endParaRPr lang="ko-KR" altLang="en-US" sz="200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5B3D62E-4F7C-41F5-93E2-85AD775F85E1}"/>
                  </a:ext>
                </a:extLst>
              </p:cNvPr>
              <p:cNvSpPr txBox="1"/>
              <p:nvPr/>
            </p:nvSpPr>
            <p:spPr>
              <a:xfrm>
                <a:off x="3920363" y="2949186"/>
                <a:ext cx="1347677" cy="3132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2000" i="1" smtClean="0">
                          <a:latin typeface="Cambria Math" panose="02040503050406030204" pitchFamily="18" charset="0"/>
                        </a:rPr>
                        <m:t>𝛼</m:t>
                      </m:r>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ko-KR" altLang="en-US" sz="2000" b="0" i="1" smtClean="0">
                              <a:latin typeface="Cambria Math" panose="02040503050406030204" pitchFamily="18" charset="0"/>
                            </a:rPr>
                            <m:t>𝛼</m:t>
                          </m:r>
                        </m:e>
                        <m:sub>
                          <m:r>
                            <a:rPr lang="en-US" altLang="ko-KR" sz="2000" b="0" i="1" smtClean="0">
                              <a:latin typeface="Cambria Math" panose="02040503050406030204" pitchFamily="18" charset="0"/>
                            </a:rPr>
                            <m:t>0</m:t>
                          </m:r>
                        </m:sub>
                      </m:sSub>
                      <m:sSup>
                        <m:sSupPr>
                          <m:ctrlPr>
                            <a:rPr lang="en-US" altLang="ko-KR" sz="2000" b="0" i="1" smtClean="0">
                              <a:latin typeface="Cambria Math" panose="02040503050406030204" pitchFamily="18" charset="0"/>
                            </a:rPr>
                          </m:ctrlPr>
                        </m:sSupPr>
                        <m:e>
                          <m:r>
                            <a:rPr lang="en-US" altLang="ko-KR" sz="2000" b="0" i="1" smtClean="0">
                              <a:latin typeface="Cambria Math" panose="02040503050406030204" pitchFamily="18" charset="0"/>
                            </a:rPr>
                            <m:t>𝑒</m:t>
                          </m:r>
                        </m:e>
                        <m:sup>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𝑘𝑡</m:t>
                          </m:r>
                        </m:sup>
                      </m:sSup>
                    </m:oMath>
                  </m:oMathPara>
                </a14:m>
                <a:endParaRPr lang="ko-KR" altLang="en-US" sz="2000" dirty="0"/>
              </a:p>
            </p:txBody>
          </p:sp>
        </mc:Choice>
        <mc:Fallback>
          <p:sp>
            <p:nvSpPr>
              <p:cNvPr id="2" name="TextBox 1">
                <a:extLst>
                  <a:ext uri="{FF2B5EF4-FFF2-40B4-BE49-F238E27FC236}">
                    <a16:creationId xmlns:a16="http://schemas.microsoft.com/office/drawing/2014/main" id="{C5B3D62E-4F7C-41F5-93E2-85AD775F85E1}"/>
                  </a:ext>
                </a:extLst>
              </p:cNvPr>
              <p:cNvSpPr txBox="1">
                <a:spLocks noRot="1" noChangeAspect="1" noMove="1" noResize="1" noEditPoints="1" noAdjustHandles="1" noChangeArrowheads="1" noChangeShapeType="1" noTextEdit="1"/>
              </p:cNvSpPr>
              <p:nvPr/>
            </p:nvSpPr>
            <p:spPr>
              <a:xfrm>
                <a:off x="3920363" y="2949186"/>
                <a:ext cx="1347677" cy="313291"/>
              </a:xfrm>
              <a:prstGeom prst="rect">
                <a:avLst/>
              </a:prstGeom>
              <a:blipFill>
                <a:blip r:embed="rId2"/>
                <a:stretch>
                  <a:fillRect l="-905" r="-452" b="-19608"/>
                </a:stretch>
              </a:blipFill>
            </p:spPr>
            <p:txBody>
              <a:bodyPr/>
              <a:lstStyle/>
              <a:p>
                <a:r>
                  <a:rPr lang="ko-KR" altLang="en-US">
                    <a:noFill/>
                  </a:rPr>
                  <a:t> </a:t>
                </a:r>
              </a:p>
            </p:txBody>
          </p:sp>
        </mc:Fallback>
      </mc:AlternateContent>
      <p:cxnSp>
        <p:nvCxnSpPr>
          <p:cNvPr id="18" name="직선 연결선 17">
            <a:extLst>
              <a:ext uri="{FF2B5EF4-FFF2-40B4-BE49-F238E27FC236}">
                <a16:creationId xmlns:a16="http://schemas.microsoft.com/office/drawing/2014/main" id="{16DCB403-F97F-4E18-9DC5-89E6D24ED00E}"/>
              </a:ext>
            </a:extLst>
          </p:cNvPr>
          <p:cNvCxnSpPr>
            <a:cxnSpLocks/>
          </p:cNvCxnSpPr>
          <p:nvPr/>
        </p:nvCxnSpPr>
        <p:spPr>
          <a:xfrm>
            <a:off x="3920363" y="2388637"/>
            <a:ext cx="6738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7BA544FD-77A0-4DD5-BDD7-F9CA9034A1B4}"/>
              </a:ext>
            </a:extLst>
          </p:cNvPr>
          <p:cNvCxnSpPr/>
          <p:nvPr/>
        </p:nvCxnSpPr>
        <p:spPr>
          <a:xfrm>
            <a:off x="4276164" y="2388637"/>
            <a:ext cx="0" cy="5605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95535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1602</Words>
  <Application>Microsoft Office PowerPoint</Application>
  <PresentationFormat>와이드스크린</PresentationFormat>
  <Paragraphs>134</Paragraphs>
  <Slides>25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25</vt:i4>
      </vt:variant>
    </vt:vector>
  </HeadingPairs>
  <TitlesOfParts>
    <vt:vector size="29" baseType="lpstr">
      <vt:lpstr>맑은 고딕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eileen1426@naver.com</dc:creator>
  <cp:lastModifiedBy>B4985</cp:lastModifiedBy>
  <cp:revision>101</cp:revision>
  <dcterms:created xsi:type="dcterms:W3CDTF">2021-01-20T15:58:20Z</dcterms:created>
  <dcterms:modified xsi:type="dcterms:W3CDTF">2021-10-19T05:26:27Z</dcterms:modified>
</cp:coreProperties>
</file>