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1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FFC7-D188-44F1-AC6D-A69A05DF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3BDD4-D6D1-46CB-95D4-EFF243C5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23A44-584B-4F8B-B5A7-7F470DD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C784-223E-428B-9460-836F42C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9F6C0-2878-41F3-AE36-4DF1EA2E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E7C91-D7C1-4641-A0DF-DCC5589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1497B-6CA4-401F-B540-5AC4B213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9220B-AAC2-4E32-89EB-056E82A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0DA5A-2A5F-4CC8-8ED5-48BA1D60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C70DD-3F1B-4550-8950-94539AB4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E50ABB-3137-4FB2-9062-448B0BE90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F7C27-1F9E-4F19-A68C-0B89A343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44B27-5B0C-4AF2-B86F-E77B2537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318E-F161-432A-A354-F88A4E54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1B90-DC3D-45D5-AF46-F7A64F82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7031-7E6C-4E12-80E6-3031A2F0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580E-2142-448B-88C8-4404185D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6D483-FC04-4295-9220-DAC5AB6D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AD46A-7091-40D3-B54D-5159075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7DB99-72B0-4258-9D6F-096473A6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7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808A-3A8D-4434-8E21-F481EBD0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139F-70BD-4FB5-AD7B-9B9D4385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9EB4-FA04-4FA0-BBF1-5C1BD654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3C8D-2782-4296-A8A4-4A3C91E2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8B956-4D95-4181-BAF6-525EDDF5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79FC-A776-4104-BBC2-408DCC4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2C0E2-632D-4F9B-9F06-BC801E21A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61E66-8D5A-470E-BCBE-BCC69866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ACBC7-6CF8-49FF-AD49-CE842B13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B842A-DDF9-4BDB-B8BD-0255C764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D8BF3-CD53-469F-908C-645C6F9A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0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F35B-746F-4687-A9EA-BA73404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CC657-7511-4A8D-8093-77B7196A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320B8-F939-4DD8-9F09-841E0C46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1E2E3-AE1C-43DA-B2E4-B4003623B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CBA82-4C5F-4D59-85F8-E254D407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025E-20AB-4723-8449-22829553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148E7-77C3-4CD4-814E-9CD983E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21F4F-5168-442D-B0C6-60F6CF2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979C-6825-499D-ACC4-28114C6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12950-0AF4-4A3C-B223-12A80C17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6A65A-E991-4F3A-9FA6-27B1E3F6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413FA-8F88-4945-903A-35FF4F3E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0AA7A-4070-4EFD-B023-779C0C9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59F3E-3954-426B-92F6-CB50DF37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92308-E5EA-4E02-8DDE-EEB41FF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E935-768B-4A4C-8A17-08DDCDE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891E-FE63-4C68-B2FA-8607FB2E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84C1-A48C-4AC3-8B94-0AEC7BE1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C949B-551F-4DC0-8850-69720B4A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CBAC1-2BB9-41ED-BBBA-042EA5B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1D2EC-AB3E-45B5-A62D-7EE70D5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F14-51AE-4E19-B319-2625C5C3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044ED-4151-4538-90C6-621FDD40F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7B514-F9BD-466A-ABFB-C5B9DA33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F8FD3-9135-4954-91F3-2D8061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D8D03-3374-40A6-AEE4-CFE4BDC2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F9AB7-2E55-4613-9A88-F6C8C261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8E6C5-98F4-425E-982E-D47774F7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14E2E-1C7D-45DB-B519-7207F7D9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8BCD9-086D-4894-BDAA-17542072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61EB-25F5-4FB8-8C1B-125B963CB027}" type="datetimeFigureOut">
              <a:rPr lang="ko-KR" altLang="en-US" smtClean="0"/>
              <a:pPr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60C8-F788-40BA-8F92-96920A0B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93C47-FFEE-4774-A347-5BD7C55C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BCE58-92B3-4FD6-8974-1B5C3A6D8623}"/>
              </a:ext>
            </a:extLst>
          </p:cNvPr>
          <p:cNvSpPr txBox="1"/>
          <p:nvPr/>
        </p:nvSpPr>
        <p:spPr>
          <a:xfrm>
            <a:off x="4306087" y="6364908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경상국립대학교 석사과정 </a:t>
            </a:r>
            <a:r>
              <a:rPr lang="ko-KR" altLang="en-US" dirty="0" err="1">
                <a:solidFill>
                  <a:schemeClr val="bg1"/>
                </a:solidFill>
              </a:rPr>
              <a:t>오서영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D4B310-AD23-4D6D-9092-6374A7BE262F}"/>
              </a:ext>
            </a:extLst>
          </p:cNvPr>
          <p:cNvSpPr/>
          <p:nvPr/>
        </p:nvSpPr>
        <p:spPr>
          <a:xfrm>
            <a:off x="6645876" y="4615615"/>
            <a:ext cx="1861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He,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Kaiming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799CE6-352F-430C-8EBE-5F4D4522D2C6}"/>
              </a:ext>
            </a:extLst>
          </p:cNvPr>
          <p:cNvSpPr/>
          <p:nvPr/>
        </p:nvSpPr>
        <p:spPr>
          <a:xfrm>
            <a:off x="532375" y="2233090"/>
            <a:ext cx="11207737" cy="20032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tIns="108000" bIns="108000">
            <a:spAutoFit/>
          </a:bodyPr>
          <a:lstStyle/>
          <a:p>
            <a:pPr algn="ctr"/>
            <a:r>
              <a:rPr lang="en-US" altLang="ko-KR" sz="4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Delving deep into rectifiers: </a:t>
            </a:r>
          </a:p>
          <a:p>
            <a:pPr algn="ctr"/>
            <a:r>
              <a:rPr lang="en-US" altLang="ko-KR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Surpassing human-level performance on </a:t>
            </a:r>
            <a:r>
              <a:rPr lang="en-US" altLang="ko-KR" sz="36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imagenet</a:t>
            </a:r>
            <a:r>
              <a:rPr lang="en-US" altLang="ko-KR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classification</a:t>
            </a:r>
            <a:endParaRPr lang="en-US" altLang="ko-K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8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ADEE37-3CAE-48C1-B216-411C57F52C8D}"/>
              </a:ext>
            </a:extLst>
          </p:cNvPr>
          <p:cNvGrpSpPr/>
          <p:nvPr/>
        </p:nvGrpSpPr>
        <p:grpSpPr>
          <a:xfrm>
            <a:off x="856858" y="1241614"/>
            <a:ext cx="9918717" cy="4271680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36EB55-A34C-4DFB-86A5-F874D647B63C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80554A-9971-4089-9332-FD7B8863633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0A3C590-4DD9-42D4-AE79-CE266E19B4E2}"/>
              </a:ext>
            </a:extLst>
          </p:cNvPr>
          <p:cNvSpPr txBox="1"/>
          <p:nvPr/>
        </p:nvSpPr>
        <p:spPr>
          <a:xfrm>
            <a:off x="1228164" y="1513085"/>
            <a:ext cx="92812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Forward Propagation Case</a:t>
            </a:r>
          </a:p>
          <a:p>
            <a:r>
              <a:rPr lang="en-US" altLang="ko-KR" sz="2000" dirty="0"/>
              <a:t>The central idea is to investigate the variance of the responses in each layer. </a:t>
            </a:r>
          </a:p>
          <a:p>
            <a:r>
              <a:rPr lang="en-US" altLang="ko-KR" sz="2000" dirty="0"/>
              <a:t>For a conv layer, a response is: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4F45B9-3E81-4490-B4FA-99A5547B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41" y="2660957"/>
            <a:ext cx="2352675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2813CF-E0C1-4D0F-A69D-0233A5847D74}"/>
                  </a:ext>
                </a:extLst>
              </p:cNvPr>
              <p:cNvSpPr txBox="1"/>
              <p:nvPr/>
            </p:nvSpPr>
            <p:spPr>
              <a:xfrm>
                <a:off x="1931339" y="3471971"/>
                <a:ext cx="666581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by 1vector (k by k pixels in c input channel)</a:t>
                </a:r>
              </a:p>
              <a:p>
                <a:r>
                  <a:rPr lang="en-US" altLang="ko-KR" dirty="0"/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 : d by n (d : the number of filter)</a:t>
                </a:r>
              </a:p>
              <a:p>
                <a:r>
                  <a:rPr lang="en-US" altLang="ko-KR" dirty="0"/>
                  <a:t>b : bias</a:t>
                </a:r>
              </a:p>
              <a:p>
                <a:r>
                  <a:rPr lang="en-US" altLang="ko-KR" dirty="0"/>
                  <a:t>y : response at a pixel of the output map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2813CF-E0C1-4D0F-A69D-0233A5847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339" y="3471971"/>
                <a:ext cx="6665814" cy="1477328"/>
              </a:xfrm>
              <a:prstGeom prst="rect">
                <a:avLst/>
              </a:prstGeom>
              <a:blipFill>
                <a:blip r:embed="rId3"/>
                <a:stretch>
                  <a:fillRect l="-823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FDA2C0-600C-498B-BDA7-DB11DFD283AD}"/>
              </a:ext>
            </a:extLst>
          </p:cNvPr>
          <p:cNvCxnSpPr>
            <a:cxnSpLocks/>
          </p:cNvCxnSpPr>
          <p:nvPr/>
        </p:nvCxnSpPr>
        <p:spPr>
          <a:xfrm>
            <a:off x="1766047" y="3592070"/>
            <a:ext cx="0" cy="126680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ADEE37-3CAE-48C1-B216-411C57F52C8D}"/>
              </a:ext>
            </a:extLst>
          </p:cNvPr>
          <p:cNvGrpSpPr/>
          <p:nvPr/>
        </p:nvGrpSpPr>
        <p:grpSpPr>
          <a:xfrm>
            <a:off x="856858" y="1241614"/>
            <a:ext cx="9918717" cy="4271680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36EB55-A34C-4DFB-86A5-F874D647B63C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80554A-9971-4089-9332-FD7B8863633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A3C590-4DD9-42D4-AE79-CE266E19B4E2}"/>
                  </a:ext>
                </a:extLst>
              </p:cNvPr>
              <p:cNvSpPr txBox="1"/>
              <p:nvPr/>
            </p:nvSpPr>
            <p:spPr>
              <a:xfrm>
                <a:off x="1228164" y="1513085"/>
                <a:ext cx="928121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We let the initialized 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be independent and identically distributed (</a:t>
                </a:r>
                <a:r>
                  <a:rPr lang="en-US" altLang="ko-KR" sz="2000" dirty="0" err="1"/>
                  <a:t>i.i.d</a:t>
                </a:r>
                <a:r>
                  <a:rPr lang="en-US" altLang="ko-KR" sz="2000" dirty="0"/>
                  <a:t>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are also </a:t>
                </a:r>
                <a:r>
                  <a:rPr lang="en-US" altLang="ko-KR" sz="2000" dirty="0" err="1"/>
                  <a:t>i.i.d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are independent of each other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A3C590-4DD9-42D4-AE79-CE266E19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64" y="1513085"/>
                <a:ext cx="9281215" cy="1600438"/>
              </a:xfrm>
              <a:prstGeom prst="rect">
                <a:avLst/>
              </a:prstGeom>
              <a:blipFill>
                <a:blip r:embed="rId2"/>
                <a:stretch>
                  <a:fillRect l="-657" t="-1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864D75D-7535-4815-B324-5E4C61D6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25" y="3015406"/>
            <a:ext cx="2743200" cy="51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5C7830-0499-4203-96AE-0D139F96E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42" y="4375010"/>
            <a:ext cx="3441887" cy="5998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399052-806A-42AD-BEC8-77BD06105A6B}"/>
              </a:ext>
            </a:extLst>
          </p:cNvPr>
          <p:cNvSpPr txBox="1"/>
          <p:nvPr/>
        </p:nvSpPr>
        <p:spPr>
          <a:xfrm>
            <a:off x="1228164" y="3893265"/>
            <a:ext cx="8615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the variance of the product of independent variables gives us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222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ADEE37-3CAE-48C1-B216-411C57F52C8D}"/>
              </a:ext>
            </a:extLst>
          </p:cNvPr>
          <p:cNvGrpSpPr/>
          <p:nvPr/>
        </p:nvGrpSpPr>
        <p:grpSpPr>
          <a:xfrm>
            <a:off x="868755" y="1159585"/>
            <a:ext cx="9918717" cy="5303968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36EB55-A34C-4DFB-86A5-F874D647B63C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80554A-9971-4089-9332-FD7B8863633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A3C590-4DD9-42D4-AE79-CE266E19B4E2}"/>
                  </a:ext>
                </a:extLst>
              </p:cNvPr>
              <p:cNvSpPr txBox="1"/>
              <p:nvPr/>
            </p:nvSpPr>
            <p:spPr>
              <a:xfrm>
                <a:off x="1228164" y="1513085"/>
                <a:ext cx="928121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 have a symmetric distribution around zero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 = 0, </a:t>
                </a:r>
              </a:p>
              <a:p>
                <a:r>
                  <a:rPr lang="en-US" altLang="ko-KR" sz="20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 has zero mean and has a symmetric distribution around zero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A3C590-4DD9-42D4-AE79-CE266E19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64" y="1513085"/>
                <a:ext cx="9281215" cy="707886"/>
              </a:xfrm>
              <a:prstGeom prst="rect">
                <a:avLst/>
              </a:prstGeom>
              <a:blipFill>
                <a:blip r:embed="rId2"/>
                <a:stretch>
                  <a:fillRect l="-657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C6E11F3-51E1-48AE-92BE-3B43E1D66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19" y="2432495"/>
            <a:ext cx="2350426" cy="369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A0C4E1-435F-4942-B187-2F46E2A85AF5}"/>
              </a:ext>
            </a:extLst>
          </p:cNvPr>
          <p:cNvSpPr txBox="1"/>
          <p:nvPr/>
        </p:nvSpPr>
        <p:spPr>
          <a:xfrm>
            <a:off x="4929852" y="2432495"/>
            <a:ext cx="6113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when f is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17D2B12-1496-4E44-9FB8-4BE665E20D4E}"/>
              </a:ext>
            </a:extLst>
          </p:cNvPr>
          <p:cNvCxnSpPr/>
          <p:nvPr/>
        </p:nvCxnSpPr>
        <p:spPr>
          <a:xfrm>
            <a:off x="1416425" y="2617161"/>
            <a:ext cx="66338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C41E46B1-0668-473F-BFF2-ABF6E3788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425" y="3115099"/>
            <a:ext cx="3924300" cy="8001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25FCBE-C867-4412-80E7-CD7F3109D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998" y="3933463"/>
            <a:ext cx="4648200" cy="1219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82AC11-0886-47C5-9734-81BEC1BDE806}"/>
              </a:ext>
            </a:extLst>
          </p:cNvPr>
          <p:cNvSpPr txBox="1"/>
          <p:nvPr/>
        </p:nvSpPr>
        <p:spPr>
          <a:xfrm>
            <a:off x="1416425" y="5003520"/>
            <a:ext cx="46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Key to the initialization design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D37E2CF-4AFC-4FDD-91DA-BE2F887EB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680" y="4114382"/>
            <a:ext cx="2838450" cy="7905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CBE01D-A1B9-4158-9CCC-0DD4B2668DDB}"/>
              </a:ext>
            </a:extLst>
          </p:cNvPr>
          <p:cNvSpPr txBox="1"/>
          <p:nvPr/>
        </p:nvSpPr>
        <p:spPr>
          <a:xfrm>
            <a:off x="6840680" y="4978576"/>
            <a:ext cx="46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Sufficient condition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CC065B-929C-4962-BD6C-FF2B7C9ADD3C}"/>
                  </a:ext>
                </a:extLst>
              </p:cNvPr>
              <p:cNvSpPr txBox="1"/>
              <p:nvPr/>
            </p:nvSpPr>
            <p:spPr>
              <a:xfrm>
                <a:off x="1404528" y="5594653"/>
                <a:ext cx="8904884" cy="465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zero-mean Gaussian distribution whose standard deviation (std)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2/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ra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CC065B-929C-4962-BD6C-FF2B7C9AD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28" y="5594653"/>
                <a:ext cx="8904884" cy="465064"/>
              </a:xfrm>
              <a:prstGeom prst="rect">
                <a:avLst/>
              </a:prstGeom>
              <a:blipFill>
                <a:blip r:embed="rId7"/>
                <a:stretch>
                  <a:fillRect l="-684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F587A4-0DB0-4A7C-9A52-D785351706AF}"/>
              </a:ext>
            </a:extLst>
          </p:cNvPr>
          <p:cNvGrpSpPr/>
          <p:nvPr/>
        </p:nvGrpSpPr>
        <p:grpSpPr>
          <a:xfrm>
            <a:off x="856859" y="1145460"/>
            <a:ext cx="10008365" cy="3487502"/>
            <a:chOff x="755576" y="404664"/>
            <a:chExt cx="7632848" cy="273630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48D40E-51D3-47FD-9707-12BBEDA119DE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69BD86C-49F9-4FAE-921B-819A0AA058A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875372-E252-4D2F-93E5-850330BB7D26}"/>
              </a:ext>
            </a:extLst>
          </p:cNvPr>
          <p:cNvSpPr txBox="1"/>
          <p:nvPr/>
        </p:nvSpPr>
        <p:spPr>
          <a:xfrm>
            <a:off x="1326776" y="1524000"/>
            <a:ext cx="97087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Backward Propagation Case</a:t>
            </a:r>
          </a:p>
          <a:p>
            <a:r>
              <a:rPr lang="en-US" altLang="ko-KR" sz="2000" dirty="0"/>
              <a:t>The gradient of a conv layer is computed by: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71A90A-30D7-4451-9FB8-46629AEA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317" y="2459505"/>
            <a:ext cx="2047875" cy="638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07D391-8F60-4F59-A99D-7CD2C81F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34" y="3196491"/>
            <a:ext cx="1542248" cy="297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F81DB6-A869-4667-93B1-3DE1146EE2D4}"/>
              </a:ext>
            </a:extLst>
          </p:cNvPr>
          <p:cNvSpPr txBox="1"/>
          <p:nvPr/>
        </p:nvSpPr>
        <p:spPr>
          <a:xfrm>
            <a:off x="1326776" y="3115792"/>
            <a:ext cx="243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Note that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41CE4-D965-46C1-8220-07B2036C1705}"/>
                  </a:ext>
                </a:extLst>
              </p:cNvPr>
              <p:cNvSpPr txBox="1"/>
              <p:nvPr/>
            </p:nvSpPr>
            <p:spPr>
              <a:xfrm>
                <a:off x="1364806" y="3538583"/>
                <a:ext cx="89714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and 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are independent of each other, then 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has zero mean for all l,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is initialized by a symmetric distribution around zero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41CE4-D965-46C1-8220-07B2036C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06" y="3538583"/>
                <a:ext cx="8971499" cy="707886"/>
              </a:xfrm>
              <a:prstGeom prst="rect">
                <a:avLst/>
              </a:prstGeom>
              <a:blipFill>
                <a:blip r:embed="rId4"/>
                <a:stretch>
                  <a:fillRect l="-747" t="-5983" r="-1427" b="-13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36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F587A4-0DB0-4A7C-9A52-D785351706AF}"/>
              </a:ext>
            </a:extLst>
          </p:cNvPr>
          <p:cNvGrpSpPr/>
          <p:nvPr/>
        </p:nvGrpSpPr>
        <p:grpSpPr>
          <a:xfrm>
            <a:off x="856859" y="1145461"/>
            <a:ext cx="9633399" cy="5712540"/>
            <a:chOff x="755576" y="404664"/>
            <a:chExt cx="7632848" cy="273630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48D40E-51D3-47FD-9707-12BBEDA119DE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69BD86C-49F9-4FAE-921B-819A0AA058A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77C4E7F-2481-44B8-B6A0-29498582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89" y="1513085"/>
            <a:ext cx="2771775" cy="400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FC4981-BD67-43A7-8243-3E5F4F561E85}"/>
                  </a:ext>
                </a:extLst>
              </p:cNvPr>
              <p:cNvSpPr txBox="1"/>
              <p:nvPr/>
            </p:nvSpPr>
            <p:spPr>
              <a:xfrm>
                <a:off x="1273926" y="2001656"/>
                <a:ext cx="82196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We assume that f′(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/>
                  <a:t>) and 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 are independent of each other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FC4981-BD67-43A7-8243-3E5F4F561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26" y="2001656"/>
                <a:ext cx="8219698" cy="369332"/>
              </a:xfrm>
              <a:prstGeom prst="rect">
                <a:avLst/>
              </a:prstGeom>
              <a:blipFill>
                <a:blip r:embed="rId3"/>
                <a:stretch>
                  <a:fillRect l="-668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E770DF04-83E8-4BC6-98F5-A3E7DD5B9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03" y="2674358"/>
            <a:ext cx="3876675" cy="4381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D787BCF-D024-4A07-A3FA-E44389E9A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603" y="3375537"/>
            <a:ext cx="5238750" cy="4762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E660395-2FDF-4E77-8F5D-85A9B9B33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603" y="4203017"/>
            <a:ext cx="4933950" cy="1219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84C977F-392A-41CE-AA3A-8F5EEC8B9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2489" y="5502175"/>
            <a:ext cx="5314950" cy="10382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2A48AD0-AE9C-495B-AC58-0B00EC5C19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5320" y="4606279"/>
            <a:ext cx="2809875" cy="8191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808756-D7CB-4CC5-A9A3-A4744D2EA3DA}"/>
              </a:ext>
            </a:extLst>
          </p:cNvPr>
          <p:cNvSpPr txBox="1"/>
          <p:nvPr/>
        </p:nvSpPr>
        <p:spPr>
          <a:xfrm>
            <a:off x="7185212" y="5426169"/>
            <a:ext cx="46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Sufficient condition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2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853FCE2-52EB-47F5-B1F5-81D96939F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1125046"/>
            <a:ext cx="9955870" cy="368810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A1CA51-C70A-4047-B8BD-AA5D0B54CC87}"/>
              </a:ext>
            </a:extLst>
          </p:cNvPr>
          <p:cNvSpPr/>
          <p:nvPr/>
        </p:nvSpPr>
        <p:spPr>
          <a:xfrm>
            <a:off x="868755" y="5032439"/>
            <a:ext cx="9955870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Convergence of a 22-layer / 30-layer (both </a:t>
            </a:r>
            <a:r>
              <a:rPr lang="en-US" altLang="ko-KR" b="1" dirty="0" err="1">
                <a:solidFill>
                  <a:schemeClr val="tx1"/>
                </a:solidFill>
              </a:rPr>
              <a:t>ReLU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BE677C-C146-4628-9129-956D0DB02F2F}"/>
              </a:ext>
            </a:extLst>
          </p:cNvPr>
          <p:cNvSpPr txBox="1"/>
          <p:nvPr/>
        </p:nvSpPr>
        <p:spPr>
          <a:xfrm>
            <a:off x="856858" y="5541039"/>
            <a:ext cx="9955869" cy="940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He initialization </a:t>
            </a:r>
            <a:r>
              <a:rPr lang="en-US" altLang="ko-KR" dirty="0"/>
              <a:t>is able to make the extremely deep model converge. </a:t>
            </a:r>
          </a:p>
          <a:p>
            <a:r>
              <a:rPr lang="en-US" altLang="ko-KR" dirty="0"/>
              <a:t>On the contrary, the </a:t>
            </a:r>
            <a:r>
              <a:rPr lang="en-US" altLang="ko-KR" b="1" dirty="0"/>
              <a:t>Xavier method </a:t>
            </a:r>
            <a:r>
              <a:rPr lang="en-US" altLang="ko-KR" dirty="0"/>
              <a:t>completely stalls the learning, and the gradients are diminishing as monitored in the experiments.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99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6FF470-52E9-423B-A599-F2BC483EF947}"/>
              </a:ext>
            </a:extLst>
          </p:cNvPr>
          <p:cNvGrpSpPr/>
          <p:nvPr/>
        </p:nvGrpSpPr>
        <p:grpSpPr>
          <a:xfrm>
            <a:off x="856858" y="1241612"/>
            <a:ext cx="9918717" cy="2529839"/>
            <a:chOff x="755576" y="404664"/>
            <a:chExt cx="7632848" cy="27363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21BEF14-F438-491B-BDCB-E50D10EC1BB4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C0EE60-8E76-4140-8C14-2E9285403FB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F7358E-BE6A-4ADB-B69F-7A03FD0864B4}"/>
              </a:ext>
            </a:extLst>
          </p:cNvPr>
          <p:cNvSpPr txBox="1"/>
          <p:nvPr/>
        </p:nvSpPr>
        <p:spPr>
          <a:xfrm>
            <a:off x="1192306" y="1537902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We found that this degradation is because of the increase of training error when the model is deeper. Such a degradation is still an open problem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Though our attempts of extremely deep models have </a:t>
            </a:r>
            <a:r>
              <a:rPr lang="en-US" altLang="ko-KR" sz="2000" b="1" dirty="0"/>
              <a:t>not</a:t>
            </a:r>
            <a:r>
              <a:rPr lang="en-US" altLang="ko-KR" sz="2000" dirty="0"/>
              <a:t> shown benefits on accuracy, our initialization paves a foundation for further study on increasing depth. We hope this will be helpful in understanding deep networks.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992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on ImageNet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6FF470-52E9-423B-A599-F2BC483EF947}"/>
              </a:ext>
            </a:extLst>
          </p:cNvPr>
          <p:cNvGrpSpPr/>
          <p:nvPr/>
        </p:nvGrpSpPr>
        <p:grpSpPr>
          <a:xfrm>
            <a:off x="856858" y="1241612"/>
            <a:ext cx="9918717" cy="1994647"/>
            <a:chOff x="755576" y="404664"/>
            <a:chExt cx="7632848" cy="27363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21BEF14-F438-491B-BDCB-E50D10EC1BB4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C0EE60-8E76-4140-8C14-2E9285403FB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F7358E-BE6A-4ADB-B69F-7A03FD0864B4}"/>
              </a:ext>
            </a:extLst>
          </p:cNvPr>
          <p:cNvSpPr txBox="1"/>
          <p:nvPr/>
        </p:nvSpPr>
        <p:spPr>
          <a:xfrm>
            <a:off x="1192306" y="1537902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We perform the experiments on the 1000-class </a:t>
            </a:r>
            <a:r>
              <a:rPr lang="en-US" altLang="ko-KR" sz="2000" b="1" dirty="0"/>
              <a:t>ImageNet 2012 dataset</a:t>
            </a:r>
          </a:p>
          <a:p>
            <a:r>
              <a:rPr lang="en-US" altLang="ko-KR" sz="2000" dirty="0"/>
              <a:t>- 1.2 million training images</a:t>
            </a:r>
          </a:p>
          <a:p>
            <a:r>
              <a:rPr lang="en-US" altLang="ko-KR" sz="2000" dirty="0"/>
              <a:t>-&gt; 50,000 validation images, and 100,000 test images </a:t>
            </a:r>
          </a:p>
          <a:p>
            <a:r>
              <a:rPr lang="en-US" altLang="ko-KR" sz="2000" dirty="0"/>
              <a:t>- top1/top-5 error rates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773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on ImageNet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89658-AB2F-4C89-B1F6-6425CA636971}"/>
              </a:ext>
            </a:extLst>
          </p:cNvPr>
          <p:cNvSpPr/>
          <p:nvPr/>
        </p:nvSpPr>
        <p:spPr>
          <a:xfrm>
            <a:off x="856858" y="3081170"/>
            <a:ext cx="5161275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Comparisons between </a:t>
            </a:r>
            <a:r>
              <a:rPr lang="en-US" altLang="ko-KR" b="1" dirty="0" err="1">
                <a:solidFill>
                  <a:schemeClr val="tx1"/>
                </a:solidFill>
              </a:rPr>
              <a:t>ReLU</a:t>
            </a:r>
            <a:r>
              <a:rPr lang="en-US" altLang="ko-KR" b="1" dirty="0">
                <a:solidFill>
                  <a:schemeClr val="tx1"/>
                </a:solidFill>
              </a:rPr>
              <a:t> and </a:t>
            </a:r>
            <a:r>
              <a:rPr lang="en-US" altLang="ko-KR" b="1" dirty="0" err="1">
                <a:solidFill>
                  <a:schemeClr val="tx1"/>
                </a:solidFill>
              </a:rPr>
              <a:t>PReLU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1F1BBB-583F-4466-AA01-93B4DEA6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120379"/>
            <a:ext cx="5161275" cy="172502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EF52E0-7398-4E0F-A749-9887F20C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029" y="1124068"/>
            <a:ext cx="5864110" cy="362195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545182-8DA1-44D7-8C0E-F7C52F644208}"/>
              </a:ext>
            </a:extLst>
          </p:cNvPr>
          <p:cNvSpPr txBox="1"/>
          <p:nvPr/>
        </p:nvSpPr>
        <p:spPr>
          <a:xfrm>
            <a:off x="699247" y="5172652"/>
            <a:ext cx="10892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PReLU</a:t>
            </a:r>
            <a:r>
              <a:rPr lang="en-US" altLang="ko-KR" dirty="0"/>
              <a:t> converges faster than </a:t>
            </a:r>
            <a:r>
              <a:rPr lang="en-US" altLang="ko-KR" dirty="0" err="1"/>
              <a:t>ReLU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Moreover, </a:t>
            </a:r>
            <a:r>
              <a:rPr lang="en-US" altLang="ko-KR" dirty="0" err="1"/>
              <a:t>PReLU</a:t>
            </a:r>
            <a:r>
              <a:rPr lang="en-US" altLang="ko-KR" dirty="0"/>
              <a:t> has lower train error and </a:t>
            </a:r>
            <a:r>
              <a:rPr lang="en-US" altLang="ko-KR" dirty="0" err="1"/>
              <a:t>val</a:t>
            </a:r>
            <a:r>
              <a:rPr lang="en-US" altLang="ko-KR" dirty="0"/>
              <a:t> error than </a:t>
            </a:r>
            <a:r>
              <a:rPr lang="en-US" altLang="ko-KR" dirty="0" err="1"/>
              <a:t>ReLU</a:t>
            </a:r>
            <a:r>
              <a:rPr lang="en-US" altLang="ko-KR" dirty="0"/>
              <a:t> throughout the training procedure.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12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on ImageNet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89658-AB2F-4C89-B1F6-6425CA636971}"/>
              </a:ext>
            </a:extLst>
          </p:cNvPr>
          <p:cNvSpPr/>
          <p:nvPr/>
        </p:nvSpPr>
        <p:spPr>
          <a:xfrm>
            <a:off x="868755" y="4297442"/>
            <a:ext cx="5226855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Single-model results evaluated from test 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59598C-8F60-4122-8E3A-74337A6B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173536"/>
            <a:ext cx="5238751" cy="292875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425B2F-6ED9-4081-8C27-8DB68342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579" y="1173536"/>
            <a:ext cx="5238750" cy="213360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12EB8D-5135-474B-A7F0-904BDFB98A40}"/>
              </a:ext>
            </a:extLst>
          </p:cNvPr>
          <p:cNvSpPr/>
          <p:nvPr/>
        </p:nvSpPr>
        <p:spPr>
          <a:xfrm>
            <a:off x="6294474" y="3453821"/>
            <a:ext cx="5226855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Multi-model results for ImageNet test 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B1740A-7674-4B6E-A6C0-4269456DC17C}"/>
              </a:ext>
            </a:extLst>
          </p:cNvPr>
          <p:cNvSpPr/>
          <p:nvPr/>
        </p:nvSpPr>
        <p:spPr>
          <a:xfrm>
            <a:off x="8050306" y="2270995"/>
            <a:ext cx="1766048" cy="328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8D34287-9B4B-4549-BB20-9D1CF1075695}"/>
              </a:ext>
            </a:extLst>
          </p:cNvPr>
          <p:cNvCxnSpPr>
            <a:stCxn id="16" idx="2"/>
            <a:endCxn id="17" idx="2"/>
          </p:cNvCxnSpPr>
          <p:nvPr/>
        </p:nvCxnSpPr>
        <p:spPr>
          <a:xfrm rot="5400000" flipH="1" flipV="1">
            <a:off x="5773231" y="1551798"/>
            <a:ext cx="843621" cy="5425719"/>
          </a:xfrm>
          <a:prstGeom prst="bentConnector3">
            <a:avLst>
              <a:gd name="adj1" fmla="val -270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EA5F72-AE4C-4F5A-B979-44F203DD1C44}"/>
              </a:ext>
            </a:extLst>
          </p:cNvPr>
          <p:cNvSpPr txBox="1"/>
          <p:nvPr/>
        </p:nvSpPr>
        <p:spPr>
          <a:xfrm>
            <a:off x="4558553" y="5015080"/>
            <a:ext cx="46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Combine six models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5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538DA4-429F-4952-B540-67E7E6769972}"/>
              </a:ext>
            </a:extLst>
          </p:cNvPr>
          <p:cNvGrpSpPr/>
          <p:nvPr/>
        </p:nvGrpSpPr>
        <p:grpSpPr>
          <a:xfrm>
            <a:off x="856859" y="5097584"/>
            <a:ext cx="10357988" cy="1141851"/>
            <a:chOff x="755576" y="404664"/>
            <a:chExt cx="7632848" cy="27363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540A50A-0684-4526-B9C3-006E51D4CB67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DE4155-1120-4BFA-9205-292E3329AD1D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Abstract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61"/>
            <a:ext cx="10357988" cy="3757368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230354" y="1439095"/>
            <a:ext cx="96109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 study rectifier neural networks for image classification from two aspects. </a:t>
            </a:r>
          </a:p>
          <a:p>
            <a:r>
              <a:rPr lang="en-US" altLang="ko-KR" sz="2000" b="1" dirty="0"/>
              <a:t>1</a:t>
            </a:r>
            <a:r>
              <a:rPr lang="en-US" altLang="ko-KR" sz="2000" dirty="0"/>
              <a:t>. we propose a </a:t>
            </a:r>
            <a:r>
              <a:rPr lang="en-US" altLang="ko-KR" sz="2000" b="1" dirty="0"/>
              <a:t>Parametric Rectified Linear Unit (</a:t>
            </a:r>
            <a:r>
              <a:rPr lang="en-US" altLang="ko-KR" sz="2000" b="1" dirty="0" err="1"/>
              <a:t>PReLU</a:t>
            </a:r>
            <a:r>
              <a:rPr lang="en-US" altLang="ko-KR" sz="2000" b="1" dirty="0"/>
              <a:t>) </a:t>
            </a:r>
            <a:r>
              <a:rPr lang="en-US" altLang="ko-KR" sz="2000" dirty="0"/>
              <a:t>that generalizes the traditional rectified unit. </a:t>
            </a:r>
          </a:p>
          <a:p>
            <a:r>
              <a:rPr lang="en-US" altLang="ko-KR" sz="2000" dirty="0"/>
              <a:t>-&gt; improves model fitting with nearly zero extra computational cost and little overfitting risk. 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2</a:t>
            </a:r>
            <a:r>
              <a:rPr lang="en-US" altLang="ko-KR" sz="2000" dirty="0"/>
              <a:t>. we derive a robust initialization method that particularly considers the rectifier nonlinearities. </a:t>
            </a:r>
          </a:p>
          <a:p>
            <a:r>
              <a:rPr lang="en-US" altLang="ko-KR" sz="2000" dirty="0"/>
              <a:t>-&gt; enables us to train extremely deep rectified models directly from scratch and to investigate deeper or wider network architectures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97C02-C584-499B-BF1D-EFE95967B46B}"/>
              </a:ext>
            </a:extLst>
          </p:cNvPr>
          <p:cNvSpPr txBox="1"/>
          <p:nvPr/>
        </p:nvSpPr>
        <p:spPr>
          <a:xfrm>
            <a:off x="1165411" y="5345343"/>
            <a:ext cx="9861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Our result is the first to surpass the reported </a:t>
            </a:r>
            <a:r>
              <a:rPr lang="en-US" altLang="ko-KR" b="1" dirty="0"/>
              <a:t>human-level performance </a:t>
            </a:r>
          </a:p>
          <a:p>
            <a:pPr algn="ctr"/>
            <a:r>
              <a:rPr lang="en-US" altLang="ko-KR" dirty="0"/>
              <a:t>(5.1%, [26]) on this dataset.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11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on ImageNet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89658-AB2F-4C89-B1F6-6425CA636971}"/>
              </a:ext>
            </a:extLst>
          </p:cNvPr>
          <p:cNvSpPr/>
          <p:nvPr/>
        </p:nvSpPr>
        <p:spPr>
          <a:xfrm>
            <a:off x="856859" y="6169886"/>
            <a:ext cx="5872704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Comparisons with Human Performance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8EC9C3-F5BA-4419-92EA-893E0741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1006993"/>
            <a:ext cx="5872704" cy="503833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27A24D-EE2D-4FF9-A7C5-E2AC636C1CAE}"/>
              </a:ext>
            </a:extLst>
          </p:cNvPr>
          <p:cNvSpPr txBox="1"/>
          <p:nvPr/>
        </p:nvSpPr>
        <p:spPr>
          <a:xfrm>
            <a:off x="6920753" y="1006993"/>
            <a:ext cx="6113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Human performance yields a </a:t>
            </a:r>
            <a:r>
              <a:rPr lang="en-US" altLang="ko-KR" b="1" dirty="0"/>
              <a:t>5.1% </a:t>
            </a:r>
            <a:r>
              <a:rPr lang="en-US" altLang="ko-KR" dirty="0"/>
              <a:t>top-5 error </a:t>
            </a:r>
          </a:p>
          <a:p>
            <a:r>
              <a:rPr lang="en-US" altLang="ko-KR" dirty="0"/>
              <a:t>on the ImageNet dataset. </a:t>
            </a:r>
          </a:p>
          <a:p>
            <a:r>
              <a:rPr lang="en-US" altLang="ko-KR" dirty="0"/>
              <a:t>-&gt; Our result (</a:t>
            </a:r>
            <a:r>
              <a:rPr lang="en-US" altLang="ko-KR" b="1" dirty="0"/>
              <a:t>4.94%</a:t>
            </a:r>
            <a:r>
              <a:rPr lang="en-US" altLang="ko-KR" dirty="0"/>
              <a:t>) exceeds </a:t>
            </a:r>
          </a:p>
          <a:p>
            <a:r>
              <a:rPr lang="en-US" altLang="ko-KR" dirty="0"/>
              <a:t>the reported human-level performance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57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Introduction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60"/>
            <a:ext cx="9909753" cy="3972492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272155" y="1513085"/>
            <a:ext cx="91272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Rectified Linear Unit (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), is one of several keys to the recent success of deep networks.</a:t>
            </a:r>
          </a:p>
          <a:p>
            <a:r>
              <a:rPr lang="en-US" altLang="ko-KR" sz="2000" dirty="0"/>
              <a:t>-&gt; It expedites convergence of the training procedure and leads to better solutions than conventional sigmoid like units</a:t>
            </a:r>
          </a:p>
          <a:p>
            <a:endParaRPr lang="en-US" altLang="ko-KR" sz="2000" dirty="0"/>
          </a:p>
          <a:p>
            <a:r>
              <a:rPr lang="en-US" altLang="ko-KR" sz="2000" dirty="0"/>
              <a:t>Unlike traditional sigmoid-like units,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is not a symmetric function. </a:t>
            </a:r>
          </a:p>
          <a:p>
            <a:r>
              <a:rPr lang="en-US" altLang="ko-KR" sz="2000" dirty="0"/>
              <a:t>-&gt; the mean response of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is always no smaller than zero</a:t>
            </a:r>
          </a:p>
          <a:p>
            <a:r>
              <a:rPr lang="en-US" altLang="ko-KR" sz="2000" dirty="0"/>
              <a:t>- Even assuming the inputs/weights are subject to symmetric distributions, the distributions of responses can still be asymmetric because of the behavior of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43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Introduction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60"/>
            <a:ext cx="9633399" cy="3604939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272155" y="1513085"/>
            <a:ext cx="9127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 investigate neural networks from two aspects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1. </a:t>
            </a:r>
            <a:r>
              <a:rPr lang="en-US" altLang="ko-KR" sz="2000" dirty="0"/>
              <a:t>we propose a new extension of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, which we call </a:t>
            </a:r>
            <a:r>
              <a:rPr lang="en-US" altLang="ko-KR" sz="2000" b="1" dirty="0"/>
              <a:t>Parametric Rectified Linear Unit (</a:t>
            </a:r>
            <a:r>
              <a:rPr lang="en-US" altLang="ko-KR" sz="2000" b="1" dirty="0" err="1"/>
              <a:t>PReLU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2</a:t>
            </a:r>
            <a:r>
              <a:rPr lang="en-US" altLang="ko-KR" sz="2000" dirty="0"/>
              <a:t>. we study the difficulty of training rectified models that are very deep. </a:t>
            </a:r>
          </a:p>
          <a:p>
            <a:r>
              <a:rPr lang="en-US" altLang="ko-KR" sz="2000" dirty="0"/>
              <a:t>By explicitly modeling the nonlinearity of rectifiers (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/</a:t>
            </a:r>
            <a:r>
              <a:rPr lang="en-US" altLang="ko-KR" sz="2000" dirty="0" err="1"/>
              <a:t>PReLU</a:t>
            </a:r>
            <a:r>
              <a:rPr lang="en-US" altLang="ko-KR" sz="2000" dirty="0"/>
              <a:t>), </a:t>
            </a:r>
          </a:p>
          <a:p>
            <a:r>
              <a:rPr lang="en-US" altLang="ko-KR" sz="2000" dirty="0"/>
              <a:t>we derive a theoretically sound initialization method, which helps with convergence of very deep models</a:t>
            </a:r>
          </a:p>
        </p:txBody>
      </p:sp>
    </p:spTree>
    <p:extLst>
      <p:ext uri="{BB962C8B-B14F-4D97-AF65-F5344CB8AC3E}">
        <p14:creationId xmlns:p14="http://schemas.microsoft.com/office/powerpoint/2010/main" val="183815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Introduction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FCA4E0C-AE40-4F7C-BA4D-41AAD2BC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4" y="1280272"/>
            <a:ext cx="7727227" cy="321104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2585D0-CD6B-40BA-990D-5A16B100C412}"/>
              </a:ext>
            </a:extLst>
          </p:cNvPr>
          <p:cNvSpPr/>
          <p:nvPr/>
        </p:nvSpPr>
        <p:spPr>
          <a:xfrm>
            <a:off x="856860" y="4694646"/>
            <a:ext cx="7739122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ReLU</a:t>
            </a:r>
            <a:r>
              <a:rPr lang="en-US" altLang="ko-KR" b="1" dirty="0">
                <a:solidFill>
                  <a:schemeClr val="tx1"/>
                </a:solidFill>
              </a:rPr>
              <a:t>   vs   </a:t>
            </a:r>
            <a:r>
              <a:rPr lang="en-US" altLang="ko-KR" b="1" dirty="0" err="1">
                <a:solidFill>
                  <a:schemeClr val="tx1"/>
                </a:solidFill>
              </a:rPr>
              <a:t>PReLU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5FBF25B-2E1C-483B-A300-9925113B38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3623" y="4365811"/>
            <a:ext cx="1954306" cy="645459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688910-6883-40C4-8828-708896FBD0E9}"/>
              </a:ext>
            </a:extLst>
          </p:cNvPr>
          <p:cNvSpPr txBox="1"/>
          <p:nvPr/>
        </p:nvSpPr>
        <p:spPr>
          <a:xfrm>
            <a:off x="7143699" y="5379658"/>
            <a:ext cx="2904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If a = 0.01:</a:t>
            </a:r>
          </a:p>
          <a:p>
            <a:r>
              <a:rPr lang="en-US" altLang="ko-KR" sz="2000" b="1" dirty="0"/>
              <a:t>Leaky </a:t>
            </a:r>
            <a:r>
              <a:rPr lang="en-US" altLang="ko-KR" sz="2000" b="1" dirty="0" err="1"/>
              <a:t>ReLU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955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Parametric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60"/>
            <a:ext cx="9882859" cy="3103811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272155" y="1513085"/>
            <a:ext cx="9127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 show that replacing the parameter-free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by a learned activation unit improves classification accuracy.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PReLU</a:t>
            </a:r>
            <a:r>
              <a:rPr lang="en-US" altLang="ko-KR" sz="2000" dirty="0"/>
              <a:t> introduces a very small number of extra parameters.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The number of extra parameters is equal to the total number of channels, which is negligible when considering the total number of weights. </a:t>
            </a:r>
          </a:p>
          <a:p>
            <a:r>
              <a:rPr lang="en-US" altLang="ko-KR" sz="2000" dirty="0"/>
              <a:t>-&gt; we expect no extra risk of overfitting.</a:t>
            </a:r>
          </a:p>
        </p:txBody>
      </p:sp>
    </p:spTree>
    <p:extLst>
      <p:ext uri="{BB962C8B-B14F-4D97-AF65-F5344CB8AC3E}">
        <p14:creationId xmlns:p14="http://schemas.microsoft.com/office/powerpoint/2010/main" val="59787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Parametric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59"/>
            <a:ext cx="9882859" cy="4735387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913043-1348-4C6F-B3E2-AB49153616B4}"/>
                  </a:ext>
                </a:extLst>
              </p:cNvPr>
              <p:cNvSpPr txBox="1"/>
              <p:nvPr/>
            </p:nvSpPr>
            <p:spPr>
              <a:xfrm>
                <a:off x="1272155" y="1513085"/>
                <a:ext cx="9127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The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for one layer is: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913043-1348-4C6F-B3E2-AB4915361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55" y="1513085"/>
                <a:ext cx="9127222" cy="400110"/>
              </a:xfrm>
              <a:prstGeom prst="rect">
                <a:avLst/>
              </a:prstGeom>
              <a:blipFill>
                <a:blip r:embed="rId2"/>
                <a:stretch>
                  <a:fillRect l="-73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7622DB5-8E74-45AC-A981-455A4D15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16" y="2035215"/>
            <a:ext cx="3638550" cy="108585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DA2990-E063-459D-BC12-735DBD88A820}"/>
              </a:ext>
            </a:extLst>
          </p:cNvPr>
          <p:cNvCxnSpPr/>
          <p:nvPr/>
        </p:nvCxnSpPr>
        <p:spPr>
          <a:xfrm>
            <a:off x="4078941" y="3049348"/>
            <a:ext cx="8157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F13AB0D-C7C7-40FE-BA89-38B3FEE47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91" y="3537428"/>
            <a:ext cx="3800475" cy="1171575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7A87881-C99E-4D2E-BB24-AF1D9C43DF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61882" y="3384094"/>
            <a:ext cx="2182906" cy="271225"/>
          </a:xfrm>
          <a:prstGeom prst="bentConnector3">
            <a:avLst>
              <a:gd name="adj1" fmla="val 9969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A5633E6-D175-4726-8A9F-FA4B8D810C10}"/>
              </a:ext>
            </a:extLst>
          </p:cNvPr>
          <p:cNvCxnSpPr>
            <a:cxnSpLocks/>
          </p:cNvCxnSpPr>
          <p:nvPr/>
        </p:nvCxnSpPr>
        <p:spPr>
          <a:xfrm>
            <a:off x="4244788" y="3049348"/>
            <a:ext cx="0" cy="3347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396399-3DDA-459A-8AEC-599C32545570}"/>
              </a:ext>
            </a:extLst>
          </p:cNvPr>
          <p:cNvSpPr txBox="1"/>
          <p:nvPr/>
        </p:nvSpPr>
        <p:spPr>
          <a:xfrm>
            <a:off x="1383591" y="4933703"/>
            <a:ext cx="61139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The time complexity due to </a:t>
            </a:r>
            <a:r>
              <a:rPr lang="en-US" altLang="ko-KR" sz="2000" dirty="0" err="1"/>
              <a:t>PReLU</a:t>
            </a:r>
            <a:r>
              <a:rPr lang="en-US" altLang="ko-KR" sz="2000" dirty="0"/>
              <a:t> is negligible for both forward and backward propagation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622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Parametric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60"/>
            <a:ext cx="9882859" cy="4699750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0EC28-B9D3-4249-B447-A8607EB4F646}"/>
                  </a:ext>
                </a:extLst>
              </p:cNvPr>
              <p:cNvSpPr txBox="1"/>
              <p:nvPr/>
            </p:nvSpPr>
            <p:spPr>
              <a:xfrm>
                <a:off x="1297175" y="1538676"/>
                <a:ext cx="611392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We adopt the momentum method </a:t>
                </a:r>
              </a:p>
              <a:p>
                <a:r>
                  <a:rPr lang="en-US" altLang="ko-KR" sz="2000" dirty="0"/>
                  <a:t>when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: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0EC28-B9D3-4249-B447-A8607EB4F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175" y="1538676"/>
                <a:ext cx="6113928" cy="707886"/>
              </a:xfrm>
              <a:prstGeom prst="rect">
                <a:avLst/>
              </a:prstGeom>
              <a:blipFill>
                <a:blip r:embed="rId2"/>
                <a:stretch>
                  <a:fillRect l="-1097" t="-4274" b="-13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F08C7E00-3362-44D6-A485-8636843B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627" y="2424374"/>
            <a:ext cx="3086100" cy="962025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9C62B69-B268-427D-8E65-DC08A687DCDE}"/>
              </a:ext>
            </a:extLst>
          </p:cNvPr>
          <p:cNvCxnSpPr>
            <a:cxnSpLocks/>
          </p:cNvCxnSpPr>
          <p:nvPr/>
        </p:nvCxnSpPr>
        <p:spPr>
          <a:xfrm rot="5400000">
            <a:off x="2689351" y="3274944"/>
            <a:ext cx="446036" cy="30293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7AC888-5A56-45C8-87D5-C8B9731602A8}"/>
              </a:ext>
            </a:extLst>
          </p:cNvPr>
          <p:cNvSpPr txBox="1"/>
          <p:nvPr/>
        </p:nvSpPr>
        <p:spPr>
          <a:xfrm>
            <a:off x="2149625" y="3727789"/>
            <a:ext cx="15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Momentum</a:t>
            </a:r>
            <a:endParaRPr lang="ko-KR" altLang="en-US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C7F0860-626C-4CCB-8850-E4AA534E17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1068" y="3286614"/>
            <a:ext cx="491755" cy="325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1534BB-274C-424E-A775-4E5906E09927}"/>
              </a:ext>
            </a:extLst>
          </p:cNvPr>
          <p:cNvSpPr txBox="1"/>
          <p:nvPr/>
        </p:nvSpPr>
        <p:spPr>
          <a:xfrm>
            <a:off x="3768347" y="3744567"/>
            <a:ext cx="152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Learning rate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FFF357-0E7E-4FEA-9FF8-38C58D6A1D1D}"/>
                  </a:ext>
                </a:extLst>
              </p:cNvPr>
              <p:cNvSpPr txBox="1"/>
              <p:nvPr/>
            </p:nvSpPr>
            <p:spPr>
              <a:xfrm>
                <a:off x="1296749" y="4785941"/>
                <a:ext cx="9341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we do not use weight decay when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.</a:t>
                </a:r>
              </a:p>
              <a:p>
                <a:r>
                  <a:rPr lang="en-US" altLang="ko-KR" sz="2000" dirty="0"/>
                  <a:t>A weight decay tends to push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to zero, and thus biases </a:t>
                </a:r>
                <a:r>
                  <a:rPr lang="en-US" altLang="ko-KR" sz="2000" dirty="0" err="1"/>
                  <a:t>PReLU</a:t>
                </a:r>
                <a:r>
                  <a:rPr lang="en-US" altLang="ko-KR" sz="2000" dirty="0"/>
                  <a:t> toward </a:t>
                </a:r>
                <a:r>
                  <a:rPr lang="en-US" altLang="ko-KR" sz="2000" dirty="0" err="1"/>
                  <a:t>ReLU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FFF357-0E7E-4FEA-9FF8-38C58D6A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749" y="4785941"/>
                <a:ext cx="9341660" cy="707886"/>
              </a:xfrm>
              <a:prstGeom prst="rect">
                <a:avLst/>
              </a:prstGeom>
              <a:blipFill>
                <a:blip r:embed="rId4"/>
                <a:stretch>
                  <a:fillRect l="-718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5E97F-D74D-4799-AD00-25933FFA1742}"/>
                  </a:ext>
                </a:extLst>
              </p:cNvPr>
              <p:cNvSpPr txBox="1"/>
              <p:nvPr/>
            </p:nvSpPr>
            <p:spPr>
              <a:xfrm>
                <a:off x="6673312" y="2781034"/>
                <a:ext cx="6113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Initialization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=0.25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5E97F-D74D-4799-AD00-25933FFA1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312" y="2781034"/>
                <a:ext cx="6113928" cy="369332"/>
              </a:xfrm>
              <a:prstGeom prst="rect">
                <a:avLst/>
              </a:prstGeom>
              <a:blipFill>
                <a:blip r:embed="rId5"/>
                <a:stretch>
                  <a:fillRect l="-89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6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ADEE37-3CAE-48C1-B216-411C57F52C8D}"/>
              </a:ext>
            </a:extLst>
          </p:cNvPr>
          <p:cNvGrpSpPr/>
          <p:nvPr/>
        </p:nvGrpSpPr>
        <p:grpSpPr>
          <a:xfrm>
            <a:off x="856858" y="1241613"/>
            <a:ext cx="10393848" cy="5123327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36EB55-A34C-4DFB-86A5-F874D647B63C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80554A-9971-4089-9332-FD7B8863633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0A3C590-4DD9-42D4-AE79-CE266E19B4E2}"/>
              </a:ext>
            </a:extLst>
          </p:cNvPr>
          <p:cNvSpPr txBox="1"/>
          <p:nvPr/>
        </p:nvSpPr>
        <p:spPr>
          <a:xfrm>
            <a:off x="1228164" y="1513085"/>
            <a:ext cx="95474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Rectifier networks are easier to train,</a:t>
            </a:r>
          </a:p>
          <a:p>
            <a:r>
              <a:rPr lang="en-US" altLang="ko-KR" sz="2000" dirty="0"/>
              <a:t>But a bad initialization can still hamper the learning of </a:t>
            </a:r>
          </a:p>
          <a:p>
            <a:r>
              <a:rPr lang="en-US" altLang="ko-KR" sz="2000" dirty="0"/>
              <a:t>a highly non-linear system</a:t>
            </a:r>
          </a:p>
          <a:p>
            <a:r>
              <a:rPr lang="en-US" altLang="ko-KR" sz="2000" dirty="0"/>
              <a:t>-&gt; we propose a robust initialization method that removes an obstacle of training extremely deep rectifier networks. 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A67B6-ABA9-4D11-9F83-815123FA72F1}"/>
              </a:ext>
            </a:extLst>
          </p:cNvPr>
          <p:cNvSpPr txBox="1"/>
          <p:nvPr/>
        </p:nvSpPr>
        <p:spPr>
          <a:xfrm>
            <a:off x="1228166" y="3432682"/>
            <a:ext cx="928121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Xavier initialization</a:t>
            </a:r>
          </a:p>
          <a:p>
            <a:r>
              <a:rPr lang="en-US" altLang="ko-KR" sz="2000" dirty="0" err="1"/>
              <a:t>Glorot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Bengio</a:t>
            </a:r>
            <a:r>
              <a:rPr lang="en-US" altLang="ko-KR" sz="2000" dirty="0"/>
              <a:t> [8] proposed to adopt a properly scaled uniform distribution for initialization. </a:t>
            </a:r>
          </a:p>
          <a:p>
            <a:r>
              <a:rPr lang="en-US" altLang="ko-KR" sz="2000" dirty="0"/>
              <a:t>-&gt; Its derivation is based on the assumption that the activations are linear.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/>
              <a:t>This assumption is </a:t>
            </a:r>
            <a:r>
              <a:rPr lang="en-US" altLang="ko-KR" sz="2000" b="1" dirty="0"/>
              <a:t>invalid for </a:t>
            </a:r>
            <a:r>
              <a:rPr lang="en-US" altLang="ko-KR" sz="2000" b="1" dirty="0" err="1"/>
              <a:t>ReLU</a:t>
            </a:r>
            <a:r>
              <a:rPr lang="en-US" altLang="ko-KR" sz="2000" b="1" dirty="0"/>
              <a:t> and </a:t>
            </a:r>
            <a:r>
              <a:rPr lang="en-US" altLang="ko-KR" sz="2000" b="1" dirty="0" err="1"/>
              <a:t>PReLU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400" b="1" dirty="0">
                <a:sym typeface="Wingdings" panose="05000000000000000000" pitchFamily="2" charset="2"/>
              </a:rPr>
              <a:t>“He” initialization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A3AD3C-8D3E-47C3-AB6A-6D94000B109D}"/>
                  </a:ext>
                </a:extLst>
              </p:cNvPr>
              <p:cNvSpPr txBox="1"/>
              <p:nvPr/>
            </p:nvSpPr>
            <p:spPr>
              <a:xfrm>
                <a:off x="7560860" y="4925850"/>
                <a:ext cx="2295693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A3AD3C-8D3E-47C3-AB6A-6D94000B1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60" y="4925850"/>
                <a:ext cx="2295693" cy="567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8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1015</Words>
  <Application>Microsoft Office PowerPoint</Application>
  <PresentationFormat>와이드스크린</PresentationFormat>
  <Paragraphs>118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B4985</cp:lastModifiedBy>
  <cp:revision>106</cp:revision>
  <dcterms:created xsi:type="dcterms:W3CDTF">2021-01-20T15:58:20Z</dcterms:created>
  <dcterms:modified xsi:type="dcterms:W3CDTF">2021-11-02T05:00:31Z</dcterms:modified>
</cp:coreProperties>
</file>