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331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9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859" autoAdjust="0"/>
  </p:normalViewPr>
  <p:slideViewPr>
    <p:cSldViewPr snapToGrid="0">
      <p:cViewPr varScale="1">
        <p:scale>
          <a:sx n="95" d="100"/>
          <a:sy n="95" d="100"/>
        </p:scale>
        <p:origin x="1140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9DE8C884-0E3D-4976-B868-D96EDCD65DBC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E206CA7-091F-426C-AAFB-C12DAFDA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32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7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852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339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752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990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300" dirty="0"/>
              <a:t>Attention </a:t>
            </a:r>
            <a:r>
              <a:rPr lang="ko-KR" altLang="en-US" sz="1300" dirty="0"/>
              <a:t>기법을 사용해서 </a:t>
            </a:r>
            <a:r>
              <a:rPr lang="en-US" altLang="ko-KR" sz="1300" dirty="0"/>
              <a:t>Neural Machine Translation</a:t>
            </a:r>
            <a:r>
              <a:rPr lang="ko-KR" altLang="en-US" sz="1300" dirty="0"/>
              <a:t>의 성능을 향상</a:t>
            </a:r>
            <a:endParaRPr lang="en-US" altLang="ko-KR" sz="1300" dirty="0"/>
          </a:p>
          <a:p>
            <a:r>
              <a:rPr lang="ko-KR" altLang="en-US" sz="1300" dirty="0"/>
              <a:t>해당 모델을 입력으로 제공된 </a:t>
            </a:r>
            <a:r>
              <a:rPr lang="en-US" altLang="ko-KR" sz="1300" dirty="0"/>
              <a:t>Input sentence</a:t>
            </a:r>
            <a:r>
              <a:rPr lang="ko-KR" altLang="en-US" sz="1300" dirty="0"/>
              <a:t>와 결과로 생성된 </a:t>
            </a:r>
            <a:r>
              <a:rPr lang="en-US" altLang="ko-KR" sz="1300" dirty="0"/>
              <a:t>output sentence </a:t>
            </a:r>
            <a:r>
              <a:rPr lang="ko-KR" altLang="en-US" sz="1300" dirty="0"/>
              <a:t>사이의 </a:t>
            </a:r>
            <a:r>
              <a:rPr lang="en-US" altLang="ko-KR" sz="1300" dirty="0"/>
              <a:t>probability</a:t>
            </a:r>
            <a:r>
              <a:rPr lang="ko-KR" altLang="en-US" sz="1300" dirty="0"/>
              <a:t>를 최대화하는 방식으로 학습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en-US" altLang="ko-KR" sz="1300" dirty="0"/>
              <a:t>Bottleneck </a:t>
            </a:r>
            <a:r>
              <a:rPr lang="ko-KR" altLang="en-US" sz="1300" dirty="0"/>
              <a:t>문제는 </a:t>
            </a:r>
            <a:r>
              <a:rPr lang="en-US" altLang="ko-KR" sz="1300" dirty="0"/>
              <a:t>encoder</a:t>
            </a:r>
            <a:r>
              <a:rPr lang="ko-KR" altLang="en-US" sz="1300" dirty="0"/>
              <a:t>에서 전체 문장을 하나의 고정된 길이의 벡터로 생성할 때 발생한다</a:t>
            </a:r>
            <a:r>
              <a:rPr lang="en-US" altLang="ko-KR" sz="1300" dirty="0"/>
              <a:t>. </a:t>
            </a:r>
          </a:p>
          <a:p>
            <a:r>
              <a:rPr lang="ko-KR" altLang="en-US" sz="1300" dirty="0"/>
              <a:t>이러한 문제는 문장이 길어질수록 심각하게 나타나고</a:t>
            </a:r>
            <a:r>
              <a:rPr lang="en-US" altLang="ko-KR" sz="1300" dirty="0"/>
              <a:t>, encoder-decoder </a:t>
            </a:r>
            <a:r>
              <a:rPr lang="ko-KR" altLang="en-US" sz="1300" dirty="0"/>
              <a:t>모델의 성능 또한 문장의 길이가 길어질수록 떨어지게 된다</a:t>
            </a:r>
            <a:r>
              <a:rPr lang="en-US" altLang="ko-KR" sz="1300" dirty="0"/>
              <a:t>. </a:t>
            </a:r>
          </a:p>
          <a:p>
            <a:r>
              <a:rPr lang="ko-KR" altLang="en-US" sz="1300" dirty="0"/>
              <a:t>문장 전체의 정보를 짧은 고정 길이의 벡터로 모두 나타내기 어렵기 때문이다</a:t>
            </a:r>
            <a:r>
              <a:rPr lang="en-US" altLang="ko-KR" sz="1300" dirty="0"/>
              <a:t>. </a:t>
            </a:r>
          </a:p>
          <a:p>
            <a:endParaRPr lang="en-US" altLang="ko-KR" sz="1300" dirty="0"/>
          </a:p>
          <a:p>
            <a:r>
              <a:rPr lang="ko-KR" altLang="en-US" sz="1300" dirty="0"/>
              <a:t>새 모델은 </a:t>
            </a:r>
            <a:r>
              <a:rPr lang="en-US" altLang="ko-KR" sz="1300" dirty="0"/>
              <a:t>decoder</a:t>
            </a:r>
            <a:r>
              <a:rPr lang="ko-KR" altLang="en-US" sz="1300" dirty="0"/>
              <a:t>에서 하나의 결과를 만들어낼 때마다</a:t>
            </a:r>
            <a:r>
              <a:rPr lang="en-US" altLang="ko-KR" sz="1300" dirty="0"/>
              <a:t>, </a:t>
            </a:r>
            <a:r>
              <a:rPr lang="ko-KR" altLang="en-US" sz="1300" dirty="0"/>
              <a:t>입력 문장을 순차적으로 탐색해서 현재 생성하려는 부분과 가장 관련 있는 영역을 적용시킨다</a:t>
            </a:r>
            <a:r>
              <a:rPr lang="en-US" altLang="ko-KR" sz="1300" dirty="0"/>
              <a:t>. </a:t>
            </a:r>
          </a:p>
          <a:p>
            <a:r>
              <a:rPr lang="ko-KR" altLang="en-US" sz="1300" dirty="0"/>
              <a:t>최종적으로 </a:t>
            </a:r>
            <a:r>
              <a:rPr lang="en-US" altLang="ko-KR" sz="1300" dirty="0"/>
              <a:t>encoder</a:t>
            </a:r>
            <a:r>
              <a:rPr lang="ko-KR" altLang="en-US" sz="1300" dirty="0"/>
              <a:t>에서 생성한 </a:t>
            </a:r>
            <a:r>
              <a:rPr lang="en-US" altLang="ko-KR" sz="1300" dirty="0"/>
              <a:t>context word </a:t>
            </a:r>
            <a:r>
              <a:rPr lang="ko-KR" altLang="en-US" sz="1300" dirty="0"/>
              <a:t>중 관련성이 크다고 판단되는 영역들과</a:t>
            </a:r>
            <a:r>
              <a:rPr lang="en-US" altLang="ko-KR" sz="1300" dirty="0"/>
              <a:t>, decoder</a:t>
            </a:r>
            <a:r>
              <a:rPr lang="ko-KR" altLang="en-US" sz="1300" dirty="0"/>
              <a:t>에서 이미 생성한 결과를 기반으로 다음 단어를 결과로 생성해낸다</a:t>
            </a:r>
            <a:r>
              <a:rPr lang="en-US" altLang="ko-KR" sz="1300" dirty="0"/>
              <a:t>.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2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300" dirty="0"/>
          </a:p>
          <a:p>
            <a:r>
              <a:rPr lang="ko-KR" altLang="en-US" sz="1300" dirty="0"/>
              <a:t>새 모델의 장점은 고정된 길이의 벡터로 표현하지 않아도 된다는 것이다</a:t>
            </a:r>
            <a:r>
              <a:rPr lang="en-US" altLang="ko-KR" sz="1300" dirty="0"/>
              <a:t>. </a:t>
            </a:r>
          </a:p>
          <a:p>
            <a:r>
              <a:rPr lang="en-US" altLang="ko-KR" sz="1300" dirty="0"/>
              <a:t>Decoder</a:t>
            </a:r>
            <a:r>
              <a:rPr lang="ko-KR" altLang="en-US" sz="1300" dirty="0"/>
              <a:t>에서 연산을 진행하면서 </a:t>
            </a:r>
            <a:r>
              <a:rPr lang="en-US" altLang="ko-KR" sz="1300" dirty="0"/>
              <a:t>encoder</a:t>
            </a:r>
            <a:r>
              <a:rPr lang="ko-KR" altLang="en-US" sz="1300" dirty="0"/>
              <a:t>에서 생성한 </a:t>
            </a:r>
            <a:r>
              <a:rPr lang="en-US" altLang="ko-KR" sz="1300" dirty="0"/>
              <a:t>context word</a:t>
            </a:r>
            <a:r>
              <a:rPr lang="ko-KR" altLang="en-US" sz="1300" dirty="0"/>
              <a:t>를 계속해서 참조하기 때문에</a:t>
            </a:r>
            <a:r>
              <a:rPr lang="en-US" altLang="ko-KR" sz="1300" dirty="0"/>
              <a:t>, </a:t>
            </a:r>
          </a:p>
          <a:p>
            <a:r>
              <a:rPr lang="ko-KR" altLang="en-US" sz="1300" dirty="0"/>
              <a:t>전체 문장의 정보를 하나의 벡터에 담으려고 하지 않아도 되고</a:t>
            </a:r>
            <a:r>
              <a:rPr lang="en-US" altLang="ko-KR" sz="1300" dirty="0"/>
              <a:t>, </a:t>
            </a:r>
            <a:r>
              <a:rPr lang="ko-KR" altLang="en-US" sz="1300" dirty="0"/>
              <a:t>문장의 길이가 길어지더라도 성능을 유지할 수 있다</a:t>
            </a:r>
            <a:r>
              <a:rPr lang="en-US" altLang="ko-KR" sz="1300" dirty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740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300" dirty="0"/>
              <a:t>확률론적으로 </a:t>
            </a:r>
            <a:r>
              <a:rPr lang="en-US" altLang="ko-KR" sz="1300" dirty="0"/>
              <a:t>Neural Machine Translation(NMT)</a:t>
            </a:r>
            <a:r>
              <a:rPr lang="ko-KR" altLang="en-US" sz="1300" dirty="0"/>
              <a:t>을 보면</a:t>
            </a:r>
            <a:r>
              <a:rPr lang="en-US" altLang="ko-KR" sz="1300" dirty="0"/>
              <a:t>, </a:t>
            </a:r>
            <a:r>
              <a:rPr lang="ko-KR" altLang="en-US" sz="1300" dirty="0"/>
              <a:t>입력 문장 </a:t>
            </a:r>
            <a:r>
              <a:rPr lang="en-US" altLang="ko-KR" sz="1300" dirty="0" err="1"/>
              <a:t>ss</a:t>
            </a:r>
            <a:r>
              <a:rPr lang="en-US" altLang="ko-KR" sz="1300" dirty="0"/>
              <a:t> </a:t>
            </a:r>
            <a:r>
              <a:rPr lang="ko-KR" altLang="en-US" sz="1300" dirty="0"/>
              <a:t>가 주어졌을 때</a:t>
            </a:r>
            <a:r>
              <a:rPr lang="en-US" altLang="ko-KR" sz="1300" dirty="0"/>
              <a:t>, </a:t>
            </a:r>
            <a:r>
              <a:rPr lang="ko-KR" altLang="en-US" sz="1300" dirty="0"/>
              <a:t>조건부 확률 </a:t>
            </a:r>
            <a:r>
              <a:rPr lang="en-US" altLang="ko-KR" sz="1300" dirty="0"/>
              <a:t>p(</a:t>
            </a:r>
            <a:r>
              <a:rPr lang="en-US" altLang="ko-KR" sz="1300" dirty="0" err="1"/>
              <a:t>y|x</a:t>
            </a:r>
            <a:r>
              <a:rPr lang="en-US" altLang="ko-KR" sz="1300" dirty="0"/>
              <a:t>) </a:t>
            </a:r>
            <a:r>
              <a:rPr lang="ko-KR" altLang="en-US" sz="1300" dirty="0"/>
              <a:t>를 최대화 하는 출력 문장 </a:t>
            </a:r>
            <a:r>
              <a:rPr lang="en-US" altLang="ko-KR" sz="1300" dirty="0"/>
              <a:t>y </a:t>
            </a:r>
            <a:r>
              <a:rPr lang="ko-KR" altLang="en-US" sz="1300" dirty="0"/>
              <a:t>를 찾아내는 방식으로 동작한다</a:t>
            </a:r>
            <a:r>
              <a:rPr lang="en-US" altLang="ko-KR" sz="1300" dirty="0"/>
              <a:t>.</a:t>
            </a:r>
          </a:p>
          <a:p>
            <a:r>
              <a:rPr lang="en-US" altLang="ko-KR" sz="1300" dirty="0"/>
              <a:t>( </a:t>
            </a:r>
            <a:r>
              <a:rPr lang="en-US" altLang="ko-KR" sz="1300" dirty="0" err="1"/>
              <a:t>argmaxy</a:t>
            </a:r>
            <a:r>
              <a:rPr lang="en-US" altLang="ko-KR" sz="1300" dirty="0"/>
              <a:t>(</a:t>
            </a:r>
            <a:r>
              <a:rPr lang="en-US" altLang="ko-KR" sz="1300" dirty="0" err="1"/>
              <a:t>y|x</a:t>
            </a:r>
            <a:r>
              <a:rPr lang="en-US" altLang="ko-KR" sz="1300" dirty="0"/>
              <a:t>))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118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300" dirty="0"/>
              <a:t>번역된 결과 </a:t>
            </a:r>
            <a:r>
              <a:rPr lang="en-US" altLang="ko-KR" sz="1300" dirty="0"/>
              <a:t>y=(y1,..., </a:t>
            </a:r>
            <a:r>
              <a:rPr lang="ko-KR" altLang="en-US" sz="1300" dirty="0"/>
              <a:t>는 식과 같은 조건부 확률을 기반으로 생성된다</a:t>
            </a:r>
            <a:r>
              <a:rPr lang="en-US" altLang="ko-KR" sz="1300" dirty="0"/>
              <a:t>. </a:t>
            </a:r>
          </a:p>
          <a:p>
            <a:r>
              <a:rPr lang="ko-KR" altLang="en-US" sz="1300" dirty="0"/>
              <a:t>조건부 확률은 바로 직전 </a:t>
            </a:r>
            <a:r>
              <a:rPr lang="en-US" altLang="ko-KR" sz="1300" dirty="0"/>
              <a:t>time</a:t>
            </a:r>
            <a:r>
              <a:rPr lang="ko-KR" altLang="en-US" sz="1300" dirty="0"/>
              <a:t>인 </a:t>
            </a:r>
            <a:r>
              <a:rPr lang="en-US" altLang="ko-KR" sz="1300" dirty="0"/>
              <a:t>(t</a:t>
            </a:r>
            <a:r>
              <a:rPr lang="ko-KR" altLang="en-US" sz="1300" dirty="0"/>
              <a:t>−</a:t>
            </a:r>
            <a:r>
              <a:rPr lang="en-US" altLang="ko-KR" sz="1300" dirty="0"/>
              <a:t>1) </a:t>
            </a:r>
            <a:r>
              <a:rPr lang="ko-KR" altLang="en-US" sz="1300" dirty="0"/>
              <a:t>에서 예측한 결과 </a:t>
            </a:r>
            <a:r>
              <a:rPr lang="en-US" altLang="ko-KR" sz="1300" dirty="0" err="1"/>
              <a:t>yt</a:t>
            </a:r>
            <a:r>
              <a:rPr lang="ko-KR" altLang="en-US" sz="1300" dirty="0"/>
              <a:t>−</a:t>
            </a:r>
            <a:r>
              <a:rPr lang="en-US" altLang="ko-KR" sz="1300" dirty="0"/>
              <a:t>1 </a:t>
            </a:r>
            <a:r>
              <a:rPr lang="ko-KR" altLang="en-US" sz="1300" dirty="0"/>
              <a:t>과</a:t>
            </a:r>
            <a:r>
              <a:rPr lang="en-US" altLang="ko-KR" sz="1300" dirty="0"/>
              <a:t>, RNN</a:t>
            </a:r>
            <a:r>
              <a:rPr lang="ko-KR" altLang="en-US" sz="1300" dirty="0"/>
              <a:t>의 </a:t>
            </a:r>
            <a:r>
              <a:rPr lang="en-US" altLang="ko-KR" sz="1300" dirty="0"/>
              <a:t>hidden state </a:t>
            </a:r>
            <a:r>
              <a:rPr lang="en-US" altLang="ko-KR" sz="1300" dirty="0" err="1"/>
              <a:t>st</a:t>
            </a:r>
            <a:r>
              <a:rPr lang="en-US" altLang="ko-KR" sz="1300" dirty="0"/>
              <a:t>, </a:t>
            </a:r>
            <a:r>
              <a:rPr lang="ko-KR" altLang="en-US" sz="1300" dirty="0"/>
              <a:t>그리고 </a:t>
            </a:r>
            <a:r>
              <a:rPr lang="en-US" altLang="ko-KR" sz="1300" dirty="0"/>
              <a:t>non-linear function g() </a:t>
            </a:r>
            <a:r>
              <a:rPr lang="ko-KR" altLang="en-US" sz="1300" dirty="0"/>
              <a:t>를 이용해서 구할 수 있다</a:t>
            </a:r>
            <a:r>
              <a:rPr lang="en-US" altLang="ko-KR" sz="13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581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300" dirty="0"/>
              <a:t>Attention </a:t>
            </a:r>
            <a:r>
              <a:rPr lang="ko-KR" altLang="en-US" sz="1300" dirty="0"/>
              <a:t>기법 </a:t>
            </a:r>
            <a:r>
              <a:rPr lang="en-US" altLang="ko-KR" sz="1300" dirty="0"/>
              <a:t>(align and translate)</a:t>
            </a:r>
          </a:p>
          <a:p>
            <a:r>
              <a:rPr lang="en-US" altLang="ko-KR" sz="1300" dirty="0"/>
              <a:t>Time </a:t>
            </a:r>
            <a:r>
              <a:rPr lang="en-US" altLang="ko-KR" sz="1300" dirty="0" err="1"/>
              <a:t>i</a:t>
            </a:r>
            <a:r>
              <a:rPr lang="ko-KR" altLang="en-US" sz="1300" dirty="0"/>
              <a:t> 에서 </a:t>
            </a:r>
            <a:r>
              <a:rPr lang="en-US" altLang="ko-KR" sz="1300" dirty="0"/>
              <a:t>decoder</a:t>
            </a:r>
            <a:r>
              <a:rPr lang="ko-KR" altLang="en-US" sz="1300" dirty="0"/>
              <a:t>의 </a:t>
            </a:r>
            <a:r>
              <a:rPr lang="en-US" altLang="ko-KR" sz="1300" dirty="0"/>
              <a:t>hidden state</a:t>
            </a:r>
            <a:r>
              <a:rPr lang="ko-KR" altLang="en-US" sz="1300" dirty="0"/>
              <a:t>를 </a:t>
            </a:r>
            <a:r>
              <a:rPr lang="en-US" altLang="ko-KR" sz="1300" dirty="0" err="1"/>
              <a:t>si</a:t>
            </a:r>
            <a:r>
              <a:rPr lang="en-US" altLang="ko-KR" sz="1300" dirty="0"/>
              <a:t> </a:t>
            </a:r>
            <a:r>
              <a:rPr lang="ko-KR" altLang="en-US" sz="1300" dirty="0"/>
              <a:t>이라고 한다</a:t>
            </a:r>
            <a:r>
              <a:rPr lang="en-US" altLang="ko-KR" sz="1300" dirty="0"/>
              <a:t>. </a:t>
            </a:r>
          </a:p>
          <a:p>
            <a:r>
              <a:rPr lang="en-US" altLang="ko-KR" sz="1300" dirty="0"/>
              <a:t>Alignment model</a:t>
            </a:r>
            <a:r>
              <a:rPr lang="ko-KR" altLang="en-US" sz="1300" dirty="0"/>
              <a:t>에서는 </a:t>
            </a:r>
            <a:r>
              <a:rPr lang="en-US" altLang="ko-KR" sz="1300" dirty="0"/>
              <a:t>decoder</a:t>
            </a:r>
            <a:r>
              <a:rPr lang="ko-KR" altLang="en-US" sz="1300" dirty="0"/>
              <a:t>의 </a:t>
            </a:r>
            <a:r>
              <a:rPr lang="en-US" altLang="ko-KR" sz="1300" dirty="0"/>
              <a:t>time </a:t>
            </a:r>
            <a:r>
              <a:rPr lang="en-US" altLang="ko-KR" sz="1300" dirty="0" err="1"/>
              <a:t>i</a:t>
            </a:r>
            <a:r>
              <a:rPr lang="en-US" altLang="ko-KR" sz="1300" dirty="0"/>
              <a:t> </a:t>
            </a:r>
            <a:r>
              <a:rPr lang="ko-KR" altLang="en-US" sz="1300" dirty="0"/>
              <a:t>에서의 정보다 </a:t>
            </a:r>
            <a:r>
              <a:rPr lang="en-US" altLang="ko-KR" sz="1300" dirty="0"/>
              <a:t>encoder</a:t>
            </a:r>
            <a:r>
              <a:rPr lang="ko-KR" altLang="en-US" sz="1300" dirty="0"/>
              <a:t>의 </a:t>
            </a:r>
            <a:r>
              <a:rPr lang="en-US" altLang="ko-KR" sz="1300" dirty="0"/>
              <a:t>time j </a:t>
            </a:r>
            <a:r>
              <a:rPr lang="ko-KR" altLang="en-US" sz="1300" dirty="0"/>
              <a:t>에서의 정보와 얼마나 연관성이 있는지 </a:t>
            </a:r>
            <a:r>
              <a:rPr lang="en-US" altLang="ko-KR" sz="1300" dirty="0"/>
              <a:t>score</a:t>
            </a:r>
            <a:r>
              <a:rPr lang="ko-KR" altLang="en-US" sz="1300" dirty="0"/>
              <a:t>를 계산한다</a:t>
            </a:r>
            <a:r>
              <a:rPr lang="en-US" altLang="ko-KR" sz="1300" dirty="0"/>
              <a:t>. </a:t>
            </a:r>
          </a:p>
          <a:p>
            <a:endParaRPr lang="en-US" altLang="ko-KR" sz="1300" dirty="0"/>
          </a:p>
          <a:p>
            <a:r>
              <a:rPr lang="ko-KR" altLang="en-US" sz="1300" dirty="0"/>
              <a:t>이후</a:t>
            </a:r>
            <a:r>
              <a:rPr lang="en-US" altLang="ko-KR" sz="1300" dirty="0"/>
              <a:t>, time </a:t>
            </a:r>
            <a:r>
              <a:rPr lang="en-US" altLang="ko-KR" sz="1300" dirty="0" err="1"/>
              <a:t>i</a:t>
            </a:r>
            <a:r>
              <a:rPr lang="en-US" altLang="ko-KR" sz="1300" dirty="0"/>
              <a:t> </a:t>
            </a:r>
            <a:r>
              <a:rPr lang="ko-KR" altLang="en-US" sz="1300" dirty="0"/>
              <a:t>에서의 </a:t>
            </a:r>
            <a:r>
              <a:rPr lang="en-US" altLang="ko-KR" sz="1300" dirty="0"/>
              <a:t>context vector </a:t>
            </a:r>
            <a:r>
              <a:rPr lang="ko-KR" altLang="en-US" sz="1300" dirty="0"/>
              <a:t>인 </a:t>
            </a:r>
            <a:r>
              <a:rPr lang="en-US" altLang="ko-KR" sz="1300" dirty="0"/>
              <a:t>ci </a:t>
            </a:r>
            <a:r>
              <a:rPr lang="ko-KR" altLang="en-US" sz="1300" dirty="0"/>
              <a:t>를 생성한다</a:t>
            </a:r>
            <a:r>
              <a:rPr lang="en-US" altLang="ko-KR" sz="1300" dirty="0"/>
              <a:t>. ci </a:t>
            </a:r>
            <a:r>
              <a:rPr lang="ko-KR" altLang="en-US" sz="1300" dirty="0"/>
              <a:t>는 </a:t>
            </a:r>
            <a:r>
              <a:rPr lang="en-US" altLang="ko-KR" sz="1300" dirty="0"/>
              <a:t>encoder</a:t>
            </a:r>
            <a:r>
              <a:rPr lang="ko-KR" altLang="en-US" sz="1300" dirty="0"/>
              <a:t>의 모든 </a:t>
            </a:r>
            <a:r>
              <a:rPr lang="en-US" altLang="ko-KR" sz="1300" dirty="0"/>
              <a:t>hidden state </a:t>
            </a:r>
            <a:r>
              <a:rPr lang="ko-KR" altLang="en-US" sz="1300" dirty="0"/>
              <a:t>의 </a:t>
            </a:r>
            <a:r>
              <a:rPr lang="en-US" altLang="ko-KR" sz="1300" dirty="0"/>
              <a:t>weighted sum</a:t>
            </a:r>
            <a:r>
              <a:rPr lang="ko-KR" altLang="en-US" sz="1300" dirty="0"/>
              <a:t>으로 구성된다</a:t>
            </a:r>
            <a:r>
              <a:rPr lang="en-US" altLang="ko-KR" sz="1300" dirty="0"/>
              <a:t>. </a:t>
            </a:r>
          </a:p>
          <a:p>
            <a:r>
              <a:rPr lang="en-US" altLang="ko-KR" sz="1300" dirty="0"/>
              <a:t>Encoder </a:t>
            </a:r>
            <a:r>
              <a:rPr lang="ko-KR" altLang="en-US" sz="1300" dirty="0"/>
              <a:t>의 </a:t>
            </a:r>
            <a:r>
              <a:rPr lang="en-US" altLang="ko-KR" sz="1300" dirty="0"/>
              <a:t>hidden state </a:t>
            </a:r>
            <a:r>
              <a:rPr lang="ko-KR" altLang="en-US" sz="1300" dirty="0"/>
              <a:t>들은 모든 입력에 대한 정보들을 담고 있다</a:t>
            </a:r>
            <a:r>
              <a:rPr lang="en-US" altLang="ko-KR" sz="1300" dirty="0"/>
              <a:t>.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8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/>
            <a:r>
              <a:rPr lang="ko-KR" altLang="en-US" sz="1300" dirty="0"/>
              <a:t>해당 </a:t>
            </a:r>
            <a:r>
              <a:rPr lang="en-US" altLang="ko-KR" sz="1300" dirty="0"/>
              <a:t>Score</a:t>
            </a:r>
            <a:r>
              <a:rPr lang="ko-KR" altLang="en-US" sz="1300" dirty="0"/>
              <a:t>는 </a:t>
            </a:r>
            <a:r>
              <a:rPr lang="en-US" altLang="ko-KR" sz="1300" dirty="0"/>
              <a:t>decoder </a:t>
            </a:r>
            <a:r>
              <a:rPr lang="ko-KR" altLang="en-US" sz="1300" dirty="0"/>
              <a:t>의 바로 전 </a:t>
            </a:r>
            <a:r>
              <a:rPr lang="en-US" altLang="ko-KR" sz="1300" dirty="0"/>
              <a:t>time  (</a:t>
            </a:r>
            <a:r>
              <a:rPr lang="en-US" altLang="ko-KR" sz="1300" dirty="0" err="1"/>
              <a:t>i</a:t>
            </a:r>
            <a:r>
              <a:rPr lang="ko-KR" altLang="en-US" sz="1300" dirty="0"/>
              <a:t>−</a:t>
            </a:r>
            <a:r>
              <a:rPr lang="en-US" altLang="ko-KR" sz="1300" dirty="0"/>
              <a:t>1) </a:t>
            </a:r>
            <a:r>
              <a:rPr lang="ko-KR" altLang="en-US" sz="1300" dirty="0"/>
              <a:t>에서의 </a:t>
            </a:r>
            <a:r>
              <a:rPr lang="en-US" altLang="ko-KR" sz="1300" dirty="0"/>
              <a:t>hidden state st−1 </a:t>
            </a:r>
            <a:r>
              <a:rPr lang="ko-KR" altLang="en-US" sz="1300" dirty="0"/>
              <a:t>과 </a:t>
            </a:r>
            <a:r>
              <a:rPr lang="en-US" altLang="ko-KR" sz="1300" dirty="0"/>
              <a:t>encoder</a:t>
            </a:r>
            <a:r>
              <a:rPr lang="ko-KR" altLang="en-US" sz="1300" dirty="0"/>
              <a:t>의 </a:t>
            </a:r>
            <a:r>
              <a:rPr lang="en-US" altLang="ko-KR" sz="1300" dirty="0"/>
              <a:t>time j </a:t>
            </a:r>
            <a:r>
              <a:rPr lang="ko-KR" altLang="en-US" sz="1300" dirty="0"/>
              <a:t>에서의 </a:t>
            </a:r>
            <a:r>
              <a:rPr lang="en-US" altLang="ko-KR" sz="1300" dirty="0"/>
              <a:t>hidden state </a:t>
            </a:r>
            <a:r>
              <a:rPr lang="en-US" altLang="ko-KR" sz="1300" dirty="0" err="1"/>
              <a:t>hj</a:t>
            </a:r>
            <a:r>
              <a:rPr lang="en-US" altLang="ko-KR" sz="1300" dirty="0"/>
              <a:t> </a:t>
            </a:r>
            <a:r>
              <a:rPr lang="ko-KR" altLang="en-US" sz="1300" dirty="0"/>
              <a:t>를 이용해 </a:t>
            </a:r>
            <a:r>
              <a:rPr lang="en-US" altLang="ko-KR" sz="1300" dirty="0"/>
              <a:t>[</a:t>
            </a:r>
            <a:r>
              <a:rPr lang="ko-KR" altLang="en-US" sz="1300" dirty="0"/>
              <a:t>식</a:t>
            </a:r>
            <a:r>
              <a:rPr lang="en-US" altLang="ko-KR" sz="1300" dirty="0"/>
              <a:t>] </a:t>
            </a:r>
            <a:r>
              <a:rPr lang="ko-KR" altLang="en-US" sz="1300" dirty="0"/>
              <a:t>과 같은 연산을 수행한다</a:t>
            </a:r>
            <a:r>
              <a:rPr lang="en-US" altLang="ko-KR" sz="1300" dirty="0"/>
              <a:t>. </a:t>
            </a:r>
          </a:p>
          <a:p>
            <a:r>
              <a:rPr lang="ko-KR" altLang="en-US" sz="1300" dirty="0"/>
              <a:t>이 때 </a:t>
            </a:r>
            <a:r>
              <a:rPr lang="en-US" altLang="ko-KR" sz="1300" dirty="0"/>
              <a:t>alignment model </a:t>
            </a:r>
            <a:r>
              <a:rPr lang="ko-KR" altLang="en-US" sz="1300" dirty="0"/>
              <a:t>인 </a:t>
            </a:r>
            <a:r>
              <a:rPr lang="en-US" altLang="ko-KR" sz="1300" dirty="0"/>
              <a:t>a() </a:t>
            </a:r>
            <a:r>
              <a:rPr lang="ko-KR" altLang="en-US" sz="1300" dirty="0"/>
              <a:t>는 </a:t>
            </a:r>
            <a:r>
              <a:rPr lang="en-US" altLang="ko-KR" sz="1300" dirty="0"/>
              <a:t>feedforward neural network </a:t>
            </a:r>
            <a:r>
              <a:rPr lang="ko-KR" altLang="en-US" sz="1300" dirty="0"/>
              <a:t>라고 할 수 있다</a:t>
            </a:r>
            <a:r>
              <a:rPr lang="en-US" altLang="ko-KR" sz="1300" dirty="0"/>
              <a:t>. </a:t>
            </a:r>
          </a:p>
          <a:p>
            <a:endParaRPr lang="en-US" altLang="ko-KR" sz="1300" dirty="0"/>
          </a:p>
          <a:p>
            <a:r>
              <a:rPr lang="ko-KR" altLang="en-US" sz="1300" dirty="0"/>
              <a:t>이때</a:t>
            </a:r>
            <a:r>
              <a:rPr lang="en-US" altLang="ko-KR" sz="1300" dirty="0"/>
              <a:t>, encoder</a:t>
            </a:r>
            <a:r>
              <a:rPr lang="ko-KR" altLang="en-US" sz="1300" dirty="0"/>
              <a:t>의 각 </a:t>
            </a:r>
            <a:r>
              <a:rPr lang="en-US" altLang="ko-KR" sz="1300" dirty="0"/>
              <a:t>hidden state</a:t>
            </a:r>
            <a:r>
              <a:rPr lang="ko-KR" altLang="en-US" sz="1300" dirty="0"/>
              <a:t>에 대한 </a:t>
            </a:r>
            <a:r>
              <a:rPr lang="en-US" altLang="ko-KR" sz="1300" dirty="0"/>
              <a:t>weight α</a:t>
            </a:r>
            <a:r>
              <a:rPr lang="en-US" altLang="ko-KR" sz="1300" dirty="0" err="1"/>
              <a:t>ij</a:t>
            </a:r>
            <a:r>
              <a:rPr lang="en-US" altLang="ko-KR" sz="1300" dirty="0"/>
              <a:t> </a:t>
            </a:r>
            <a:r>
              <a:rPr lang="ko-KR" altLang="en-US" sz="1300" dirty="0"/>
              <a:t>는 </a:t>
            </a:r>
            <a:r>
              <a:rPr lang="en-US" altLang="ko-KR" sz="1300" dirty="0"/>
              <a:t>alignment model</a:t>
            </a:r>
            <a:r>
              <a:rPr lang="ko-KR" altLang="en-US" sz="1300" dirty="0"/>
              <a:t>에서 구한 </a:t>
            </a:r>
            <a:r>
              <a:rPr lang="en-US" altLang="ko-KR" sz="1300" dirty="0"/>
              <a:t>score </a:t>
            </a:r>
            <a:r>
              <a:rPr lang="en-US" altLang="ko-KR" sz="1300" dirty="0" err="1"/>
              <a:t>eij</a:t>
            </a:r>
            <a:r>
              <a:rPr lang="en-US" altLang="ko-KR" sz="1300" dirty="0"/>
              <a:t> </a:t>
            </a:r>
            <a:r>
              <a:rPr lang="ko-KR" altLang="en-US" sz="1300" dirty="0"/>
              <a:t>를 이용해서 </a:t>
            </a:r>
            <a:r>
              <a:rPr lang="en-US" altLang="ko-KR" sz="1300" dirty="0"/>
              <a:t>[</a:t>
            </a:r>
            <a:r>
              <a:rPr lang="ko-KR" altLang="en-US" sz="1300" dirty="0"/>
              <a:t>식</a:t>
            </a:r>
            <a:r>
              <a:rPr lang="en-US" altLang="ko-KR" sz="1300" dirty="0"/>
              <a:t>]</a:t>
            </a:r>
            <a:r>
              <a:rPr lang="ko-KR" altLang="en-US" sz="1300" dirty="0"/>
              <a:t>과 같이 구해진다</a:t>
            </a:r>
            <a:r>
              <a:rPr lang="en-US" altLang="ko-KR" sz="1300" dirty="0"/>
              <a:t>.</a:t>
            </a:r>
          </a:p>
          <a:p>
            <a:endParaRPr lang="en-US" altLang="ko-KR" sz="1300" dirty="0"/>
          </a:p>
          <a:p>
            <a:r>
              <a:rPr lang="ko-KR" altLang="en-US" sz="1300" dirty="0"/>
              <a:t>해당 </a:t>
            </a:r>
            <a:r>
              <a:rPr lang="en-US" altLang="ko-KR" sz="1300" dirty="0"/>
              <a:t>weight α</a:t>
            </a:r>
            <a:r>
              <a:rPr lang="en-US" altLang="ko-KR" sz="1300" dirty="0" err="1"/>
              <a:t>ij</a:t>
            </a:r>
            <a:r>
              <a:rPr lang="en-US" altLang="ko-KR" sz="1300" dirty="0"/>
              <a:t> </a:t>
            </a:r>
            <a:r>
              <a:rPr lang="ko-KR" altLang="en-US" sz="1300" dirty="0"/>
              <a:t>는 </a:t>
            </a:r>
            <a:r>
              <a:rPr lang="en-US" altLang="ko-KR" sz="1300" dirty="0"/>
              <a:t>target word </a:t>
            </a:r>
            <a:r>
              <a:rPr lang="en-US" altLang="ko-KR" sz="1300" dirty="0" err="1"/>
              <a:t>yi</a:t>
            </a:r>
            <a:r>
              <a:rPr lang="en-US" altLang="ko-KR" sz="1300" dirty="0"/>
              <a:t> </a:t>
            </a:r>
            <a:r>
              <a:rPr lang="ko-KR" altLang="en-US" sz="1300" dirty="0"/>
              <a:t>가 </a:t>
            </a:r>
            <a:r>
              <a:rPr lang="en-US" altLang="ko-KR" sz="1300" dirty="0"/>
              <a:t>source word </a:t>
            </a:r>
            <a:r>
              <a:rPr lang="en-US" altLang="ko-KR" sz="1300" dirty="0" err="1"/>
              <a:t>xj</a:t>
            </a:r>
            <a:r>
              <a:rPr lang="en-US" altLang="ko-KR" sz="1300" dirty="0"/>
              <a:t> </a:t>
            </a:r>
            <a:r>
              <a:rPr lang="ko-KR" altLang="en-US" sz="1300" dirty="0"/>
              <a:t>에 </a:t>
            </a:r>
            <a:r>
              <a:rPr lang="ko-KR" altLang="en-US" sz="1300" dirty="0" err="1"/>
              <a:t>어느정과</a:t>
            </a:r>
            <a:r>
              <a:rPr lang="ko-KR" altLang="en-US" sz="1300" dirty="0"/>
              <a:t> 연관이 있는지 나타낸다</a:t>
            </a:r>
            <a:r>
              <a:rPr lang="en-US" altLang="ko-KR" sz="1300" dirty="0"/>
              <a:t>. </a:t>
            </a:r>
          </a:p>
          <a:p>
            <a:r>
              <a:rPr lang="ko-KR" altLang="en-US" sz="1300" dirty="0"/>
              <a:t>그래서 </a:t>
            </a:r>
            <a:r>
              <a:rPr lang="en-US" altLang="ko-KR" sz="1300" dirty="0"/>
              <a:t>decoder</a:t>
            </a:r>
            <a:r>
              <a:rPr lang="ko-KR" altLang="en-US" sz="1300" dirty="0"/>
              <a:t>는 해당 </a:t>
            </a:r>
            <a:r>
              <a:rPr lang="en-US" altLang="ko-KR" sz="1300" dirty="0"/>
              <a:t>weight </a:t>
            </a:r>
            <a:r>
              <a:rPr lang="ko-KR" altLang="en-US" sz="1300" dirty="0"/>
              <a:t>값을 기반으로 </a:t>
            </a:r>
            <a:r>
              <a:rPr lang="en-US" altLang="ko-KR" sz="1300" dirty="0"/>
              <a:t>source sentence</a:t>
            </a:r>
            <a:r>
              <a:rPr lang="ko-KR" altLang="en-US" sz="1300" dirty="0"/>
              <a:t>에서 어떤 위치의 단어에 더 </a:t>
            </a:r>
            <a:r>
              <a:rPr lang="en-US" altLang="ko-KR" sz="1300" dirty="0"/>
              <a:t>attention</a:t>
            </a:r>
            <a:r>
              <a:rPr lang="ko-KR" altLang="en-US" sz="1300" dirty="0"/>
              <a:t>을 줄지 판단할 수 있다</a:t>
            </a:r>
            <a:r>
              <a:rPr lang="en-US" altLang="ko-KR" sz="1300" dirty="0"/>
              <a:t>. </a:t>
            </a:r>
            <a:r>
              <a:rPr lang="ko-KR" altLang="en-US" sz="1300" dirty="0"/>
              <a:t>이러한 방식으로 인해</a:t>
            </a:r>
            <a:r>
              <a:rPr lang="en-US" altLang="ko-KR" sz="1300" dirty="0"/>
              <a:t>, </a:t>
            </a:r>
          </a:p>
          <a:p>
            <a:r>
              <a:rPr lang="ko-KR" altLang="en-US" sz="1300" dirty="0"/>
              <a:t>기존에 모든 문장을 하나의 고정 길이 벡터로 변환하는 작업을 수행하지 않고도 더 좋은 성능을 제공할 수 있다</a:t>
            </a:r>
            <a:r>
              <a:rPr lang="en-US" altLang="ko-KR" sz="13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430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300" b="1" dirty="0"/>
              <a:t>Encoder</a:t>
            </a:r>
            <a:r>
              <a:rPr lang="ko-KR" altLang="en-US" sz="1300" dirty="0"/>
              <a:t> </a:t>
            </a:r>
            <a:r>
              <a:rPr lang="en-US" altLang="ko-KR" sz="1300" dirty="0"/>
              <a:t>: </a:t>
            </a:r>
            <a:r>
              <a:rPr lang="ko-KR" altLang="en-US" sz="1300" dirty="0"/>
              <a:t>입력 문장 </a:t>
            </a:r>
            <a:r>
              <a:rPr lang="en-US" altLang="ko-KR" sz="1300" dirty="0"/>
              <a:t>x=(x1,...,</a:t>
            </a:r>
            <a:r>
              <a:rPr lang="en-US" altLang="ko-KR" sz="1300" dirty="0" err="1"/>
              <a:t>xTx</a:t>
            </a:r>
            <a:r>
              <a:rPr lang="en-US" altLang="ko-KR" sz="1300" dirty="0"/>
              <a:t>)</a:t>
            </a:r>
            <a:r>
              <a:rPr lang="ko-KR" altLang="en-US" sz="1300" dirty="0"/>
              <a:t>는 </a:t>
            </a:r>
            <a:r>
              <a:rPr lang="en-US" altLang="ko-KR" sz="1300" dirty="0"/>
              <a:t>encoder</a:t>
            </a:r>
            <a:r>
              <a:rPr lang="ko-KR" altLang="en-US" sz="1300" dirty="0"/>
              <a:t>의 입력으로 제공된다</a:t>
            </a:r>
            <a:r>
              <a:rPr lang="en-US" altLang="ko-KR" sz="1300" dirty="0"/>
              <a:t>. </a:t>
            </a:r>
            <a:r>
              <a:rPr lang="ko-KR" altLang="en-US" sz="1300" dirty="0"/>
              <a:t>입력 문장에 대해서 이전에 나타나는 내용과 함께</a:t>
            </a:r>
            <a:r>
              <a:rPr lang="en-US" altLang="ko-KR" sz="1300" dirty="0"/>
              <a:t>, </a:t>
            </a:r>
            <a:r>
              <a:rPr lang="ko-KR" altLang="en-US" sz="1300" dirty="0"/>
              <a:t>이후에 나타나는 내용도 알아야지 좋은 번역이 가능하기 때문에</a:t>
            </a:r>
            <a:r>
              <a:rPr lang="en-US" altLang="ko-KR" sz="1300" dirty="0"/>
              <a:t>, </a:t>
            </a:r>
          </a:p>
          <a:p>
            <a:r>
              <a:rPr lang="ko-KR" altLang="en-US" sz="1300" dirty="0"/>
              <a:t>이번 모델에서는 </a:t>
            </a:r>
            <a:r>
              <a:rPr lang="en-US" altLang="ko-KR" sz="1300" b="1" dirty="0"/>
              <a:t>bidirectional RNN(</a:t>
            </a:r>
            <a:r>
              <a:rPr lang="en-US" altLang="ko-KR" sz="1300" b="1" dirty="0" err="1"/>
              <a:t>BiRNN</a:t>
            </a:r>
            <a:r>
              <a:rPr lang="en-US" altLang="ko-KR" sz="1300" b="1" dirty="0"/>
              <a:t>)</a:t>
            </a:r>
            <a:r>
              <a:rPr lang="ko-KR" altLang="en-US" sz="1300" dirty="0"/>
              <a:t>을 사용한다</a:t>
            </a:r>
            <a:r>
              <a:rPr lang="en-US" altLang="ko-KR" sz="1300" dirty="0"/>
              <a:t>. </a:t>
            </a:r>
            <a:r>
              <a:rPr lang="en-US" altLang="ko-KR" sz="1300" dirty="0" err="1"/>
              <a:t>BiRNN</a:t>
            </a:r>
            <a:r>
              <a:rPr lang="ko-KR" altLang="en-US" sz="1300" dirty="0"/>
              <a:t>은 두 개의 </a:t>
            </a:r>
            <a:r>
              <a:rPr lang="en-US" altLang="ko-KR" sz="1300" dirty="0"/>
              <a:t>RNN</a:t>
            </a:r>
            <a:r>
              <a:rPr lang="en-US" altLang="ko-KR" sz="1300" b="1" dirty="0"/>
              <a:t>(forward RNN, backward RNN)</a:t>
            </a:r>
            <a:r>
              <a:rPr lang="ko-KR" altLang="en-US" sz="1300" dirty="0"/>
              <a:t>으로 구성된다</a:t>
            </a:r>
            <a:r>
              <a:rPr lang="en-US" altLang="ko-KR" sz="1300" dirty="0"/>
              <a:t>. </a:t>
            </a:r>
          </a:p>
          <a:p>
            <a:r>
              <a:rPr lang="en-US" altLang="ko-KR" sz="1300" dirty="0"/>
              <a:t>Forward RNN</a:t>
            </a:r>
            <a:r>
              <a:rPr lang="ko-KR" altLang="en-US" sz="1300" dirty="0"/>
              <a:t>은 처음부터 순차적으로 입력을 읽어서 </a:t>
            </a:r>
            <a:r>
              <a:rPr lang="en-US" altLang="ko-KR" sz="1300" dirty="0"/>
              <a:t>hidden state (→h1,...,−→</a:t>
            </a:r>
            <a:r>
              <a:rPr lang="en-US" altLang="ko-KR" sz="1300" dirty="0" err="1"/>
              <a:t>hTx</a:t>
            </a:r>
            <a:r>
              <a:rPr lang="en-US" altLang="ko-KR" sz="1300" dirty="0"/>
              <a:t>)(h1→,...,</a:t>
            </a:r>
            <a:r>
              <a:rPr lang="en-US" altLang="ko-KR" sz="1300" dirty="0" err="1"/>
              <a:t>hTx</a:t>
            </a:r>
            <a:r>
              <a:rPr lang="en-US" altLang="ko-KR" sz="1300" dirty="0"/>
              <a:t>→) </a:t>
            </a:r>
            <a:r>
              <a:rPr lang="ko-KR" altLang="en-US" sz="1300" dirty="0"/>
              <a:t>를 생성한다</a:t>
            </a:r>
            <a:r>
              <a:rPr lang="en-US" altLang="ko-KR" sz="1300" dirty="0"/>
              <a:t>. </a:t>
            </a:r>
          </a:p>
          <a:p>
            <a:r>
              <a:rPr lang="en-US" altLang="ko-KR" sz="1300" dirty="0"/>
              <a:t>Backward RNN</a:t>
            </a:r>
            <a:r>
              <a:rPr lang="ko-KR" altLang="en-US" sz="1300" dirty="0"/>
              <a:t>은 입력의 제일 뒤에서부터 역방향으로 입력을 읽어서 </a:t>
            </a:r>
            <a:r>
              <a:rPr lang="en-US" altLang="ko-KR" sz="1300" dirty="0"/>
              <a:t>hidden state (←h1,...,←−</a:t>
            </a:r>
            <a:r>
              <a:rPr lang="en-US" altLang="ko-KR" sz="1300" dirty="0" err="1"/>
              <a:t>hTx</a:t>
            </a:r>
            <a:r>
              <a:rPr lang="en-US" altLang="ko-KR" sz="1300" dirty="0"/>
              <a:t>)(h1←,...,</a:t>
            </a:r>
            <a:r>
              <a:rPr lang="en-US" altLang="ko-KR" sz="1300" dirty="0" err="1"/>
              <a:t>hTx</a:t>
            </a:r>
            <a:r>
              <a:rPr lang="en-US" altLang="ko-KR" sz="1300" dirty="0"/>
              <a:t>←) </a:t>
            </a:r>
            <a:r>
              <a:rPr lang="ko-KR" altLang="en-US" sz="1300" dirty="0"/>
              <a:t>를 생성한다</a:t>
            </a:r>
            <a:r>
              <a:rPr lang="en-US" altLang="ko-KR" sz="1300" dirty="0"/>
              <a:t>. 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1300" dirty="0"/>
              <a:t>Time j</a:t>
            </a:r>
            <a:r>
              <a:rPr lang="ko-KR" altLang="en-US" sz="1300" dirty="0"/>
              <a:t>에서의 입력 </a:t>
            </a:r>
            <a:r>
              <a:rPr lang="en-US" altLang="ko-KR" sz="1300" dirty="0" err="1"/>
              <a:t>xj</a:t>
            </a:r>
            <a:r>
              <a:rPr lang="en-US" altLang="ko-KR" sz="1300" dirty="0"/>
              <a:t> </a:t>
            </a:r>
            <a:r>
              <a:rPr lang="ko-KR" altLang="en-US" sz="1300" dirty="0"/>
              <a:t>에 대해서 </a:t>
            </a:r>
            <a:r>
              <a:rPr lang="en-US" altLang="ko-KR" sz="1300" dirty="0"/>
              <a:t>forward hidden state </a:t>
            </a:r>
            <a:r>
              <a:rPr lang="ko-KR" altLang="en-US" sz="1300" dirty="0"/>
              <a:t>→</a:t>
            </a:r>
            <a:r>
              <a:rPr lang="en-US" altLang="ko-KR" sz="1300" dirty="0" err="1"/>
              <a:t>hj</a:t>
            </a:r>
            <a:r>
              <a:rPr lang="en-US" altLang="ko-KR" sz="1300" dirty="0"/>
              <a:t> </a:t>
            </a:r>
            <a:r>
              <a:rPr lang="ko-KR" altLang="en-US" sz="1300" dirty="0"/>
              <a:t>와 </a:t>
            </a:r>
            <a:r>
              <a:rPr lang="en-US" altLang="ko-KR" sz="1300" dirty="0"/>
              <a:t>backward hidden state </a:t>
            </a:r>
            <a:r>
              <a:rPr lang="ko-KR" altLang="en-US" sz="1300" dirty="0"/>
              <a:t>←</a:t>
            </a:r>
            <a:r>
              <a:rPr lang="en-US" altLang="ko-KR" sz="1300" dirty="0" err="1"/>
              <a:t>hj</a:t>
            </a:r>
            <a:r>
              <a:rPr lang="en-US" altLang="ko-KR" sz="1300" dirty="0"/>
              <a:t> </a:t>
            </a:r>
            <a:r>
              <a:rPr lang="ko-KR" altLang="en-US" sz="1300" dirty="0"/>
              <a:t>를 연결해서 </a:t>
            </a:r>
            <a:r>
              <a:rPr lang="en-US" altLang="ko-KR" sz="1300" dirty="0"/>
              <a:t>j-</a:t>
            </a:r>
            <a:r>
              <a:rPr lang="ko-KR" altLang="en-US" sz="1300" dirty="0"/>
              <a:t>번째 </a:t>
            </a:r>
            <a:r>
              <a:rPr lang="en-US" altLang="ko-KR" sz="1300" dirty="0"/>
              <a:t>hidden state </a:t>
            </a:r>
            <a:r>
              <a:rPr lang="en-US" altLang="ko-KR" sz="1300" dirty="0" err="1"/>
              <a:t>hj</a:t>
            </a:r>
            <a:r>
              <a:rPr lang="en-US" altLang="ko-KR" sz="1300" dirty="0"/>
              <a:t> </a:t>
            </a:r>
            <a:r>
              <a:rPr lang="ko-KR" altLang="en-US" sz="1300" dirty="0"/>
              <a:t>를 생성한다</a:t>
            </a:r>
            <a:r>
              <a:rPr lang="en-US" altLang="ko-KR" sz="1300" dirty="0"/>
              <a:t>. </a:t>
            </a:r>
          </a:p>
          <a:p>
            <a:r>
              <a:rPr lang="ko-KR" altLang="en-US" sz="1300" dirty="0"/>
              <a:t>인접한 </a:t>
            </a:r>
            <a:r>
              <a:rPr lang="en-US" altLang="ko-KR" sz="1300" dirty="0"/>
              <a:t>state</a:t>
            </a:r>
            <a:r>
              <a:rPr lang="ko-KR" altLang="en-US" sz="1300" dirty="0"/>
              <a:t>의 정보를 더 많이 가지고 있는 </a:t>
            </a:r>
            <a:r>
              <a:rPr lang="en-US" altLang="ko-KR" sz="1300" dirty="0"/>
              <a:t>RNN</a:t>
            </a:r>
            <a:r>
              <a:rPr lang="ko-KR" altLang="en-US" sz="1300" dirty="0"/>
              <a:t>의 특성상</a:t>
            </a:r>
            <a:r>
              <a:rPr lang="en-US" altLang="ko-KR" sz="1300" dirty="0"/>
              <a:t>, </a:t>
            </a:r>
            <a:r>
              <a:rPr lang="en-US" altLang="ko-KR" sz="1300" dirty="0" err="1"/>
              <a:t>hj</a:t>
            </a:r>
            <a:r>
              <a:rPr lang="ko-KR" altLang="en-US" sz="1300" dirty="0"/>
              <a:t>는 입력 단어 </a:t>
            </a:r>
            <a:r>
              <a:rPr lang="en-US" altLang="ko-KR" sz="1300" dirty="0" err="1"/>
              <a:t>xj</a:t>
            </a:r>
            <a:r>
              <a:rPr lang="en-US" altLang="ko-KR" sz="1300" dirty="0"/>
              <a:t> </a:t>
            </a:r>
            <a:r>
              <a:rPr lang="ko-KR" altLang="en-US" sz="1300" dirty="0"/>
              <a:t>의 가까운 위치에 있는 단어들의 정보를 더 많이 보유하게 된다</a:t>
            </a:r>
            <a:r>
              <a:rPr lang="en-US" altLang="ko-KR" sz="1300" dirty="0"/>
              <a:t>.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53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70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FFC7-D188-44F1-AC6D-A69A05DF7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D3BDD4-D6D1-46CB-95D4-EFF243C50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E23A44-584B-4F8B-B5A7-7F470DDE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2EC784-223E-428B-9460-836F42CA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9F6C0-2878-41F3-AE36-4DF1EA2E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17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E7C91-D7C1-4641-A0DF-DCC55894D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51497B-6CA4-401F-B540-5AC4B2135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9220B-AAC2-4E32-89EB-056E82A0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A0DA5A-2A5F-4CC8-8ED5-48BA1D60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C70DD-3F1B-4550-8950-94539AB4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49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E50ABB-3137-4FB2-9062-448B0BE90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BF7C27-1F9E-4F19-A68C-0B89A3433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644B27-5B0C-4AF2-B86F-E77B2537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3318E-F161-432A-A354-F88A4E54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71B90-DC3D-45D5-AF46-F7A64F82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28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D7031-7E6C-4E12-80E6-3031A2F0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F1580E-2142-448B-88C8-4404185DF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6D483-FC04-4295-9220-DAC5AB6D4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AD46A-7091-40D3-B54D-51590753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57DB99-72B0-4258-9D6F-096473A6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87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9808A-3A8D-4434-8E21-F481EBD00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B139F-70BD-4FB5-AD7B-9B9D4385F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29EB4-FA04-4FA0-BBF1-5C1BD654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D3C8D-2782-4296-A8A4-4A3C91E2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C8B956-4D95-4181-BAF6-525EDDF5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73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B79FC-A776-4104-BBC2-408DCC48C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2C0E2-632D-4F9B-9F06-BC801E21A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061E66-8D5A-470E-BCBE-BCC698661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7ACBC7-6CF8-49FF-AD49-CE842B130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6B842A-DDF9-4BDB-B8BD-0255C764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BD8BF3-CD53-469F-908C-645C6F9A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10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BF35B-746F-4687-A9EA-BA734045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6CC657-7511-4A8D-8093-77B7196A8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8320B8-F939-4DD8-9F09-841E0C466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E1E2E3-AE1C-43DA-B2E4-B4003623B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ECBA82-4C5F-4D59-85F8-E254D407D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6C025E-20AB-4723-8449-22829553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2148E7-77C3-4CD4-814E-9CD983ED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921F4F-5168-442D-B0C6-60F6CF2B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37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1979C-6825-499D-ACC4-28114C6D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B12950-0AF4-4A3C-B223-12A80C17C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B6A65A-E991-4F3A-9FA6-27B1E3F6B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A413FA-8F88-4945-903A-35FF4F3E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36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10AA7A-4070-4EFD-B023-779C0C94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C59F3E-3954-426B-92F6-CB50DF372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092308-E5EA-4E02-8DDE-EEB41FFC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9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EE935-768B-4A4C-8A17-08DDCDED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B891E-FE63-4C68-B2FA-8607FB2E1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F584C1-A48C-4AC3-8B94-0AEC7BE18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AC949B-551F-4DC0-8850-69720B4A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ECBAC1-2BB9-41ED-BBBA-042EA5BA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71D2EC-AB3E-45B5-A62D-7EE70D56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51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DAF14-51AE-4E19-B319-2625C5C3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9044ED-4151-4538-90C6-621FDD40F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B7B514-F9BD-466A-ABFB-C5B9DA33F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AF8FD3-9135-4954-91F3-2D8061B5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2D8D03-3374-40A6-AEE4-CFE4BDC23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CF9AB7-2E55-4613-9A88-F6C8C261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8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C8E6C5-98F4-425E-982E-D47774F78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914E2E-1C7D-45DB-B519-7207F7D98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B8BCD9-086D-4894-BDAA-175420725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161EB-25F5-4FB8-8C1B-125B963CB027}" type="datetimeFigureOut">
              <a:rPr lang="ko-KR" altLang="en-US" smtClean="0"/>
              <a:pPr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4660C8-F788-40BA-8F92-96920A0B8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093C47-FFEE-4774-A347-5BD7C55C7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40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: 도형 20">
            <a:extLst>
              <a:ext uri="{FF2B5EF4-FFF2-40B4-BE49-F238E27FC236}">
                <a16:creationId xmlns:a16="http://schemas.microsoft.com/office/drawing/2014/main" id="{EC0CD02B-8B65-4A63-B5A7-B9993707D6CE}"/>
              </a:ext>
            </a:extLst>
          </p:cNvPr>
          <p:cNvSpPr/>
          <p:nvPr/>
        </p:nvSpPr>
        <p:spPr>
          <a:xfrm>
            <a:off x="3990018" y="1944367"/>
            <a:ext cx="4292453" cy="2657662"/>
          </a:xfrm>
          <a:custGeom>
            <a:avLst/>
            <a:gdLst>
              <a:gd name="connsiteX0" fmla="*/ 0 w 3692175"/>
              <a:gd name="connsiteY0" fmla="*/ 0 h 2286001"/>
              <a:gd name="connsiteX1" fmla="*/ 1677006 w 3692175"/>
              <a:gd name="connsiteY1" fmla="*/ 0 h 2286001"/>
              <a:gd name="connsiteX2" fmla="*/ 1880460 w 3692175"/>
              <a:gd name="connsiteY2" fmla="*/ 203454 h 2286001"/>
              <a:gd name="connsiteX3" fmla="*/ 1880460 w 3692175"/>
              <a:gd name="connsiteY3" fmla="*/ 1859714 h 2286001"/>
              <a:gd name="connsiteX4" fmla="*/ 1879260 w 3692175"/>
              <a:gd name="connsiteY4" fmla="*/ 1859714 h 2286001"/>
              <a:gd name="connsiteX5" fmla="*/ 1879260 w 3692175"/>
              <a:gd name="connsiteY5" fmla="*/ 1889078 h 2286001"/>
              <a:gd name="connsiteX6" fmla="*/ 1880178 w 3692175"/>
              <a:gd name="connsiteY6" fmla="*/ 1889078 h 2286001"/>
              <a:gd name="connsiteX7" fmla="*/ 1880178 w 3692175"/>
              <a:gd name="connsiteY7" fmla="*/ 2062381 h 2286001"/>
              <a:gd name="connsiteX8" fmla="*/ 2056080 w 3692175"/>
              <a:gd name="connsiteY8" fmla="*/ 2238283 h 2286001"/>
              <a:gd name="connsiteX9" fmla="*/ 3692175 w 3692175"/>
              <a:gd name="connsiteY9" fmla="*/ 2238283 h 2286001"/>
              <a:gd name="connsiteX10" fmla="*/ 3692175 w 3692175"/>
              <a:gd name="connsiteY10" fmla="*/ 2286001 h 2286001"/>
              <a:gd name="connsiteX11" fmla="*/ 2035915 w 3692175"/>
              <a:gd name="connsiteY11" fmla="*/ 2286001 h 2286001"/>
              <a:gd name="connsiteX12" fmla="*/ 1832461 w 3692175"/>
              <a:gd name="connsiteY12" fmla="*/ 2082547 h 2286001"/>
              <a:gd name="connsiteX13" fmla="*/ 1832461 w 3692175"/>
              <a:gd name="connsiteY13" fmla="*/ 1933252 h 2286001"/>
              <a:gd name="connsiteX14" fmla="*/ 1832460 w 3692175"/>
              <a:gd name="connsiteY14" fmla="*/ 1933252 h 2286001"/>
              <a:gd name="connsiteX15" fmla="*/ 1832460 w 3692175"/>
              <a:gd name="connsiteY15" fmla="*/ 1594852 h 2286001"/>
              <a:gd name="connsiteX16" fmla="*/ 1832742 w 3692175"/>
              <a:gd name="connsiteY16" fmla="*/ 1594852 h 2286001"/>
              <a:gd name="connsiteX17" fmla="*/ 1832742 w 3692175"/>
              <a:gd name="connsiteY17" fmla="*/ 223619 h 2286001"/>
              <a:gd name="connsiteX18" fmla="*/ 1656840 w 3692175"/>
              <a:gd name="connsiteY18" fmla="*/ 47717 h 2286001"/>
              <a:gd name="connsiteX19" fmla="*/ 0 w 3692175"/>
              <a:gd name="connsiteY19" fmla="*/ 47717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92175" h="2286001">
                <a:moveTo>
                  <a:pt x="0" y="0"/>
                </a:moveTo>
                <a:lnTo>
                  <a:pt x="1677006" y="0"/>
                </a:lnTo>
                <a:cubicBezTo>
                  <a:pt x="1789371" y="0"/>
                  <a:pt x="1880460" y="91089"/>
                  <a:pt x="1880460" y="203454"/>
                </a:cubicBezTo>
                <a:lnTo>
                  <a:pt x="1880460" y="1859714"/>
                </a:lnTo>
                <a:lnTo>
                  <a:pt x="1879260" y="1859714"/>
                </a:lnTo>
                <a:lnTo>
                  <a:pt x="1879260" y="1889078"/>
                </a:lnTo>
                <a:lnTo>
                  <a:pt x="1880178" y="1889078"/>
                </a:lnTo>
                <a:lnTo>
                  <a:pt x="1880178" y="2062381"/>
                </a:lnTo>
                <a:cubicBezTo>
                  <a:pt x="1880178" y="2159529"/>
                  <a:pt x="1958932" y="2238283"/>
                  <a:pt x="2056080" y="2238283"/>
                </a:cubicBezTo>
                <a:lnTo>
                  <a:pt x="3692175" y="2238283"/>
                </a:lnTo>
                <a:lnTo>
                  <a:pt x="3692175" y="2286001"/>
                </a:lnTo>
                <a:lnTo>
                  <a:pt x="2035915" y="2286001"/>
                </a:lnTo>
                <a:cubicBezTo>
                  <a:pt x="1923550" y="2286001"/>
                  <a:pt x="1832461" y="2194912"/>
                  <a:pt x="1832461" y="2082547"/>
                </a:cubicBezTo>
                <a:lnTo>
                  <a:pt x="1832461" y="1933252"/>
                </a:lnTo>
                <a:lnTo>
                  <a:pt x="1832460" y="1933252"/>
                </a:lnTo>
                <a:lnTo>
                  <a:pt x="1832460" y="1594852"/>
                </a:lnTo>
                <a:lnTo>
                  <a:pt x="1832742" y="1594852"/>
                </a:lnTo>
                <a:lnTo>
                  <a:pt x="1832742" y="223619"/>
                </a:lnTo>
                <a:cubicBezTo>
                  <a:pt x="1832742" y="126471"/>
                  <a:pt x="1753988" y="47717"/>
                  <a:pt x="1656840" y="47717"/>
                </a:cubicBezTo>
                <a:lnTo>
                  <a:pt x="0" y="47717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B90948B-2050-4A94-9D35-1AC023CA7BE9}"/>
              </a:ext>
            </a:extLst>
          </p:cNvPr>
          <p:cNvSpPr/>
          <p:nvPr/>
        </p:nvSpPr>
        <p:spPr>
          <a:xfrm>
            <a:off x="3909529" y="1896379"/>
            <a:ext cx="155030" cy="15503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sx="200000" sy="200000" algn="ctr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BCE58-92B3-4FD6-8974-1B5C3A6D8623}"/>
              </a:ext>
            </a:extLst>
          </p:cNvPr>
          <p:cNvSpPr txBox="1"/>
          <p:nvPr/>
        </p:nvSpPr>
        <p:spPr>
          <a:xfrm>
            <a:off x="4306087" y="6364908"/>
            <a:ext cx="357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경상국립대학교 석사과정 </a:t>
            </a:r>
            <a:r>
              <a:rPr lang="ko-KR" altLang="en-US" err="1">
                <a:solidFill>
                  <a:schemeClr val="bg1"/>
                </a:solidFill>
              </a:rPr>
              <a:t>오서영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799CE6-352F-430C-8EBE-5F4D4522D2C6}"/>
              </a:ext>
            </a:extLst>
          </p:cNvPr>
          <p:cNvSpPr/>
          <p:nvPr/>
        </p:nvSpPr>
        <p:spPr>
          <a:xfrm>
            <a:off x="3164281" y="2479000"/>
            <a:ext cx="5943926" cy="16954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tIns="108000" bIns="108000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Neural machine translation by jointly learning to align and translate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1181DA-DBD2-4D71-84FD-4314D3955EF3}"/>
              </a:ext>
            </a:extLst>
          </p:cNvPr>
          <p:cNvSpPr/>
          <p:nvPr/>
        </p:nvSpPr>
        <p:spPr>
          <a:xfrm>
            <a:off x="3909529" y="4660288"/>
            <a:ext cx="6578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Bahdanau, Dzmitry and Cho, Kyunghyun and Bengio, Yoshua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87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48148E-6 L 0.16068 -1.48148E-6 C 0.19167 -1.48148E-6 0.17279 0.19005 0.17539 0.32963 C 0.17448 0.40301 0.18789 0.38333 0.35209 0.38009 " pathEditMode="relative" rAng="0" ptsTypes="AAAA">
                                      <p:cBhvr>
                                        <p:cTn id="6" dur="2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04" y="1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80064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Experiments</a:t>
              </a:r>
              <a:endParaRPr lang="en-US" altLang="ko-KR" sz="2800" b="1" dirty="0"/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68755" y="1252131"/>
            <a:ext cx="10204529" cy="1867882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35947" y="1513085"/>
            <a:ext cx="944907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Dataset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WMT’ 14 : </a:t>
            </a:r>
            <a:r>
              <a:rPr lang="ko-KR" altLang="en-US" dirty="0" smtClean="0"/>
              <a:t>영어</a:t>
            </a:r>
            <a:r>
              <a:rPr lang="en-US" altLang="ko-KR" dirty="0" smtClean="0"/>
              <a:t>-</a:t>
            </a:r>
            <a:r>
              <a:rPr lang="ko-KR" altLang="en-US" dirty="0" smtClean="0"/>
              <a:t>프랑스어 </a:t>
            </a:r>
            <a:r>
              <a:rPr lang="en-US" altLang="ko-KR" dirty="0" smtClean="0"/>
              <a:t>corpora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Tokenization </a:t>
            </a:r>
            <a:r>
              <a:rPr lang="ko-KR" altLang="en-US" dirty="0" smtClean="0"/>
              <a:t>후</a:t>
            </a:r>
            <a:r>
              <a:rPr lang="en-US" altLang="ko-KR" dirty="0" smtClean="0"/>
              <a:t>, </a:t>
            </a:r>
            <a:r>
              <a:rPr lang="ko-KR" altLang="en-US" dirty="0"/>
              <a:t>모델을 훈련시키기 위해 각 언어에서 가장 빈번한 </a:t>
            </a:r>
            <a:r>
              <a:rPr lang="en-US" altLang="ko-KR" dirty="0"/>
              <a:t>30,000 </a:t>
            </a:r>
            <a:r>
              <a:rPr lang="ko-KR" altLang="en-US" dirty="0"/>
              <a:t>단어의 후보 목록을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11E9097-5C67-465D-88EA-8F0425CD47DC}"/>
              </a:ext>
            </a:extLst>
          </p:cNvPr>
          <p:cNvGrpSpPr/>
          <p:nvPr/>
        </p:nvGrpSpPr>
        <p:grpSpPr>
          <a:xfrm>
            <a:off x="856858" y="3331812"/>
            <a:ext cx="10216425" cy="3018746"/>
            <a:chOff x="755576" y="404664"/>
            <a:chExt cx="7632848" cy="273630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6A2CB7B-B402-41CD-AE1B-D0D0597C7500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6FD5723-A82E-4099-BE8B-C70F75C3E72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90730" y="3632479"/>
            <a:ext cx="953086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Models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RNN </a:t>
            </a:r>
            <a:r>
              <a:rPr lang="en-US" altLang="ko-KR" dirty="0"/>
              <a:t>Encoder -Decoder (</a:t>
            </a:r>
            <a:r>
              <a:rPr lang="en-US" altLang="ko-KR" dirty="0" err="1"/>
              <a:t>Rnnencdec</a:t>
            </a:r>
            <a:r>
              <a:rPr lang="en-US" altLang="ko-KR" dirty="0"/>
              <a:t>, Cho et al.), </a:t>
            </a:r>
            <a:r>
              <a:rPr lang="en-US" altLang="ko-KR" dirty="0" err="1"/>
              <a:t>RNNSearch</a:t>
            </a:r>
            <a:r>
              <a:rPr lang="en-US" altLang="ko-KR" dirty="0"/>
              <a:t> (</a:t>
            </a:r>
            <a:r>
              <a:rPr lang="ko-KR" altLang="en-US" dirty="0"/>
              <a:t>제안 된 모델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최대 </a:t>
            </a:r>
            <a:r>
              <a:rPr lang="en-US" altLang="ko-KR" dirty="0"/>
              <a:t>30 </a:t>
            </a:r>
            <a:r>
              <a:rPr lang="ko-KR" altLang="en-US" dirty="0"/>
              <a:t>개의 단어의 </a:t>
            </a:r>
            <a:r>
              <a:rPr lang="ko-KR" altLang="en-US" dirty="0" smtClean="0"/>
              <a:t>문장으로 훈련</a:t>
            </a:r>
            <a:r>
              <a:rPr lang="en-US" altLang="ko-KR" dirty="0"/>
              <a:t>: (RNNencdec-30, RNNsearch-30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최대 </a:t>
            </a:r>
            <a:r>
              <a:rPr lang="en-US" altLang="ko-KR" dirty="0" smtClean="0"/>
              <a:t>50 </a:t>
            </a:r>
            <a:r>
              <a:rPr lang="ko-KR" altLang="en-US" dirty="0"/>
              <a:t>개의 단어의 문장으로 훈련</a:t>
            </a:r>
            <a:r>
              <a:rPr lang="en-US" altLang="ko-KR" dirty="0"/>
              <a:t>: (</a:t>
            </a:r>
            <a:r>
              <a:rPr lang="en-US" altLang="ko-KR" dirty="0" smtClean="0"/>
              <a:t>RNNencdec-50</a:t>
            </a:r>
            <a:r>
              <a:rPr lang="en-US" altLang="ko-KR" dirty="0"/>
              <a:t>, </a:t>
            </a:r>
            <a:r>
              <a:rPr lang="en-US" altLang="ko-KR" dirty="0" smtClean="0"/>
              <a:t>RNNsearch-50)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SGD with </a:t>
            </a:r>
            <a:r>
              <a:rPr lang="en-US" altLang="ko-KR" dirty="0" err="1" smtClean="0"/>
              <a:t>Adadelta</a:t>
            </a:r>
            <a:r>
              <a:rPr lang="en-US" altLang="ko-KR" dirty="0" smtClean="0"/>
              <a:t> : </a:t>
            </a:r>
            <a:r>
              <a:rPr lang="ko-KR" altLang="en-US" dirty="0"/>
              <a:t>각 </a:t>
            </a:r>
            <a:r>
              <a:rPr lang="en-US" altLang="ko-KR" dirty="0"/>
              <a:t>SGD </a:t>
            </a:r>
            <a:r>
              <a:rPr lang="ko-KR" altLang="en-US" dirty="0"/>
              <a:t>업데이트 방향은 </a:t>
            </a:r>
            <a:r>
              <a:rPr lang="en-US" altLang="ko-KR" dirty="0"/>
              <a:t>80 </a:t>
            </a:r>
            <a:r>
              <a:rPr lang="ko-KR" altLang="en-US" dirty="0"/>
              <a:t>문장의 미니 배치를 </a:t>
            </a:r>
            <a:r>
              <a:rPr lang="ko-KR" altLang="en-US" dirty="0" smtClean="0"/>
              <a:t>사용하여 계산함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모델이 학습되면 </a:t>
            </a:r>
            <a:r>
              <a:rPr lang="en-US" altLang="ko-KR" dirty="0" smtClean="0">
                <a:sym typeface="Wingdings" panose="05000000000000000000" pitchFamily="2" charset="2"/>
              </a:rPr>
              <a:t>beam search</a:t>
            </a:r>
            <a:r>
              <a:rPr lang="ko-KR" altLang="en-US" dirty="0" smtClean="0">
                <a:sym typeface="Wingdings" panose="05000000000000000000" pitchFamily="2" charset="2"/>
              </a:rPr>
              <a:t>를 사용하여 </a:t>
            </a:r>
            <a:r>
              <a:rPr lang="ko-KR" altLang="en-US" dirty="0">
                <a:sym typeface="Wingdings" panose="05000000000000000000" pitchFamily="2" charset="2"/>
              </a:rPr>
              <a:t>조건부 확률을 대략적으로 최대화하는 </a:t>
            </a:r>
            <a:r>
              <a:rPr lang="en-US" altLang="ko-KR" dirty="0" smtClean="0">
                <a:sym typeface="Wingdings" panose="05000000000000000000" pitchFamily="2" charset="2"/>
              </a:rPr>
              <a:t>translation </a:t>
            </a:r>
            <a:r>
              <a:rPr lang="ko-KR" altLang="en-US" dirty="0" smtClean="0">
                <a:sym typeface="Wingdings" panose="05000000000000000000" pitchFamily="2" charset="2"/>
              </a:rPr>
              <a:t>을 찾음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5566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80064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Experiments</a:t>
              </a:r>
              <a:endParaRPr lang="en-US" altLang="ko-KR" sz="2800" b="1" dirty="0"/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5122" name="Picture 2" descr="https://user-images.githubusercontent.com/57218700/166454973-186617d8-3534-4c56-9a4e-c34fcb1a5d7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55" y="2244969"/>
            <a:ext cx="4648506" cy="226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932065" y="23442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 err="1"/>
              <a:t>RNNSearch의</a:t>
            </a:r>
            <a:r>
              <a:rPr lang="ko-KR" altLang="en-US" dirty="0"/>
              <a:t> 성능은 </a:t>
            </a:r>
            <a:r>
              <a:rPr lang="ko-KR" altLang="en-US" dirty="0" smtClean="0"/>
              <a:t>기존의 </a:t>
            </a:r>
            <a:r>
              <a:rPr lang="ko-KR" altLang="en-US" dirty="0"/>
              <a:t>문구 기반 번역 시스템 (MOSE</a:t>
            </a:r>
            <a:r>
              <a:rPr lang="ko-KR" altLang="en-US" dirty="0" smtClean="0"/>
              <a:t>) 의 </a:t>
            </a:r>
            <a:r>
              <a:rPr lang="ko-KR" altLang="en-US" dirty="0"/>
              <a:t>성능만큼 </a:t>
            </a:r>
            <a:r>
              <a:rPr lang="ko-KR" altLang="en-US" dirty="0" smtClean="0"/>
              <a:t>높음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8745F1-5D06-4A3C-B52A-D80306621275}"/>
              </a:ext>
            </a:extLst>
          </p:cNvPr>
          <p:cNvSpPr/>
          <p:nvPr/>
        </p:nvSpPr>
        <p:spPr>
          <a:xfrm>
            <a:off x="856859" y="4623921"/>
            <a:ext cx="4660402" cy="3436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D0D133-E28B-4FC1-AED7-9A16160E5B84}"/>
              </a:ext>
            </a:extLst>
          </p:cNvPr>
          <p:cNvSpPr txBox="1"/>
          <p:nvPr/>
        </p:nvSpPr>
        <p:spPr>
          <a:xfrm>
            <a:off x="1005550" y="4628978"/>
            <a:ext cx="4387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BLEU score table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2380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80064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Experiments</a:t>
              </a:r>
              <a:endParaRPr lang="en-US" altLang="ko-KR" sz="2800" b="1" dirty="0"/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5124" name="Picture 4" descr="https://user-images.githubusercontent.com/57218700/166455436-d6dfef84-932d-4a32-8e1f-b6d702d412f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59" y="1467366"/>
            <a:ext cx="5312776" cy="2976389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818703" y="4723620"/>
            <a:ext cx="98375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문장의 </a:t>
            </a:r>
            <a:r>
              <a:rPr lang="ko-KR" altLang="en-US" dirty="0"/>
              <a:t>길이가 증가함에 따라 </a:t>
            </a:r>
            <a:r>
              <a:rPr lang="en-US" altLang="ko-KR" dirty="0" err="1" smtClean="0"/>
              <a:t>RNNencdec</a:t>
            </a:r>
            <a:r>
              <a:rPr lang="ko-KR" altLang="en-US" dirty="0" smtClean="0"/>
              <a:t>의 </a:t>
            </a:r>
            <a:r>
              <a:rPr lang="ko-KR" altLang="en-US" dirty="0"/>
              <a:t>성능이 크게 </a:t>
            </a:r>
            <a:r>
              <a:rPr lang="ko-KR" altLang="en-US" dirty="0" smtClean="0"/>
              <a:t>떨어짐</a:t>
            </a:r>
            <a:endParaRPr lang="en-US" altLang="ko-KR" dirty="0"/>
          </a:p>
          <a:p>
            <a:r>
              <a:rPr lang="en-US" altLang="ko-KR" dirty="0"/>
              <a:t>But, RNNsearch-30</a:t>
            </a:r>
            <a:r>
              <a:rPr lang="ko-KR" altLang="en-US" dirty="0"/>
              <a:t>과 </a:t>
            </a:r>
            <a:r>
              <a:rPr lang="en-US" altLang="ko-KR" dirty="0"/>
              <a:t>RNNsearch-50 </a:t>
            </a:r>
            <a:r>
              <a:rPr lang="ko-KR" altLang="en-US" dirty="0"/>
              <a:t>모두 문장 길이에 </a:t>
            </a:r>
            <a:r>
              <a:rPr lang="ko-KR" altLang="en-US" dirty="0" smtClean="0"/>
              <a:t>더 </a:t>
            </a:r>
            <a:r>
              <a:rPr lang="en-US" altLang="ko-KR" dirty="0" smtClean="0"/>
              <a:t>robust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특히 </a:t>
            </a:r>
            <a:r>
              <a:rPr lang="en-US" altLang="ko-KR" dirty="0"/>
              <a:t>RNNsearch-50 </a:t>
            </a:r>
            <a:r>
              <a:rPr lang="ko-KR" altLang="en-US" dirty="0" smtClean="0"/>
              <a:t>은 </a:t>
            </a:r>
            <a:r>
              <a:rPr lang="ko-KR" altLang="en-US" dirty="0"/>
              <a:t>길이가 </a:t>
            </a:r>
            <a:r>
              <a:rPr lang="en-US" altLang="ko-KR" dirty="0"/>
              <a:t>50 </a:t>
            </a:r>
            <a:r>
              <a:rPr lang="ko-KR" altLang="en-US" dirty="0"/>
              <a:t>이상인 문장에서도 성능 </a:t>
            </a:r>
            <a:r>
              <a:rPr lang="ko-KR" altLang="en-US" dirty="0" smtClean="0"/>
              <a:t>저하 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692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80064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Conclusion</a:t>
              </a:r>
              <a:endParaRPr lang="en-US" altLang="ko-KR" sz="2800" b="1" dirty="0"/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68755" y="1252131"/>
            <a:ext cx="10204529" cy="2993298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46482" y="1594618"/>
            <a:ext cx="94490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dirty="0" smtClean="0"/>
              <a:t>각 대상 단어를 생성할 때 모델이 입력 단어 또는 </a:t>
            </a:r>
            <a:r>
              <a:rPr lang="en-US" altLang="ko-KR" dirty="0" smtClean="0"/>
              <a:t>encode</a:t>
            </a:r>
            <a:r>
              <a:rPr lang="ko-KR" altLang="en-US" dirty="0" smtClean="0"/>
              <a:t>로 계산된 </a:t>
            </a:r>
            <a:r>
              <a:rPr lang="en-US" altLang="ko-KR" dirty="0" smtClean="0"/>
              <a:t>annotation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(soft search) </a:t>
            </a:r>
            <a:r>
              <a:rPr lang="ko-KR" altLang="en-US" dirty="0" smtClean="0"/>
              <a:t>검색 하여 기본 </a:t>
            </a:r>
            <a:r>
              <a:rPr lang="en-US" altLang="ko-KR" dirty="0" smtClean="0"/>
              <a:t>Encoder-decoder</a:t>
            </a:r>
            <a:r>
              <a:rPr lang="ko-KR" altLang="en-US" dirty="0" smtClean="0"/>
              <a:t>를 확장함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b="1" dirty="0" smtClean="0"/>
              <a:t>2. </a:t>
            </a:r>
            <a:r>
              <a:rPr lang="ko-KR" altLang="en-US" dirty="0" smtClean="0"/>
              <a:t>이로 인해 모델이 전체 소스 문장을 고정된 길이의 벡터로 </a:t>
            </a:r>
            <a:r>
              <a:rPr lang="en-US" altLang="ko-KR" dirty="0" smtClean="0"/>
              <a:t>encoding</a:t>
            </a:r>
            <a:r>
              <a:rPr lang="ko-KR" altLang="en-US" dirty="0"/>
              <a:t> </a:t>
            </a:r>
            <a:r>
              <a:rPr lang="ko-KR" altLang="en-US" dirty="0" smtClean="0"/>
              <a:t>할 필요 </a:t>
            </a:r>
            <a:r>
              <a:rPr lang="en-US" altLang="ko-KR" dirty="0" smtClean="0"/>
              <a:t>X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모델이 다음 단어 생성과 관련된 정보에만 초점을 맞추도록 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3. </a:t>
            </a:r>
            <a:r>
              <a:rPr lang="en-US" altLang="ko-KR" dirty="0" smtClean="0">
                <a:sym typeface="Wingdings" panose="05000000000000000000" pitchFamily="2" charset="2"/>
              </a:rPr>
              <a:t>Alignment mechanism</a:t>
            </a:r>
            <a:r>
              <a:rPr lang="ko-KR" altLang="en-US" dirty="0" smtClean="0">
                <a:sym typeface="Wingdings" panose="05000000000000000000" pitchFamily="2" charset="2"/>
              </a:rPr>
              <a:t>을 포함하여 번역 시스템의 모든 부분이 올바른 번역을 생성하게 하는 로그 확률을 향해 공동으로 훈련됨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79806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/>
                <a:t>Abstract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68755" y="1252131"/>
            <a:ext cx="9909753" cy="3048564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00778" y="1557495"/>
            <a:ext cx="89832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Neural machine translation (NMT)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Encoder-</a:t>
            </a:r>
            <a:r>
              <a:rPr lang="en-US" altLang="ko-KR" dirty="0" smtClean="0">
                <a:sym typeface="Wingdings" panose="05000000000000000000" pitchFamily="2" charset="2"/>
              </a:rPr>
              <a:t>Decoder</a:t>
            </a:r>
            <a:r>
              <a:rPr lang="ko-KR" altLang="en-US" dirty="0" smtClean="0"/>
              <a:t> 모델 종류에 속하며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Encoder : </a:t>
            </a:r>
            <a:r>
              <a:rPr lang="ko-KR" altLang="en-US" dirty="0" smtClean="0"/>
              <a:t>문장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고정된 길이의 벡터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ym typeface="Wingdings" panose="05000000000000000000" pitchFamily="2" charset="2"/>
              </a:rPr>
              <a:t>Decoder : </a:t>
            </a:r>
            <a:r>
              <a:rPr lang="ko-KR" altLang="en-US" dirty="0" smtClean="0">
                <a:sym typeface="Wingdings" panose="05000000000000000000" pitchFamily="2" charset="2"/>
              </a:rPr>
              <a:t>고정된 길이의 벡터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번역된 문장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고정된 길이의 벡터 </a:t>
            </a:r>
            <a:r>
              <a:rPr lang="en-US" altLang="ko-KR" dirty="0" smtClean="0">
                <a:sym typeface="Wingdings" panose="05000000000000000000" pitchFamily="2" charset="2"/>
              </a:rPr>
              <a:t>(Fixed-length vector)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ym typeface="Wingdings" panose="05000000000000000000" pitchFamily="2" charset="2"/>
              </a:rPr>
              <a:t>기존 </a:t>
            </a:r>
            <a:r>
              <a:rPr lang="en-US" altLang="ko-KR" dirty="0"/>
              <a:t>Encoder-</a:t>
            </a:r>
            <a:r>
              <a:rPr lang="en-US" altLang="ko-KR" dirty="0">
                <a:sym typeface="Wingdings" panose="05000000000000000000" pitchFamily="2" charset="2"/>
              </a:rPr>
              <a:t>Decoder </a:t>
            </a:r>
            <a:r>
              <a:rPr lang="ko-KR" altLang="en-US" dirty="0" smtClean="0">
                <a:sym typeface="Wingdings" panose="05000000000000000000" pitchFamily="2" charset="2"/>
              </a:rPr>
              <a:t>아키텍처의 성능을 저하시키는 </a:t>
            </a:r>
            <a:r>
              <a:rPr lang="en-US" altLang="ko-KR" dirty="0" smtClean="0">
                <a:sym typeface="Wingdings" panose="05000000000000000000" pitchFamily="2" charset="2"/>
              </a:rPr>
              <a:t>(bottleneck) </a:t>
            </a:r>
            <a:r>
              <a:rPr lang="ko-KR" altLang="en-US" dirty="0" smtClean="0">
                <a:sym typeface="Wingdings" panose="05000000000000000000" pitchFamily="2" charset="2"/>
              </a:rPr>
              <a:t>병목 현상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모델이 이들 부분들을 명시적으로 </a:t>
            </a:r>
            <a:r>
              <a:rPr lang="en-US" altLang="ko-KR" dirty="0" smtClean="0"/>
              <a:t>hard segment</a:t>
            </a:r>
            <a:r>
              <a:rPr lang="ko-KR" altLang="en-US" dirty="0" smtClean="0"/>
              <a:t>로 형성할 </a:t>
            </a:r>
            <a:r>
              <a:rPr lang="ko-KR" altLang="en-US" dirty="0"/>
              <a:t>필요 없이</a:t>
            </a:r>
            <a:r>
              <a:rPr lang="en-US" altLang="ko-KR" dirty="0"/>
              <a:t>, </a:t>
            </a:r>
            <a:r>
              <a:rPr lang="ko-KR" altLang="en-US" dirty="0"/>
              <a:t>목표 단어를 예측하는데 관련된 소스 문장의 부분들을 </a:t>
            </a:r>
            <a:r>
              <a:rPr lang="ko-KR" altLang="en-US" dirty="0" smtClean="0"/>
              <a:t>자동으로 </a:t>
            </a:r>
            <a:r>
              <a:rPr lang="en-US" altLang="ko-KR" dirty="0" smtClean="0"/>
              <a:t>(soft search) </a:t>
            </a:r>
            <a:r>
              <a:rPr lang="ko-KR" altLang="en-US" dirty="0"/>
              <a:t>검색할 수 </a:t>
            </a:r>
            <a:r>
              <a:rPr lang="ko-KR" altLang="en-US" dirty="0" smtClean="0"/>
              <a:t>있게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2321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Introduction</a:t>
              </a:r>
              <a:endParaRPr lang="en-US" altLang="ko-KR" sz="2800" b="1" dirty="0"/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68755" y="1252131"/>
            <a:ext cx="9909753" cy="2681799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11E9097-5C67-465D-88EA-8F0425CD47DC}"/>
              </a:ext>
            </a:extLst>
          </p:cNvPr>
          <p:cNvGrpSpPr/>
          <p:nvPr/>
        </p:nvGrpSpPr>
        <p:grpSpPr>
          <a:xfrm>
            <a:off x="868755" y="4098147"/>
            <a:ext cx="9909753" cy="1684679"/>
            <a:chOff x="755576" y="404664"/>
            <a:chExt cx="7632848" cy="273630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6A2CB7B-B402-41CD-AE1B-D0D0597C7500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6FD5723-A82E-4099-BE8B-C70F75C3E72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00778" y="1557495"/>
            <a:ext cx="89832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 smtClean="0"/>
              <a:t>Encoder-</a:t>
            </a:r>
            <a:r>
              <a:rPr lang="en-US" altLang="ko-KR" dirty="0" smtClean="0">
                <a:sym typeface="Wingdings" panose="05000000000000000000" pitchFamily="2" charset="2"/>
              </a:rPr>
              <a:t>Decoder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ko-KR" altLang="en-US" dirty="0" smtClean="0"/>
              <a:t>성능은 </a:t>
            </a:r>
            <a:r>
              <a:rPr lang="ko-KR" altLang="en-US" dirty="0"/>
              <a:t>입력 문장의 길이가 길어질수록 급격히 </a:t>
            </a:r>
            <a:r>
              <a:rPr lang="ko-KR" altLang="en-US" dirty="0" smtClean="0"/>
              <a:t>저하됨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 smtClean="0"/>
              <a:t>Encoder-</a:t>
            </a:r>
            <a:r>
              <a:rPr lang="en-US" altLang="ko-KR" dirty="0" smtClean="0">
                <a:sym typeface="Wingdings" panose="05000000000000000000" pitchFamily="2" charset="2"/>
              </a:rPr>
              <a:t>Decoder model</a:t>
            </a:r>
            <a:r>
              <a:rPr lang="ko-KR" altLang="en-US" dirty="0" smtClean="0">
                <a:sym typeface="Wingdings" panose="05000000000000000000" pitchFamily="2" charset="2"/>
              </a:rPr>
              <a:t>의 확장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“align </a:t>
            </a:r>
            <a:r>
              <a:rPr lang="en-US" altLang="ko-KR" dirty="0">
                <a:sym typeface="Wingdings" panose="05000000000000000000" pitchFamily="2" charset="2"/>
              </a:rPr>
              <a:t>and translate </a:t>
            </a:r>
            <a:r>
              <a:rPr lang="en-US" altLang="ko-KR" dirty="0" smtClean="0">
                <a:sym typeface="Wingdings" panose="05000000000000000000" pitchFamily="2" charset="2"/>
              </a:rPr>
              <a:t>jointly”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/>
              <a:t>모델이 </a:t>
            </a:r>
            <a:r>
              <a:rPr lang="ko-KR" altLang="en-US" dirty="0"/>
              <a:t>변환에서 단어를 생성할 </a:t>
            </a:r>
            <a:r>
              <a:rPr lang="ko-KR" altLang="en-US" dirty="0" smtClean="0"/>
              <a:t>때마다</a:t>
            </a:r>
            <a:r>
              <a:rPr lang="en-US" altLang="ko-KR" dirty="0" smtClean="0"/>
              <a:t>, </a:t>
            </a:r>
            <a:r>
              <a:rPr lang="ko-KR" altLang="en-US" dirty="0"/>
              <a:t>가장 관련성이 있는 정보가 집중되어 있는 소스 문장에서 </a:t>
            </a:r>
            <a:r>
              <a:rPr lang="en-US" altLang="ko-KR" dirty="0" smtClean="0"/>
              <a:t>position sets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(soft search)</a:t>
            </a:r>
            <a:r>
              <a:rPr lang="ko-KR" altLang="en-US" dirty="0" smtClean="0"/>
              <a:t>검색함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이러한</a:t>
            </a:r>
            <a:r>
              <a:rPr lang="en-US" altLang="ko-KR" dirty="0" smtClean="0">
                <a:sym typeface="Wingdings" panose="05000000000000000000" pitchFamily="2" charset="2"/>
              </a:rPr>
              <a:t> source position </a:t>
            </a:r>
            <a:r>
              <a:rPr lang="ko-KR" altLang="en-US" dirty="0" smtClean="0"/>
              <a:t>와 </a:t>
            </a:r>
            <a:r>
              <a:rPr lang="ko-KR" altLang="en-US" dirty="0"/>
              <a:t>이전에 생성된 모든 대상 단어와 관련된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 </a:t>
            </a:r>
            <a:r>
              <a:rPr lang="ko-KR" altLang="en-US" dirty="0"/>
              <a:t>벡터를 기반으로 대상 단어를 </a:t>
            </a:r>
            <a:r>
              <a:rPr lang="ko-KR" altLang="en-US" dirty="0" smtClean="0"/>
              <a:t>예측함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1200777" y="4358872"/>
            <a:ext cx="90636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입력 문장을 일련의 벡터로 </a:t>
            </a:r>
            <a:r>
              <a:rPr lang="en-US" altLang="ko-KR" dirty="0"/>
              <a:t>Encoding, </a:t>
            </a:r>
            <a:r>
              <a:rPr lang="ko-KR" altLang="en-US" dirty="0"/>
              <a:t>변환을 </a:t>
            </a:r>
            <a:r>
              <a:rPr lang="en-US" altLang="ko-KR" dirty="0"/>
              <a:t>Decoding </a:t>
            </a:r>
            <a:r>
              <a:rPr lang="ko-KR" altLang="en-US" dirty="0"/>
              <a:t>하면서 이들 벡터의 하위 집합을 선택함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/>
              <a:t>NMT</a:t>
            </a:r>
            <a:r>
              <a:rPr lang="ko-KR" altLang="en-US" dirty="0"/>
              <a:t>는 길이에 관계없이 원본 문장의 모든 정보를 고정 길이 벡터로 압축할 필요가 </a:t>
            </a:r>
            <a:r>
              <a:rPr lang="ko-KR" altLang="en-US" dirty="0" smtClean="0"/>
              <a:t>없게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5801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RNN Encoder-Decoder</a:t>
              </a:r>
              <a:endParaRPr lang="en-US" altLang="ko-KR" sz="2800" b="1" dirty="0"/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68755" y="1252131"/>
            <a:ext cx="9909753" cy="3279676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200778" y="1557495"/>
                <a:ext cx="8983226" cy="1264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Encoder</a:t>
                </a:r>
                <a:r>
                  <a:rPr lang="ko-KR" altLang="en-US" dirty="0" smtClean="0"/>
                  <a:t>는 입력 문장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읽어냄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sz="2000" b="1" dirty="0" smtClean="0"/>
                  <a:t>RNN</a:t>
                </a:r>
                <a:r>
                  <a:rPr lang="en-US" altLang="ko-KR" dirty="0" smtClean="0"/>
                  <a:t> :</a:t>
                </a:r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778" y="1557495"/>
                <a:ext cx="8983226" cy="1264129"/>
              </a:xfrm>
              <a:prstGeom prst="rect">
                <a:avLst/>
              </a:prstGeom>
              <a:blipFill>
                <a:blip r:embed="rId3"/>
                <a:stretch>
                  <a:fillRect l="-746" t="-24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975" y="2619375"/>
            <a:ext cx="6867525" cy="161925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D11E9097-5C67-465D-88EA-8F0425CD47DC}"/>
              </a:ext>
            </a:extLst>
          </p:cNvPr>
          <p:cNvGrpSpPr/>
          <p:nvPr/>
        </p:nvGrpSpPr>
        <p:grpSpPr>
          <a:xfrm>
            <a:off x="856859" y="4642202"/>
            <a:ext cx="9909753" cy="802972"/>
            <a:chOff x="755576" y="404664"/>
            <a:chExt cx="7632848" cy="27363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6A2CB7B-B402-41CD-AE1B-D0D0597C7500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6FD5723-A82E-4099-BE8B-C70F75C3E72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245996" y="4833257"/>
                <a:ext cx="86013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예를 들어</a:t>
                </a:r>
                <a:r>
                  <a:rPr lang="en-US" altLang="ko-KR" dirty="0" smtClean="0"/>
                  <a:t>, f = LSTM,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({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𝑇𝑥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}) = </m:t>
                    </m:r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 smtClean="0"/>
                  <a:t>. (</a:t>
                </a:r>
                <a:r>
                  <a:rPr lang="en-US" altLang="ko-KR" dirty="0" err="1"/>
                  <a:t>Sutskever</a:t>
                </a:r>
                <a:r>
                  <a:rPr lang="en-US" altLang="ko-KR" dirty="0"/>
                  <a:t> et al. (2014</a:t>
                </a:r>
                <a:r>
                  <a:rPr lang="en-US" altLang="ko-KR" dirty="0" smtClean="0"/>
                  <a:t>))</a:t>
                </a:r>
                <a:endParaRPr lang="ko-KR" alt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996" y="4833257"/>
                <a:ext cx="8601389" cy="369332"/>
              </a:xfrm>
              <a:prstGeom prst="rect">
                <a:avLst/>
              </a:prstGeom>
              <a:blipFill>
                <a:blip r:embed="rId5"/>
                <a:stretch>
                  <a:fillRect l="-567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86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RNN Encoder-Decoder</a:t>
              </a:r>
              <a:endParaRPr lang="en-US" altLang="ko-KR" sz="2800" b="1" dirty="0"/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68755" y="1252131"/>
            <a:ext cx="9909753" cy="2902218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200778" y="1557495"/>
                <a:ext cx="898322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Decoder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context </a:t>
                </a:r>
                <a:r>
                  <a:rPr lang="ko-KR" altLang="en-US" dirty="0" smtClean="0"/>
                  <a:t>벡터 </a:t>
                </a:r>
                <a:r>
                  <a:rPr lang="en-US" altLang="ko-KR" dirty="0"/>
                  <a:t>c </a:t>
                </a:r>
                <a:r>
                  <a:rPr lang="ko-KR" altLang="en-US" dirty="0"/>
                  <a:t>및 이전에 예측된 모든 단어 </a:t>
                </a:r>
                <a:r>
                  <a:rPr lang="en-US" altLang="ko-KR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ko-KR" dirty="0"/>
                  <a:t>}</a:t>
                </a:r>
                <a:r>
                  <a:rPr lang="ko-KR" altLang="en-US" dirty="0"/>
                  <a:t>가 주어지면 다음 단어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ko-KR" altLang="en-US" dirty="0" smtClean="0"/>
                  <a:t> 를 </a:t>
                </a:r>
                <a:r>
                  <a:rPr lang="ko-KR" altLang="en-US" dirty="0"/>
                  <a:t>예측하도록 </a:t>
                </a:r>
                <a:r>
                  <a:rPr lang="ko-KR" altLang="en-US" dirty="0" smtClean="0"/>
                  <a:t>훈련됨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:r>
                  <a:rPr lang="en-US" altLang="ko-KR" dirty="0"/>
                  <a:t>Decoder 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는 </a:t>
                </a:r>
                <a:r>
                  <a:rPr lang="ko-KR" altLang="en-US" dirty="0">
                    <a:sym typeface="Wingdings" panose="05000000000000000000" pitchFamily="2" charset="2"/>
                  </a:rPr>
                  <a:t>결합 확률을 </a:t>
                </a:r>
                <a:r>
                  <a:rPr lang="ko-KR" altLang="en-US" dirty="0" err="1">
                    <a:sym typeface="Wingdings" panose="05000000000000000000" pitchFamily="2" charset="2"/>
                  </a:rPr>
                  <a:t>순서화된</a:t>
                </a:r>
                <a:r>
                  <a:rPr lang="ko-KR" altLang="en-US" dirty="0">
                    <a:sym typeface="Wingdings" panose="05000000000000000000" pitchFamily="2" charset="2"/>
                  </a:rPr>
                  <a:t> 조건부로 분해함으로써 변환 </a:t>
                </a:r>
                <a:r>
                  <a:rPr lang="en-US" altLang="ko-KR" dirty="0">
                    <a:sym typeface="Wingdings" panose="05000000000000000000" pitchFamily="2" charset="2"/>
                  </a:rPr>
                  <a:t>y</a:t>
                </a:r>
                <a:r>
                  <a:rPr lang="ko-KR" altLang="en-US" dirty="0">
                    <a:sym typeface="Wingdings" panose="05000000000000000000" pitchFamily="2" charset="2"/>
                  </a:rPr>
                  <a:t>에 대한 확률을 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정의함</a:t>
                </a:r>
                <a:endParaRPr lang="en-US" altLang="ko-KR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778" y="1557495"/>
                <a:ext cx="8983226" cy="1477328"/>
              </a:xfrm>
              <a:prstGeom prst="rect">
                <a:avLst/>
              </a:prstGeom>
              <a:blipFill>
                <a:blip r:embed="rId3"/>
                <a:stretch>
                  <a:fillRect l="-611" t="-2058" r="-204" b="-53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D11E9097-5C67-465D-88EA-8F0425CD47DC}"/>
              </a:ext>
            </a:extLst>
          </p:cNvPr>
          <p:cNvGrpSpPr/>
          <p:nvPr/>
        </p:nvGrpSpPr>
        <p:grpSpPr>
          <a:xfrm>
            <a:off x="868755" y="4306965"/>
            <a:ext cx="9909753" cy="1973255"/>
            <a:chOff x="755576" y="404664"/>
            <a:chExt cx="7632848" cy="27363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6A2CB7B-B402-41CD-AE1B-D0D0597C7500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6FD5723-A82E-4099-BE8B-C70F75C3E72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257892" y="4498021"/>
            <a:ext cx="860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RNN</a:t>
            </a:r>
            <a:r>
              <a:rPr lang="ko-KR" altLang="en-US" dirty="0" smtClean="0"/>
              <a:t>을 사용한 조건부 확률 모델링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pic>
        <p:nvPicPr>
          <p:cNvPr id="1026" name="Picture 2" descr="https://user-images.githubusercontent.com/57218700/166451790-6b395ebd-9d00-489d-8cd7-53728368f7f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039" y="3055954"/>
            <a:ext cx="39528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5503402" y="3299913"/>
                <a:ext cx="2407197" cy="4223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w</a:t>
                </a:r>
                <a:r>
                  <a:rPr lang="en-US" altLang="ko-KR" dirty="0" smtClean="0"/>
                  <a:t>here y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dirty="0"/>
                  <a:t>}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402" y="3299913"/>
                <a:ext cx="2407197" cy="422360"/>
              </a:xfrm>
              <a:prstGeom prst="rect">
                <a:avLst/>
              </a:prstGeom>
              <a:blipFill>
                <a:blip r:embed="rId5"/>
                <a:stretch>
                  <a:fillRect l="-2278" t="-8571" r="-1266"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2935" y="4865064"/>
            <a:ext cx="4295775" cy="4381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257892" y="5355205"/>
                <a:ext cx="89932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g is nonlinear function that outputs the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 smtClean="0"/>
                  <a:t>, </a:t>
                </a:r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 smtClean="0"/>
                  <a:t> is the hidden state of the RNN</a:t>
                </a:r>
                <a:endParaRPr lang="ko-KR" alt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892" y="5355205"/>
                <a:ext cx="8993274" cy="646331"/>
              </a:xfrm>
              <a:prstGeom prst="rect">
                <a:avLst/>
              </a:prstGeom>
              <a:blipFill>
                <a:blip r:embed="rId7"/>
                <a:stretch>
                  <a:fillRect l="-542" t="-4673" b="-130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38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D11E9097-5C67-465D-88EA-8F0425CD47DC}"/>
              </a:ext>
            </a:extLst>
          </p:cNvPr>
          <p:cNvGrpSpPr/>
          <p:nvPr/>
        </p:nvGrpSpPr>
        <p:grpSpPr>
          <a:xfrm>
            <a:off x="868756" y="3784215"/>
            <a:ext cx="9816264" cy="2757261"/>
            <a:chOff x="755576" y="404664"/>
            <a:chExt cx="7632848" cy="273630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6A2CB7B-B402-41CD-AE1B-D0D0597C7500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6FD5723-A82E-4099-BE8B-C70F75C3E72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80064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Learning to align and translate (New model architecture)</a:t>
              </a:r>
              <a:endParaRPr lang="en-US" altLang="ko-KR" sz="2800" b="1" dirty="0"/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68755" y="1252131"/>
            <a:ext cx="9909753" cy="2455711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00778" y="1557495"/>
            <a:ext cx="89832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Decoder : General description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각 조건부 확률</a:t>
            </a:r>
            <a:r>
              <a:rPr lang="en-US" altLang="ko-KR" dirty="0" smtClean="0"/>
              <a:t>:</a:t>
            </a:r>
            <a:endParaRPr lang="en-US" altLang="ko-KR" dirty="0"/>
          </a:p>
        </p:txBody>
      </p:sp>
      <p:pic>
        <p:nvPicPr>
          <p:cNvPr id="2051" name="Picture 3" descr="https://user-images.githubusercontent.com/57218700/166452117-5f645d40-ee8a-4e45-bd73-f79c838cb07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78" y="2280200"/>
            <a:ext cx="40576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235946" y="2659331"/>
                <a:ext cx="7420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it-IT" altLang="ko-KR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ko-KR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altLang="ko-KR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it-IT" altLang="ko-KR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ko-KR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it-IT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it-IT" altLang="ko-KR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it-IT" altLang="ko-KR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it-IT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ko-KR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는 시간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dirty="0" smtClean="0"/>
                  <a:t>에 대한 </a:t>
                </a:r>
                <a:r>
                  <a:rPr lang="en-US" altLang="ko-KR" dirty="0" smtClean="0"/>
                  <a:t>RNN hidden state</a:t>
                </a:r>
                <a:endParaRPr lang="ko-KR" alt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46" y="2659331"/>
                <a:ext cx="7420707" cy="369332"/>
              </a:xfrm>
              <a:prstGeom prst="rect">
                <a:avLst/>
              </a:prstGeom>
              <a:blipFill>
                <a:blip r:embed="rId4"/>
                <a:stretch>
                  <a:fillRect l="-740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직사각형 20"/>
              <p:cNvSpPr/>
              <p:nvPr/>
            </p:nvSpPr>
            <p:spPr>
              <a:xfrm>
                <a:off x="1200778" y="3074126"/>
                <a:ext cx="908873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 smtClean="0"/>
                  <a:t>확률은 각 대상 단어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에 대해 별개의 </a:t>
                </a:r>
                <a:r>
                  <a:rPr lang="en-US" altLang="ko-KR" dirty="0" smtClean="0"/>
                  <a:t>context </a:t>
                </a:r>
                <a:r>
                  <a:rPr lang="ko-KR" altLang="en-US" dirty="0" smtClean="0"/>
                  <a:t>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에 의해 </a:t>
                </a:r>
                <a:r>
                  <a:rPr lang="ko-KR" altLang="en-US" dirty="0" err="1" smtClean="0"/>
                  <a:t>조건화됨</a:t>
                </a:r>
                <a:r>
                  <a:rPr lang="ko-KR" altLang="en-US" dirty="0" smtClean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778" y="3074126"/>
                <a:ext cx="9088734" cy="369332"/>
              </a:xfrm>
              <a:prstGeom prst="rect">
                <a:avLst/>
              </a:prstGeom>
              <a:blipFill>
                <a:blip r:embed="rId5"/>
                <a:stretch>
                  <a:fillRect l="-604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직사각형 21"/>
              <p:cNvSpPr/>
              <p:nvPr/>
            </p:nvSpPr>
            <p:spPr>
              <a:xfrm>
                <a:off x="1221486" y="4086973"/>
                <a:ext cx="9449073" cy="12255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 smtClean="0"/>
                  <a:t>Context </a:t>
                </a:r>
                <a:r>
                  <a:rPr lang="ko-KR" altLang="en-US" dirty="0" smtClean="0"/>
                  <a:t>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Encoder</a:t>
                </a:r>
                <a:r>
                  <a:rPr lang="ko-KR" altLang="en-US" dirty="0" smtClean="0"/>
                  <a:t>가 </a:t>
                </a:r>
                <a:r>
                  <a:rPr lang="ko-KR" altLang="en-US" dirty="0"/>
                  <a:t>입력 문장을 매핑하는 </a:t>
                </a:r>
                <a:r>
                  <a:rPr lang="en-US" altLang="ko-KR" b="1" dirty="0" smtClean="0"/>
                  <a:t>annotations</a:t>
                </a:r>
                <a:r>
                  <a:rPr lang="ko-KR" altLang="en-US" dirty="0" smtClean="0"/>
                  <a:t> </a:t>
                </a:r>
                <a:r>
                  <a:rPr lang="ko-KR" alt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ko-KR" altLang="en-US" dirty="0"/>
                  <a:t>) </a:t>
                </a:r>
                <a:r>
                  <a:rPr lang="en-US" altLang="ko-KR" dirty="0" smtClean="0"/>
                  <a:t>sequence</a:t>
                </a:r>
                <a:r>
                  <a:rPr lang="ko-KR" altLang="en-US" dirty="0" smtClean="0"/>
                  <a:t>에 의존</a:t>
                </a:r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ko-KR" altLang="en-US" dirty="0" smtClean="0">
                    <a:sym typeface="Wingdings" panose="05000000000000000000" pitchFamily="2" charset="2"/>
                  </a:rPr>
                  <a:t>각각의 </a:t>
                </a:r>
                <a:r>
                  <a:rPr lang="en-US" altLang="ko-KR" b="1" dirty="0" smtClean="0">
                    <a:sym typeface="Wingdings" panose="05000000000000000000" pitchFamily="2" charset="2"/>
                  </a:rPr>
                  <a:t>annotation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sym typeface="Wingdings" panose="05000000000000000000" pitchFamily="2" charset="2"/>
                  </a:rPr>
                  <a:t>는 입력 시퀀스의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ko-KR" altLang="en-US" dirty="0">
                    <a:sym typeface="Wingdings" panose="05000000000000000000" pitchFamily="2" charset="2"/>
                  </a:rPr>
                  <a:t>번째 단어를 둘러싼 부분에 중점을 둔 </a:t>
                </a:r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r>
                  <a:rPr lang="ko-KR" altLang="en-US" dirty="0" smtClean="0">
                    <a:sym typeface="Wingdings" panose="05000000000000000000" pitchFamily="2" charset="2"/>
                  </a:rPr>
                  <a:t>전체 </a:t>
                </a:r>
                <a:r>
                  <a:rPr lang="ko-KR" altLang="en-US" dirty="0">
                    <a:sym typeface="Wingdings" panose="05000000000000000000" pitchFamily="2" charset="2"/>
                  </a:rPr>
                  <a:t>입력 시퀀스에 대한 정보를 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포함</a:t>
                </a:r>
                <a:endParaRPr lang="ko-KR" altLang="en-US" dirty="0"/>
              </a:p>
            </p:txBody>
          </p:sp>
        </mc:Choice>
        <mc:Fallback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486" y="4086973"/>
                <a:ext cx="9449073" cy="1225528"/>
              </a:xfrm>
              <a:prstGeom prst="rect">
                <a:avLst/>
              </a:prstGeom>
              <a:blipFill>
                <a:blip r:embed="rId6"/>
                <a:stretch>
                  <a:fillRect l="-516" t="-2985" b="-69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3" name="Picture 5" descr="https://user-images.githubusercontent.com/57218700/166452457-4ca25e04-3110-43e2-9213-0451c9232d9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087" y="5246024"/>
            <a:ext cx="1819275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3265713" y="5867293"/>
                <a:ext cx="39789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 smtClean="0">
                    <a:solidFill>
                      <a:schemeClr val="accent1"/>
                    </a:solidFill>
                  </a:rPr>
                  <a:t>weighted sum of these annotations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16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1600" b="1" dirty="0" smtClean="0">
                    <a:solidFill>
                      <a:schemeClr val="accent1"/>
                    </a:solidFill>
                  </a:rPr>
                  <a:t> </a:t>
                </a:r>
                <a:endParaRPr lang="ko-KR" altLang="en-US" sz="16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713" y="5867293"/>
                <a:ext cx="3978974" cy="338554"/>
              </a:xfrm>
              <a:prstGeom prst="rect">
                <a:avLst/>
              </a:prstGeom>
              <a:blipFill>
                <a:blip r:embed="rId8"/>
                <a:stretch>
                  <a:fillRect l="-920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41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80064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Learning to align and translate (New model architecture)</a:t>
              </a:r>
              <a:endParaRPr lang="en-US" altLang="ko-KR" sz="2800" b="1" dirty="0"/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68755" y="1252131"/>
            <a:ext cx="9909753" cy="2772234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143340" y="1467366"/>
            <a:ext cx="9449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The weight α</a:t>
            </a:r>
            <a:r>
              <a:rPr lang="en-US" altLang="ko-KR" baseline="-25000" dirty="0" err="1"/>
              <a:t>ij</a:t>
            </a:r>
            <a:r>
              <a:rPr lang="en-US" altLang="ko-KR" dirty="0"/>
              <a:t> of each annotation </a:t>
            </a:r>
            <a:r>
              <a:rPr lang="en-US" altLang="ko-KR" dirty="0" err="1" smtClean="0"/>
              <a:t>h</a:t>
            </a:r>
            <a:r>
              <a:rPr lang="en-US" altLang="ko-KR" baseline="-25000" dirty="0" err="1" smtClean="0"/>
              <a:t>j</a:t>
            </a:r>
            <a:r>
              <a:rPr lang="en-US" altLang="ko-KR" dirty="0"/>
              <a:t>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pic>
        <p:nvPicPr>
          <p:cNvPr id="3074" name="Picture 2" descr="https://user-images.githubusercontent.com/57218700/166452599-6c6b3c4d-aabb-4e7a-8ed7-2b9cc937c7c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982" y="1841722"/>
            <a:ext cx="5410200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1143339" y="2848887"/>
                <a:ext cx="9859606" cy="945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dirty="0" smtClean="0"/>
                  <a:t>위치 </a:t>
                </a:r>
                <a:r>
                  <a:rPr lang="ko-KR" altLang="en-US" dirty="0" err="1"/>
                  <a:t>j</a:t>
                </a:r>
                <a:r>
                  <a:rPr lang="ko-KR" altLang="en-US" dirty="0"/>
                  <a:t> 주변의 입력과 위치 </a:t>
                </a:r>
                <a:r>
                  <a:rPr lang="ko-KR" altLang="en-US" dirty="0" err="1"/>
                  <a:t>i의</a:t>
                </a:r>
                <a:r>
                  <a:rPr lang="ko-KR" altLang="en-US" dirty="0"/>
                  <a:t> 출력이 얼마나 일치하는지 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점수를 </a:t>
                </a:r>
                <a:r>
                  <a:rPr lang="ko-KR" altLang="en-US" dirty="0"/>
                  <a:t>매기는 </a:t>
                </a:r>
                <a:r>
                  <a:rPr lang="en-US" altLang="ko-KR" b="1" dirty="0" smtClean="0"/>
                  <a:t>alignment model</a:t>
                </a:r>
              </a:p>
              <a:p>
                <a:r>
                  <a:rPr lang="en-US" altLang="ko-KR" b="1" dirty="0" smtClean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sym typeface="Wingdings" panose="05000000000000000000" pitchFamily="2" charset="2"/>
                  </a:rPr>
                  <a:t>점수는 입력 문장의 </a:t>
                </a:r>
                <a:r>
                  <a:rPr lang="en-US" altLang="ko-KR" dirty="0">
                    <a:sym typeface="Wingdings" panose="05000000000000000000" pitchFamily="2" charset="2"/>
                  </a:rPr>
                  <a:t>RNN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hidden state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ko-KR" b="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altLang="ko-KR" b="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ko-KR" altLang="en-US" b="0" i="1" dirty="0" smtClean="0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ko-KR" altLang="en-US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j</a:t>
                </a:r>
                <a:r>
                  <a:rPr lang="ko-KR" altLang="en-US" dirty="0">
                    <a:sym typeface="Wingdings" panose="05000000000000000000" pitchFamily="2" charset="2"/>
                  </a:rPr>
                  <a:t>번째 주석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>
                    <a:sym typeface="Wingdings" panose="05000000000000000000" pitchFamily="2" charset="2"/>
                  </a:rPr>
                  <a:t>를 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기반으로</a:t>
                </a:r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함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339" y="2848887"/>
                <a:ext cx="9859606" cy="945643"/>
              </a:xfrm>
              <a:prstGeom prst="rect">
                <a:avLst/>
              </a:prstGeom>
              <a:blipFill>
                <a:blip r:embed="rId4"/>
                <a:stretch>
                  <a:fillRect l="-557" t="-3226" b="-70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그룹 23">
            <a:extLst>
              <a:ext uri="{FF2B5EF4-FFF2-40B4-BE49-F238E27FC236}">
                <a16:creationId xmlns:a16="http://schemas.microsoft.com/office/drawing/2014/main" id="{D11E9097-5C67-465D-88EA-8F0425CD47DC}"/>
              </a:ext>
            </a:extLst>
          </p:cNvPr>
          <p:cNvGrpSpPr/>
          <p:nvPr/>
        </p:nvGrpSpPr>
        <p:grpSpPr>
          <a:xfrm>
            <a:off x="868756" y="4100739"/>
            <a:ext cx="9909752" cy="2249819"/>
            <a:chOff x="755576" y="404664"/>
            <a:chExt cx="7632848" cy="273630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6A2CB7B-B402-41CD-AE1B-D0D0597C7500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6FD5723-A82E-4099-BE8B-C70F75C3E72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190731" y="4366009"/>
            <a:ext cx="9133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새 모델의 다른 구성요소들과 함께 훈련된 </a:t>
            </a:r>
            <a:r>
              <a:rPr lang="en-US" altLang="ko-KR" dirty="0" smtClean="0"/>
              <a:t>feedforward NN </a:t>
            </a:r>
            <a:r>
              <a:rPr lang="ko-KR" altLang="en-US" dirty="0" smtClean="0"/>
              <a:t>으로 </a:t>
            </a:r>
            <a:endParaRPr lang="en-US" altLang="ko-KR" dirty="0" smtClean="0"/>
          </a:p>
          <a:p>
            <a:r>
              <a:rPr lang="en-US" altLang="ko-KR" dirty="0" smtClean="0"/>
              <a:t>alignment model</a:t>
            </a:r>
            <a:r>
              <a:rPr lang="ko-KR" altLang="en-US" dirty="0" smtClean="0"/>
              <a:t>을 매개변수화함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 smtClean="0"/>
              <a:t>alignment </a:t>
            </a:r>
            <a:r>
              <a:rPr lang="en-US" altLang="ko-KR" dirty="0"/>
              <a:t>model 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soft alignment</a:t>
            </a:r>
            <a:r>
              <a:rPr lang="ko-KR" altLang="en-US" dirty="0" smtClean="0">
                <a:sym typeface="Wingdings" panose="05000000000000000000" pitchFamily="2" charset="2"/>
              </a:rPr>
              <a:t>을 직접 </a:t>
            </a:r>
            <a:r>
              <a:rPr lang="ko-KR" altLang="en-US" dirty="0">
                <a:sym typeface="Wingdings" panose="05000000000000000000" pitchFamily="2" charset="2"/>
              </a:rPr>
              <a:t>계산하므로 비용 함수의 </a:t>
            </a:r>
            <a:r>
              <a:rPr lang="en-US" altLang="ko-KR" dirty="0" smtClean="0">
                <a:sym typeface="Wingdings" panose="05000000000000000000" pitchFamily="2" charset="2"/>
              </a:rPr>
              <a:t>gradient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err="1" smtClean="0">
                <a:sym typeface="Wingdings" panose="05000000000000000000" pitchFamily="2" charset="2"/>
              </a:rPr>
              <a:t>역전파</a:t>
            </a:r>
            <a:r>
              <a:rPr lang="ko-KR" altLang="en-US" dirty="0" smtClean="0">
                <a:sym typeface="Wingdings" panose="05000000000000000000" pitchFamily="2" charset="2"/>
              </a:rPr>
              <a:t> 될 수 있음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/>
              <a:t>이 </a:t>
            </a:r>
            <a:r>
              <a:rPr lang="en-US" altLang="ko-KR" dirty="0">
                <a:sym typeface="Wingdings" panose="05000000000000000000" pitchFamily="2" charset="2"/>
              </a:rPr>
              <a:t>gradient </a:t>
            </a:r>
            <a:r>
              <a:rPr lang="ko-KR" altLang="en-US" dirty="0" smtClean="0"/>
              <a:t>를 </a:t>
            </a:r>
            <a:r>
              <a:rPr lang="ko-KR" altLang="en-US" dirty="0"/>
              <a:t>사용하여 </a:t>
            </a:r>
            <a:r>
              <a:rPr lang="en-US" altLang="ko-KR" dirty="0"/>
              <a:t>alignment model </a:t>
            </a:r>
            <a:r>
              <a:rPr lang="ko-KR" altLang="en-US" dirty="0" smtClean="0"/>
              <a:t>뿐만 </a:t>
            </a:r>
            <a:r>
              <a:rPr lang="ko-KR" altLang="en-US" dirty="0"/>
              <a:t>아니라 전체 </a:t>
            </a:r>
            <a:r>
              <a:rPr lang="en-US" altLang="ko-KR" dirty="0" smtClean="0"/>
              <a:t>translation model</a:t>
            </a:r>
            <a:r>
              <a:rPr lang="ko-KR" altLang="en-US" dirty="0" smtClean="0"/>
              <a:t>을 </a:t>
            </a:r>
            <a:r>
              <a:rPr lang="ko-KR" altLang="en-US" dirty="0"/>
              <a:t>공동으로 학습할 수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761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80064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Learning to align and translate (New model architecture)</a:t>
              </a:r>
              <a:endParaRPr lang="en-US" altLang="ko-KR" sz="2800" b="1" dirty="0"/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68755" y="1252131"/>
            <a:ext cx="9909753" cy="2656678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1166197" y="1513085"/>
                <a:ext cx="9859606" cy="13265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b="1" dirty="0" smtClean="0"/>
                  <a:t>Encoder : Bidirectional RNN for annotating sequences</a:t>
                </a: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각 </a:t>
                </a:r>
                <a:r>
                  <a:rPr lang="ko-KR" altLang="en-US" dirty="0"/>
                  <a:t>단어의 </a:t>
                </a:r>
                <a:r>
                  <a:rPr lang="en-US" altLang="ko-KR" dirty="0" smtClean="0"/>
                  <a:t>annotation</a:t>
                </a:r>
                <a:r>
                  <a:rPr lang="ko-KR" altLang="en-US" dirty="0" smtClean="0"/>
                  <a:t>이 </a:t>
                </a:r>
                <a:r>
                  <a:rPr lang="ko-KR" altLang="en-US" dirty="0"/>
                  <a:t>앞의 </a:t>
                </a:r>
                <a:r>
                  <a:rPr lang="ko-KR" altLang="en-US" dirty="0" smtClean="0"/>
                  <a:t>단어 뿐만 </a:t>
                </a:r>
                <a:r>
                  <a:rPr lang="ko-KR" altLang="en-US" dirty="0"/>
                  <a:t>아니라 다음 단어를 </a:t>
                </a:r>
                <a:r>
                  <a:rPr lang="ko-KR" altLang="en-US" dirty="0" smtClean="0"/>
                  <a:t>요약하게 </a:t>
                </a:r>
                <a:r>
                  <a:rPr lang="ko-KR" altLang="en-US" dirty="0" err="1" smtClean="0"/>
                  <a:t>하려고함</a:t>
                </a:r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altLang="ko-KR" dirty="0" smtClean="0"/>
                  <a:t>B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idirectional RNN 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활용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(Schuster </a:t>
                </a:r>
                <a:r>
                  <a:rPr lang="en-US" altLang="ko-KR" dirty="0">
                    <a:sym typeface="Wingdings" panose="05000000000000000000" pitchFamily="2" charset="2"/>
                  </a:rPr>
                  <a:t>and 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Paliwal</a:t>
                </a:r>
                <a:r>
                  <a:rPr lang="en-US" altLang="ko-KR" dirty="0">
                    <a:sym typeface="Wingdings" panose="05000000000000000000" pitchFamily="2" charset="2"/>
                  </a:rPr>
                  <a:t>, 1997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).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altLang="ko-KR" dirty="0" smtClean="0">
                    <a:sym typeface="Wingdings" panose="05000000000000000000" pitchFamily="2" charset="2"/>
                  </a:rPr>
                  <a:t>Forward hidden state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를 연결하여 각 단어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에</m:t>
                    </m:r>
                  </m:oMath>
                </a14:m>
                <a:r>
                  <a:rPr lang="ko-KR" altLang="en-US" dirty="0" smtClean="0"/>
                  <a:t> 대한 </a:t>
                </a:r>
                <a:r>
                  <a:rPr lang="en-US" altLang="ko-KR" dirty="0" smtClean="0"/>
                  <a:t>annotation</a:t>
                </a:r>
                <a:r>
                  <a:rPr lang="ko-KR" altLang="en-US" dirty="0" smtClean="0"/>
                  <a:t>을 얻음</a:t>
                </a:r>
                <a:r>
                  <a:rPr lang="en-US" altLang="ko-KR" dirty="0" smtClean="0"/>
                  <a:t>: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197" y="1513085"/>
                <a:ext cx="9859606" cy="1326517"/>
              </a:xfrm>
              <a:prstGeom prst="rect">
                <a:avLst/>
              </a:prstGeom>
              <a:blipFill>
                <a:blip r:embed="rId3"/>
                <a:stretch>
                  <a:fillRect l="-927" t="-3670" b="-41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그룹 23">
            <a:extLst>
              <a:ext uri="{FF2B5EF4-FFF2-40B4-BE49-F238E27FC236}">
                <a16:creationId xmlns:a16="http://schemas.microsoft.com/office/drawing/2014/main" id="{D11E9097-5C67-465D-88EA-8F0425CD47DC}"/>
              </a:ext>
            </a:extLst>
          </p:cNvPr>
          <p:cNvGrpSpPr/>
          <p:nvPr/>
        </p:nvGrpSpPr>
        <p:grpSpPr>
          <a:xfrm>
            <a:off x="868756" y="4100739"/>
            <a:ext cx="9909752" cy="2249819"/>
            <a:chOff x="755576" y="404664"/>
            <a:chExt cx="7632848" cy="273630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6A2CB7B-B402-41CD-AE1B-D0D0597C7500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6FD5723-A82E-4099-BE8B-C70F75C3E72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098" name="Picture 2" descr="https://user-images.githubusercontent.com/57218700/166454190-c7a0ef5d-0335-46d2-9667-447efab143b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30" y="2898808"/>
            <a:ext cx="21145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225899" y="4394065"/>
                <a:ext cx="8757138" cy="1562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Annotation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에</m:t>
                    </m:r>
                  </m:oMath>
                </a14:m>
                <a:r>
                  <a:rPr lang="ko-KR" altLang="en-US" dirty="0" smtClean="0"/>
                  <a:t>는 </a:t>
                </a:r>
                <a:r>
                  <a:rPr lang="ko-KR" altLang="en-US" dirty="0" err="1" smtClean="0"/>
                  <a:t>선행단어와</a:t>
                </a:r>
                <a:r>
                  <a:rPr lang="ko-KR" altLang="en-US" dirty="0" smtClean="0"/>
                  <a:t> </a:t>
                </a:r>
                <a:r>
                  <a:rPr lang="ko-KR" altLang="en-US" dirty="0" err="1" smtClean="0"/>
                  <a:t>다음단어의</a:t>
                </a:r>
                <a:r>
                  <a:rPr lang="ko-KR" altLang="en-US" dirty="0" smtClean="0"/>
                  <a:t> 요약이 포함됨</a:t>
                </a:r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altLang="ko-KR" dirty="0" smtClean="0">
                    <a:sym typeface="Wingdings" panose="05000000000000000000" pitchFamily="2" charset="2"/>
                  </a:rPr>
                  <a:t>RNN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은 최근 입력을 더 잘 나타내는 경향이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있으므로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, annotation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  <m:r>
                      <a:rPr lang="en-US" altLang="ko-KR" b="0" i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는</m:t>
                    </m:r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  <m:r>
                      <a:rPr lang="en-US" altLang="ko-KR" b="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주</m:t>
                    </m:r>
                  </m:oMath>
                </a14:m>
                <a:r>
                  <a:rPr lang="ko-KR" altLang="en-US" dirty="0" smtClean="0"/>
                  <a:t>위의 단어에 집중될 것</a:t>
                </a:r>
                <a:r>
                  <a:rPr lang="en-US" altLang="ko-KR" dirty="0" smtClean="0"/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ko-KR" altLang="en-US" dirty="0" smtClean="0"/>
                  <a:t>이러한 </a:t>
                </a:r>
                <a:r>
                  <a:rPr lang="en-US" altLang="ko-KR" dirty="0" smtClean="0"/>
                  <a:t>annotation sequence</a:t>
                </a:r>
                <a:r>
                  <a:rPr lang="ko-KR" altLang="en-US" dirty="0" smtClean="0"/>
                  <a:t>는 나중에 </a:t>
                </a:r>
                <a:r>
                  <a:rPr lang="en-US" altLang="ko-KR" dirty="0" smtClean="0"/>
                  <a:t>context </a:t>
                </a:r>
                <a:r>
                  <a:rPr lang="ko-KR" altLang="en-US" dirty="0" smtClean="0"/>
                  <a:t>벡터 계산을 위해 </a:t>
                </a:r>
                <a:r>
                  <a:rPr lang="en-US" altLang="ko-KR" dirty="0" smtClean="0"/>
                  <a:t>(Decoder, alignment model) </a:t>
                </a:r>
                <a:r>
                  <a:rPr lang="ko-KR" altLang="en-US" dirty="0" smtClean="0"/>
                  <a:t>사용됨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899" y="4394065"/>
                <a:ext cx="8757138" cy="1562928"/>
              </a:xfrm>
              <a:prstGeom prst="rect">
                <a:avLst/>
              </a:prstGeom>
              <a:blipFill>
                <a:blip r:embed="rId5"/>
                <a:stretch>
                  <a:fillRect l="-557" t="-1953" b="-39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697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80064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Learning to align and translate (New model architecture)</a:t>
              </a:r>
              <a:endParaRPr lang="en-US" altLang="ko-KR" sz="2800" b="1" dirty="0"/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755" y="1185444"/>
            <a:ext cx="3627882" cy="4598874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8745F1-5D06-4A3C-B52A-D80306621275}"/>
              </a:ext>
            </a:extLst>
          </p:cNvPr>
          <p:cNvSpPr/>
          <p:nvPr/>
        </p:nvSpPr>
        <p:spPr>
          <a:xfrm>
            <a:off x="856859" y="5912997"/>
            <a:ext cx="3639778" cy="3436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D0D133-E28B-4FC1-AED7-9A16160E5B84}"/>
              </a:ext>
            </a:extLst>
          </p:cNvPr>
          <p:cNvSpPr txBox="1"/>
          <p:nvPr/>
        </p:nvSpPr>
        <p:spPr>
          <a:xfrm>
            <a:off x="1005550" y="5918054"/>
            <a:ext cx="3426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Proposed model (</a:t>
            </a:r>
            <a:r>
              <a:rPr lang="en-US" altLang="ko-KR" sz="1600" b="1" dirty="0" err="1"/>
              <a:t>RNNsearch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85090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3488</TotalTime>
  <Words>786</Words>
  <Application>Microsoft Office PowerPoint</Application>
  <PresentationFormat>와이드스크린</PresentationFormat>
  <Paragraphs>138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eileen1426@naver.com</dc:creator>
  <cp:lastModifiedBy>User</cp:lastModifiedBy>
  <cp:revision>147</cp:revision>
  <cp:lastPrinted>2022-05-04T03:54:15Z</cp:lastPrinted>
  <dcterms:created xsi:type="dcterms:W3CDTF">2021-01-20T15:58:20Z</dcterms:created>
  <dcterms:modified xsi:type="dcterms:W3CDTF">2022-05-04T03:55:23Z</dcterms:modified>
</cp:coreProperties>
</file>