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A0A0"/>
    <a:srgbClr val="D0CECE"/>
    <a:srgbClr val="BDD7EE"/>
    <a:srgbClr val="FFC000"/>
    <a:srgbClr val="C5E0B4"/>
    <a:srgbClr val="7E7E7E"/>
    <a:srgbClr val="FFFFFF"/>
    <a:srgbClr val="FF797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762467642885764E-2"/>
          <c:y val="4.1059788453804931E-2"/>
          <c:w val="0.88441822749446342"/>
          <c:h val="0.77210269187468838"/>
        </c:manualLayout>
      </c:layout>
      <c:barChart>
        <c:barDir val="col"/>
        <c:grouping val="clustered"/>
        <c:varyColors val="0"/>
        <c:ser>
          <c:idx val="0"/>
          <c:order val="0"/>
          <c:tx>
            <c:v>Первая категория</c:v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c:spPr>
            <c:txPr>
              <a:bodyPr rot="0" spcFirstLastPara="1" vertOverflow="ellipsis" vert="horz" wrap="square" lIns="0" tIns="19050" rIns="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Лист1!$O$2:$O$8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Лист1!$C$2:$C$8</c:f>
              <c:numCache>
                <c:formatCode>0</c:formatCode>
                <c:ptCount val="7"/>
                <c:pt idx="0">
                  <c:v>184171.1</c:v>
                </c:pt>
                <c:pt idx="1">
                  <c:v>198173.21</c:v>
                </c:pt>
                <c:pt idx="2">
                  <c:v>212175.32</c:v>
                </c:pt>
                <c:pt idx="3">
                  <c:v>226177.43</c:v>
                </c:pt>
                <c:pt idx="4">
                  <c:v>240179.54</c:v>
                </c:pt>
                <c:pt idx="5">
                  <c:v>254181.65</c:v>
                </c:pt>
                <c:pt idx="6">
                  <c:v>268183.760000001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65-4B90-8733-363B089CA727}"/>
            </c:ext>
          </c:extLst>
        </c:ser>
        <c:ser>
          <c:idx val="1"/>
          <c:order val="1"/>
          <c:tx>
            <c:v>Вторая категория</c:v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6231884057971015E-3"/>
                  <c:y val="2.918642495710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65-4B90-8733-363B089CA727}"/>
                </c:ext>
              </c:extLst>
            </c:dLbl>
            <c:dLbl>
              <c:idx val="1"/>
              <c:layout>
                <c:manualLayout>
                  <c:x val="6.038647342995169E-3"/>
                  <c:y val="2.918642495710514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65-4B90-8733-363B089CA727}"/>
                </c:ext>
              </c:extLst>
            </c:dLbl>
            <c:dLbl>
              <c:idx val="2"/>
              <c:layout>
                <c:manualLayout>
                  <c:x val="7.246376811594203E-3"/>
                  <c:y val="-5.350782762770201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65-4B90-8733-363B089CA727}"/>
                </c:ext>
              </c:extLst>
            </c:dLbl>
            <c:dLbl>
              <c:idx val="3"/>
              <c:layout>
                <c:manualLayout>
                  <c:x val="7.246376811594114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65-4B90-8733-363B089CA727}"/>
                </c:ext>
              </c:extLst>
            </c:dLbl>
            <c:dLbl>
              <c:idx val="4"/>
              <c:layout>
                <c:manualLayout>
                  <c:x val="9.661835748792181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65-4B90-8733-363B089CA727}"/>
                </c:ext>
              </c:extLst>
            </c:dLbl>
            <c:dLbl>
              <c:idx val="5"/>
              <c:layout>
                <c:manualLayout>
                  <c:x val="9.6618357487922701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65-4B90-8733-363B089CA727}"/>
                </c:ext>
              </c:extLst>
            </c:dLbl>
            <c:dLbl>
              <c:idx val="6"/>
              <c:layout>
                <c:manualLayout>
                  <c:x val="8.4541062801930592E-3"/>
                  <c:y val="-2.918642495710514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65-4B90-8733-363B089CA7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19050" rIns="38100" bIns="19050" anchor="ctr" anchorCtr="1">
                <a:spAutoFit/>
              </a:bodyPr>
              <a:lstStyle/>
              <a:p>
                <a:pPr>
                  <a:defRPr sz="118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Лист1!$O$2:$O$8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Лист1!$C$9:$C$15</c:f>
              <c:numCache>
                <c:formatCode>0</c:formatCode>
                <c:ptCount val="7"/>
                <c:pt idx="0">
                  <c:v>18999.36</c:v>
                </c:pt>
                <c:pt idx="1">
                  <c:v>43464</c:v>
                </c:pt>
                <c:pt idx="2">
                  <c:v>101837.9</c:v>
                </c:pt>
                <c:pt idx="3">
                  <c:v>104092</c:v>
                </c:pt>
                <c:pt idx="4">
                  <c:v>122823.01</c:v>
                </c:pt>
                <c:pt idx="5">
                  <c:v>173302.43</c:v>
                </c:pt>
                <c:pt idx="6">
                  <c:v>187483.1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5-4B90-8733-363B089CA7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83285056"/>
        <c:axId val="983284576"/>
      </c:barChart>
      <c:lineChart>
        <c:grouping val="standard"/>
        <c:varyColors val="0"/>
        <c:ser>
          <c:idx val="2"/>
          <c:order val="2"/>
          <c:tx>
            <c:v>Доля клиентов второй категории от первой</c:v>
          </c:tx>
          <c:spPr>
            <a:ln w="28575" cap="rnd">
              <a:solidFill>
                <a:srgbClr val="FF5050"/>
              </a:solidFill>
              <a:round/>
            </a:ln>
            <a:effectLst>
              <a:outerShdw blurRad="50800" dist="50800" dir="5400000" sx="57000" sy="57000" algn="ctr" rotWithShape="0">
                <a:schemeClr val="tx1">
                  <a:alpha val="0"/>
                </a:schemeClr>
              </a:outerShdw>
            </a:effectLst>
          </c:spPr>
          <c:marker>
            <c:symbol val="circle"/>
            <c:size val="5"/>
            <c:spPr>
              <a:noFill/>
              <a:ln w="9525">
                <a:solidFill>
                  <a:schemeClr val="accent3"/>
                </a:solidFill>
              </a:ln>
              <a:effectLst>
                <a:outerShdw blurRad="50800" dist="50800" dir="5400000" sx="57000" sy="57000" algn="ctr" rotWithShape="0">
                  <a:schemeClr val="tx1">
                    <a:alpha val="0"/>
                  </a:schemeClr>
                </a:outerShdw>
              </a:effectLst>
            </c:spPr>
          </c:marker>
          <c:cat>
            <c:numRef>
              <c:f>Лист1!$B$2:$B$8</c:f>
              <c:numCache>
                <c:formatCode>m/d/yyyy</c:formatCode>
                <c:ptCount val="7"/>
                <c:pt idx="0">
                  <c:v>44592</c:v>
                </c:pt>
                <c:pt idx="1">
                  <c:v>44620</c:v>
                </c:pt>
                <c:pt idx="2">
                  <c:v>44651</c:v>
                </c:pt>
                <c:pt idx="3">
                  <c:v>44681</c:v>
                </c:pt>
                <c:pt idx="4">
                  <c:v>44712</c:v>
                </c:pt>
                <c:pt idx="5">
                  <c:v>44742</c:v>
                </c:pt>
                <c:pt idx="6">
                  <c:v>44773</c:v>
                </c:pt>
              </c:numCache>
            </c:numRef>
          </c:cat>
          <c:val>
            <c:numRef>
              <c:f>Лист1!$N$2:$N$8</c:f>
              <c:numCache>
                <c:formatCode>0%</c:formatCode>
                <c:ptCount val="7"/>
                <c:pt idx="0">
                  <c:v>0.10316146235755773</c:v>
                </c:pt>
                <c:pt idx="1">
                  <c:v>0.21932328794593378</c:v>
                </c:pt>
                <c:pt idx="2">
                  <c:v>0.47997052626101844</c:v>
                </c:pt>
                <c:pt idx="3">
                  <c:v>0.46022275520594608</c:v>
                </c:pt>
                <c:pt idx="4">
                  <c:v>0.51137998682152519</c:v>
                </c:pt>
                <c:pt idx="5">
                  <c:v>0.6818054332403618</c:v>
                </c:pt>
                <c:pt idx="6">
                  <c:v>0.69908446357825438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465-4B90-8733-363B089CA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9915264"/>
        <c:axId val="979913824"/>
      </c:lineChart>
      <c:catAx>
        <c:axId val="983285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i="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Дата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F505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3284576"/>
        <c:crosses val="autoZero"/>
        <c:auto val="1"/>
        <c:lblAlgn val="ctr"/>
        <c:lblOffset val="100"/>
        <c:noMultiLvlLbl val="1"/>
      </c:catAx>
      <c:valAx>
        <c:axId val="983284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b="1" i="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Число клиентов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983285056"/>
        <c:crosses val="autoZero"/>
        <c:crossBetween val="between"/>
      </c:valAx>
      <c:valAx>
        <c:axId val="97991382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979915264"/>
        <c:crosses val="max"/>
        <c:crossBetween val="between"/>
      </c:valAx>
      <c:dateAx>
        <c:axId val="9799152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97991382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>
          <a:outerShdw blurRad="50800" dist="50800" dir="5400000" sx="70000" sy="70000" algn="ctr" rotWithShape="0">
            <a:srgbClr val="000000">
              <a:alpha val="98000"/>
            </a:srgbClr>
          </a:outerShdw>
        </a:effectLst>
      </c:spPr>
    </c:plotArea>
    <c:legend>
      <c:legendPos val="b"/>
      <c:layout>
        <c:manualLayout>
          <c:xMode val="edge"/>
          <c:yMode val="edge"/>
          <c:x val="0.20189253248223468"/>
          <c:y val="0.9263879803978855"/>
          <c:w val="0.59537561695407137"/>
          <c:h val="5.1178737811673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6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522433665295487E-2"/>
          <c:y val="2.5181057009591432E-2"/>
          <c:w val="0.93728495078439733"/>
          <c:h val="0.68755866580829761"/>
        </c:manualLayout>
      </c:layout>
      <c:barChart>
        <c:barDir val="col"/>
        <c:grouping val="clustered"/>
        <c:varyColors val="0"/>
        <c:ser>
          <c:idx val="5"/>
          <c:order val="0"/>
          <c:tx>
            <c:v>ВСЕГО ПРОНИКНОВЕНИЕ,%</c:v>
          </c:tx>
          <c:spPr>
            <a:solidFill>
              <a:schemeClr val="bg1">
                <a:lumMod val="75000"/>
                <a:alpha val="6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Лист1!$Z$2:$Z$8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Лист1!$Y$2:$Y$8</c:f>
              <c:numCache>
                <c:formatCode>0%</c:formatCode>
                <c:ptCount val="7"/>
                <c:pt idx="0">
                  <c:v>0.31481731048842687</c:v>
                </c:pt>
                <c:pt idx="1">
                  <c:v>0.45287240691280389</c:v>
                </c:pt>
                <c:pt idx="2">
                  <c:v>0.41719960250771426</c:v>
                </c:pt>
                <c:pt idx="3">
                  <c:v>0.44849687438911162</c:v>
                </c:pt>
                <c:pt idx="4">
                  <c:v>0.45872072620714727</c:v>
                </c:pt>
                <c:pt idx="5">
                  <c:v>0.44746404098320475</c:v>
                </c:pt>
                <c:pt idx="6">
                  <c:v>0.45705043029578318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1E7-4BB4-999F-75704933DE92}"/>
            </c:ext>
          </c:extLst>
        </c:ser>
        <c:ser>
          <c:idx val="4"/>
          <c:order val="1"/>
          <c:tx>
            <c:strRef>
              <c:f>Лист1!$X$1</c:f>
              <c:strCache>
                <c:ptCount val="1"/>
                <c:pt idx="0">
                  <c:v>ДОГОВОР ЭКВ ПРОНИКНОВЕНИЕ, %</c:v>
                </c:pt>
              </c:strCache>
            </c:strRef>
          </c:tx>
          <c:spPr>
            <a:pattFill prst="pct9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Лист1!$Z$2:$Z$8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Лист1!$X$2:$X$8</c:f>
              <c:numCache>
                <c:formatCode>0%</c:formatCode>
                <c:ptCount val="7"/>
                <c:pt idx="0">
                  <c:v>0.11138764801260659</c:v>
                </c:pt>
                <c:pt idx="1">
                  <c:v>0.20367413448574087</c:v>
                </c:pt>
                <c:pt idx="2">
                  <c:v>0.19755835301115393</c:v>
                </c:pt>
                <c:pt idx="3">
                  <c:v>0.22348280774142207</c:v>
                </c:pt>
                <c:pt idx="4">
                  <c:v>0.23835445367584598</c:v>
                </c:pt>
                <c:pt idx="5">
                  <c:v>0.23154149670506424</c:v>
                </c:pt>
                <c:pt idx="6">
                  <c:v>0.23797037360449166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1E7-4BB4-999F-75704933DE92}"/>
            </c:ext>
          </c:extLst>
        </c:ser>
        <c:ser>
          <c:idx val="0"/>
          <c:order val="2"/>
          <c:tx>
            <c:strRef>
              <c:f>Лист1!$T$1</c:f>
              <c:strCache>
                <c:ptCount val="1"/>
                <c:pt idx="0">
                  <c:v>ДОГОВОР КРЕДИТ ПРОНИКНОВЕНИЕ, %</c:v>
                </c:pt>
              </c:strCache>
            </c:strRef>
          </c:tx>
          <c:spPr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0" bIns="19050" anchor="ctr" anchorCtr="1">
                <a:spAutoFit/>
              </a:bodyPr>
              <a:lstStyle/>
              <a:p>
                <a:pPr>
                  <a:defRPr sz="117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Лист1!$Z$2:$Z$8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Лист1!$T$2:$T$8</c:f>
              <c:numCache>
                <c:formatCode>0%</c:formatCode>
                <c:ptCount val="7"/>
                <c:pt idx="0">
                  <c:v>0.10089486996710614</c:v>
                </c:pt>
                <c:pt idx="1">
                  <c:v>0.15108159557915535</c:v>
                </c:pt>
                <c:pt idx="2">
                  <c:v>0.13016508698340246</c:v>
                </c:pt>
                <c:pt idx="3">
                  <c:v>0.13043078480615403</c:v>
                </c:pt>
                <c:pt idx="4">
                  <c:v>0.12483836218099295</c:v>
                </c:pt>
                <c:pt idx="5">
                  <c:v>0.12499269368503002</c:v>
                </c:pt>
                <c:pt idx="6">
                  <c:v>0.12580482487536965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E7-4BB4-999F-75704933DE92}"/>
            </c:ext>
          </c:extLst>
        </c:ser>
        <c:ser>
          <c:idx val="1"/>
          <c:order val="3"/>
          <c:tx>
            <c:strRef>
              <c:f>Лист1!$U$1</c:f>
              <c:strCache>
                <c:ptCount val="1"/>
                <c:pt idx="0">
                  <c:v>ДОГОВОР ЛИЗИНГ ПРОНИКНОВЕНИЕ, %</c:v>
                </c:pt>
              </c:strCache>
            </c:strRef>
          </c:tx>
          <c:spPr>
            <a:pattFill prst="nar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pattFill prst="narHorz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1E7-4BB4-999F-75704933DE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Лист1!$Z$2:$Z$8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Лист1!$U$2:$U$8</c:f>
              <c:numCache>
                <c:formatCode>0%</c:formatCode>
                <c:ptCount val="7"/>
                <c:pt idx="0">
                  <c:v>4.5578771638357267E-2</c:v>
                </c:pt>
                <c:pt idx="1">
                  <c:v>4.1662333379863144E-2</c:v>
                </c:pt>
                <c:pt idx="2">
                  <c:v>4.2512159201450184E-2</c:v>
                </c:pt>
                <c:pt idx="3">
                  <c:v>4.5390677948405032E-2</c:v>
                </c:pt>
                <c:pt idx="4">
                  <c:v>4.7023935047655459E-2</c:v>
                </c:pt>
                <c:pt idx="5">
                  <c:v>4.477760512937301E-2</c:v>
                </c:pt>
                <c:pt idx="6">
                  <c:v>4.6600664207472206E-2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E7-4BB4-999F-75704933DE92}"/>
            </c:ext>
          </c:extLst>
        </c:ser>
        <c:ser>
          <c:idx val="2"/>
          <c:order val="4"/>
          <c:tx>
            <c:strRef>
              <c:f>Лист1!$V$1</c:f>
              <c:strCache>
                <c:ptCount val="1"/>
                <c:pt idx="0">
                  <c:v>ДОГОВОР ГАРАНТИИ ПРОНИКНОВЕНИЕ, %</c:v>
                </c:pt>
              </c:strCache>
            </c:strRef>
          </c:tx>
          <c:spPr>
            <a:pattFill prst="pct40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Лист1!$Z$2:$Z$8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Лист1!$V$2:$V$8</c:f>
              <c:numCache>
                <c:formatCode>0%</c:formatCode>
                <c:ptCount val="7"/>
                <c:pt idx="0">
                  <c:v>4.2057964528898532E-2</c:v>
                </c:pt>
                <c:pt idx="1">
                  <c:v>4.1944685588779979E-2</c:v>
                </c:pt>
                <c:pt idx="2">
                  <c:v>3.5088192783730571E-2</c:v>
                </c:pt>
                <c:pt idx="3">
                  <c:v>3.6740599334307143E-2</c:v>
                </c:pt>
                <c:pt idx="4">
                  <c:v>3.6167657775406807E-2</c:v>
                </c:pt>
                <c:pt idx="5">
                  <c:v>3.4757217625507833E-2</c:v>
                </c:pt>
                <c:pt idx="6">
                  <c:v>3.5243911308362345E-2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E7-4BB4-999F-75704933DE92}"/>
            </c:ext>
          </c:extLst>
        </c:ser>
        <c:ser>
          <c:idx val="3"/>
          <c:order val="5"/>
          <c:tx>
            <c:strRef>
              <c:f>Лист1!$W$1</c:f>
              <c:strCache>
                <c:ptCount val="1"/>
                <c:pt idx="0">
                  <c:v>ДОГОВОР ЗПП ПРОНИКНОВЕНИЕ, %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Лист1!$Z$2:$Z$8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Лист1!$W$2:$W$8</c:f>
              <c:numCache>
                <c:formatCode>0%</c:formatCode>
                <c:ptCount val="7"/>
                <c:pt idx="0">
                  <c:v>1.4898056341458299E-2</c:v>
                </c:pt>
                <c:pt idx="1">
                  <c:v>1.4509657879264538E-2</c:v>
                </c:pt>
                <c:pt idx="2">
                  <c:v>1.1875810527977135E-2</c:v>
                </c:pt>
                <c:pt idx="3">
                  <c:v>1.2452004558823384E-2</c:v>
                </c:pt>
                <c:pt idx="4">
                  <c:v>1.2336317527246021E-2</c:v>
                </c:pt>
                <c:pt idx="5">
                  <c:v>1.1395027838229672E-2</c:v>
                </c:pt>
                <c:pt idx="6">
                  <c:v>1.1430656300087277E-2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E7-4BB4-999F-75704933DE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2464976"/>
        <c:axId val="1322465456"/>
      </c:barChart>
      <c:catAx>
        <c:axId val="132246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90" b="1" i="0" u="none" strike="noStrike" kern="1200" baseline="0">
                <a:solidFill>
                  <a:srgbClr val="FF505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2465456"/>
        <c:crosses val="autoZero"/>
        <c:auto val="1"/>
        <c:lblAlgn val="ctr"/>
        <c:lblOffset val="100"/>
        <c:noMultiLvlLbl val="1"/>
      </c:catAx>
      <c:valAx>
        <c:axId val="13224654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32246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8150729468908"/>
          <c:y val="0.78671468682335954"/>
          <c:w val="0.2903192657031603"/>
          <c:h val="0.21324456753822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Проникновение</c:v>
          </c:tx>
          <c:dPt>
            <c:idx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7-4F82-ADCD-587955FFDA9A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7-4F82-ADCD-587955FFDA9A}"/>
              </c:ext>
            </c:extLst>
          </c:dPt>
          <c:dPt>
            <c:idx val="2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7-4F82-ADCD-587955FFDA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7-4F82-ADCD-587955FFDA9A}"/>
              </c:ext>
            </c:extLst>
          </c:dPt>
          <c:dPt>
            <c:idx val="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27-4F82-ADCD-587955FFDA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Лист1!$O$1:$S$1</c:f>
              <c:strCache>
                <c:ptCount val="5"/>
                <c:pt idx="0">
                  <c:v>ДОГОВОР КРЕДИТ ПРОНИКНОВЕНИЕ, %</c:v>
                </c:pt>
                <c:pt idx="1">
                  <c:v>ДОГОВОР ЛИЗИНГ ПРОНИКНОВЕНИЕ, %</c:v>
                </c:pt>
                <c:pt idx="2">
                  <c:v>ДОГОВОР ГАРАНТИИ ПРОНИКНОВЕНИЕ, %</c:v>
                </c:pt>
                <c:pt idx="3">
                  <c:v>ДОГОВОР ЗПП ПРОНИКНОВЕНИЕ, %</c:v>
                </c:pt>
                <c:pt idx="4">
                  <c:v>ДОГОВОР ЭКВ ПРОНИКНОВЕНИЕ, %</c:v>
                </c:pt>
              </c:strCache>
            </c:strRef>
          </c:cat>
          <c:val>
            <c:numRef>
              <c:f>Лист1!$O$2:$S$2</c:f>
              <c:numCache>
                <c:formatCode>0%</c:formatCode>
                <c:ptCount val="5"/>
                <c:pt idx="0">
                  <c:v>0.31951645516242061</c:v>
                </c:pt>
                <c:pt idx="1">
                  <c:v>0.15501169216712107</c:v>
                </c:pt>
                <c:pt idx="2">
                  <c:v>0.1400970960290806</c:v>
                </c:pt>
                <c:pt idx="3">
                  <c:v>5.0434954570469016E-2</c:v>
                </c:pt>
                <c:pt idx="4">
                  <c:v>0.33493980207090862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5BF-4E9F-BEFF-8D9222FAC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Проникновение</c:v>
          </c:tx>
          <c:dPt>
            <c:idx val="0"/>
            <c:bubble3D val="0"/>
            <c:spPr>
              <a:solidFill>
                <a:srgbClr val="D0CE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5B-48CA-85A3-DAEA1F2F4511}"/>
              </c:ext>
            </c:extLst>
          </c:dPt>
          <c:dPt>
            <c:idx val="1"/>
            <c:bubble3D val="0"/>
            <c:spPr>
              <a:solidFill>
                <a:srgbClr val="C5E0B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5B-48CA-85A3-DAEA1F2F4511}"/>
              </c:ext>
            </c:extLst>
          </c:dPt>
          <c:dPt>
            <c:idx val="2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05B-48CA-85A3-DAEA1F2F4511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05B-48CA-85A3-DAEA1F2F4511}"/>
              </c:ext>
            </c:extLst>
          </c:dPt>
          <c:dPt>
            <c:idx val="4"/>
            <c:bubble3D val="0"/>
            <c:spPr>
              <a:solidFill>
                <a:srgbClr val="BDD7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05B-48CA-85A3-DAEA1F2F45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Лист1!$O$1:$S$1</c:f>
              <c:strCache>
                <c:ptCount val="5"/>
                <c:pt idx="0">
                  <c:v>ДОГОВОР КРЕДИТ ПРОНИКНОВЕНИЕ, %</c:v>
                </c:pt>
                <c:pt idx="1">
                  <c:v>ДОГОВОР ЛИЗИНГ ПРОНИКНОВЕНИЕ, %</c:v>
                </c:pt>
                <c:pt idx="2">
                  <c:v>ДОГОВОР ГАРАНТИИ ПРОНИКНОВЕНИЕ, %</c:v>
                </c:pt>
                <c:pt idx="3">
                  <c:v>ДОГОВОР ЗПП ПРОНИКНОВЕНИЕ, %</c:v>
                </c:pt>
                <c:pt idx="4">
                  <c:v>ДОГОВОР ЭКВ ПРОНИКНОВЕНИЕ, %</c:v>
                </c:pt>
              </c:strCache>
            </c:strRef>
          </c:cat>
          <c:val>
            <c:numRef>
              <c:f>Лист1!$O$8:$S$8</c:f>
              <c:numCache>
                <c:formatCode>0%</c:formatCode>
                <c:ptCount val="5"/>
                <c:pt idx="0">
                  <c:v>0.25599650666136653</c:v>
                </c:pt>
                <c:pt idx="1">
                  <c:v>0.13464072466323193</c:v>
                </c:pt>
                <c:pt idx="2">
                  <c:v>8.901865901281264E-2</c:v>
                </c:pt>
                <c:pt idx="3">
                  <c:v>3.2046717244612548E-2</c:v>
                </c:pt>
                <c:pt idx="4">
                  <c:v>0.48829739241797632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05B-48CA-85A3-DAEA1F2F4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Проникновение</c:v>
          </c:tx>
          <c:dPt>
            <c:idx val="0"/>
            <c:bubble3D val="0"/>
            <c:spPr>
              <a:solidFill>
                <a:srgbClr val="D0CE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73-42D4-8DF1-F7DB6F83E7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73-42D4-8DF1-F7DB6F83E74D}"/>
              </c:ext>
            </c:extLst>
          </c:dPt>
          <c:dPt>
            <c:idx val="2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73-42D4-8DF1-F7DB6F83E7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73-42D4-8DF1-F7DB6F83E74D}"/>
              </c:ext>
            </c:extLst>
          </c:dPt>
          <c:dPt>
            <c:idx val="4"/>
            <c:bubble3D val="0"/>
            <c:spPr>
              <a:solidFill>
                <a:srgbClr val="BDD7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73-42D4-8DF1-F7DB6F83E7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Лист1!$O$1:$S$1</c:f>
              <c:strCache>
                <c:ptCount val="5"/>
                <c:pt idx="0">
                  <c:v>ДОГОВОР КРЕДИТ ПРОНИКНОВЕНИЕ, %</c:v>
                </c:pt>
                <c:pt idx="1">
                  <c:v>ДОГОВОР ЛИЗИНГ ПРОНИКНОВЕНИЕ, %</c:v>
                </c:pt>
                <c:pt idx="2">
                  <c:v>ДОГОВОР ГАРАНТИИ ПРОНИКНОВЕНИЕ, %</c:v>
                </c:pt>
                <c:pt idx="3">
                  <c:v>ДОГОВОР ЗПП ПРОНИКНОВЕНИЕ, %</c:v>
                </c:pt>
                <c:pt idx="4">
                  <c:v>ДОГОВОР ЭКВ ПРОНИКНОВЕНИЕ, %</c:v>
                </c:pt>
              </c:strCache>
            </c:strRef>
          </c:cat>
          <c:val>
            <c:numRef>
              <c:f>Лист1!$O$9:$S$9</c:f>
              <c:numCache>
                <c:formatCode>0%</c:formatCode>
                <c:ptCount val="5"/>
                <c:pt idx="0">
                  <c:v>0.33419308776351159</c:v>
                </c:pt>
                <c:pt idx="1">
                  <c:v>2.7187468232034396E-4</c:v>
                </c:pt>
                <c:pt idx="2">
                  <c:v>4.1774135970438948E-2</c:v>
                </c:pt>
                <c:pt idx="3">
                  <c:v>3.3759743161169671E-3</c:v>
                </c:pt>
                <c:pt idx="4">
                  <c:v>0.62038492726761207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73-42D4-8DF1-F7DB6F83E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Проникновение</c:v>
          </c:tx>
          <c:dPt>
            <c:idx val="0"/>
            <c:bubble3D val="0"/>
            <c:spPr>
              <a:solidFill>
                <a:srgbClr val="D0CE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F6-4F7B-B074-6F1C9D012E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F6-4F7B-B074-6F1C9D012EB7}"/>
              </c:ext>
            </c:extLst>
          </c:dPt>
          <c:dPt>
            <c:idx val="2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F6-4F7B-B074-6F1C9D012E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F6-4F7B-B074-6F1C9D012EB7}"/>
              </c:ext>
            </c:extLst>
          </c:dPt>
          <c:dPt>
            <c:idx val="4"/>
            <c:bubble3D val="0"/>
            <c:spPr>
              <a:solidFill>
                <a:srgbClr val="BDD7E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F6-4F7B-B074-6F1C9D012E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Лист1!$O$1:$S$1</c:f>
              <c:strCache>
                <c:ptCount val="5"/>
                <c:pt idx="0">
                  <c:v>ДОГОВОР КРЕДИТ ПРОНИКНОВЕНИЕ, %</c:v>
                </c:pt>
                <c:pt idx="1">
                  <c:v>ДОГОВОР ЛИЗИНГ ПРОНИКНОВЕНИЕ, %</c:v>
                </c:pt>
                <c:pt idx="2">
                  <c:v>ДОГОВОР ГАРАНТИИ ПРОНИКНОВЕНИЕ, %</c:v>
                </c:pt>
                <c:pt idx="3">
                  <c:v>ДОГОВОР ЗПП ПРОНИКНОВЕНИЕ, %</c:v>
                </c:pt>
                <c:pt idx="4">
                  <c:v>ДОГОВОР ЭКВ ПРОНИКНОВЕНИЕ, %</c:v>
                </c:pt>
              </c:strCache>
            </c:strRef>
          </c:cat>
          <c:val>
            <c:numRef>
              <c:f>Лист1!$O$15:$S$15</c:f>
              <c:numCache>
                <c:formatCode>0%</c:formatCode>
                <c:ptCount val="5"/>
                <c:pt idx="0">
                  <c:v>0.33270571853733366</c:v>
                </c:pt>
                <c:pt idx="1">
                  <c:v>4.4584622799937268E-3</c:v>
                </c:pt>
                <c:pt idx="2">
                  <c:v>4.1588214817166708E-2</c:v>
                </c:pt>
                <c:pt idx="3">
                  <c:v>4.0151025388943931E-3</c:v>
                </c:pt>
                <c:pt idx="4">
                  <c:v>0.6172325018266116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F6-4F7B-B074-6F1C9D012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5F7FA-15B4-4744-B3BB-E39B0EDEB0DB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2ACF0-08A8-4928-8755-F0CEF72C3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2ACF0-08A8-4928-8755-F0CEF72C3F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7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2ACF0-08A8-4928-8755-F0CEF72C3F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5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2ACF0-08A8-4928-8755-F0CEF72C3F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2ACF0-08A8-4928-8755-F0CEF72C3F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41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54F05-3F54-D634-E81C-DE383E68D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D8D564-7B38-43D3-4F80-0E7674381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77390-2C25-DD55-3E08-CC32E7FE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8B2B1-76C0-4CF4-D8C0-4BEC5525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978E0-40C5-7082-F813-B987505E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8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2A4F4-8224-3785-41FB-30BAA472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AF138D-3F07-AF08-0CA7-C9F9B00F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ACC88-5A2C-FEA2-E49E-2DDA4BFA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A82051-B7F9-6E28-E245-85868C20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08FA5-52E5-6F8F-C4AD-BBB01232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3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32BC68-2EA3-D241-F453-6ED37EFB7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4082F8-858B-68BA-448D-DE3900DD4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42754-14B0-7F15-49D8-617C8529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7BEAB-879F-10A5-9A20-618DAB5D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E1C48-997E-A438-FEBA-96861C15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5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7E44C-2081-F1B4-F97F-81309CAC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32DD6-B5F4-6793-2203-CB49FF48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986655-37C5-E8D5-AEAD-7718295C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64260-ED67-BE77-BA9C-AA00517A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B93C5-778D-AE2D-66A5-F5E75BF9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1B96-9097-412A-D3FC-416DB2B7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2711DA-8BF0-A4BE-6017-E4F0C6C7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8A579-C850-92E8-4953-FFCB38B3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D6A88-8979-AA79-F9C4-97514F44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699B8-B44B-634E-8930-C97351DD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643A7-BC87-6660-08E2-7C55DAF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A7736-E026-B2BC-E9DF-A0C61779A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0EE67C-5E61-1774-A530-9D4DBA7C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E03EC-07DA-7BE7-97BA-64DBA9EB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F0B09-DC4B-BB81-B449-7A76D02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78038-CF4E-FDCA-20A4-5063865D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43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5027C-EA7B-11A0-0650-51AB5228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5E73-08AA-CCF4-DF87-53E27760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CAADAB-6062-40A2-5260-6738094EF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E3B3C7-4E9D-5488-4A2F-2A204AF5D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9912B0-26E6-660C-E0E6-CFA610A4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15A4E7-EA5E-00D7-41B8-A1D8DBEB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62BAD8-0CFE-D1D2-D520-7F1FECEE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DF8A95-8288-7E7C-0798-870E812F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0DE2F-A8F1-2195-88D7-CFAE5C2F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74FFF7-DECD-DBA3-CB26-FE0BF9E9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ED1D57-4795-CEEB-CD04-FF248AD8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C2CC6B-B681-E110-45B3-E5F05639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9EED48-ACB8-204E-0329-0F49F2F5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5C3823-69AD-7E9C-CE68-C1CD6A85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D4845-865E-DB50-77B0-51F51337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3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D50AD-A879-B41B-7AC5-EA6BFC93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5E188-B1DB-2A8E-667D-98A743A04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7B049-C076-1ADC-D442-B5AAA9F8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E6716F-E159-FD3C-A047-F4ED8B05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4AF123-185A-A433-6FCC-BCA32432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7B8593-0AB2-F494-29AA-ECBFCAB4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1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64F68-E319-05B6-1720-1CAE72C3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95FE4C-1D53-84E0-A821-4A03506DA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3D4F6E-915C-E0AA-867F-F5DDF3C57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1CE22E-344E-CEB6-469D-95BB0E5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15F8B4-2FA2-32D9-F7DB-FB7AA557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8A3515-087A-A04F-3249-63F22B22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4BFE-83ED-8A2C-EFF2-8F4944F3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681BD-B301-D638-7F45-0294CF26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81005-33CE-24F8-ABAA-458CFF90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9CB5-0312-480E-8DB7-489350EAAA5E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DACE8-4FFB-1471-DE4D-65C0F5467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EDDE89-FDA1-6D5A-0CBE-5613A97AE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CF36-BB12-4058-9442-9BB3F2EA4A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" descr="Изображение">
            <a:extLst>
              <a:ext uri="{FF2B5EF4-FFF2-40B4-BE49-F238E27FC236}">
                <a16:creationId xmlns:a16="http://schemas.microsoft.com/office/drawing/2014/main" id="{76C44864-C533-4FFC-9565-287C0F218644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24658" y="339913"/>
            <a:ext cx="407713" cy="6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CD6CD9-1E94-D260-78AE-301B05484931}"/>
              </a:ext>
            </a:extLst>
          </p:cNvPr>
          <p:cNvSpPr txBox="1"/>
          <p:nvPr/>
        </p:nvSpPr>
        <p:spPr>
          <a:xfrm>
            <a:off x="10068026" y="6148755"/>
            <a:ext cx="192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Невежин Максим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9DD07-9D9B-D35F-0943-00A62B4E12CC}"/>
              </a:ext>
            </a:extLst>
          </p:cNvPr>
          <p:cNvSpPr txBox="1"/>
          <p:nvPr/>
        </p:nvSpPr>
        <p:spPr>
          <a:xfrm>
            <a:off x="0" y="2151727"/>
            <a:ext cx="11832371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Проникновение продуктов банка</a:t>
            </a:r>
          </a:p>
        </p:txBody>
      </p:sp>
    </p:spTree>
    <p:extLst>
      <p:ext uri="{BB962C8B-B14F-4D97-AF65-F5344CB8AC3E}">
        <p14:creationId xmlns:p14="http://schemas.microsoft.com/office/powerpoint/2010/main" val="26798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AED28-6970-66A2-01EA-C2F0575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868" y="413402"/>
            <a:ext cx="5510263" cy="770505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ДИНАМИКА КЛИЕНТОВ ПО КАТЕГОРИЯМ</a:t>
            </a:r>
          </a:p>
        </p:txBody>
      </p:sp>
      <p:pic>
        <p:nvPicPr>
          <p:cNvPr id="5" name="Изображение" descr="Изображение">
            <a:extLst>
              <a:ext uri="{FF2B5EF4-FFF2-40B4-BE49-F238E27FC236}">
                <a16:creationId xmlns:a16="http://schemas.microsoft.com/office/drawing/2014/main" id="{3BAC3A50-868F-D4C2-CEAC-398591E529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9973" y="413402"/>
            <a:ext cx="403642" cy="61450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C77A4F68-5EAE-6ABF-C908-2098CFBE0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86025"/>
              </p:ext>
            </p:extLst>
          </p:nvPr>
        </p:nvGraphicFramePr>
        <p:xfrm>
          <a:off x="115503" y="1381709"/>
          <a:ext cx="11570361" cy="521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5032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AED28-6970-66A2-01EA-C2F0575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322" y="393667"/>
            <a:ext cx="7239353" cy="770505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ПРОНИКНОВЕНИЕ ПРОДУКТОВ ПО ВСЕМ КАТЕГОРИЯМ</a:t>
            </a:r>
          </a:p>
        </p:txBody>
      </p:sp>
      <p:pic>
        <p:nvPicPr>
          <p:cNvPr id="5" name="Изображение" descr="Изображение">
            <a:extLst>
              <a:ext uri="{FF2B5EF4-FFF2-40B4-BE49-F238E27FC236}">
                <a16:creationId xmlns:a16="http://schemas.microsoft.com/office/drawing/2014/main" id="{3BAC3A50-868F-D4C2-CEAC-398591E529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9973" y="413402"/>
            <a:ext cx="403642" cy="61450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C569F1B-556B-62E9-946F-DB1AEA803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99659"/>
              </p:ext>
            </p:extLst>
          </p:nvPr>
        </p:nvGraphicFramePr>
        <p:xfrm>
          <a:off x="422762" y="1376413"/>
          <a:ext cx="11346474" cy="5481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74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AED28-6970-66A2-01EA-C2F0575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322" y="393667"/>
            <a:ext cx="7239353" cy="77050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РАЗЛИЧИЕ ПРОДУКТОВ ПО КАТЕГОРИЯМ</a:t>
            </a:r>
          </a:p>
        </p:txBody>
      </p:sp>
      <p:pic>
        <p:nvPicPr>
          <p:cNvPr id="5" name="Изображение" descr="Изображение">
            <a:extLst>
              <a:ext uri="{FF2B5EF4-FFF2-40B4-BE49-F238E27FC236}">
                <a16:creationId xmlns:a16="http://schemas.microsoft.com/office/drawing/2014/main" id="{3BAC3A50-868F-D4C2-CEAC-398591E529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9973" y="413402"/>
            <a:ext cx="403642" cy="61450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177DD89-BBD3-C5A4-7709-F9E7FD006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232219"/>
              </p:ext>
            </p:extLst>
          </p:nvPr>
        </p:nvGraphicFramePr>
        <p:xfrm>
          <a:off x="1419138" y="1264177"/>
          <a:ext cx="3228363" cy="212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Объект 8">
            <a:extLst>
              <a:ext uri="{FF2B5EF4-FFF2-40B4-BE49-F238E27FC236}">
                <a16:creationId xmlns:a16="http://schemas.microsoft.com/office/drawing/2014/main" id="{84939A3D-CFA4-9543-B736-B5E072740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599109"/>
              </p:ext>
            </p:extLst>
          </p:nvPr>
        </p:nvGraphicFramePr>
        <p:xfrm>
          <a:off x="7838482" y="1286413"/>
          <a:ext cx="3335654" cy="201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Объект 8">
            <a:extLst>
              <a:ext uri="{FF2B5EF4-FFF2-40B4-BE49-F238E27FC236}">
                <a16:creationId xmlns:a16="http://schemas.microsoft.com/office/drawing/2014/main" id="{D6D761B0-B283-EB06-CA6D-9231FED93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006339"/>
              </p:ext>
            </p:extLst>
          </p:nvPr>
        </p:nvGraphicFramePr>
        <p:xfrm>
          <a:off x="1377856" y="4246567"/>
          <a:ext cx="3335956" cy="208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Объект 8">
            <a:extLst>
              <a:ext uri="{FF2B5EF4-FFF2-40B4-BE49-F238E27FC236}">
                <a16:creationId xmlns:a16="http://schemas.microsoft.com/office/drawing/2014/main" id="{543F2E8C-6382-9A86-6BE6-91DE63896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393106"/>
              </p:ext>
            </p:extLst>
          </p:nvPr>
        </p:nvGraphicFramePr>
        <p:xfrm>
          <a:off x="7838482" y="4246567"/>
          <a:ext cx="3243407" cy="208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E56641F-3F6E-4924-9D99-A0B461E8C6E2}"/>
              </a:ext>
            </a:extLst>
          </p:cNvPr>
          <p:cNvSpPr txBox="1"/>
          <p:nvPr/>
        </p:nvSpPr>
        <p:spPr>
          <a:xfrm>
            <a:off x="2719009" y="3269104"/>
            <a:ext cx="7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5050"/>
                </a:solidFill>
                <a:latin typeface="Bahnschrift Condensed" panose="020B0502040204020203" pitchFamily="34" charset="0"/>
              </a:rPr>
              <a:t>Январь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FF042E-0813-53E3-10A3-3FED88DFBF9B}"/>
              </a:ext>
            </a:extLst>
          </p:cNvPr>
          <p:cNvSpPr txBox="1"/>
          <p:nvPr/>
        </p:nvSpPr>
        <p:spPr>
          <a:xfrm>
            <a:off x="9211035" y="3269104"/>
            <a:ext cx="81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i="0" u="none" strike="noStrike" dirty="0">
                <a:solidFill>
                  <a:srgbClr val="FF5050"/>
                </a:solidFill>
                <a:effectLst/>
                <a:latin typeface="Bahnschrift Condensed" panose="020B0502040204020203" pitchFamily="34" charset="0"/>
              </a:rPr>
              <a:t>Июль</a:t>
            </a:r>
            <a:endParaRPr lang="ru-RU" b="1" dirty="0">
              <a:solidFill>
                <a:srgbClr val="FF505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A376F-E677-85A8-611C-0EA74A539BDE}"/>
              </a:ext>
            </a:extLst>
          </p:cNvPr>
          <p:cNvSpPr txBox="1"/>
          <p:nvPr/>
        </p:nvSpPr>
        <p:spPr>
          <a:xfrm>
            <a:off x="2676608" y="6224093"/>
            <a:ext cx="7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5050"/>
                </a:solidFill>
                <a:latin typeface="Bahnschrift Condensed" panose="020B0502040204020203" pitchFamily="34" charset="0"/>
              </a:rPr>
              <a:t>Январь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8E96E8-63E5-63D6-B2C5-7CC53176B33F}"/>
              </a:ext>
            </a:extLst>
          </p:cNvPr>
          <p:cNvSpPr txBox="1"/>
          <p:nvPr/>
        </p:nvSpPr>
        <p:spPr>
          <a:xfrm>
            <a:off x="9211035" y="6188518"/>
            <a:ext cx="7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i="0" u="none" strike="noStrike" dirty="0">
                <a:solidFill>
                  <a:srgbClr val="FF5050"/>
                </a:solidFill>
                <a:effectLst/>
                <a:latin typeface="Bahnschrift Condensed" panose="020B0502040204020203" pitchFamily="34" charset="0"/>
              </a:rPr>
              <a:t>Июль</a:t>
            </a:r>
            <a:endParaRPr lang="ru-RU" b="1" dirty="0">
              <a:solidFill>
                <a:srgbClr val="FF505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7659805-589E-DBAF-AC59-D3798EF43E79}"/>
              </a:ext>
            </a:extLst>
          </p:cNvPr>
          <p:cNvSpPr/>
          <p:nvPr/>
        </p:nvSpPr>
        <p:spPr>
          <a:xfrm>
            <a:off x="1377857" y="1027906"/>
            <a:ext cx="9704031" cy="27595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8520AFD-9516-FB11-FE1E-F2D224A3DADA}"/>
              </a:ext>
            </a:extLst>
          </p:cNvPr>
          <p:cNvSpPr/>
          <p:nvPr/>
        </p:nvSpPr>
        <p:spPr>
          <a:xfrm>
            <a:off x="1377856" y="3982165"/>
            <a:ext cx="9704031" cy="27595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F8F03F6-FD9E-4BB7-9F17-85C81441A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2008" y="3044301"/>
            <a:ext cx="4084450" cy="1637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8F5A77B-0A49-BD7A-BBA4-B174FC1F44C0}"/>
              </a:ext>
            </a:extLst>
          </p:cNvPr>
          <p:cNvSpPr/>
          <p:nvPr/>
        </p:nvSpPr>
        <p:spPr>
          <a:xfrm>
            <a:off x="5083728" y="1959556"/>
            <a:ext cx="2021747" cy="708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5CC66-E3F6-7BDB-1789-DCBB22B1EE28}"/>
              </a:ext>
            </a:extLst>
          </p:cNvPr>
          <p:cNvSpPr txBox="1"/>
          <p:nvPr/>
        </p:nvSpPr>
        <p:spPr>
          <a:xfrm>
            <a:off x="5051687" y="210161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Первая категория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F83ADBC7-8FC1-66AC-87E2-A0C46C37654A}"/>
              </a:ext>
            </a:extLst>
          </p:cNvPr>
          <p:cNvSpPr/>
          <p:nvPr/>
        </p:nvSpPr>
        <p:spPr>
          <a:xfrm>
            <a:off x="5086826" y="5084774"/>
            <a:ext cx="2021747" cy="708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F35500-7AE2-CFCD-7A93-E3E51E5F6F60}"/>
              </a:ext>
            </a:extLst>
          </p:cNvPr>
          <p:cNvSpPr txBox="1"/>
          <p:nvPr/>
        </p:nvSpPr>
        <p:spPr>
          <a:xfrm>
            <a:off x="5051686" y="525417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Вторая категория</a:t>
            </a:r>
          </a:p>
        </p:txBody>
      </p:sp>
    </p:spTree>
    <p:extLst>
      <p:ext uri="{BB962C8B-B14F-4D97-AF65-F5344CB8AC3E}">
        <p14:creationId xmlns:p14="http://schemas.microsoft.com/office/powerpoint/2010/main" val="15408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AED28-6970-66A2-01EA-C2F0575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322" y="393667"/>
            <a:ext cx="7239353" cy="77050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Выводы</a:t>
            </a:r>
          </a:p>
        </p:txBody>
      </p:sp>
      <p:pic>
        <p:nvPicPr>
          <p:cNvPr id="5" name="Изображение" descr="Изображение">
            <a:extLst>
              <a:ext uri="{FF2B5EF4-FFF2-40B4-BE49-F238E27FC236}">
                <a16:creationId xmlns:a16="http://schemas.microsoft.com/office/drawing/2014/main" id="{3BAC3A50-868F-D4C2-CEAC-398591E529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9973" y="413402"/>
            <a:ext cx="403642" cy="61450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4C44BF8-70FA-D9C7-5EED-C8CF181D42B5}"/>
              </a:ext>
            </a:extLst>
          </p:cNvPr>
          <p:cNvCxnSpPr>
            <a:cxnSpLocks/>
          </p:cNvCxnSpPr>
          <p:nvPr/>
        </p:nvCxnSpPr>
        <p:spPr>
          <a:xfrm>
            <a:off x="3952805" y="1164172"/>
            <a:ext cx="0" cy="521737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78375D-1AED-FE24-C891-E0A14DA8D76D}"/>
              </a:ext>
            </a:extLst>
          </p:cNvPr>
          <p:cNvCxnSpPr>
            <a:cxnSpLocks/>
          </p:cNvCxnSpPr>
          <p:nvPr/>
        </p:nvCxnSpPr>
        <p:spPr>
          <a:xfrm>
            <a:off x="8277712" y="1164172"/>
            <a:ext cx="0" cy="5217377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A36327-654A-1DB8-421D-A5A88274DA9A}"/>
              </a:ext>
            </a:extLst>
          </p:cNvPr>
          <p:cNvSpPr txBox="1"/>
          <p:nvPr/>
        </p:nvSpPr>
        <p:spPr>
          <a:xfrm>
            <a:off x="66497" y="1164172"/>
            <a:ext cx="369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ДИНАМИКА КЛИЕНТОВ ПО КАТЕГОРИЯМ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5F5893-C1D3-966D-2383-0EF851535F57}"/>
              </a:ext>
            </a:extLst>
          </p:cNvPr>
          <p:cNvSpPr txBox="1"/>
          <p:nvPr/>
        </p:nvSpPr>
        <p:spPr>
          <a:xfrm>
            <a:off x="4248148" y="1164172"/>
            <a:ext cx="369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ПРОНИКНОВЕНИЕ ПО ВСЕМ ПРОДУКТАМ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171B12-7185-E957-AA05-76D4ECAA073C}"/>
              </a:ext>
            </a:extLst>
          </p:cNvPr>
          <p:cNvSpPr txBox="1"/>
          <p:nvPr/>
        </p:nvSpPr>
        <p:spPr>
          <a:xfrm>
            <a:off x="8429801" y="1164171"/>
            <a:ext cx="369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Aptos Display" panose="020B0004020202020204" pitchFamily="34" charset="0"/>
                <a:cs typeface="Aharoni" panose="02010803020104030203" pitchFamily="2" charset="-79"/>
              </a:rPr>
              <a:t>РАЗЛИЧИЕ ПРОДУКТОВ ПО КАТЕГОРИЯМ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BA065-59CF-4E14-B3E6-5803728E74E7}"/>
              </a:ext>
            </a:extLst>
          </p:cNvPr>
          <p:cNvSpPr txBox="1"/>
          <p:nvPr/>
        </p:nvSpPr>
        <p:spPr>
          <a:xfrm>
            <a:off x="342415" y="2185176"/>
            <a:ext cx="3277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>
                <a:latin typeface="Bahnschrift Condensed" panose="020B0502040204020203" pitchFamily="34" charset="0"/>
              </a:rPr>
              <a:t>Наблюдается положительная динамика роста клиентов в обеих категориях</a:t>
            </a:r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>
              <a:latin typeface="Bahnschrift Condensed" panose="020B0502040204020203" pitchFamily="34" charset="0"/>
            </a:endParaRPr>
          </a:p>
          <a:p>
            <a:pPr marL="285750" indent="-285750">
              <a:buClr>
                <a:srgbClr val="FF0000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>
                <a:latin typeface="Bahnschrift Condensed" panose="020B0502040204020203" pitchFamily="34" charset="0"/>
              </a:rPr>
              <a:t>Несмотря на первоначальное преобладание клиентов первой категории практически в 10 раз, в конце периода разрыв значительно сократился до 1.4 раза</a:t>
            </a:r>
            <a:endParaRPr lang="ru-RU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4E0A3B-195A-8154-C1FB-72B1D844FE75}"/>
              </a:ext>
            </a:extLst>
          </p:cNvPr>
          <p:cNvSpPr txBox="1"/>
          <p:nvPr/>
        </p:nvSpPr>
        <p:spPr>
          <a:xfrm>
            <a:off x="4476722" y="2136338"/>
            <a:ext cx="3277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>
                <a:latin typeface="Bahnschrift Condensed" panose="020B0502040204020203" pitchFamily="34" charset="0"/>
              </a:rPr>
              <a:t>Проникновение значительно выросло по всем продуктам за январь, что, гипотетически, обусловлено отсутствием активности в период новогодних праздников</a:t>
            </a:r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>
              <a:latin typeface="Bahnschrift Condensed" panose="020B0502040204020203" pitchFamily="34" charset="0"/>
            </a:endParaRPr>
          </a:p>
          <a:p>
            <a:pPr marL="285750" indent="-285750">
              <a:buClr>
                <a:srgbClr val="FF0000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>
                <a:latin typeface="Bahnschrift Condensed" panose="020B0502040204020203" pitchFamily="34" charset="0"/>
              </a:rPr>
              <a:t>В дальнейшем общая динамика и динамика по продуктам отдельно оставались неизменными</a:t>
            </a:r>
            <a:endParaRPr lang="ru-RU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A978C-7D56-3770-34B1-BFBECD055D43}"/>
              </a:ext>
            </a:extLst>
          </p:cNvPr>
          <p:cNvSpPr txBox="1"/>
          <p:nvPr/>
        </p:nvSpPr>
        <p:spPr>
          <a:xfrm>
            <a:off x="8656541" y="2136337"/>
            <a:ext cx="3277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>
                <a:latin typeface="Bahnschrift Condensed" panose="020B0502040204020203" pitchFamily="34" charset="0"/>
              </a:rPr>
              <a:t>Замечаем изменение пропорций в первой категории за весь период. Доля услуг эквайринга выросла на 16%, доли остальных продуктов сократились равномерно на 2-6%</a:t>
            </a:r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>
              <a:latin typeface="Bahnschrift Condensed" panose="020B0502040204020203" pitchFamily="34" charset="0"/>
            </a:endParaRPr>
          </a:p>
          <a:p>
            <a:pPr marL="285750" indent="-285750">
              <a:buClr>
                <a:srgbClr val="FF0000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>
                <a:latin typeface="Bahnschrift Condensed" panose="020B0502040204020203" pitchFamily="34" charset="0"/>
              </a:rPr>
              <a:t>Во второй категории пропорции по продуктам оставались стационарны</a:t>
            </a:r>
            <a:endParaRPr lang="ru-RU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" descr="Изображение">
            <a:extLst>
              <a:ext uri="{FF2B5EF4-FFF2-40B4-BE49-F238E27FC236}">
                <a16:creationId xmlns:a16="http://schemas.microsoft.com/office/drawing/2014/main" id="{76C44864-C533-4FFC-9565-287C0F218644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24658" y="339913"/>
            <a:ext cx="407713" cy="61058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C9DD07-9D9B-D35F-0943-00A62B4E12CC}"/>
              </a:ext>
            </a:extLst>
          </p:cNvPr>
          <p:cNvSpPr txBox="1"/>
          <p:nvPr/>
        </p:nvSpPr>
        <p:spPr>
          <a:xfrm>
            <a:off x="179814" y="3134130"/>
            <a:ext cx="11832371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06651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143</Words>
  <Application>Microsoft Office PowerPoint</Application>
  <PresentationFormat>Широкоэкранный</PresentationFormat>
  <Paragraphs>31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Aptos Display</vt:lpstr>
      <vt:lpstr>Arial</vt:lpstr>
      <vt:lpstr>Bahnschrift</vt:lpstr>
      <vt:lpstr>Bahnschrift Condensed</vt:lpstr>
      <vt:lpstr>Calibri</vt:lpstr>
      <vt:lpstr>Calibri Light</vt:lpstr>
      <vt:lpstr>Verdana</vt:lpstr>
      <vt:lpstr>Тема Office</vt:lpstr>
      <vt:lpstr>Презентация PowerPoint</vt:lpstr>
      <vt:lpstr>ДИНАМИКА КЛИЕНТОВ ПО КАТЕГОРИЯМ</vt:lpstr>
      <vt:lpstr>ПРОНИКНОВЕНИЕ ПРОДУКТОВ ПО ВСЕМ КАТЕГОРИЯМ</vt:lpstr>
      <vt:lpstr>РАЗЛИЧИЕ ПРОДУКТОВ ПО КАТЕГОРИЯМ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Невежин</dc:creator>
  <cp:lastModifiedBy>Максим Невежин</cp:lastModifiedBy>
  <cp:revision>8</cp:revision>
  <dcterms:created xsi:type="dcterms:W3CDTF">2024-09-28T10:01:51Z</dcterms:created>
  <dcterms:modified xsi:type="dcterms:W3CDTF">2024-09-29T08:01:42Z</dcterms:modified>
</cp:coreProperties>
</file>