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81" r:id="rId4"/>
    <p:sldId id="304" r:id="rId5"/>
    <p:sldId id="294" r:id="rId6"/>
    <p:sldId id="305" r:id="rId7"/>
    <p:sldId id="296" r:id="rId8"/>
    <p:sldId id="306" r:id="rId9"/>
    <p:sldId id="297" r:id="rId10"/>
    <p:sldId id="284" r:id="rId11"/>
    <p:sldId id="307" r:id="rId12"/>
    <p:sldId id="298" r:id="rId13"/>
    <p:sldId id="295" r:id="rId14"/>
    <p:sldId id="308" r:id="rId15"/>
    <p:sldId id="300" r:id="rId16"/>
    <p:sldId id="266" r:id="rId17"/>
    <p:sldId id="310" r:id="rId18"/>
    <p:sldId id="309" r:id="rId19"/>
  </p:sldIdLst>
  <p:sldSz cx="12192000" cy="6858000"/>
  <p:notesSz cx="6858000" cy="9144000"/>
  <p:embeddedFontLst>
    <p:embeddedFont>
      <p:font typeface="Arial Black" panose="020B0A04020102020204" pitchFamily="34" charset="0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Garamond" panose="02020404030301010803" pitchFamily="18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696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pos="384">
          <p15:clr>
            <a:srgbClr val="A4A3A4"/>
          </p15:clr>
        </p15:guide>
        <p15:guide id="6" pos="1536">
          <p15:clr>
            <a:srgbClr val="A4A3A4"/>
          </p15:clr>
        </p15:guide>
        <p15:guide id="7" pos="3960">
          <p15:clr>
            <a:srgbClr val="A4A3A4"/>
          </p15:clr>
        </p15:guide>
        <p15:guide id="8" pos="7296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i9uKa8by8AENsDvwmvklIwsGQo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B5A298-3B06-45DD-BA1D-8B317A8FC8B9}">
  <a:tblStyle styleId="{41B5A298-3B06-45DD-BA1D-8B317A8FC8B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B3CF164-CD4F-49D7-BFEC-E63DF091AB2A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B883480-C09F-4C7B-94FE-935B2FF296BC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55DF1F-B549-454A-A5F7-15C5D339AB7E}" styleName="Table_3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7E7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E7E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Arial"/>
          <a:ea typeface="Arial"/>
          <a:cs typeface="Arial"/>
        </a:font>
        <a:schemeClr val="dk1"/>
      </a:tcTxStyle>
      <a:tcStyle>
        <a:tcBdr/>
      </a:tcStyle>
    </a:seCell>
    <a:swCell>
      <a:tcTxStyle b="on" i="off">
        <a:font>
          <a:latin typeface="Arial"/>
          <a:ea typeface="Arial"/>
          <a:cs typeface="Arial"/>
        </a:font>
        <a:schemeClr val="dk1"/>
      </a:tcTxStyle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  <p:guide pos="6960"/>
        <p:guide orient="horz" pos="1008"/>
        <p:guide pos="384"/>
        <p:guide pos="1536"/>
        <p:guide pos="3960"/>
        <p:guide pos="72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" name="Google Shape;3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7915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9568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chemeClr val="accen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575672" y="389600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 Black"/>
              <a:buNone/>
              <a:defRPr sz="4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subTitle" idx="1"/>
          </p:nvPr>
        </p:nvSpPr>
        <p:spPr>
          <a:xfrm>
            <a:off x="575672" y="4550000"/>
            <a:ext cx="9144000" cy="544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>
            <a:lvl1pPr marR="0" lvl="0" algn="l" rt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ctr" rt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/>
          <p:nvPr/>
        </p:nvSpPr>
        <p:spPr>
          <a:xfrm rot="-5400000" flipH="1">
            <a:off x="5669239" y="334235"/>
            <a:ext cx="3262179" cy="9783338"/>
          </a:xfrm>
          <a:custGeom>
            <a:avLst/>
            <a:gdLst/>
            <a:ahLst/>
            <a:cxnLst/>
            <a:rect l="l" t="t" r="r" b="b"/>
            <a:pathLst>
              <a:path w="2446634" h="7337504" extrusionOk="0">
                <a:moveTo>
                  <a:pt x="2446634" y="7304054"/>
                </a:moveTo>
                <a:cubicBezTo>
                  <a:pt x="2446633" y="4869369"/>
                  <a:pt x="2446632" y="2434685"/>
                  <a:pt x="2446631" y="0"/>
                </a:cubicBezTo>
                <a:lnTo>
                  <a:pt x="2142302" y="903249"/>
                </a:lnTo>
                <a:lnTo>
                  <a:pt x="0" y="7337504"/>
                </a:lnTo>
                <a:lnTo>
                  <a:pt x="2446634" y="7304054"/>
                </a:lnTo>
                <a:close/>
              </a:path>
            </a:pathLst>
          </a:custGeom>
          <a:solidFill>
            <a:srgbClr val="000000">
              <a:alpha val="901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5"/>
          <p:cNvSpPr txBox="1">
            <a:spLocks noGrp="1"/>
          </p:cNvSpPr>
          <p:nvPr>
            <p:ph type="body" idx="2"/>
          </p:nvPr>
        </p:nvSpPr>
        <p:spPr>
          <a:xfrm>
            <a:off x="575672" y="5337129"/>
            <a:ext cx="9144000" cy="50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>
            <a:lvl1pPr marL="457200" marR="0" lvl="0" indent="-228600" algn="l" rt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5"/>
          <p:cNvSpPr/>
          <p:nvPr/>
        </p:nvSpPr>
        <p:spPr>
          <a:xfrm rot="10800000" flipH="1">
            <a:off x="10409503" y="-1"/>
            <a:ext cx="1782495" cy="5337130"/>
          </a:xfrm>
          <a:custGeom>
            <a:avLst/>
            <a:gdLst/>
            <a:ahLst/>
            <a:cxnLst/>
            <a:rect l="l" t="t" r="r" b="b"/>
            <a:pathLst>
              <a:path w="1573014" h="4709905" extrusionOk="0">
                <a:moveTo>
                  <a:pt x="0" y="4709905"/>
                </a:moveTo>
                <a:lnTo>
                  <a:pt x="1573014" y="4709905"/>
                </a:lnTo>
                <a:lnTo>
                  <a:pt x="1573014" y="0"/>
                </a:lnTo>
                <a:close/>
              </a:path>
            </a:pathLst>
          </a:custGeom>
          <a:solidFill>
            <a:schemeClr val="accent2">
              <a:alpha val="8901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1312" y="554100"/>
            <a:ext cx="2641600" cy="649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Only: Blue" type="blank">
  <p:cSld name="BLANK">
    <p:bg>
      <p:bgPr>
        <a:solidFill>
          <a:schemeClr val="accen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/>
        </p:nvSpPr>
        <p:spPr>
          <a:xfrm rot="5400000" flipH="1">
            <a:off x="3766429" y="-3766429"/>
            <a:ext cx="4659141" cy="12191999"/>
          </a:xfrm>
          <a:custGeom>
            <a:avLst/>
            <a:gdLst/>
            <a:ahLst/>
            <a:cxnLst/>
            <a:rect l="l" t="t" r="r" b="b"/>
            <a:pathLst>
              <a:path w="4659141" h="12191999" extrusionOk="0">
                <a:moveTo>
                  <a:pt x="0" y="12191999"/>
                </a:moveTo>
                <a:lnTo>
                  <a:pt x="4659141" y="12191999"/>
                </a:lnTo>
                <a:lnTo>
                  <a:pt x="4659141" y="0"/>
                </a:lnTo>
                <a:lnTo>
                  <a:pt x="4071885" y="0"/>
                </a:lnTo>
                <a:close/>
              </a:path>
            </a:pathLst>
          </a:custGeom>
          <a:solidFill>
            <a:srgbClr val="000000">
              <a:alpha val="901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7"/>
          <p:cNvSpPr/>
          <p:nvPr/>
        </p:nvSpPr>
        <p:spPr>
          <a:xfrm rot="10800000" flipH="1">
            <a:off x="10618986" y="0"/>
            <a:ext cx="1573014" cy="4709905"/>
          </a:xfrm>
          <a:custGeom>
            <a:avLst/>
            <a:gdLst/>
            <a:ahLst/>
            <a:cxnLst/>
            <a:rect l="l" t="t" r="r" b="b"/>
            <a:pathLst>
              <a:path w="1573014" h="4709905" extrusionOk="0">
                <a:moveTo>
                  <a:pt x="0" y="4709905"/>
                </a:moveTo>
                <a:lnTo>
                  <a:pt x="1573014" y="4709905"/>
                </a:lnTo>
                <a:lnTo>
                  <a:pt x="1573014" y="0"/>
                </a:lnTo>
                <a:close/>
              </a:path>
            </a:pathLst>
          </a:custGeom>
          <a:solidFill>
            <a:srgbClr val="000000">
              <a:alpha val="901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dheerj/javascript-interview-questions" TargetMode="External"/><Relationship Id="rId2" Type="http://schemas.openxmlformats.org/officeDocument/2006/relationships/hyperlink" Target="https://github.com/trekhleb/javascript-algorithms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ekhleb/javascript-algorithms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string-to-integer-atoi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>
            <a:spLocks noGrp="1"/>
          </p:cNvSpPr>
          <p:nvPr>
            <p:ph type="ctrTitle"/>
          </p:nvPr>
        </p:nvSpPr>
        <p:spPr>
          <a:xfrm>
            <a:off x="417780" y="4605331"/>
            <a:ext cx="407361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Professional Certificate in Coding</a:t>
            </a:r>
            <a:endParaRPr dirty="0"/>
          </a:p>
        </p:txBody>
      </p:sp>
      <p:sp>
        <p:nvSpPr>
          <p:cNvPr id="35" name="Google Shape;35;p1"/>
          <p:cNvSpPr txBox="1">
            <a:spLocks noGrp="1"/>
          </p:cNvSpPr>
          <p:nvPr>
            <p:ph type="body" idx="2"/>
          </p:nvPr>
        </p:nvSpPr>
        <p:spPr>
          <a:xfrm>
            <a:off x="526962" y="5436328"/>
            <a:ext cx="4224332" cy="857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Office Hour: Puneet Saraswat</a:t>
            </a:r>
          </a:p>
          <a:p>
            <a:pPr marL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 dirty="0">
                <a:solidFill>
                  <a:schemeClr val="lt1"/>
                </a:solidFill>
                <a:latin typeface="Arial"/>
                <a:cs typeface="Arial"/>
                <a:sym typeface="Arial"/>
              </a:rPr>
              <a:t>February 12</a:t>
            </a:r>
            <a:r>
              <a:rPr lang="en-US" baseline="30000" dirty="0">
                <a:solidFill>
                  <a:schemeClr val="lt1"/>
                </a:solidFill>
                <a:latin typeface="Arial"/>
                <a:cs typeface="Arial"/>
                <a:sym typeface="Arial"/>
              </a:rPr>
              <a:t>th</a:t>
            </a:r>
            <a:r>
              <a:rPr lang="en-US" dirty="0">
                <a:solidFill>
                  <a:schemeClr val="lt1"/>
                </a:solidFill>
                <a:latin typeface="Arial"/>
                <a:cs typeface="Arial"/>
                <a:sym typeface="Arial"/>
              </a:rPr>
              <a:t> 2021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2CF6BF-E5EC-407E-9D1A-29DE9D43D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638175"/>
            <a:ext cx="907732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15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C8D8B6-725D-42AF-AEC3-6328B2007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747712"/>
            <a:ext cx="95631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08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CA1AD0-711B-438C-972A-A830C7BB6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833437"/>
            <a:ext cx="99250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68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D00B5D-0C79-4FA9-8B5C-C36A60E1A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647700"/>
            <a:ext cx="86201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31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479082-ABA2-4B8A-85F8-846511F6922B}"/>
              </a:ext>
            </a:extLst>
          </p:cNvPr>
          <p:cNvSpPr txBox="1"/>
          <p:nvPr/>
        </p:nvSpPr>
        <p:spPr>
          <a:xfrm>
            <a:off x="2136530" y="2664069"/>
            <a:ext cx="808232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hlinkClick r:id="rId2"/>
              </a:rPr>
              <a:t>General Questions Interviewers Ask</a:t>
            </a:r>
          </a:p>
          <a:p>
            <a:pPr algn="ctr"/>
            <a:endParaRPr lang="en-US" dirty="0">
              <a:hlinkClick r:id="rId2"/>
            </a:endParaRPr>
          </a:p>
          <a:p>
            <a:pPr algn="ctr"/>
            <a:r>
              <a:rPr lang="en-US" dirty="0">
                <a:hlinkClick r:id="rId3"/>
              </a:rPr>
              <a:t>https://github.com/sudheerj/javascript-interview-questions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05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479082-ABA2-4B8A-85F8-846511F6922B}"/>
              </a:ext>
            </a:extLst>
          </p:cNvPr>
          <p:cNvSpPr txBox="1"/>
          <p:nvPr/>
        </p:nvSpPr>
        <p:spPr>
          <a:xfrm>
            <a:off x="2136530" y="2664069"/>
            <a:ext cx="80823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hlinkClick r:id="rId2"/>
              </a:rPr>
              <a:t>Data Structures and Algorithms: very important to have our fundamentals clear</a:t>
            </a:r>
          </a:p>
          <a:p>
            <a:pPr algn="ctr"/>
            <a:endParaRPr lang="en-US" dirty="0">
              <a:hlinkClick r:id="rId2"/>
            </a:endParaRPr>
          </a:p>
          <a:p>
            <a:pPr algn="ctr"/>
            <a:r>
              <a:rPr lang="en-US" dirty="0">
                <a:hlinkClick r:id="rId2"/>
              </a:rPr>
              <a:t>https://github.com/trekhleb/javascript-algorithms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53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/>
        </p:nvSpPr>
        <p:spPr>
          <a:xfrm>
            <a:off x="4039737" y="2251881"/>
            <a:ext cx="499508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rgbClr val="7E0326"/>
                </a:solidFill>
                <a:latin typeface="Calibri"/>
                <a:ea typeface="Calibri"/>
                <a:cs typeface="Calibri"/>
                <a:sym typeface="Calibri"/>
              </a:rPr>
              <a:t>Let’s Code</a:t>
            </a:r>
            <a:endParaRPr lang="en-US" sz="4800" b="0" i="0" u="none" strike="noStrike" cap="none" dirty="0">
              <a:solidFill>
                <a:srgbClr val="7E03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0"/>
          <p:cNvSpPr txBox="1"/>
          <p:nvPr/>
        </p:nvSpPr>
        <p:spPr>
          <a:xfrm>
            <a:off x="3550170" y="1851771"/>
            <a:ext cx="1483098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 sz="10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6564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0EB4F4-2C68-4B3E-AE11-355EA75323ED}"/>
              </a:ext>
            </a:extLst>
          </p:cNvPr>
          <p:cNvSpPr txBox="1"/>
          <p:nvPr/>
        </p:nvSpPr>
        <p:spPr>
          <a:xfrm>
            <a:off x="3603812" y="2988242"/>
            <a:ext cx="61430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https://leetcode.com/problems/string-to-integer-atoi/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683C6F-181A-4ED1-9041-801926F8C5B2}"/>
              </a:ext>
            </a:extLst>
          </p:cNvPr>
          <p:cNvSpPr txBox="1"/>
          <p:nvPr/>
        </p:nvSpPr>
        <p:spPr>
          <a:xfrm>
            <a:off x="1344706" y="1963134"/>
            <a:ext cx="9027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Implement the </a:t>
            </a:r>
            <a:r>
              <a:rPr lang="en-US" sz="2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myAtoi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(string s) function, which converts a string to a 32-bit signed integer (similar to C/C++'s </a:t>
            </a:r>
            <a:r>
              <a:rPr lang="en-US" sz="2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atoi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function).</a:t>
            </a:r>
          </a:p>
        </p:txBody>
      </p:sp>
    </p:spTree>
    <p:extLst>
      <p:ext uri="{BB962C8B-B14F-4D97-AF65-F5344CB8AC3E}">
        <p14:creationId xmlns:p14="http://schemas.microsoft.com/office/powerpoint/2010/main" val="1475963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/>
        </p:nvSpPr>
        <p:spPr>
          <a:xfrm>
            <a:off x="4039737" y="2251881"/>
            <a:ext cx="499508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rgbClr val="7E0326"/>
                </a:solidFill>
                <a:latin typeface="Calibri"/>
                <a:ea typeface="Calibri"/>
                <a:cs typeface="Calibri"/>
                <a:sym typeface="Calibri"/>
              </a:rPr>
              <a:t>Q/A</a:t>
            </a:r>
            <a:endParaRPr lang="en-US" sz="4800" b="0" i="0" u="none" strike="noStrike" cap="none" dirty="0">
              <a:solidFill>
                <a:srgbClr val="7E03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0"/>
          <p:cNvSpPr txBox="1"/>
          <p:nvPr/>
        </p:nvSpPr>
        <p:spPr>
          <a:xfrm>
            <a:off x="3550170" y="1851771"/>
            <a:ext cx="1483098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 sz="10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516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ctrTitle"/>
          </p:nvPr>
        </p:nvSpPr>
        <p:spPr>
          <a:xfrm>
            <a:off x="391236" y="659200"/>
            <a:ext cx="9144000" cy="1088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40219"/>
                </a:solidFill>
              </a:rPr>
              <a:t>Agenda</a:t>
            </a:r>
            <a:endParaRPr/>
          </a:p>
        </p:txBody>
      </p:sp>
      <p:graphicFrame>
        <p:nvGraphicFramePr>
          <p:cNvPr id="74" name="Google Shape;74;p9"/>
          <p:cNvGraphicFramePr/>
          <p:nvPr>
            <p:extLst>
              <p:ext uri="{D42A27DB-BD31-4B8C-83A1-F6EECF244321}">
                <p14:modId xmlns:p14="http://schemas.microsoft.com/office/powerpoint/2010/main" val="3170721465"/>
              </p:ext>
            </p:extLst>
          </p:nvPr>
        </p:nvGraphicFramePr>
        <p:xfrm>
          <a:off x="4665030" y="659200"/>
          <a:ext cx="4995300" cy="5587135"/>
        </p:xfrm>
        <a:graphic>
          <a:graphicData uri="http://schemas.openxmlformats.org/drawingml/2006/table">
            <a:tbl>
              <a:tblPr>
                <a:noFill/>
                <a:tableStyleId>{41B5A298-3B06-45DD-BA1D-8B317A8FC8B9}</a:tableStyleId>
              </a:tblPr>
              <a:tblGrid>
                <a:gridCol w="163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endParaRPr/>
                    </a:p>
                  </a:txBody>
                  <a:tcPr marL="89925" marR="89925" marT="45725" marB="45725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New Learnings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Big O Notation/ Complexity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FAQs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  <a:tabLst/>
                        <a:defRPr/>
                      </a:pPr>
                      <a:r>
                        <a:rPr lang="en-US" sz="20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Structures/Algorithms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endParaRPr lang="en-US" sz="20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25" marR="89925" marT="45725" marB="45725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/>
                    </a:p>
                  </a:txBody>
                  <a:tcPr marL="89925" marR="89925" marT="45725" marB="45725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Let’s Code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A very common question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endParaRPr dirty="0"/>
                    </a:p>
                  </a:txBody>
                  <a:tcPr marL="89925" marR="89925" marT="45725" marB="45725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3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/>
                    </a:p>
                  </a:txBody>
                  <a:tcPr marL="89925" marR="89925" marT="45725" marB="45725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Q/A</a:t>
                      </a:r>
                      <a:endParaRPr dirty="0"/>
                    </a:p>
                  </a:txBody>
                  <a:tcPr marL="89925" marR="89925" marT="45725" marB="45725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180FBB-661B-49F1-B920-98A39341C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31" y="1450730"/>
            <a:ext cx="10885738" cy="377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7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00B5E5-13CD-4F57-8B12-A6AED6E1A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89" y="1614992"/>
            <a:ext cx="11479822" cy="3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3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85451D-21D9-4571-99E2-86341C69C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92" y="941607"/>
            <a:ext cx="10684838" cy="497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1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330DBA-B0FE-49B1-A520-798BF0C1C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007" y="783614"/>
            <a:ext cx="9047985" cy="529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4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7517D7-22DD-4F00-AD5D-F96DD7DBC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204" y="624253"/>
            <a:ext cx="9121591" cy="537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06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66874F-CDFA-4708-8B8F-0C09ECEA5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398" y="861645"/>
            <a:ext cx="7807203" cy="466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21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04AA3F-CBE1-48FD-AF52-24D03091D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487606"/>
            <a:ext cx="88487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38178"/>
      </p:ext>
    </p:extLst>
  </p:cSld>
  <p:clrMapOvr>
    <a:masterClrMapping/>
  </p:clrMapOvr>
</p:sld>
</file>

<file path=ppt/theme/theme1.xml><?xml version="1.0" encoding="utf-8"?>
<a:theme xmlns:a="http://schemas.openxmlformats.org/drawingml/2006/main" name="Wharton 2016 16:9">
  <a:themeElements>
    <a:clrScheme name="Wharton 2016">
      <a:dk1>
        <a:srgbClr val="2D2C41"/>
      </a:dk1>
      <a:lt1>
        <a:srgbClr val="FFFFFF"/>
      </a:lt1>
      <a:dk2>
        <a:srgbClr val="004785"/>
      </a:dk2>
      <a:lt2>
        <a:srgbClr val="EEEDEA"/>
      </a:lt2>
      <a:accent1>
        <a:srgbClr val="004785"/>
      </a:accent1>
      <a:accent2>
        <a:srgbClr val="A90533"/>
      </a:accent2>
      <a:accent3>
        <a:srgbClr val="026CB5"/>
      </a:accent3>
      <a:accent4>
        <a:srgbClr val="06AAFC"/>
      </a:accent4>
      <a:accent5>
        <a:srgbClr val="96227D"/>
      </a:accent5>
      <a:accent6>
        <a:srgbClr val="D7BC6A"/>
      </a:accent6>
      <a:hlink>
        <a:srgbClr val="06AAFC"/>
      </a:hlink>
      <a:folHlink>
        <a:srgbClr val="06AAF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118</Words>
  <Application>Microsoft Office PowerPoint</Application>
  <PresentationFormat>Widescreen</PresentationFormat>
  <Paragraphs>27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Garamond</vt:lpstr>
      <vt:lpstr>Arial Black</vt:lpstr>
      <vt:lpstr>Calibri</vt:lpstr>
      <vt:lpstr>Wharton 2016 16:9</vt:lpstr>
      <vt:lpstr>Professional Certificate in Coding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Certificate in Coding</dc:title>
  <dc:creator>Matthew Byers</dc:creator>
  <cp:lastModifiedBy>Viren Desai</cp:lastModifiedBy>
  <cp:revision>89</cp:revision>
  <dcterms:created xsi:type="dcterms:W3CDTF">2016-03-10T13:41:29Z</dcterms:created>
  <dcterms:modified xsi:type="dcterms:W3CDTF">2021-02-14T18:31:07Z</dcterms:modified>
</cp:coreProperties>
</file>