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4"/>
    <p:restoredTop sz="94662"/>
  </p:normalViewPr>
  <p:slideViewPr>
    <p:cSldViewPr snapToGrid="0">
      <p:cViewPr>
        <p:scale>
          <a:sx n="75" d="100"/>
          <a:sy n="75" d="100"/>
        </p:scale>
        <p:origin x="-51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A625-0F2F-39DC-6645-A5F2CFD30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MAT-311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C4521-C7E7-6886-52EF-389B4AC14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Andreson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4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BB05-C5F0-9885-3C86-A7B79976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Naïve-Bayes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1523-AFBA-3A2F-C9E2-A8D60EE6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Naïve Bayes had a:</a:t>
            </a:r>
          </a:p>
          <a:p>
            <a:pPr lvl="1"/>
            <a:r>
              <a:rPr lang="en-US" sz="3200" dirty="0"/>
              <a:t>precision of 0.78</a:t>
            </a:r>
          </a:p>
          <a:p>
            <a:pPr lvl="1"/>
            <a:r>
              <a:rPr lang="en-US" sz="3200" dirty="0"/>
              <a:t>recall of 0.79</a:t>
            </a:r>
          </a:p>
          <a:p>
            <a:pPr lvl="1"/>
            <a:r>
              <a:rPr lang="en-US" sz="3200" dirty="0"/>
              <a:t>f1-score of 0.78</a:t>
            </a:r>
          </a:p>
        </p:txBody>
      </p:sp>
    </p:spTree>
    <p:extLst>
      <p:ext uri="{BB962C8B-B14F-4D97-AF65-F5344CB8AC3E}">
        <p14:creationId xmlns:p14="http://schemas.microsoft.com/office/powerpoint/2010/main" val="250559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925493-D13B-9BDC-2CD9-D5596909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Naïve Bayes graphs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9EF99C82-C860-DEAB-E2F9-9F4D06B75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524" y="612574"/>
            <a:ext cx="4253781" cy="3864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61D88A-E246-864B-3BE5-944F85BB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650426"/>
            <a:ext cx="5300660" cy="38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18BC6-67C1-3CB0-3F59-4D0B310E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B748-E822-3964-30A3-3A8F6131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EC2F-B575-CA81-0F47-0908D867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Decision Tree had a:</a:t>
            </a:r>
          </a:p>
          <a:p>
            <a:pPr lvl="1"/>
            <a:r>
              <a:rPr lang="en-US" sz="3200" dirty="0"/>
              <a:t>precision of 0.73</a:t>
            </a:r>
          </a:p>
          <a:p>
            <a:pPr lvl="1"/>
            <a:r>
              <a:rPr lang="en-US" sz="3200" dirty="0"/>
              <a:t>recall of 0.72</a:t>
            </a:r>
          </a:p>
          <a:p>
            <a:pPr lvl="1"/>
            <a:r>
              <a:rPr lang="en-US" sz="3200" dirty="0"/>
              <a:t>f1-score of 0.73</a:t>
            </a:r>
          </a:p>
        </p:txBody>
      </p:sp>
    </p:spTree>
    <p:extLst>
      <p:ext uri="{BB962C8B-B14F-4D97-AF65-F5344CB8AC3E}">
        <p14:creationId xmlns:p14="http://schemas.microsoft.com/office/powerpoint/2010/main" val="254239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4A034-5322-2D82-76EC-950D116C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Decision Tree Graphs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C2675A-3608-4043-3A49-80415C6D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24" y="612574"/>
            <a:ext cx="4253781" cy="3864547"/>
          </a:xfrm>
          <a:prstGeom prst="rect">
            <a:avLst/>
          </a:prstGeom>
        </p:spPr>
      </p:pic>
      <p:pic>
        <p:nvPicPr>
          <p:cNvPr id="9" name="Picture 8" descr="A blue and orange line&#10;&#10;AI-generated content may be incorrect.">
            <a:extLst>
              <a:ext uri="{FF2B5EF4-FFF2-40B4-BE49-F238E27FC236}">
                <a16:creationId xmlns:a16="http://schemas.microsoft.com/office/drawing/2014/main" id="{3F126A09-662B-12CA-4EC0-B6043806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650426"/>
            <a:ext cx="5300660" cy="38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9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107CA7-486D-EA10-28AF-4DA0A48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The decision tree in question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824EA9-F741-0F23-EB41-B88798CF3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927" y="626940"/>
            <a:ext cx="8051140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9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C5902A-8DF9-42D8-02EC-7CC76DD7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14" y="5419241"/>
            <a:ext cx="9435152" cy="789673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Which Model is best?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KNN had the best ROC curve at 0.8441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line drawn on a white background&#10;&#10;AI-generated content may be incorrect.">
            <a:extLst>
              <a:ext uri="{FF2B5EF4-FFF2-40B4-BE49-F238E27FC236}">
                <a16:creationId xmlns:a16="http://schemas.microsoft.com/office/drawing/2014/main" id="{F0BF8797-443E-39C6-F438-6EBB6C10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84457"/>
            <a:ext cx="3539970" cy="2549512"/>
          </a:xfrm>
          <a:prstGeom prst="rect">
            <a:avLst/>
          </a:prstGeom>
        </p:spPr>
      </p:pic>
      <p:pic>
        <p:nvPicPr>
          <p:cNvPr id="9" name="Picture 8" descr="A blue and orange line&#10;&#10;AI-generated content may be incorrect.">
            <a:extLst>
              <a:ext uri="{FF2B5EF4-FFF2-40B4-BE49-F238E27FC236}">
                <a16:creationId xmlns:a16="http://schemas.microsoft.com/office/drawing/2014/main" id="{599A078C-D113-089C-65E3-453DA52D0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723" y="1298091"/>
            <a:ext cx="3539970" cy="2549512"/>
          </a:xfrm>
          <a:prstGeom prst="rect">
            <a:avLst/>
          </a:prstGeom>
        </p:spPr>
      </p:pic>
      <p:pic>
        <p:nvPicPr>
          <p:cNvPr id="8" name="Picture 7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E7899185-35A9-9390-C5AB-E57BC1A5F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181" y="1294717"/>
            <a:ext cx="3536347" cy="25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3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B7D4BD-39C1-3089-C0A1-11A7FFCF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Which model is best?</a:t>
            </a: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52440F-F9A7-BAED-882C-C6E0C527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6205"/>
            <a:ext cx="3539970" cy="3216051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7CE823-10AF-DD64-EC30-DC53D179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48" y="657627"/>
            <a:ext cx="3539970" cy="321605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CCDB50-8F73-18B5-7AB7-A2E7AED91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674" y="659272"/>
            <a:ext cx="3536347" cy="3212760"/>
          </a:xfrm>
          <a:prstGeom prst="rect">
            <a:avLst/>
          </a:prstGeom>
        </p:spPr>
      </p:pic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9D7014F2-5C49-AAA1-C377-9C95F44A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As you can see, they are all similar in performance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Naïve bayes is the winner because it had the least amount of False Negatives, which is important when flagging people for potential diseases.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It also had the second highest AUC at 0.7919</a:t>
            </a:r>
          </a:p>
        </p:txBody>
      </p:sp>
    </p:spTree>
    <p:extLst>
      <p:ext uri="{BB962C8B-B14F-4D97-AF65-F5344CB8AC3E}">
        <p14:creationId xmlns:p14="http://schemas.microsoft.com/office/powerpoint/2010/main" val="362329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60BC-312F-CEAA-3517-FFBFF728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on 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1434-D75C-AD0B-ADBE-2DF9CB92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naïve bayes on the testing data resulted in these scores:</a:t>
            </a:r>
          </a:p>
          <a:p>
            <a:pPr lvl="1"/>
            <a:r>
              <a:rPr lang="en-US" sz="3200" dirty="0"/>
              <a:t>Precision of 0.84</a:t>
            </a:r>
          </a:p>
          <a:p>
            <a:pPr lvl="1"/>
            <a:r>
              <a:rPr lang="en-US" sz="3200" dirty="0"/>
              <a:t>Recall of 0.84</a:t>
            </a:r>
          </a:p>
          <a:p>
            <a:pPr lvl="1"/>
            <a:r>
              <a:rPr lang="en-US" sz="3200" dirty="0"/>
              <a:t>f1-score of 0.84</a:t>
            </a:r>
          </a:p>
        </p:txBody>
      </p:sp>
    </p:spTree>
    <p:extLst>
      <p:ext uri="{BB962C8B-B14F-4D97-AF65-F5344CB8AC3E}">
        <p14:creationId xmlns:p14="http://schemas.microsoft.com/office/powerpoint/2010/main" val="232747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A1A4D4-EE60-7BC1-28FD-C7834EB7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Validation vs. Testing Confusion Matrix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8E548-0DF3-42A7-21CC-3F999EC3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24" y="612574"/>
            <a:ext cx="4253781" cy="3864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6161B-FBD5-C936-7FDF-564AA375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51" y="626940"/>
            <a:ext cx="4378892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D959D9-A42B-FDA2-3D87-B84C705D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 you can see, Naïve Bayes outperformed itself on the testing data by quite a bit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8A39A0-6C9B-9B92-DB0D-E4380DF8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37776"/>
            <a:ext cx="5295896" cy="3814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863E62-6C03-26E8-E020-0E686691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650426"/>
            <a:ext cx="5300660" cy="38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7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F7A4-6E15-EE13-999F-E7BCEDA8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3285-7929-77BA-8197-5A761EEE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Diabetes affects over 400 million people worldwide</a:t>
            </a:r>
          </a:p>
          <a:p>
            <a:r>
              <a:rPr lang="en-US" dirty="0"/>
              <a:t>Correct diagnosis is crucial, especially for people that develop diabetes later in life. It can prevent complications or even death.</a:t>
            </a:r>
          </a:p>
          <a:p>
            <a:r>
              <a:rPr lang="en-US" dirty="0"/>
              <a:t>ML can help health providers flag at risk people for further testing.</a:t>
            </a:r>
          </a:p>
        </p:txBody>
      </p:sp>
    </p:spTree>
    <p:extLst>
      <p:ext uri="{BB962C8B-B14F-4D97-AF65-F5344CB8AC3E}">
        <p14:creationId xmlns:p14="http://schemas.microsoft.com/office/powerpoint/2010/main" val="255680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64D3-5AE8-7B1E-9486-65137DE2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1D50-22AE-1FF9-086A-FBC95EBB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  <a:p>
            <a:pPr lvl="1"/>
            <a:r>
              <a:rPr lang="en-US" dirty="0"/>
              <a:t>All models scored very well</a:t>
            </a:r>
          </a:p>
          <a:p>
            <a:pPr lvl="1"/>
            <a:r>
              <a:rPr lang="en-US" dirty="0"/>
              <a:t>Good starting point for flagging patients who might be at risk, and then testing from there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Bias towards one gender and ethnicity</a:t>
            </a:r>
          </a:p>
          <a:p>
            <a:pPr lvl="1"/>
            <a:r>
              <a:rPr lang="en-US" dirty="0"/>
              <a:t>Still a small dataset at just over 750 rows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3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CEB0-285F-9618-DD2A-80122AE3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898B-FD8B-BEFA-DCDF-629CBA7E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7982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32AF-3FB4-73D8-783B-CBA6803A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C831-E7A1-CAEB-DC1E-34079C3C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953835"/>
            <a:ext cx="6281873" cy="5248622"/>
          </a:xfrm>
        </p:spPr>
        <p:txBody>
          <a:bodyPr/>
          <a:lstStyle/>
          <a:p>
            <a:r>
              <a:rPr lang="en-US" dirty="0"/>
              <a:t>Sourced from Kaggle</a:t>
            </a:r>
          </a:p>
          <a:p>
            <a:r>
              <a:rPr lang="en-US" dirty="0"/>
              <a:t>Originally created by the National Institute of Diabetes and Digestive and Kidney Diseases (NIH)</a:t>
            </a:r>
          </a:p>
          <a:p>
            <a:r>
              <a:rPr lang="en-US" dirty="0"/>
              <a:t>Data was taken from Indian women who were screened for diabetes</a:t>
            </a:r>
          </a:p>
          <a:p>
            <a:r>
              <a:rPr lang="en-US" dirty="0"/>
              <a:t>CSV file includes 768 Observations and 8 features</a:t>
            </a:r>
          </a:p>
          <a:p>
            <a:r>
              <a:rPr lang="en-US" dirty="0"/>
              <a:t>Target: 1 = diabetic, 0 = non-diabetic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3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C657A1-3D0C-1975-2B22-4752481E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38" y="192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87DD4B-B342-2B82-F876-C73E175B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07896"/>
              </p:ext>
            </p:extLst>
          </p:nvPr>
        </p:nvGraphicFramePr>
        <p:xfrm>
          <a:off x="2025652" y="1218089"/>
          <a:ext cx="81279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657">
                  <a:extLst>
                    <a:ext uri="{9D8B030D-6E8A-4147-A177-3AD203B41FA5}">
                      <a16:colId xmlns:a16="http://schemas.microsoft.com/office/drawing/2014/main" val="5187696"/>
                    </a:ext>
                  </a:extLst>
                </a:gridCol>
                <a:gridCol w="2282009">
                  <a:extLst>
                    <a:ext uri="{9D8B030D-6E8A-4147-A177-3AD203B41FA5}">
                      <a16:colId xmlns:a16="http://schemas.microsoft.com/office/drawing/2014/main" val="3128389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1012647"/>
                    </a:ext>
                  </a:extLst>
                </a:gridCol>
              </a:tblGrid>
              <a:tr h="343828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338252"/>
                  </a:ext>
                </a:extLst>
              </a:tr>
              <a:tr h="601699">
                <a:tc>
                  <a:txBody>
                    <a:bodyPr/>
                    <a:lstStyle/>
                    <a:p>
                      <a:r>
                        <a:rPr lang="en-US"/>
                        <a:t>Pregnancies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times pregnant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557578"/>
                  </a:ext>
                </a:extLst>
              </a:tr>
              <a:tr h="601699">
                <a:tc>
                  <a:txBody>
                    <a:bodyPr/>
                    <a:lstStyle/>
                    <a:p>
                      <a:r>
                        <a:rPr lang="en-US"/>
                        <a:t>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Plasma glucose concentration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249857"/>
                  </a:ext>
                </a:extLst>
              </a:tr>
              <a:tr h="601699">
                <a:tc>
                  <a:txBody>
                    <a:bodyPr/>
                    <a:lstStyle/>
                    <a:p>
                      <a:r>
                        <a:rPr lang="en-US"/>
                        <a:t>BloodPressure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Diastolic blood pressure (mm Hg)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987411"/>
                  </a:ext>
                </a:extLst>
              </a:tr>
              <a:tr h="601699">
                <a:tc>
                  <a:txBody>
                    <a:bodyPr/>
                    <a:lstStyle/>
                    <a:p>
                      <a:r>
                        <a:rPr lang="en-US"/>
                        <a:t>SkinThickness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Triceps skinfold thickness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41563"/>
                  </a:ext>
                </a:extLst>
              </a:tr>
              <a:tr h="601699">
                <a:tc>
                  <a:txBody>
                    <a:bodyPr/>
                    <a:lstStyle/>
                    <a:p>
                      <a:r>
                        <a:rPr lang="en-US"/>
                        <a:t>Insulin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2-hour serum insulin (mu U/ml)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444153"/>
                  </a:ext>
                </a:extLst>
              </a:tr>
              <a:tr h="601699">
                <a:tc>
                  <a:txBody>
                    <a:bodyPr/>
                    <a:lstStyle/>
                    <a:p>
                      <a:r>
                        <a:rPr lang="en-US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Body Mass Index (kg/m²)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943292"/>
                  </a:ext>
                </a:extLst>
              </a:tr>
              <a:tr h="601699">
                <a:tc>
                  <a:txBody>
                    <a:bodyPr/>
                    <a:lstStyle/>
                    <a:p>
                      <a:r>
                        <a:rPr lang="en-US"/>
                        <a:t>DiabetesPedigreeFunction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Diabetes risk score from family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064142"/>
                  </a:ext>
                </a:extLst>
              </a:tr>
              <a:tr h="348603"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in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97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4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BB95-3113-9FF7-7D9E-612C2003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50CE-E1AC-D15D-16C7-8C093BD8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for missing values (none)</a:t>
            </a:r>
          </a:p>
          <a:p>
            <a:r>
              <a:rPr lang="en-US" dirty="0"/>
              <a:t>Decision Tree used for feature importance (entropy)</a:t>
            </a:r>
          </a:p>
          <a:p>
            <a:r>
              <a:rPr lang="en-US" dirty="0"/>
              <a:t>Kept top 5 most influential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F96DAC-5A81-91D5-3D06-28E7A773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Bar Chart of Features ordered by importance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and white graph&#10;&#10;AI-generated content may be incorrect.">
            <a:extLst>
              <a:ext uri="{FF2B5EF4-FFF2-40B4-BE49-F238E27FC236}">
                <a16:creationId xmlns:a16="http://schemas.microsoft.com/office/drawing/2014/main" id="{41A35E4C-4278-5769-8231-0197B0395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62" y="1412713"/>
            <a:ext cx="6120318" cy="40417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746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F7FF-460A-5C0A-9DA9-C610BE03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C151-F6C1-E14A-B346-34A49CDB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347196"/>
            <a:ext cx="6281873" cy="5389270"/>
          </a:xfrm>
        </p:spPr>
        <p:txBody>
          <a:bodyPr/>
          <a:lstStyle/>
          <a:p>
            <a:r>
              <a:rPr lang="en-US" dirty="0"/>
              <a:t>Used test_train_split to split dataset</a:t>
            </a:r>
          </a:p>
          <a:p>
            <a:r>
              <a:rPr lang="en-US" dirty="0"/>
              <a:t>Split based on</a:t>
            </a:r>
          </a:p>
          <a:p>
            <a:pPr lvl="1"/>
            <a:r>
              <a:rPr lang="en-US" dirty="0"/>
              <a:t>70% Training</a:t>
            </a:r>
          </a:p>
          <a:p>
            <a:pPr lvl="1"/>
            <a:r>
              <a:rPr lang="en-US" dirty="0"/>
              <a:t>20%Validation</a:t>
            </a:r>
          </a:p>
          <a:p>
            <a:pPr lvl="1"/>
            <a:r>
              <a:rPr lang="en-US" dirty="0"/>
              <a:t>10% Testing</a:t>
            </a:r>
          </a:p>
          <a:p>
            <a:r>
              <a:rPr lang="en-US" dirty="0"/>
              <a:t>Same training and validation data were used for each classification method</a:t>
            </a:r>
          </a:p>
          <a:p>
            <a:r>
              <a:rPr lang="en-US" dirty="0"/>
              <a:t>Held test set until final evaluation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2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C6C-4E45-9966-1580-B4FF85BF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5BA-91BE-0147-8C02-AF8D6D91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with K values of 1,3,5,7,9</a:t>
            </a:r>
          </a:p>
          <a:p>
            <a:r>
              <a:rPr lang="en-US" dirty="0"/>
              <a:t>Best performance with K=9 with an accuracy of 0.7727</a:t>
            </a:r>
          </a:p>
          <a:p>
            <a:r>
              <a:rPr lang="en-US" dirty="0"/>
              <a:t>K=9 had a:</a:t>
            </a:r>
          </a:p>
          <a:p>
            <a:pPr lvl="1"/>
            <a:r>
              <a:rPr lang="en-US" dirty="0"/>
              <a:t>Precision of 0.85</a:t>
            </a:r>
          </a:p>
          <a:p>
            <a:pPr lvl="1"/>
            <a:r>
              <a:rPr lang="en-US" dirty="0"/>
              <a:t>Recall of 0.84</a:t>
            </a:r>
          </a:p>
          <a:p>
            <a:pPr lvl="1"/>
            <a:r>
              <a:rPr lang="en-US" dirty="0"/>
              <a:t>f-1 of 0.84</a:t>
            </a:r>
          </a:p>
        </p:txBody>
      </p:sp>
    </p:spTree>
    <p:extLst>
      <p:ext uri="{BB962C8B-B14F-4D97-AF65-F5344CB8AC3E}">
        <p14:creationId xmlns:p14="http://schemas.microsoft.com/office/powerpoint/2010/main" val="28473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94B5F4-645A-F4B6-0ACB-D54ADB95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KNN graphs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D05DBF-C237-0EE0-0810-5A053B4B1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524" y="612574"/>
            <a:ext cx="4253781" cy="3864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AD7D44-7045-8EC0-9A42-20576ECE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650426"/>
            <a:ext cx="5300660" cy="38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639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478</Words>
  <Application>Microsoft Macintosh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 Light</vt:lpstr>
      <vt:lpstr>Rockwell</vt:lpstr>
      <vt:lpstr>Wingdings</vt:lpstr>
      <vt:lpstr>Atlas</vt:lpstr>
      <vt:lpstr>MAT-311 Final Project</vt:lpstr>
      <vt:lpstr>Problem Statement</vt:lpstr>
      <vt:lpstr>Dataset Overview</vt:lpstr>
      <vt:lpstr>Features</vt:lpstr>
      <vt:lpstr>EDA</vt:lpstr>
      <vt:lpstr>Bar Chart of Features ordered by importance</vt:lpstr>
      <vt:lpstr>Data Splitting</vt:lpstr>
      <vt:lpstr>KNN Classification</vt:lpstr>
      <vt:lpstr>KNN graphs</vt:lpstr>
      <vt:lpstr>Naïve-Bayes Classification</vt:lpstr>
      <vt:lpstr>Naïve Bayes graphs</vt:lpstr>
      <vt:lpstr>Decision Tree Classification</vt:lpstr>
      <vt:lpstr>Decision Tree Graphs</vt:lpstr>
      <vt:lpstr>The decision tree in question</vt:lpstr>
      <vt:lpstr>Which Model is best?  KNN had the best ROC curve at 0.8441</vt:lpstr>
      <vt:lpstr>Which model is best?</vt:lpstr>
      <vt:lpstr>Naïve Bayes on Testing data</vt:lpstr>
      <vt:lpstr>Validation vs. Testing Confusion Matrix</vt:lpstr>
      <vt:lpstr> As you can see, Naïve Bayes outperformed itself on the testing data by quite a bit</vt:lpstr>
      <vt:lpstr>Impact and Limitations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Andreson</dc:creator>
  <cp:lastModifiedBy>Samuel Andreson</cp:lastModifiedBy>
  <cp:revision>1</cp:revision>
  <dcterms:created xsi:type="dcterms:W3CDTF">2025-05-11T22:09:44Z</dcterms:created>
  <dcterms:modified xsi:type="dcterms:W3CDTF">2025-05-12T01:22:03Z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7a65dd-c0e6-4ab7-89de-346beef98a3a_Enabled">
    <vt:lpwstr>true</vt:lpwstr>
  </property>
  <property fmtid="{D5CDD505-2E9C-101B-9397-08002B2CF9AE}" pid="3" name="MSIP_Label_587a65dd-c0e6-4ab7-89de-346beef98a3a_SetDate">
    <vt:lpwstr>2025-05-12T01:22:03Z</vt:lpwstr>
  </property>
  <property fmtid="{D5CDD505-2E9C-101B-9397-08002B2CF9AE}" pid="4" name="MSIP_Label_587a65dd-c0e6-4ab7-89de-346beef98a3a_Method">
    <vt:lpwstr>Standard</vt:lpwstr>
  </property>
  <property fmtid="{D5CDD505-2E9C-101B-9397-08002B2CF9AE}" pid="5" name="MSIP_Label_587a65dd-c0e6-4ab7-89de-346beef98a3a_Name">
    <vt:lpwstr>defa4170-0d19-0005-0004-bc88714345d2</vt:lpwstr>
  </property>
  <property fmtid="{D5CDD505-2E9C-101B-9397-08002B2CF9AE}" pid="6" name="MSIP_Label_587a65dd-c0e6-4ab7-89de-346beef98a3a_SiteId">
    <vt:lpwstr>81512e77-de2a-48d2-a488-859f215b15c1</vt:lpwstr>
  </property>
  <property fmtid="{D5CDD505-2E9C-101B-9397-08002B2CF9AE}" pid="7" name="MSIP_Label_587a65dd-c0e6-4ab7-89de-346beef98a3a_ActionId">
    <vt:lpwstr>7f296076-f0ab-4576-896d-68b197893a0c</vt:lpwstr>
  </property>
  <property fmtid="{D5CDD505-2E9C-101B-9397-08002B2CF9AE}" pid="8" name="MSIP_Label_587a65dd-c0e6-4ab7-89de-346beef98a3a_ContentBits">
    <vt:lpwstr>0</vt:lpwstr>
  </property>
  <property fmtid="{D5CDD505-2E9C-101B-9397-08002B2CF9AE}" pid="9" name="MSIP_Label_587a65dd-c0e6-4ab7-89de-346beef98a3a_Tag">
    <vt:lpwstr>50, 3, 0, 1</vt:lpwstr>
  </property>
</Properties>
</file>