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345" r:id="rId3"/>
    <p:sldId id="615" r:id="rId4"/>
    <p:sldId id="617" r:id="rId5"/>
    <p:sldId id="618" r:id="rId6"/>
    <p:sldId id="619" r:id="rId7"/>
    <p:sldId id="623" r:id="rId8"/>
    <p:sldId id="624" r:id="rId9"/>
    <p:sldId id="641" r:id="rId10"/>
    <p:sldId id="642" r:id="rId11"/>
    <p:sldId id="643" r:id="rId12"/>
    <p:sldId id="625" r:id="rId13"/>
    <p:sldId id="626" r:id="rId14"/>
    <p:sldId id="627" r:id="rId15"/>
    <p:sldId id="628" r:id="rId16"/>
    <p:sldId id="629" r:id="rId17"/>
    <p:sldId id="630" r:id="rId18"/>
    <p:sldId id="631" r:id="rId19"/>
    <p:sldId id="632" r:id="rId20"/>
    <p:sldId id="633" r:id="rId21"/>
    <p:sldId id="634" r:id="rId22"/>
    <p:sldId id="636" r:id="rId23"/>
    <p:sldId id="635" r:id="rId24"/>
    <p:sldId id="637" r:id="rId25"/>
    <p:sldId id="644" r:id="rId26"/>
    <p:sldId id="638" r:id="rId27"/>
    <p:sldId id="639" r:id="rId28"/>
    <p:sldId id="640" r:id="rId29"/>
    <p:sldId id="645" r:id="rId30"/>
    <p:sldId id="646" r:id="rId31"/>
    <p:sldId id="648" r:id="rId32"/>
    <p:sldId id="647" r:id="rId33"/>
    <p:sldId id="620" r:id="rId34"/>
    <p:sldId id="621" r:id="rId35"/>
    <p:sldId id="622" r:id="rId36"/>
  </p:sldIdLst>
  <p:sldSz cx="5765800" cy="3244850"/>
  <p:notesSz cx="5765800" cy="3244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573E"/>
    <a:srgbClr val="AC8260"/>
    <a:srgbClr val="0DB315"/>
    <a:srgbClr val="24E3E8"/>
    <a:srgbClr val="FF00FF"/>
    <a:srgbClr val="DC30B7"/>
    <a:srgbClr val="FFBDFF"/>
    <a:srgbClr val="0000CC"/>
    <a:srgbClr val="F2DCDB"/>
    <a:srgbClr val="B5E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90" autoAdjust="0"/>
    <p:restoredTop sz="95249" autoAdjust="0"/>
  </p:normalViewPr>
  <p:slideViewPr>
    <p:cSldViewPr>
      <p:cViewPr>
        <p:scale>
          <a:sx n="150" d="100"/>
          <a:sy n="150" d="100"/>
        </p:scale>
        <p:origin x="206" y="36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265488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B30F5-3943-452D-93E2-5DF09C09B9A2}" type="datetimeFigureOut">
              <a:rPr lang="en-US" smtClean="0"/>
              <a:t>14-Apr-19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265488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D65BD-156F-4098-9F23-2887C287F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82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9285" y="114129"/>
            <a:ext cx="5107228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14-Apr-19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9285" y="114129"/>
            <a:ext cx="1911350" cy="215444"/>
          </a:xfrm>
        </p:spPr>
        <p:txBody>
          <a:bodyPr lIns="0" tIns="0" rIns="0" bIns="0"/>
          <a:lstStyle>
            <a:lvl1pPr>
              <a:defRPr sz="1400" b="0" i="0" strike="noStrike">
                <a:solidFill>
                  <a:srgbClr val="EF6C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22373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14-Apr-19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  <p:sp>
        <p:nvSpPr>
          <p:cNvPr id="7" name="object 2"/>
          <p:cNvSpPr txBox="1">
            <a:spLocks/>
          </p:cNvSpPr>
          <p:nvPr userDrawn="1"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Linear Algebra Review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9285" y="114129"/>
            <a:ext cx="1911350" cy="215444"/>
          </a:xfrm>
        </p:spPr>
        <p:txBody>
          <a:bodyPr lIns="0" tIns="0" rIns="0" bIns="0"/>
          <a:lstStyle>
            <a:lvl1pPr>
              <a:defRPr sz="1400" b="0" i="0">
                <a:solidFill>
                  <a:srgbClr val="EF6C00"/>
                </a:solidFill>
                <a:latin typeface="Trebuchet MS"/>
                <a:cs typeface="Trebuchet MS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14-Apr-19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9285" y="114129"/>
            <a:ext cx="1911350" cy="215444"/>
          </a:xfrm>
        </p:spPr>
        <p:txBody>
          <a:bodyPr lIns="0" tIns="0" rIns="0" bIns="0"/>
          <a:lstStyle>
            <a:lvl1pPr>
              <a:defRPr sz="1400" b="0" i="0">
                <a:solidFill>
                  <a:srgbClr val="EF6C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14-Apr-19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14-Apr-19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9285" y="114129"/>
            <a:ext cx="1911350" cy="26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cs typeface="Trebuchet MS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9188" y="723157"/>
            <a:ext cx="4927422" cy="10045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22373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14-Apr-19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05945" y="2972018"/>
            <a:ext cx="165735" cy="155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1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>
        <a:defRPr sz="1400" b="0"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gif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4.png"/><Relationship Id="rId7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4.png"/><Relationship Id="rId7" Type="http://schemas.openxmlformats.org/officeDocument/2006/relationships/image" Target="../media/image4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8.png"/><Relationship Id="rId4" Type="http://schemas.openxmlformats.org/officeDocument/2006/relationships/image" Target="../media/image36.png"/><Relationship Id="rId9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8.png"/><Relationship Id="rId3" Type="http://schemas.openxmlformats.org/officeDocument/2006/relationships/image" Target="../media/image34.png"/><Relationship Id="rId7" Type="http://schemas.openxmlformats.org/officeDocument/2006/relationships/image" Target="../media/image40.png"/><Relationship Id="rId12" Type="http://schemas.openxmlformats.org/officeDocument/2006/relationships/image" Target="../media/image4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6.png"/><Relationship Id="rId5" Type="http://schemas.openxmlformats.org/officeDocument/2006/relationships/image" Target="../media/image36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3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gif"/><Relationship Id="rId4" Type="http://schemas.openxmlformats.org/officeDocument/2006/relationships/hyperlink" Target="https://physics.blogberth.com/2017/08/11/f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7294" y="1502707"/>
            <a:ext cx="2611806" cy="3302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2050" b="1" spc="-65" dirty="0" smtClean="0">
                <a:solidFill>
                  <a:srgbClr val="22373A"/>
                </a:solidFill>
                <a:latin typeface="Trebuchet MS"/>
                <a:cs typeface="Trebuchet MS"/>
              </a:rPr>
              <a:t>Linear Algebra Review</a:t>
            </a:r>
            <a:endParaRPr sz="205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1862756"/>
            <a:ext cx="5040630" cy="0"/>
          </a:xfrm>
          <a:custGeom>
            <a:avLst/>
            <a:gdLst/>
            <a:ahLst/>
            <a:cxnLst/>
            <a:rect l="l" t="t" r="r" b="b"/>
            <a:pathLst>
              <a:path w="5040630">
                <a:moveTo>
                  <a:pt x="0" y="0"/>
                </a:moveTo>
                <a:lnTo>
                  <a:pt x="5040071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7294" y="2038128"/>
            <a:ext cx="2230806" cy="10913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b="1" spc="-75" dirty="0" err="1" smtClean="0">
                <a:solidFill>
                  <a:srgbClr val="22373A"/>
                </a:solidFill>
                <a:latin typeface="Trebuchet MS"/>
                <a:cs typeface="Trebuchet MS"/>
              </a:rPr>
              <a:t>Dr</a:t>
            </a:r>
            <a:r>
              <a:rPr lang="en-US" sz="1100" b="1" spc="-75" dirty="0" smtClean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lang="en-US" sz="1100" b="1" spc="-75" dirty="0" err="1" smtClean="0">
                <a:solidFill>
                  <a:srgbClr val="22373A"/>
                </a:solidFill>
                <a:latin typeface="Trebuchet MS"/>
                <a:cs typeface="Trebuchet MS"/>
              </a:rPr>
              <a:t>Mehrdad</a:t>
            </a:r>
            <a:r>
              <a:rPr lang="en-US" sz="1100" b="1" spc="-75" dirty="0" smtClean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lang="en-US" sz="1100" b="1" spc="-75" dirty="0" err="1" smtClean="0">
                <a:solidFill>
                  <a:srgbClr val="22373A"/>
                </a:solidFill>
                <a:latin typeface="Trebuchet MS"/>
                <a:cs typeface="Trebuchet MS"/>
              </a:rPr>
              <a:t>Ghaziasgar</a:t>
            </a:r>
            <a:endParaRPr lang="en-US" sz="1100" b="1" spc="-75" dirty="0" smtClean="0">
              <a:solidFill>
                <a:srgbClr val="22373A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lang="en-US" sz="1100" b="1" spc="-75" dirty="0">
              <a:solidFill>
                <a:srgbClr val="22373A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050" spc="-75" dirty="0" smtClean="0">
                <a:solidFill>
                  <a:srgbClr val="22373A"/>
                </a:solidFill>
                <a:latin typeface="Trebuchet MS"/>
                <a:cs typeface="Trebuchet MS"/>
              </a:rPr>
              <a:t>Senior Lecturer in Computer Science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050" spc="-75" dirty="0" smtClean="0">
                <a:solidFill>
                  <a:srgbClr val="22373A"/>
                </a:solidFill>
                <a:latin typeface="Trebuchet MS"/>
                <a:cs typeface="Trebuchet MS"/>
              </a:rPr>
              <a:t>Department of Computer Science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050" spc="-75" dirty="0" smtClean="0">
                <a:solidFill>
                  <a:srgbClr val="22373A"/>
                </a:solidFill>
                <a:latin typeface="Trebuchet MS"/>
                <a:cs typeface="Trebuchet MS"/>
              </a:rPr>
              <a:t>University of the Western Cape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050" spc="-75" dirty="0" smtClean="0">
                <a:solidFill>
                  <a:srgbClr val="22373A"/>
                </a:solidFill>
                <a:latin typeface="Trebuchet MS"/>
                <a:cs typeface="Trebuchet MS"/>
              </a:rPr>
              <a:t>mghaziasgar@uwc.ac.za</a:t>
            </a:r>
            <a:endParaRPr sz="105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/>
              <a:t>1</a:t>
            </a:fld>
            <a:endParaRPr spc="-2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30" r="26470"/>
          <a:stretch/>
        </p:blipFill>
        <p:spPr>
          <a:xfrm>
            <a:off x="4714824" y="2232025"/>
            <a:ext cx="685800" cy="803671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9194" y="680173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4"/>
              <p:cNvSpPr txBox="1"/>
              <p:nvPr/>
            </p:nvSpPr>
            <p:spPr>
              <a:xfrm>
                <a:off x="347294" y="497292"/>
                <a:ext cx="4968875" cy="1319592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Given a matrix </a:t>
                </a:r>
                <a14:m>
                  <m:oMath xmlns:m="http://schemas.openxmlformats.org/officeDocument/2006/math">
                    <m:r>
                      <a:rPr lang="en-US" sz="1000" i="1" spc="-55">
                        <a:solidFill>
                          <a:srgbClr val="35444F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, the transpose of the matrix is represented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i="1" spc="-55">
                            <a:solidFill>
                              <a:srgbClr val="35444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i="1" spc="-55">
                            <a:solidFill>
                              <a:srgbClr val="35444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000" i="1" spc="-55">
                            <a:solidFill>
                              <a:srgbClr val="35444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0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Another way to see it is: It’s a version of the matrix that has been flipped on the diagonal axis as in the graphic below:</a:t>
                </a: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4" y="497292"/>
                <a:ext cx="4968875" cy="1319592"/>
              </a:xfrm>
              <a:prstGeom prst="rect">
                <a:avLst/>
              </a:prstGeom>
              <a:blipFill>
                <a:blip r:embed="rId3"/>
                <a:stretch>
                  <a:fillRect l="-1227" t="-2315" r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4534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Matrix Transpose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1052659"/>
            <a:ext cx="1790700" cy="1790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2055085" y="1175297"/>
                <a:ext cx="1720599" cy="7727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120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ZA" sz="120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spc="-55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pc="-55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085" y="1175297"/>
                <a:ext cx="1720599" cy="7727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3836437" y="1175297"/>
                <a:ext cx="1635384" cy="7727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pc="-55" smtClean="0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 spc="-55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1200" i="1" spc="-55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ZA" sz="120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spc="-55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pc="-55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437" y="1175297"/>
                <a:ext cx="1635384" cy="7727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44500" y="2384425"/>
            <a:ext cx="152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Source: https</a:t>
            </a:r>
            <a:r>
              <a:rPr lang="en-US" sz="700" spc="-55" dirty="0">
                <a:solidFill>
                  <a:srgbClr val="35444F"/>
                </a:solidFill>
                <a:latin typeface="Trebuchet MS"/>
                <a:cs typeface="Trebuchet MS"/>
              </a:rPr>
              <a:t>://physics.blogberth.com/2017/08/11/fuckyeahphysicaon-the-transpose-of-a-matrixin-this-post-i/</a:t>
            </a:r>
            <a:endParaRPr lang="en-US" sz="700" spc="-55" dirty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515576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9194" y="680173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4"/>
              <p:cNvSpPr txBox="1"/>
              <p:nvPr/>
            </p:nvSpPr>
            <p:spPr>
              <a:xfrm>
                <a:off x="347294" y="497292"/>
                <a:ext cx="4968875" cy="1319592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Given a matrix </a:t>
                </a:r>
                <a14:m>
                  <m:oMath xmlns:m="http://schemas.openxmlformats.org/officeDocument/2006/math">
                    <m:r>
                      <a:rPr lang="en-US" sz="1000" i="1" spc="-55">
                        <a:solidFill>
                          <a:srgbClr val="35444F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, the transpose of the matrix is represented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i="1" spc="-55">
                            <a:solidFill>
                              <a:srgbClr val="35444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i="1" spc="-55">
                            <a:solidFill>
                              <a:srgbClr val="35444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000" i="1" spc="-55">
                            <a:solidFill>
                              <a:srgbClr val="35444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0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Another way to see it is: It’s a version of the matrix that has been flipped on the diagonal axis as in the graphic below:</a:t>
                </a: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4" y="497292"/>
                <a:ext cx="4968875" cy="1319592"/>
              </a:xfrm>
              <a:prstGeom prst="rect">
                <a:avLst/>
              </a:prstGeom>
              <a:blipFill>
                <a:blip r:embed="rId3"/>
                <a:stretch>
                  <a:fillRect l="-1227" t="-2315" r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4534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Matrix Transpose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2215314" y="1230601"/>
                <a:ext cx="1068049" cy="6621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140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ZA" sz="140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 spc="-55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pc="-55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4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4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314" y="1230601"/>
                <a:ext cx="1068049" cy="6621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3724288" y="1230601"/>
                <a:ext cx="1410771" cy="4559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pc="-55" smtClean="0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 spc="-55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1400" i="1" spc="-55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ZA" sz="140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 spc="-55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pc="-55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4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4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4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288" y="1230601"/>
                <a:ext cx="1410771" cy="455959"/>
              </a:xfrm>
              <a:prstGeom prst="rect">
                <a:avLst/>
              </a:prstGeom>
              <a:blipFill>
                <a:blip r:embed="rId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44500" y="2384425"/>
            <a:ext cx="152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Source: https</a:t>
            </a:r>
            <a:r>
              <a:rPr lang="en-US" sz="700" spc="-55" dirty="0">
                <a:solidFill>
                  <a:srgbClr val="35444F"/>
                </a:solidFill>
                <a:latin typeface="Trebuchet MS"/>
                <a:cs typeface="Trebuchet MS"/>
              </a:rPr>
              <a:t>://physics.blogberth.com/2017/08/11/fuckyeahphysicaon-the-transpose-of-a-matrixin-this-post-i/</a:t>
            </a:r>
            <a:endParaRPr lang="en-US" sz="700" spc="-55" dirty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8" y="1065994"/>
            <a:ext cx="1118658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93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9194" y="680173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497292"/>
            <a:ext cx="4968875" cy="165301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Matrix – Matrix multiplication can only be done if the </a:t>
            </a:r>
            <a:r>
              <a:rPr lang="en-US" sz="1000" spc="-55" dirty="0" smtClean="0">
                <a:solidFill>
                  <a:srgbClr val="FF0000"/>
                </a:solidFill>
                <a:latin typeface="Trebuchet MS"/>
                <a:cs typeface="Trebuchet MS"/>
              </a:rPr>
              <a:t>columns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 of the first matrix match the </a:t>
            </a:r>
            <a:r>
              <a:rPr lang="en-US" sz="1000" spc="-55" dirty="0" smtClean="0">
                <a:solidFill>
                  <a:schemeClr val="accent1"/>
                </a:solidFill>
                <a:latin typeface="Trebuchet MS"/>
                <a:cs typeface="Trebuchet MS"/>
              </a:rPr>
              <a:t>rows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 of the second matrix</a:t>
            </a: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Given the following matrices to be multiplied:</a:t>
            </a: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  <p:sp>
        <p:nvSpPr>
          <p:cNvPr id="7" name="object 2"/>
          <p:cNvSpPr txBox="1"/>
          <p:nvPr/>
        </p:nvSpPr>
        <p:spPr>
          <a:xfrm>
            <a:off x="329285" y="114129"/>
            <a:ext cx="4534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Matrix – Matrix Multiplication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1779597" y="983322"/>
                <a:ext cx="1578381" cy="7727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 spc="-55" smtClean="0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0" i="1" spc="-55" smtClean="0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ZA" sz="1200" b="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spc="-55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0" i="1" spc="-55" smtClean="0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597" y="983322"/>
                <a:ext cx="1578381" cy="7727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855143" y="1725795"/>
            <a:ext cx="5152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spc="-55" dirty="0">
                <a:solidFill>
                  <a:srgbClr val="35444F"/>
                </a:solidFill>
                <a:latin typeface="Trebuchet MS"/>
              </a:rPr>
              <a:t>(</a:t>
            </a:r>
            <a:r>
              <a:rPr lang="en-US" sz="1000" spc="-55" dirty="0">
                <a:solidFill>
                  <a:srgbClr val="FF0000"/>
                </a:solidFill>
                <a:latin typeface="Trebuchet MS"/>
              </a:rPr>
              <a:t>4</a:t>
            </a:r>
            <a:r>
              <a:rPr lang="en-US" sz="1000" spc="-55" dirty="0">
                <a:solidFill>
                  <a:srgbClr val="35444F"/>
                </a:solidFill>
                <a:latin typeface="Trebuchet MS"/>
              </a:rPr>
              <a:t> </a:t>
            </a:r>
            <a:r>
              <a:rPr lang="en-US" sz="1000" b="1" spc="-55" dirty="0">
                <a:solidFill>
                  <a:srgbClr val="35444F"/>
                </a:solidFill>
                <a:latin typeface="Trebuchet MS"/>
              </a:rPr>
              <a:t>× </a:t>
            </a:r>
            <a:r>
              <a:rPr lang="en-US" sz="1000" spc="-55" dirty="0" smtClean="0">
                <a:solidFill>
                  <a:schemeClr val="accent1"/>
                </a:solidFill>
                <a:latin typeface="Trebuchet MS"/>
              </a:rPr>
              <a:t>2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</a:rPr>
              <a:t>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13687" y="1725795"/>
            <a:ext cx="5152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spc="-55" dirty="0" smtClean="0">
                <a:solidFill>
                  <a:srgbClr val="35444F"/>
                </a:solidFill>
                <a:latin typeface="Trebuchet MS"/>
              </a:rPr>
              <a:t>(</a:t>
            </a:r>
            <a:r>
              <a:rPr lang="en-US" sz="1000" spc="-55" dirty="0" smtClean="0">
                <a:solidFill>
                  <a:srgbClr val="FF0000"/>
                </a:solidFill>
                <a:latin typeface="Trebuchet MS"/>
              </a:rPr>
              <a:t>2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</a:rPr>
              <a:t> </a:t>
            </a:r>
            <a:r>
              <a:rPr lang="en-US" sz="1000" b="1" spc="-55" dirty="0">
                <a:solidFill>
                  <a:srgbClr val="35444F"/>
                </a:solidFill>
                <a:latin typeface="Trebuchet MS"/>
              </a:rPr>
              <a:t>× </a:t>
            </a:r>
            <a:r>
              <a:rPr lang="en-US" sz="1000" spc="-55" dirty="0" smtClean="0">
                <a:solidFill>
                  <a:schemeClr val="accent1"/>
                </a:solidFill>
                <a:latin typeface="Trebuchet MS"/>
              </a:rPr>
              <a:t>3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</a:rPr>
              <a:t>)</a:t>
            </a:r>
            <a:endParaRPr lang="en-US" dirty="0"/>
          </a:p>
        </p:txBody>
      </p:sp>
      <p:cxnSp>
        <p:nvCxnSpPr>
          <p:cNvPr id="20" name="Elbow Connector 19"/>
          <p:cNvCxnSpPr/>
          <p:nvPr/>
        </p:nvCxnSpPr>
        <p:spPr>
          <a:xfrm rot="16200000" flipH="1">
            <a:off x="2487664" y="1636287"/>
            <a:ext cx="12700" cy="566956"/>
          </a:xfrm>
          <a:prstGeom prst="bentConnector3">
            <a:avLst>
              <a:gd name="adj1" fmla="val 159428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976630" y="2083495"/>
            <a:ext cx="10583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These Match:</a:t>
            </a:r>
          </a:p>
          <a:p>
            <a:pPr algn="ctr"/>
            <a:r>
              <a:rPr lang="en-ZA" sz="800" spc="-55" dirty="0" smtClean="0">
                <a:solidFill>
                  <a:srgbClr val="35444F"/>
                </a:solidFill>
                <a:latin typeface="Trebuchet MS"/>
              </a:rPr>
              <a:t>We can multiply them</a:t>
            </a:r>
            <a:endParaRPr lang="en-US" sz="1400" dirty="0"/>
          </a:p>
        </p:txBody>
      </p:sp>
      <p:grpSp>
        <p:nvGrpSpPr>
          <p:cNvPr id="49" name="Group 48"/>
          <p:cNvGrpSpPr/>
          <p:nvPr/>
        </p:nvGrpSpPr>
        <p:grpSpPr>
          <a:xfrm>
            <a:off x="2025601" y="1917235"/>
            <a:ext cx="940623" cy="580638"/>
            <a:chOff x="1054100" y="2613025"/>
            <a:chExt cx="718001" cy="304800"/>
          </a:xfrm>
        </p:grpSpPr>
        <p:cxnSp>
          <p:nvCxnSpPr>
            <p:cNvPr id="42" name="Straight Arrow Connector 41"/>
            <p:cNvCxnSpPr/>
            <p:nvPr/>
          </p:nvCxnSpPr>
          <p:spPr>
            <a:xfrm flipV="1">
              <a:off x="1054100" y="2613025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1772101" y="2613025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054100" y="2917825"/>
              <a:ext cx="7180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/>
          <p:cNvSpPr/>
          <p:nvPr/>
        </p:nvSpPr>
        <p:spPr>
          <a:xfrm>
            <a:off x="1902417" y="2497873"/>
            <a:ext cx="12067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8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This will be the dimension</a:t>
            </a:r>
          </a:p>
          <a:p>
            <a:pPr algn="ctr"/>
            <a:r>
              <a:rPr lang="en-ZA" sz="800" spc="-55" dirty="0" smtClean="0">
                <a:solidFill>
                  <a:srgbClr val="35444F"/>
                </a:solidFill>
                <a:latin typeface="Trebuchet MS"/>
              </a:rPr>
              <a:t>of the result i.e.</a:t>
            </a:r>
          </a:p>
          <a:p>
            <a:pPr algn="ctr"/>
            <a:r>
              <a:rPr lang="en-ZA" sz="800" spc="-55" dirty="0" smtClean="0">
                <a:solidFill>
                  <a:srgbClr val="35444F"/>
                </a:solidFill>
                <a:latin typeface="Trebuchet MS"/>
              </a:rPr>
              <a:t>(4</a:t>
            </a:r>
            <a:r>
              <a:rPr lang="en-US" sz="800" b="1" spc="-55" dirty="0">
                <a:solidFill>
                  <a:srgbClr val="35444F"/>
                </a:solidFill>
                <a:latin typeface="Trebuchet MS"/>
              </a:rPr>
              <a:t> ×</a:t>
            </a:r>
            <a:r>
              <a:rPr lang="en-ZA" sz="800" spc="-55" dirty="0" smtClean="0">
                <a:solidFill>
                  <a:srgbClr val="35444F"/>
                </a:solidFill>
                <a:latin typeface="Trebuchet MS"/>
              </a:rPr>
              <a:t> 3)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7006977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470462" y="1003453"/>
            <a:ext cx="913978" cy="246221"/>
            <a:chOff x="1470462" y="1003453"/>
            <a:chExt cx="913978" cy="246221"/>
          </a:xfrm>
        </p:grpSpPr>
        <p:sp>
          <p:nvSpPr>
            <p:cNvPr id="2" name="Rectangle 1"/>
            <p:cNvSpPr/>
            <p:nvPr/>
          </p:nvSpPr>
          <p:spPr>
            <a:xfrm>
              <a:off x="1511300" y="1037896"/>
              <a:ext cx="873140" cy="17119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470462" y="1003453"/>
              <a:ext cx="49564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ZA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rPr>
                <a:t>Row 1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497507" y="983850"/>
            <a:ext cx="439544" cy="675133"/>
            <a:chOff x="2497507" y="983850"/>
            <a:chExt cx="439544" cy="675133"/>
          </a:xfrm>
        </p:grpSpPr>
        <p:sp>
          <p:nvSpPr>
            <p:cNvPr id="18" name="Rectangle 17"/>
            <p:cNvSpPr/>
            <p:nvPr/>
          </p:nvSpPr>
          <p:spPr>
            <a:xfrm>
              <a:off x="2575923" y="1001486"/>
              <a:ext cx="258718" cy="65749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97507" y="983850"/>
              <a:ext cx="43954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ZA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rPr>
                <a:t>Col 1</a:t>
              </a:r>
              <a:endParaRPr lang="en-US" dirty="0"/>
            </a:p>
          </p:txBody>
        </p:sp>
      </p:grpSp>
      <p:sp>
        <p:nvSpPr>
          <p:cNvPr id="4" name="object 4"/>
          <p:cNvSpPr txBox="1"/>
          <p:nvPr/>
        </p:nvSpPr>
        <p:spPr>
          <a:xfrm>
            <a:off x="347294" y="497292"/>
            <a:ext cx="4968875" cy="486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Matrix – Matrix multiplication is carried out by carrying out an inner product between each </a:t>
            </a:r>
            <a:r>
              <a:rPr lang="en-US" sz="1000" spc="-55" dirty="0" smtClean="0">
                <a:solidFill>
                  <a:schemeClr val="accent2"/>
                </a:solidFill>
                <a:latin typeface="Trebuchet MS"/>
                <a:cs typeface="Trebuchet MS"/>
              </a:rPr>
              <a:t>row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 of the first matrix with each </a:t>
            </a:r>
            <a:r>
              <a:rPr lang="en-US" sz="1000" spc="-55" dirty="0" smtClean="0">
                <a:solidFill>
                  <a:schemeClr val="accent1"/>
                </a:solidFill>
                <a:latin typeface="Trebuchet MS"/>
                <a:cs typeface="Trebuchet MS"/>
              </a:rPr>
              <a:t>column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 of the second matrix e.g.</a:t>
            </a: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Given the following matrices to be multiplied:</a:t>
            </a:r>
          </a:p>
        </p:txBody>
      </p:sp>
      <p:sp>
        <p:nvSpPr>
          <p:cNvPr id="7" name="object 2"/>
          <p:cNvSpPr txBox="1"/>
          <p:nvPr/>
        </p:nvSpPr>
        <p:spPr>
          <a:xfrm>
            <a:off x="329285" y="114129"/>
            <a:ext cx="4534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Matrix – Matrix Multiplication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1779597" y="983322"/>
                <a:ext cx="1578381" cy="7727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 spc="-55" smtClean="0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0" i="1" spc="-55" smtClean="0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ZA" sz="1200" b="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spc="-55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0" i="1" spc="-55" smtClean="0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597" y="983322"/>
                <a:ext cx="1578381" cy="7727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1266477" y="2171435"/>
                <a:ext cx="105208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pc="-55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i="1" spc="-55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ZA" sz="1200" i="1" spc="-55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ZA" sz="1200" i="1" spc="-55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ZA" sz="1200" i="1" spc="-55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ZA" sz="1200" i="1" spc="-55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ZA" sz="1200" i="1" spc="-55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477" y="2171435"/>
                <a:ext cx="1052083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795548" y="2192174"/>
            <a:ext cx="493319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Row 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984431" y="2152680"/>
                <a:ext cx="4172744" cy="10171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1200" b="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spc="-55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0" i="1" spc="-55" smtClean="0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 </m:t>
                                </m:r>
                              </m:e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  <m:r>
                            <a:rPr lang="en-ZA" sz="1200" b="0" i="1" spc="-55" smtClean="0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  </m:t>
                          </m:r>
                          <m:r>
                            <a:rPr lang="en-US" sz="1200" b="0" i="1" spc="-55" smtClean="0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431" y="2152680"/>
                <a:ext cx="4172744" cy="10171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1556981" y="1928730"/>
            <a:ext cx="439544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Col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52544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7" grpId="0" animBg="1"/>
      <p:bldP spid="9" grpId="0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470462" y="1003453"/>
            <a:ext cx="913978" cy="246221"/>
            <a:chOff x="1470462" y="1003453"/>
            <a:chExt cx="913978" cy="246221"/>
          </a:xfrm>
        </p:grpSpPr>
        <p:sp>
          <p:nvSpPr>
            <p:cNvPr id="2" name="Rectangle 1"/>
            <p:cNvSpPr/>
            <p:nvPr/>
          </p:nvSpPr>
          <p:spPr>
            <a:xfrm>
              <a:off x="1511300" y="1037896"/>
              <a:ext cx="873140" cy="17119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470462" y="1003453"/>
              <a:ext cx="49564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ZA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rPr>
                <a:t>Row 1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688211" y="983850"/>
            <a:ext cx="439544" cy="675133"/>
            <a:chOff x="2497507" y="983850"/>
            <a:chExt cx="439544" cy="675133"/>
          </a:xfrm>
        </p:grpSpPr>
        <p:sp>
          <p:nvSpPr>
            <p:cNvPr id="18" name="Rectangle 17"/>
            <p:cNvSpPr/>
            <p:nvPr/>
          </p:nvSpPr>
          <p:spPr>
            <a:xfrm>
              <a:off x="2575923" y="1001486"/>
              <a:ext cx="258718" cy="65749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97507" y="983850"/>
              <a:ext cx="43954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ZA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rPr>
                <a:t>Col 2</a:t>
              </a:r>
              <a:endParaRPr lang="en-US" dirty="0"/>
            </a:p>
          </p:txBody>
        </p:sp>
      </p:grpSp>
      <p:sp>
        <p:nvSpPr>
          <p:cNvPr id="4" name="object 4"/>
          <p:cNvSpPr txBox="1"/>
          <p:nvPr/>
        </p:nvSpPr>
        <p:spPr>
          <a:xfrm>
            <a:off x="347294" y="497292"/>
            <a:ext cx="4968875" cy="486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Matrix – Matrix multiplication is carried out by carrying out an inner product between each </a:t>
            </a:r>
            <a:r>
              <a:rPr lang="en-US" sz="1000" spc="-55" dirty="0" smtClean="0">
                <a:solidFill>
                  <a:schemeClr val="accent2"/>
                </a:solidFill>
                <a:latin typeface="Trebuchet MS"/>
                <a:cs typeface="Trebuchet MS"/>
              </a:rPr>
              <a:t>row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 of the first matrix with each </a:t>
            </a:r>
            <a:r>
              <a:rPr lang="en-US" sz="1000" spc="-55" dirty="0" smtClean="0">
                <a:solidFill>
                  <a:schemeClr val="accent1"/>
                </a:solidFill>
                <a:latin typeface="Trebuchet MS"/>
                <a:cs typeface="Trebuchet MS"/>
              </a:rPr>
              <a:t>column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 of the second matrix e.g.</a:t>
            </a: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Given the following matrices to be multiplied:</a:t>
            </a:r>
          </a:p>
        </p:txBody>
      </p:sp>
      <p:sp>
        <p:nvSpPr>
          <p:cNvPr id="7" name="object 2"/>
          <p:cNvSpPr txBox="1"/>
          <p:nvPr/>
        </p:nvSpPr>
        <p:spPr>
          <a:xfrm>
            <a:off x="329285" y="114129"/>
            <a:ext cx="4534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Matrix – Matrix Multiplication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1779597" y="983322"/>
                <a:ext cx="1578381" cy="7727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 spc="-55" smtClean="0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0" i="1" spc="-55" smtClean="0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ZA" sz="1200" b="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spc="-55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0" i="1" spc="-55" smtClean="0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597" y="983322"/>
                <a:ext cx="1578381" cy="7727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1266477" y="2171435"/>
                <a:ext cx="105208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i="1" spc="-5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ZA" sz="120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ZA" sz="1200" i="1" spc="-5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ZA" sz="120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ZA" sz="1200" i="1" spc="-5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ZA" sz="120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477" y="2171435"/>
                <a:ext cx="1052083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795548" y="2192174"/>
            <a:ext cx="493319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Row 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821005" y="1928730"/>
            <a:ext cx="439544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Col 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2476996" y="2171435"/>
                <a:ext cx="105208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pc="-55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i="1" spc="-55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200" b="0" i="1" spc="-55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ZA" sz="1200" i="1" spc="-55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ZA" sz="1200" i="1" spc="-55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ZA" sz="1200" i="1" spc="-55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200" b="0" i="1" spc="-55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996" y="2171435"/>
                <a:ext cx="1052083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984431" y="2152680"/>
                <a:ext cx="4172744" cy="10171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1200" b="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spc="-55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0" i="1" spc="-55" smtClean="0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 </m:t>
                                </m:r>
                              </m:e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  <m:r>
                            <a:rPr lang="en-ZA" sz="1200" b="0" i="1" spc="-55" smtClean="0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  </m:t>
                          </m:r>
                          <m:r>
                            <a:rPr lang="en-US" sz="1200" b="0" i="1" spc="-55" smtClean="0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431" y="2152680"/>
                <a:ext cx="4172744" cy="10171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9415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470462" y="1003453"/>
            <a:ext cx="913978" cy="246221"/>
            <a:chOff x="1470462" y="1003453"/>
            <a:chExt cx="913978" cy="246221"/>
          </a:xfrm>
        </p:grpSpPr>
        <p:sp>
          <p:nvSpPr>
            <p:cNvPr id="2" name="Rectangle 1"/>
            <p:cNvSpPr/>
            <p:nvPr/>
          </p:nvSpPr>
          <p:spPr>
            <a:xfrm>
              <a:off x="1511300" y="1037896"/>
              <a:ext cx="873140" cy="17119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470462" y="1003453"/>
              <a:ext cx="49564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ZA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rPr>
                <a:t>Row 1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918033" y="983850"/>
            <a:ext cx="439544" cy="675133"/>
            <a:chOff x="2497507" y="983850"/>
            <a:chExt cx="439544" cy="675133"/>
          </a:xfrm>
        </p:grpSpPr>
        <p:sp>
          <p:nvSpPr>
            <p:cNvPr id="18" name="Rectangle 17"/>
            <p:cNvSpPr/>
            <p:nvPr/>
          </p:nvSpPr>
          <p:spPr>
            <a:xfrm>
              <a:off x="2575923" y="1001486"/>
              <a:ext cx="258718" cy="65749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97507" y="983850"/>
              <a:ext cx="43954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ZA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rPr>
                <a:t>Col 3</a:t>
              </a:r>
              <a:endParaRPr lang="en-US" dirty="0"/>
            </a:p>
          </p:txBody>
        </p:sp>
      </p:grpSp>
      <p:sp>
        <p:nvSpPr>
          <p:cNvPr id="4" name="object 4"/>
          <p:cNvSpPr txBox="1"/>
          <p:nvPr/>
        </p:nvSpPr>
        <p:spPr>
          <a:xfrm>
            <a:off x="347294" y="497292"/>
            <a:ext cx="4968875" cy="486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Matrix – Matrix multiplication is carried out by carrying out an inner product between each </a:t>
            </a:r>
            <a:r>
              <a:rPr lang="en-US" sz="1000" spc="-55" dirty="0" smtClean="0">
                <a:solidFill>
                  <a:schemeClr val="accent2"/>
                </a:solidFill>
                <a:latin typeface="Trebuchet MS"/>
                <a:cs typeface="Trebuchet MS"/>
              </a:rPr>
              <a:t>row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 of the first matrix with each </a:t>
            </a:r>
            <a:r>
              <a:rPr lang="en-US" sz="1000" spc="-55" dirty="0" smtClean="0">
                <a:solidFill>
                  <a:schemeClr val="accent1"/>
                </a:solidFill>
                <a:latin typeface="Trebuchet MS"/>
                <a:cs typeface="Trebuchet MS"/>
              </a:rPr>
              <a:t>column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 of the second matrix e.g.</a:t>
            </a: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Given the following matrices to be multiplied:</a:t>
            </a:r>
          </a:p>
        </p:txBody>
      </p:sp>
      <p:sp>
        <p:nvSpPr>
          <p:cNvPr id="7" name="object 2"/>
          <p:cNvSpPr txBox="1"/>
          <p:nvPr/>
        </p:nvSpPr>
        <p:spPr>
          <a:xfrm>
            <a:off x="329285" y="114129"/>
            <a:ext cx="4534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Matrix – Matrix Multiplication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1779597" y="983322"/>
                <a:ext cx="1578381" cy="7727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 spc="-55" smtClean="0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0" i="1" spc="-55" smtClean="0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ZA" sz="1200" b="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spc="-55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0" i="1" spc="-55" smtClean="0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597" y="983322"/>
                <a:ext cx="1578381" cy="7727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1266477" y="2171435"/>
                <a:ext cx="105208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i="1" spc="-5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ZA" sz="120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ZA" sz="1200" i="1" spc="-5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ZA" sz="120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ZA" sz="1200" i="1" spc="-5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ZA" sz="120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477" y="2171435"/>
                <a:ext cx="1052083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795548" y="2192174"/>
            <a:ext cx="493319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Row 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093543" y="1928730"/>
            <a:ext cx="439544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Col 3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2476996" y="2171435"/>
                <a:ext cx="105208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i="1" spc="-5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200" b="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ZA" sz="1200" i="1" spc="-5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ZA" sz="120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ZA" sz="1200" i="1" spc="-5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200" b="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996" y="2171435"/>
                <a:ext cx="1052083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3724414" y="2171435"/>
                <a:ext cx="105208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pc="-55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i="1" spc="-55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200" b="0" i="1" spc="-55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ZA" sz="1200" i="1" spc="-55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ZA" sz="1200" i="1" spc="-55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ZA" sz="1200" i="1" spc="-55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200" b="0" i="1" spc="-55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414" y="2171435"/>
                <a:ext cx="105208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984431" y="2152680"/>
                <a:ext cx="4172744" cy="10171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1200" b="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spc="-55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0" i="1" spc="-55" smtClean="0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 </m:t>
                                </m:r>
                              </m:e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  <m:r>
                            <a:rPr lang="en-ZA" sz="1200" b="0" i="1" spc="-55" smtClean="0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  </m:t>
                          </m:r>
                          <m:r>
                            <a:rPr lang="en-US" sz="1200" b="0" i="1" spc="-55" smtClean="0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431" y="2152680"/>
                <a:ext cx="4172744" cy="10171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870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470462" y="1167258"/>
            <a:ext cx="913978" cy="246221"/>
            <a:chOff x="1470462" y="1003453"/>
            <a:chExt cx="913978" cy="246221"/>
          </a:xfrm>
        </p:grpSpPr>
        <p:sp>
          <p:nvSpPr>
            <p:cNvPr id="2" name="Rectangle 1"/>
            <p:cNvSpPr/>
            <p:nvPr/>
          </p:nvSpPr>
          <p:spPr>
            <a:xfrm>
              <a:off x="1511300" y="1037896"/>
              <a:ext cx="873140" cy="17119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470462" y="1003453"/>
              <a:ext cx="49564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ZA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rPr>
                <a:t>Row 2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459814" y="983850"/>
            <a:ext cx="439544" cy="675133"/>
            <a:chOff x="2497507" y="983850"/>
            <a:chExt cx="439544" cy="675133"/>
          </a:xfrm>
        </p:grpSpPr>
        <p:sp>
          <p:nvSpPr>
            <p:cNvPr id="18" name="Rectangle 17"/>
            <p:cNvSpPr/>
            <p:nvPr/>
          </p:nvSpPr>
          <p:spPr>
            <a:xfrm>
              <a:off x="2575923" y="1001486"/>
              <a:ext cx="258718" cy="65749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97507" y="983850"/>
              <a:ext cx="43954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ZA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rPr>
                <a:t>Col 1</a:t>
              </a:r>
              <a:endParaRPr lang="en-US" dirty="0"/>
            </a:p>
          </p:txBody>
        </p:sp>
      </p:grpSp>
      <p:sp>
        <p:nvSpPr>
          <p:cNvPr id="4" name="object 4"/>
          <p:cNvSpPr txBox="1"/>
          <p:nvPr/>
        </p:nvSpPr>
        <p:spPr>
          <a:xfrm>
            <a:off x="347294" y="497292"/>
            <a:ext cx="4968875" cy="486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Matrix – Matrix multiplication is carried out by carrying out an inner product between each </a:t>
            </a:r>
            <a:r>
              <a:rPr lang="en-US" sz="1000" spc="-55" dirty="0" smtClean="0">
                <a:solidFill>
                  <a:schemeClr val="accent2"/>
                </a:solidFill>
                <a:latin typeface="Trebuchet MS"/>
                <a:cs typeface="Trebuchet MS"/>
              </a:rPr>
              <a:t>row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 of the first matrix with each </a:t>
            </a:r>
            <a:r>
              <a:rPr lang="en-US" sz="1000" spc="-55" dirty="0" smtClean="0">
                <a:solidFill>
                  <a:schemeClr val="accent1"/>
                </a:solidFill>
                <a:latin typeface="Trebuchet MS"/>
                <a:cs typeface="Trebuchet MS"/>
              </a:rPr>
              <a:t>column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 of the second matrix e.g.</a:t>
            </a: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Given the following matrices to be multiplied:</a:t>
            </a:r>
          </a:p>
        </p:txBody>
      </p:sp>
      <p:sp>
        <p:nvSpPr>
          <p:cNvPr id="7" name="object 2"/>
          <p:cNvSpPr txBox="1"/>
          <p:nvPr/>
        </p:nvSpPr>
        <p:spPr>
          <a:xfrm>
            <a:off x="329285" y="114129"/>
            <a:ext cx="4534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Matrix – Matrix Multiplication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1779597" y="983322"/>
                <a:ext cx="1578381" cy="7727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 spc="-55" smtClean="0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0" i="1" spc="-55" smtClean="0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ZA" sz="1200" b="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spc="-55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0" i="1" spc="-55" smtClean="0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597" y="983322"/>
                <a:ext cx="1578381" cy="7727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1266477" y="2171435"/>
                <a:ext cx="105208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i="1" spc="-5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ZA" sz="120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ZA" sz="1200" i="1" spc="-5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ZA" sz="120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ZA" sz="1200" i="1" spc="-5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ZA" sz="120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477" y="2171435"/>
                <a:ext cx="1052083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795548" y="2532630"/>
            <a:ext cx="493319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Row 2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557061" y="1928730"/>
            <a:ext cx="439544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Col 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2476996" y="2171435"/>
                <a:ext cx="105208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i="1" spc="-5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200" b="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ZA" sz="1200" i="1" spc="-5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ZA" sz="120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ZA" sz="1200" i="1" spc="-5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200" b="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996" y="2171435"/>
                <a:ext cx="1052083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3724414" y="2171435"/>
                <a:ext cx="105208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i="1" spc="-5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200" b="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ZA" sz="1200" i="1" spc="-5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ZA" sz="120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ZA" sz="1200" i="1" spc="-5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200" b="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414" y="2171435"/>
                <a:ext cx="105208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1266476" y="2495047"/>
                <a:ext cx="105208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pc="-55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200" i="1" spc="-55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200" b="0" i="1" spc="-55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ZA" sz="1200" i="1" spc="-55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pc="-55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ZA" sz="1200" i="1" spc="-55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200" b="0" i="1" spc="-55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476" y="2495047"/>
                <a:ext cx="105208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984431" y="2152680"/>
                <a:ext cx="4172744" cy="10171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1200" b="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spc="-55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0" i="1" spc="-55" smtClean="0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 </m:t>
                                </m:r>
                              </m:e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  <m:r>
                            <a:rPr lang="en-ZA" sz="1200" b="0" i="1" spc="-55" smtClean="0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  </m:t>
                          </m:r>
                          <m:r>
                            <a:rPr lang="en-US" sz="1200" b="0" i="1" spc="-55" smtClean="0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431" y="2152680"/>
                <a:ext cx="4172744" cy="10171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958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688211" y="983850"/>
            <a:ext cx="439544" cy="675133"/>
            <a:chOff x="2497507" y="983850"/>
            <a:chExt cx="439544" cy="675133"/>
          </a:xfrm>
        </p:grpSpPr>
        <p:sp>
          <p:nvSpPr>
            <p:cNvPr id="24" name="Rectangle 23"/>
            <p:cNvSpPr/>
            <p:nvPr/>
          </p:nvSpPr>
          <p:spPr>
            <a:xfrm>
              <a:off x="2575923" y="1001486"/>
              <a:ext cx="258718" cy="65749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497507" y="983850"/>
              <a:ext cx="43954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ZA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rPr>
                <a:t>Col 2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470462" y="1167258"/>
            <a:ext cx="913978" cy="246221"/>
            <a:chOff x="1470462" y="1003453"/>
            <a:chExt cx="913978" cy="246221"/>
          </a:xfrm>
        </p:grpSpPr>
        <p:sp>
          <p:nvSpPr>
            <p:cNvPr id="2" name="Rectangle 1"/>
            <p:cNvSpPr/>
            <p:nvPr/>
          </p:nvSpPr>
          <p:spPr>
            <a:xfrm>
              <a:off x="1511300" y="1037896"/>
              <a:ext cx="873140" cy="17119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470462" y="1003453"/>
              <a:ext cx="49564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ZA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rPr>
                <a:t>Row 2</a:t>
              </a:r>
              <a:endParaRPr lang="en-US" dirty="0"/>
            </a:p>
          </p:txBody>
        </p:sp>
      </p:grpSp>
      <p:sp>
        <p:nvSpPr>
          <p:cNvPr id="4" name="object 4"/>
          <p:cNvSpPr txBox="1"/>
          <p:nvPr/>
        </p:nvSpPr>
        <p:spPr>
          <a:xfrm>
            <a:off x="347294" y="497292"/>
            <a:ext cx="4968875" cy="486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Matrix – Matrix multiplication is carried out by carrying out an inner product between each </a:t>
            </a:r>
            <a:r>
              <a:rPr lang="en-US" sz="1000" spc="-55" dirty="0" smtClean="0">
                <a:solidFill>
                  <a:schemeClr val="accent2"/>
                </a:solidFill>
                <a:latin typeface="Trebuchet MS"/>
                <a:cs typeface="Trebuchet MS"/>
              </a:rPr>
              <a:t>row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 of the first matrix with each </a:t>
            </a:r>
            <a:r>
              <a:rPr lang="en-US" sz="1000" spc="-55" dirty="0" smtClean="0">
                <a:solidFill>
                  <a:schemeClr val="accent1"/>
                </a:solidFill>
                <a:latin typeface="Trebuchet MS"/>
                <a:cs typeface="Trebuchet MS"/>
              </a:rPr>
              <a:t>column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 of the second matrix e.g.</a:t>
            </a: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Given the following matrices to be multiplied:</a:t>
            </a:r>
          </a:p>
        </p:txBody>
      </p:sp>
      <p:sp>
        <p:nvSpPr>
          <p:cNvPr id="7" name="object 2"/>
          <p:cNvSpPr txBox="1"/>
          <p:nvPr/>
        </p:nvSpPr>
        <p:spPr>
          <a:xfrm>
            <a:off x="329285" y="114129"/>
            <a:ext cx="4534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Matrix – Matrix Multiplication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1779597" y="983322"/>
                <a:ext cx="1578381" cy="7727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 spc="-55" smtClean="0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0" i="1" spc="-55" smtClean="0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ZA" sz="1200" b="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spc="-55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0" i="1" spc="-55" smtClean="0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597" y="983322"/>
                <a:ext cx="1578381" cy="7727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1266477" y="2171435"/>
                <a:ext cx="105208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i="1" spc="-5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ZA" sz="120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ZA" sz="1200" i="1" spc="-5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ZA" sz="120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ZA" sz="1200" i="1" spc="-5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ZA" sz="120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477" y="2171435"/>
                <a:ext cx="1052083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795548" y="2532630"/>
            <a:ext cx="493319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Row 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2476996" y="2171435"/>
                <a:ext cx="105208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i="1" spc="-5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200" b="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ZA" sz="1200" i="1" spc="-5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ZA" sz="120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ZA" sz="1200" i="1" spc="-5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200" b="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996" y="2171435"/>
                <a:ext cx="1052083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3724414" y="2171435"/>
                <a:ext cx="105208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i="1" spc="-5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200" b="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ZA" sz="1200" i="1" spc="-5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ZA" sz="120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ZA" sz="1200" i="1" spc="-5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200" b="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414" y="2171435"/>
                <a:ext cx="105208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1266476" y="2495047"/>
                <a:ext cx="105208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200" i="1" spc="-5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200" b="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ZA" sz="1200" i="1" spc="-5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ZA" sz="1200" i="1" spc="-5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200" b="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476" y="2495047"/>
                <a:ext cx="105208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2821005" y="1928730"/>
            <a:ext cx="439544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Col 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2476995" y="2495047"/>
                <a:ext cx="105208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pc="-55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200" i="1" spc="-55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200" b="0" i="1" spc="-55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ZA" sz="1200" i="1" spc="-55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pc="-55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ZA" sz="1200" i="1" spc="-55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200" b="0" i="1" spc="-55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995" y="2495047"/>
                <a:ext cx="1052083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984431" y="2152680"/>
                <a:ext cx="4172744" cy="10171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1200" b="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spc="-55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0" i="1" spc="-55" smtClean="0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 </m:t>
                                </m:r>
                              </m:e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  <m:r>
                            <a:rPr lang="en-ZA" sz="1200" b="0" i="1" spc="-55" smtClean="0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  </m:t>
                          </m:r>
                          <m:r>
                            <a:rPr lang="en-US" sz="1200" b="0" i="1" spc="-55" smtClean="0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431" y="2152680"/>
                <a:ext cx="4172744" cy="10171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511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918434" y="983850"/>
            <a:ext cx="439544" cy="675133"/>
            <a:chOff x="2497507" y="983850"/>
            <a:chExt cx="439544" cy="675133"/>
          </a:xfrm>
        </p:grpSpPr>
        <p:sp>
          <p:nvSpPr>
            <p:cNvPr id="24" name="Rectangle 23"/>
            <p:cNvSpPr/>
            <p:nvPr/>
          </p:nvSpPr>
          <p:spPr>
            <a:xfrm>
              <a:off x="2575923" y="1001486"/>
              <a:ext cx="258718" cy="65749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497507" y="983850"/>
              <a:ext cx="43954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ZA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rPr>
                <a:t>Col 3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470462" y="1167258"/>
            <a:ext cx="913978" cy="246221"/>
            <a:chOff x="1470462" y="1003453"/>
            <a:chExt cx="913978" cy="246221"/>
          </a:xfrm>
        </p:grpSpPr>
        <p:sp>
          <p:nvSpPr>
            <p:cNvPr id="2" name="Rectangle 1"/>
            <p:cNvSpPr/>
            <p:nvPr/>
          </p:nvSpPr>
          <p:spPr>
            <a:xfrm>
              <a:off x="1511300" y="1037896"/>
              <a:ext cx="873140" cy="17119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470462" y="1003453"/>
              <a:ext cx="49564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ZA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rPr>
                <a:t>Row 2</a:t>
              </a:r>
              <a:endParaRPr lang="en-US" dirty="0"/>
            </a:p>
          </p:txBody>
        </p:sp>
      </p:grpSp>
      <p:sp>
        <p:nvSpPr>
          <p:cNvPr id="4" name="object 4"/>
          <p:cNvSpPr txBox="1"/>
          <p:nvPr/>
        </p:nvSpPr>
        <p:spPr>
          <a:xfrm>
            <a:off x="347294" y="497292"/>
            <a:ext cx="4968875" cy="486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Matrix – Matrix multiplication is carried out by carrying out an inner product between each </a:t>
            </a:r>
            <a:r>
              <a:rPr lang="en-US" sz="1000" spc="-55" dirty="0" smtClean="0">
                <a:solidFill>
                  <a:schemeClr val="accent2"/>
                </a:solidFill>
                <a:latin typeface="Trebuchet MS"/>
                <a:cs typeface="Trebuchet MS"/>
              </a:rPr>
              <a:t>row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 of the first matrix with each </a:t>
            </a:r>
            <a:r>
              <a:rPr lang="en-US" sz="1000" spc="-55" dirty="0" smtClean="0">
                <a:solidFill>
                  <a:schemeClr val="accent1"/>
                </a:solidFill>
                <a:latin typeface="Trebuchet MS"/>
                <a:cs typeface="Trebuchet MS"/>
              </a:rPr>
              <a:t>column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 of the second matrix e.g.</a:t>
            </a: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Given the following matrices to be multiplied:</a:t>
            </a:r>
          </a:p>
        </p:txBody>
      </p:sp>
      <p:sp>
        <p:nvSpPr>
          <p:cNvPr id="7" name="object 2"/>
          <p:cNvSpPr txBox="1"/>
          <p:nvPr/>
        </p:nvSpPr>
        <p:spPr>
          <a:xfrm>
            <a:off x="329285" y="114129"/>
            <a:ext cx="4534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Matrix – Matrix Multiplication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1779597" y="983322"/>
                <a:ext cx="1578381" cy="7727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 spc="-55" smtClean="0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0" i="1" spc="-55" smtClean="0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ZA" sz="1200" b="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spc="-55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0" i="1" spc="-55" smtClean="0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597" y="983322"/>
                <a:ext cx="1578381" cy="7727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1266477" y="2171435"/>
                <a:ext cx="105208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i="1" spc="-5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ZA" sz="120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ZA" sz="1200" i="1" spc="-5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ZA" sz="120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ZA" sz="1200" i="1" spc="-5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ZA" sz="120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477" y="2171435"/>
                <a:ext cx="1052083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795548" y="2532630"/>
            <a:ext cx="493319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Row 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2476996" y="2171435"/>
                <a:ext cx="105208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i="1" spc="-5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200" b="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ZA" sz="1200" i="1" spc="-5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ZA" sz="120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ZA" sz="1200" i="1" spc="-5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200" b="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996" y="2171435"/>
                <a:ext cx="1052083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3724414" y="2171435"/>
                <a:ext cx="105208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i="1" spc="-5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200" b="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ZA" sz="1200" i="1" spc="-5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ZA" sz="120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ZA" sz="1200" i="1" spc="-5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200" b="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414" y="2171435"/>
                <a:ext cx="105208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1266476" y="2495047"/>
                <a:ext cx="105208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200" i="1" spc="-5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200" b="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ZA" sz="1200" i="1" spc="-5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ZA" sz="1200" i="1" spc="-5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200" b="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476" y="2495047"/>
                <a:ext cx="105208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4053244" y="1928730"/>
            <a:ext cx="439544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Col 3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2476995" y="2495047"/>
                <a:ext cx="105208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200" i="1" spc="-5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200" b="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ZA" sz="1200" i="1" spc="-5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ZA" sz="1200" i="1" spc="-5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200" b="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995" y="2495047"/>
                <a:ext cx="1052083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3724414" y="2495047"/>
                <a:ext cx="105208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pc="-55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200" i="1" spc="-55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200" b="0" i="1" spc="-55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ZA" sz="1200" i="1" spc="-55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pc="-55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ZA" sz="1200" i="1" spc="-55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200" b="0" i="1" spc="-55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414" y="2495047"/>
                <a:ext cx="1052083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984431" y="2152680"/>
                <a:ext cx="4172744" cy="10171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1200" b="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spc="-55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0" i="1" spc="-55" smtClean="0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 </m:t>
                                </m:r>
                              </m:e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  <m:r>
                            <a:rPr lang="en-ZA" sz="1200" b="0" i="1" spc="-55" smtClean="0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  </m:t>
                          </m:r>
                          <m:r>
                            <a:rPr lang="en-US" sz="1200" b="0" i="1" spc="-55" smtClean="0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431" y="2152680"/>
                <a:ext cx="4172744" cy="101713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22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1470462" y="1499249"/>
            <a:ext cx="913978" cy="246221"/>
            <a:chOff x="1470462" y="1003453"/>
            <a:chExt cx="913978" cy="246221"/>
          </a:xfrm>
        </p:grpSpPr>
        <p:sp>
          <p:nvSpPr>
            <p:cNvPr id="55" name="Rectangle 54"/>
            <p:cNvSpPr/>
            <p:nvPr/>
          </p:nvSpPr>
          <p:spPr>
            <a:xfrm>
              <a:off x="1511300" y="1037896"/>
              <a:ext cx="873140" cy="17119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470462" y="1003453"/>
              <a:ext cx="49564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ZA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rPr>
                <a:t>Row 4</a:t>
              </a:r>
              <a:endParaRPr lang="en-US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664080" y="983850"/>
            <a:ext cx="439544" cy="675133"/>
            <a:chOff x="2497507" y="983850"/>
            <a:chExt cx="439544" cy="675133"/>
          </a:xfrm>
        </p:grpSpPr>
        <p:sp>
          <p:nvSpPr>
            <p:cNvPr id="46" name="Rectangle 45"/>
            <p:cNvSpPr/>
            <p:nvPr/>
          </p:nvSpPr>
          <p:spPr>
            <a:xfrm>
              <a:off x="2575923" y="1001486"/>
              <a:ext cx="258718" cy="65749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497507" y="983850"/>
              <a:ext cx="43954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ZA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rPr>
                <a:t>Col 2</a:t>
              </a:r>
              <a:endParaRPr lang="en-US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443220" y="983850"/>
            <a:ext cx="439544" cy="675133"/>
            <a:chOff x="2497507" y="983850"/>
            <a:chExt cx="439544" cy="675133"/>
          </a:xfrm>
        </p:grpSpPr>
        <p:sp>
          <p:nvSpPr>
            <p:cNvPr id="49" name="Rectangle 48"/>
            <p:cNvSpPr/>
            <p:nvPr/>
          </p:nvSpPr>
          <p:spPr>
            <a:xfrm>
              <a:off x="2575923" y="1001486"/>
              <a:ext cx="258718" cy="65749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497507" y="983850"/>
              <a:ext cx="43954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ZA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rPr>
                <a:t>Col 1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918434" y="983850"/>
            <a:ext cx="439544" cy="675133"/>
            <a:chOff x="2497507" y="983850"/>
            <a:chExt cx="439544" cy="675133"/>
          </a:xfrm>
        </p:grpSpPr>
        <p:sp>
          <p:nvSpPr>
            <p:cNvPr id="24" name="Rectangle 23"/>
            <p:cNvSpPr/>
            <p:nvPr/>
          </p:nvSpPr>
          <p:spPr>
            <a:xfrm>
              <a:off x="2575923" y="1001486"/>
              <a:ext cx="258718" cy="65749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497507" y="983850"/>
              <a:ext cx="43954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ZA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rPr>
                <a:t>Col 3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470462" y="1332915"/>
            <a:ext cx="913978" cy="246221"/>
            <a:chOff x="1470462" y="1003453"/>
            <a:chExt cx="913978" cy="246221"/>
          </a:xfrm>
        </p:grpSpPr>
        <p:sp>
          <p:nvSpPr>
            <p:cNvPr id="2" name="Rectangle 1"/>
            <p:cNvSpPr/>
            <p:nvPr/>
          </p:nvSpPr>
          <p:spPr>
            <a:xfrm>
              <a:off x="1511300" y="1037896"/>
              <a:ext cx="873140" cy="17119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470462" y="1003453"/>
              <a:ext cx="49564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ZA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rPr>
                <a:t>Row 3</a:t>
              </a:r>
              <a:endParaRPr lang="en-US" dirty="0"/>
            </a:p>
          </p:txBody>
        </p:sp>
      </p:grpSp>
      <p:sp>
        <p:nvSpPr>
          <p:cNvPr id="4" name="object 4"/>
          <p:cNvSpPr txBox="1"/>
          <p:nvPr/>
        </p:nvSpPr>
        <p:spPr>
          <a:xfrm>
            <a:off x="347294" y="497292"/>
            <a:ext cx="4968875" cy="486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Matrix – Matrix multiplication is carried out by carrying out an inner product between each </a:t>
            </a:r>
            <a:r>
              <a:rPr lang="en-US" sz="1000" spc="-55" dirty="0" smtClean="0">
                <a:solidFill>
                  <a:schemeClr val="accent2"/>
                </a:solidFill>
                <a:latin typeface="Trebuchet MS"/>
                <a:cs typeface="Trebuchet MS"/>
              </a:rPr>
              <a:t>row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 of the first matrix with each </a:t>
            </a:r>
            <a:r>
              <a:rPr lang="en-US" sz="1000" spc="-55" dirty="0" smtClean="0">
                <a:solidFill>
                  <a:schemeClr val="accent1"/>
                </a:solidFill>
                <a:latin typeface="Trebuchet MS"/>
                <a:cs typeface="Trebuchet MS"/>
              </a:rPr>
              <a:t>column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 of the second matrix e.g.</a:t>
            </a: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Given the following matrices to be multiplied:</a:t>
            </a:r>
          </a:p>
        </p:txBody>
      </p:sp>
      <p:sp>
        <p:nvSpPr>
          <p:cNvPr id="7" name="object 2"/>
          <p:cNvSpPr txBox="1"/>
          <p:nvPr/>
        </p:nvSpPr>
        <p:spPr>
          <a:xfrm>
            <a:off x="329285" y="114129"/>
            <a:ext cx="4534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Matrix – Matrix Multiplication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1779597" y="983322"/>
                <a:ext cx="1578381" cy="7727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 spc="-55" smtClean="0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0" i="1" spc="-55" smtClean="0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ZA" sz="1200" b="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spc="-55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0" i="1" spc="-55" smtClean="0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597" y="983322"/>
                <a:ext cx="1578381" cy="7727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1266477" y="2171435"/>
                <a:ext cx="105208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i="1" spc="-5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ZA" sz="120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ZA" sz="1200" i="1" spc="-5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ZA" sz="120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ZA" sz="1200" i="1" spc="-5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ZA" sz="120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477" y="2171435"/>
                <a:ext cx="1052083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984431" y="2152680"/>
                <a:ext cx="4172744" cy="10171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1200" b="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spc="-55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0" i="1" spc="-55" smtClean="0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 </m:t>
                                </m:r>
                              </m:e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  <m:r>
                            <a:rPr lang="en-ZA" sz="1200" b="0" i="1" spc="-55" smtClean="0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  </m:t>
                          </m:r>
                          <m:r>
                            <a:rPr lang="en-US" sz="1200" b="0" i="1" spc="-55" smtClean="0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431" y="2152680"/>
                <a:ext cx="4172744" cy="10171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2476996" y="2171435"/>
                <a:ext cx="105208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i="1" spc="-5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200" b="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ZA" sz="1200" i="1" spc="-5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ZA" sz="120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ZA" sz="1200" i="1" spc="-5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200" b="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996" y="2171435"/>
                <a:ext cx="105208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3724414" y="2171435"/>
                <a:ext cx="105208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i="1" spc="-5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200" b="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ZA" sz="1200" i="1" spc="-5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ZA" sz="120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ZA" sz="1200" i="1" spc="-5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200" b="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414" y="2171435"/>
                <a:ext cx="105208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1266476" y="2495047"/>
                <a:ext cx="105208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200" i="1" spc="-5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200" b="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ZA" sz="1200" i="1" spc="-5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ZA" sz="1200" i="1" spc="-5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200" b="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476" y="2495047"/>
                <a:ext cx="1052083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2476995" y="2495047"/>
                <a:ext cx="105208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200" i="1" spc="-5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200" b="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ZA" sz="1200" i="1" spc="-5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ZA" sz="1200" i="1" spc="-5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200" b="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995" y="2495047"/>
                <a:ext cx="1052083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3724414" y="2495047"/>
                <a:ext cx="105208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200" i="1" spc="-5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200" b="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ZA" sz="1200" i="1" spc="-5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ZA" sz="1200" i="1" spc="-5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200" b="0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414" y="2495047"/>
                <a:ext cx="105208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1266475" y="2757722"/>
                <a:ext cx="105208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pc="-55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i="1" spc="-55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200" b="0" i="1" spc="-55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ZA" sz="1200" i="1" spc="-55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pc="-55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ZA" sz="1200" i="1" spc="-55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200" b="0" i="1" spc="-55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475" y="2757722"/>
                <a:ext cx="1052083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/>
              <p:cNvSpPr/>
              <p:nvPr/>
            </p:nvSpPr>
            <p:spPr>
              <a:xfrm>
                <a:off x="2470808" y="2757722"/>
                <a:ext cx="105208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pc="-55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i="1" spc="-55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200" b="0" i="1" spc="-55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ZA" sz="1200" i="1" spc="-55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pc="-55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ZA" sz="1200" i="1" spc="-55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200" b="0" i="1" spc="-55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808" y="2757722"/>
                <a:ext cx="1052083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/>
              <p:cNvSpPr/>
              <p:nvPr/>
            </p:nvSpPr>
            <p:spPr>
              <a:xfrm>
                <a:off x="3710860" y="2752833"/>
                <a:ext cx="105208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pc="-55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i="1" spc="-55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200" b="0" i="1" spc="-55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ZA" sz="1200" i="1" spc="-55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pc="-55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ZA" sz="1200" i="1" spc="-55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200" b="0" i="1" spc="-55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860" y="2752833"/>
                <a:ext cx="1052083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/>
              <p:cNvSpPr/>
              <p:nvPr/>
            </p:nvSpPr>
            <p:spPr>
              <a:xfrm>
                <a:off x="1266475" y="2997138"/>
                <a:ext cx="105208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pc="-55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i="1" spc="-55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200" b="0" i="1" spc="-55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ZA" sz="1200" i="1" spc="-55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pc="-55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ZA" sz="1200" i="1" spc="-55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200" b="0" i="1" spc="-55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475" y="2997138"/>
                <a:ext cx="1052083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/>
              <p:cNvSpPr/>
              <p:nvPr/>
            </p:nvSpPr>
            <p:spPr>
              <a:xfrm>
                <a:off x="2470808" y="2997138"/>
                <a:ext cx="105208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pc="-55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i="1" spc="-55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200" b="0" i="1" spc="-55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ZA" sz="1200" i="1" spc="-55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pc="-55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ZA" sz="1200" i="1" spc="-55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200" b="0" i="1" spc="-55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808" y="2997138"/>
                <a:ext cx="1052083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/>
              <p:cNvSpPr/>
              <p:nvPr/>
            </p:nvSpPr>
            <p:spPr>
              <a:xfrm>
                <a:off x="3710860" y="2992249"/>
                <a:ext cx="105208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pc="-55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i="1" spc="-55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200" b="0" i="1" spc="-55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ZA" sz="1200" i="1" spc="-55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pc="-55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ZA" sz="1200" i="1" spc="-55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200" b="0" i="1" spc="-55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860" y="2992249"/>
                <a:ext cx="1052083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9620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5" grpId="0"/>
      <p:bldP spid="36" grpId="0"/>
      <p:bldP spid="38" grpId="0"/>
      <p:bldP spid="39" grpId="0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9194" y="680173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4"/>
              <p:cNvSpPr txBox="1"/>
              <p:nvPr/>
            </p:nvSpPr>
            <p:spPr>
              <a:xfrm>
                <a:off x="347294" y="497292"/>
                <a:ext cx="4968875" cy="2499402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Matrix: 2 dimensional array of data arranged into </a:t>
                </a:r>
                <a:r>
                  <a:rPr lang="en-US" sz="1000" b="1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rows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and </a:t>
                </a:r>
                <a:r>
                  <a:rPr lang="en-US" sz="1000" b="1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columns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e.g.</a:t>
                </a: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</a:rPr>
                  <a:t>By convention: we use capital letter to specify the name of a matrix e.g.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 spc="-55">
                        <a:solidFill>
                          <a:srgbClr val="35444F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 b="0" i="0" spc="-55" smtClean="0">
                        <a:solidFill>
                          <a:srgbClr val="35444F"/>
                        </a:solidFill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 b="0" i="0" spc="-55" smtClean="0">
                        <a:solidFill>
                          <a:srgbClr val="35444F"/>
                        </a:solidFill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</a:rPr>
                  <a:t> etc. </a:t>
                </a: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</a:rPr>
                  <a:t>Dimensions of a matrix are (</a:t>
                </a:r>
                <a:r>
                  <a:rPr lang="en-US" sz="1000" b="1" spc="-55" dirty="0" smtClean="0">
                    <a:solidFill>
                      <a:srgbClr val="35444F"/>
                    </a:solidFill>
                    <a:latin typeface="Trebuchet MS"/>
                  </a:rPr>
                  <a:t>rows × </a:t>
                </a:r>
                <a:r>
                  <a:rPr lang="en-US" sz="1000" b="1" spc="-55" dirty="0" smtClean="0">
                    <a:solidFill>
                      <a:srgbClr val="35444F"/>
                    </a:solidFill>
                    <a:latin typeface="Trebuchet MS"/>
                  </a:rPr>
                  <a:t>columns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</a:rPr>
                  <a:t>)</a:t>
                </a: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</a:rPr>
                  <a:t>Dimensions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 spc="-55">
                        <a:solidFill>
                          <a:srgbClr val="35444F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1000" i="1" spc="-55">
                        <a:solidFill>
                          <a:srgbClr val="35444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</a:rPr>
                  <a:t> are (4 </a:t>
                </a:r>
                <a:r>
                  <a:rPr lang="en-US" sz="1000" b="1" spc="-55" dirty="0" smtClean="0">
                    <a:solidFill>
                      <a:srgbClr val="35444F"/>
                    </a:solidFill>
                    <a:latin typeface="Trebuchet MS"/>
                  </a:rPr>
                  <a:t>×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</a:rPr>
                  <a:t>3)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</a:rPr>
                  <a:t>Dimensions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 b="0" i="0" spc="-55" smtClean="0">
                        <a:solidFill>
                          <a:srgbClr val="35444F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1000" i="1" spc="-55">
                        <a:solidFill>
                          <a:srgbClr val="35444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</a:rPr>
                  <a:t> are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</a:rPr>
                  <a:t>(2 </a:t>
                </a:r>
                <a:r>
                  <a:rPr lang="en-US" sz="1000" b="1" spc="-55" dirty="0">
                    <a:solidFill>
                      <a:srgbClr val="35444F"/>
                    </a:solidFill>
                    <a:latin typeface="Trebuchet MS"/>
                  </a:rPr>
                  <a:t>×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</a:rPr>
                  <a:t>5)</a:t>
                </a:r>
                <a:endParaRPr lang="en-US" sz="10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4" y="497292"/>
                <a:ext cx="4968875" cy="2499402"/>
              </a:xfrm>
              <a:prstGeom prst="rect">
                <a:avLst/>
              </a:prstGeom>
              <a:blipFill>
                <a:blip r:embed="rId3"/>
                <a:stretch>
                  <a:fillRect l="-1227" t="-1220" b="-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3391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Matrices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444500" y="824406"/>
                <a:ext cx="1621661" cy="8860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1400" b="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 spc="-55" smtClean="0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pc="-55" smtClean="0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14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e>
                              <m:e>
                                <m:r>
                                  <a:rPr lang="en-US" sz="14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4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70</m:t>
                                </m:r>
                              </m:e>
                              <m:e>
                                <m:r>
                                  <a:rPr lang="en-US" sz="14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155</m:t>
                                </m:r>
                              </m:e>
                              <m:e>
                                <m:r>
                                  <a:rPr lang="en-US" sz="14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4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429</m:t>
                                </m:r>
                              </m:e>
                              <m:e>
                                <m:r>
                                  <a:rPr lang="en-US" sz="14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4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00" y="824406"/>
                <a:ext cx="1621661" cy="8860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2882900" y="1034992"/>
                <a:ext cx="2300117" cy="4559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1400" b="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 spc="-55" smtClean="0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pc="-55" smtClean="0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321</m:t>
                                </m:r>
                              </m:e>
                              <m:e>
                                <m:r>
                                  <a:rPr lang="en-US" sz="14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4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e>
                              <m:e>
                                <m:r>
                                  <a:rPr lang="en-US" sz="14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14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70</m:t>
                                </m:r>
                                <m:r>
                                  <a:rPr lang="en-US" sz="14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4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4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e>
                              <m:e>
                                <m:r>
                                  <a:rPr lang="en-US" sz="14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67</m:t>
                                </m:r>
                              </m:e>
                              <m:e>
                                <m:r>
                                  <a:rPr lang="en-US" sz="14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900" y="1034992"/>
                <a:ext cx="2300117" cy="455959"/>
              </a:xfrm>
              <a:prstGeom prst="rect">
                <a:avLst/>
              </a:prstGeom>
              <a:blipFill>
                <a:blip r:embed="rId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21821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9194" y="680173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497292"/>
            <a:ext cx="4968875" cy="165301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Matrix – Matrix multiplication is carried out by carrying out an inner product between each </a:t>
            </a:r>
            <a:r>
              <a:rPr lang="en-US" sz="1000" spc="-55" dirty="0">
                <a:solidFill>
                  <a:schemeClr val="accent2"/>
                </a:solidFill>
                <a:latin typeface="Trebuchet MS"/>
                <a:cs typeface="Trebuchet MS"/>
              </a:rPr>
              <a:t>row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 of the first matrix with each </a:t>
            </a:r>
            <a:r>
              <a:rPr lang="en-US" sz="1000" spc="-55" dirty="0">
                <a:solidFill>
                  <a:schemeClr val="accent1"/>
                </a:solidFill>
                <a:latin typeface="Trebuchet MS"/>
                <a:cs typeface="Trebuchet MS"/>
              </a:rPr>
              <a:t>column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 of the second matrix e.g.</a:t>
            </a: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>
                <a:solidFill>
                  <a:srgbClr val="35444F"/>
                </a:solidFill>
                <a:latin typeface="Trebuchet MS"/>
                <a:cs typeface="Trebuchet MS"/>
              </a:rPr>
              <a:t>Given the following matrices to be multiplied:</a:t>
            </a: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  <p:sp>
        <p:nvSpPr>
          <p:cNvPr id="7" name="object 2"/>
          <p:cNvSpPr txBox="1"/>
          <p:nvPr/>
        </p:nvSpPr>
        <p:spPr>
          <a:xfrm>
            <a:off x="329285" y="114129"/>
            <a:ext cx="4534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Matrix – Matrix Multiplication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1779597" y="983322"/>
                <a:ext cx="2602123" cy="777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 spc="-55" smtClean="0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0" i="1" spc="-55" smtClean="0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ZA" sz="1200" b="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spc="-55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0" i="1" spc="-55" smtClean="0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200" b="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spc="-55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pc="-55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29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26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597" y="983322"/>
                <a:ext cx="2602123" cy="7771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855143" y="1725795"/>
            <a:ext cx="5152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spc="-55" dirty="0">
                <a:solidFill>
                  <a:srgbClr val="35444F"/>
                </a:solidFill>
                <a:latin typeface="Trebuchet MS"/>
              </a:rPr>
              <a:t>(</a:t>
            </a:r>
            <a:r>
              <a:rPr lang="en-US" sz="1000" spc="-55" dirty="0">
                <a:solidFill>
                  <a:srgbClr val="FF0000"/>
                </a:solidFill>
                <a:latin typeface="Trebuchet MS"/>
              </a:rPr>
              <a:t>4</a:t>
            </a:r>
            <a:r>
              <a:rPr lang="en-US" sz="1000" spc="-55" dirty="0">
                <a:solidFill>
                  <a:srgbClr val="35444F"/>
                </a:solidFill>
                <a:latin typeface="Trebuchet MS"/>
              </a:rPr>
              <a:t> </a:t>
            </a:r>
            <a:r>
              <a:rPr lang="en-US" sz="1000" b="1" spc="-55" dirty="0">
                <a:solidFill>
                  <a:srgbClr val="35444F"/>
                </a:solidFill>
                <a:latin typeface="Trebuchet MS"/>
              </a:rPr>
              <a:t>× </a:t>
            </a:r>
            <a:r>
              <a:rPr lang="en-US" sz="1000" spc="-55" dirty="0" smtClean="0">
                <a:solidFill>
                  <a:schemeClr val="accent1"/>
                </a:solidFill>
                <a:latin typeface="Trebuchet MS"/>
              </a:rPr>
              <a:t>2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</a:rPr>
              <a:t>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13687" y="1725795"/>
            <a:ext cx="5152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spc="-55" dirty="0" smtClean="0">
                <a:solidFill>
                  <a:srgbClr val="35444F"/>
                </a:solidFill>
                <a:latin typeface="Trebuchet MS"/>
              </a:rPr>
              <a:t>(</a:t>
            </a:r>
            <a:r>
              <a:rPr lang="en-US" sz="1000" spc="-55" dirty="0" smtClean="0">
                <a:solidFill>
                  <a:srgbClr val="FF0000"/>
                </a:solidFill>
                <a:latin typeface="Trebuchet MS"/>
              </a:rPr>
              <a:t>2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</a:rPr>
              <a:t> </a:t>
            </a:r>
            <a:r>
              <a:rPr lang="en-US" sz="1000" b="1" spc="-55" dirty="0">
                <a:solidFill>
                  <a:srgbClr val="35444F"/>
                </a:solidFill>
                <a:latin typeface="Trebuchet MS"/>
              </a:rPr>
              <a:t>× </a:t>
            </a:r>
            <a:r>
              <a:rPr lang="en-US" sz="1000" spc="-55" dirty="0" smtClean="0">
                <a:solidFill>
                  <a:schemeClr val="accent1"/>
                </a:solidFill>
                <a:latin typeface="Trebuchet MS"/>
              </a:rPr>
              <a:t>3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</a:rPr>
              <a:t>)</a:t>
            </a:r>
            <a:endParaRPr lang="en-US" dirty="0"/>
          </a:p>
        </p:txBody>
      </p:sp>
      <p:cxnSp>
        <p:nvCxnSpPr>
          <p:cNvPr id="20" name="Elbow Connector 19"/>
          <p:cNvCxnSpPr/>
          <p:nvPr/>
        </p:nvCxnSpPr>
        <p:spPr>
          <a:xfrm rot="16200000" flipH="1">
            <a:off x="2487664" y="1636287"/>
            <a:ext cx="12700" cy="566956"/>
          </a:xfrm>
          <a:prstGeom prst="bentConnector3">
            <a:avLst>
              <a:gd name="adj1" fmla="val 159428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976630" y="2083495"/>
            <a:ext cx="10583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These Match:</a:t>
            </a:r>
          </a:p>
          <a:p>
            <a:pPr algn="ctr"/>
            <a:r>
              <a:rPr lang="en-ZA" sz="800" spc="-55" dirty="0" smtClean="0">
                <a:solidFill>
                  <a:srgbClr val="35444F"/>
                </a:solidFill>
                <a:latin typeface="Trebuchet MS"/>
              </a:rPr>
              <a:t>We can multiply them</a:t>
            </a:r>
            <a:endParaRPr lang="en-US" sz="1400" dirty="0"/>
          </a:p>
        </p:txBody>
      </p:sp>
      <p:grpSp>
        <p:nvGrpSpPr>
          <p:cNvPr id="49" name="Group 48"/>
          <p:cNvGrpSpPr/>
          <p:nvPr/>
        </p:nvGrpSpPr>
        <p:grpSpPr>
          <a:xfrm>
            <a:off x="2025601" y="1917235"/>
            <a:ext cx="940623" cy="580638"/>
            <a:chOff x="1054100" y="2613025"/>
            <a:chExt cx="718001" cy="304800"/>
          </a:xfrm>
        </p:grpSpPr>
        <p:cxnSp>
          <p:nvCxnSpPr>
            <p:cNvPr id="42" name="Straight Arrow Connector 41"/>
            <p:cNvCxnSpPr/>
            <p:nvPr/>
          </p:nvCxnSpPr>
          <p:spPr>
            <a:xfrm flipV="1">
              <a:off x="1054100" y="2613025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1772101" y="2613025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054100" y="2917825"/>
              <a:ext cx="7180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/>
          <p:cNvSpPr/>
          <p:nvPr/>
        </p:nvSpPr>
        <p:spPr>
          <a:xfrm>
            <a:off x="1902417" y="2497873"/>
            <a:ext cx="12067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8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This will be the dimension</a:t>
            </a:r>
          </a:p>
          <a:p>
            <a:pPr algn="ctr"/>
            <a:r>
              <a:rPr lang="en-ZA" sz="800" spc="-55" dirty="0" smtClean="0">
                <a:solidFill>
                  <a:srgbClr val="35444F"/>
                </a:solidFill>
                <a:latin typeface="Trebuchet MS"/>
              </a:rPr>
              <a:t>of the result i.e.</a:t>
            </a:r>
          </a:p>
          <a:p>
            <a:pPr algn="ctr"/>
            <a:r>
              <a:rPr lang="en-ZA" sz="800" spc="-55" dirty="0" smtClean="0">
                <a:solidFill>
                  <a:srgbClr val="35444F"/>
                </a:solidFill>
                <a:latin typeface="Trebuchet MS"/>
              </a:rPr>
              <a:t>(4</a:t>
            </a:r>
            <a:r>
              <a:rPr lang="en-US" sz="800" b="1" spc="-55" dirty="0">
                <a:solidFill>
                  <a:srgbClr val="35444F"/>
                </a:solidFill>
                <a:latin typeface="Trebuchet MS"/>
              </a:rPr>
              <a:t> ×</a:t>
            </a:r>
            <a:r>
              <a:rPr lang="en-ZA" sz="800" spc="-55" dirty="0" smtClean="0">
                <a:solidFill>
                  <a:srgbClr val="35444F"/>
                </a:solidFill>
                <a:latin typeface="Trebuchet MS"/>
              </a:rPr>
              <a:t> 3)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3545049" y="1725795"/>
            <a:ext cx="5152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spc="-55" dirty="0" smtClean="0">
                <a:solidFill>
                  <a:srgbClr val="35444F"/>
                </a:solidFill>
                <a:latin typeface="Trebuchet MS"/>
              </a:rPr>
              <a:t>(</a:t>
            </a:r>
            <a:r>
              <a:rPr lang="en-US" sz="1000" spc="-55" dirty="0" smtClean="0">
                <a:solidFill>
                  <a:srgbClr val="FF0000"/>
                </a:solidFill>
                <a:latin typeface="Trebuchet MS"/>
              </a:rPr>
              <a:t>4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</a:rPr>
              <a:t> </a:t>
            </a:r>
            <a:r>
              <a:rPr lang="en-US" sz="1000" b="1" spc="-55" dirty="0">
                <a:solidFill>
                  <a:srgbClr val="35444F"/>
                </a:solidFill>
                <a:latin typeface="Trebuchet MS"/>
              </a:rPr>
              <a:t>× </a:t>
            </a:r>
            <a:r>
              <a:rPr lang="en-US" sz="1000" spc="-55" dirty="0" smtClean="0">
                <a:solidFill>
                  <a:schemeClr val="accent1"/>
                </a:solidFill>
                <a:latin typeface="Trebuchet MS"/>
              </a:rPr>
              <a:t>3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697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47294" y="497292"/>
            <a:ext cx="4968875" cy="14863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Matrix – Vector 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is a special 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case of Matrix – Matrix multiplication, where the second (not first!) matrix is a 1-column matrix</a:t>
            </a: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The operation is carried out in exactly the same way</a:t>
            </a: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Always results in a vector</a:t>
            </a:r>
            <a:endParaRPr lang="en-ZA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  <p:sp>
        <p:nvSpPr>
          <p:cNvPr id="7" name="object 2"/>
          <p:cNvSpPr txBox="1"/>
          <p:nvPr/>
        </p:nvSpPr>
        <p:spPr>
          <a:xfrm>
            <a:off x="329285" y="114129"/>
            <a:ext cx="4534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Matrix – Vector Multiplication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1587500" y="1241425"/>
                <a:ext cx="1471941" cy="7727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 spc="-55" smtClean="0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pc="-55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ZA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ZA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ZA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200" b="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spc="-55" smtClean="0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0" i="1" spc="-55" smtClean="0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00" y="1241425"/>
                <a:ext cx="1471941" cy="7727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928439" y="1966850"/>
            <a:ext cx="5152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spc="-55" dirty="0" smtClean="0">
                <a:solidFill>
                  <a:srgbClr val="35444F"/>
                </a:solidFill>
                <a:latin typeface="Trebuchet MS"/>
              </a:rPr>
              <a:t>(</a:t>
            </a:r>
            <a:r>
              <a:rPr lang="en-US" sz="1000" spc="-55" dirty="0" smtClean="0">
                <a:solidFill>
                  <a:srgbClr val="FF0000"/>
                </a:solidFill>
                <a:latin typeface="Trebuchet MS"/>
              </a:rPr>
              <a:t>2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</a:rPr>
              <a:t> </a:t>
            </a:r>
            <a:r>
              <a:rPr lang="en-US" sz="1000" b="1" spc="-55" dirty="0">
                <a:solidFill>
                  <a:srgbClr val="35444F"/>
                </a:solidFill>
                <a:latin typeface="Trebuchet MS"/>
              </a:rPr>
              <a:t>× </a:t>
            </a:r>
            <a:r>
              <a:rPr lang="en-US" sz="1000" spc="-55" dirty="0" smtClean="0">
                <a:solidFill>
                  <a:schemeClr val="accent1"/>
                </a:solidFill>
                <a:latin typeface="Trebuchet MS"/>
              </a:rPr>
              <a:t>4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</a:rPr>
              <a:t>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85232" y="1959113"/>
            <a:ext cx="5152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spc="-55" dirty="0" smtClean="0">
                <a:solidFill>
                  <a:srgbClr val="35444F"/>
                </a:solidFill>
                <a:latin typeface="Trebuchet MS"/>
              </a:rPr>
              <a:t>(</a:t>
            </a:r>
            <a:r>
              <a:rPr lang="en-US" sz="1000" spc="-55" dirty="0" smtClean="0">
                <a:solidFill>
                  <a:srgbClr val="FF0000"/>
                </a:solidFill>
                <a:latin typeface="Trebuchet MS"/>
              </a:rPr>
              <a:t>4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</a:rPr>
              <a:t> </a:t>
            </a:r>
            <a:r>
              <a:rPr lang="en-US" sz="1000" b="1" spc="-55" dirty="0">
                <a:solidFill>
                  <a:srgbClr val="35444F"/>
                </a:solidFill>
                <a:latin typeface="Trebuchet MS"/>
              </a:rPr>
              <a:t>× </a:t>
            </a:r>
            <a:r>
              <a:rPr lang="en-US" sz="1000" spc="-55" dirty="0" smtClean="0">
                <a:solidFill>
                  <a:schemeClr val="accent1"/>
                </a:solidFill>
                <a:latin typeface="Trebuchet MS"/>
              </a:rPr>
              <a:t>1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</a:rPr>
              <a:t>)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137096" y="2360545"/>
            <a:ext cx="8258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These Match:</a:t>
            </a:r>
          </a:p>
          <a:p>
            <a:pPr algn="ctr"/>
            <a:r>
              <a:rPr lang="en-ZA" sz="800" spc="-55" dirty="0" smtClean="0">
                <a:solidFill>
                  <a:srgbClr val="35444F"/>
                </a:solidFill>
                <a:latin typeface="Trebuchet MS"/>
              </a:rPr>
              <a:t>We can multiply</a:t>
            </a:r>
          </a:p>
          <a:p>
            <a:pPr algn="ctr"/>
            <a:r>
              <a:rPr lang="en-ZA" sz="800" spc="-55" dirty="0" smtClean="0">
                <a:solidFill>
                  <a:srgbClr val="35444F"/>
                </a:solidFill>
                <a:latin typeface="Trebuchet MS"/>
              </a:rPr>
              <a:t>them</a:t>
            </a:r>
            <a:endParaRPr lang="en-US" sz="1400" dirty="0"/>
          </a:p>
        </p:txBody>
      </p:sp>
      <p:grpSp>
        <p:nvGrpSpPr>
          <p:cNvPr id="49" name="Group 48"/>
          <p:cNvGrpSpPr/>
          <p:nvPr/>
        </p:nvGrpSpPr>
        <p:grpSpPr>
          <a:xfrm>
            <a:off x="2083819" y="2166330"/>
            <a:ext cx="854975" cy="767573"/>
            <a:chOff x="1054100" y="2613025"/>
            <a:chExt cx="718001" cy="304800"/>
          </a:xfrm>
        </p:grpSpPr>
        <p:cxnSp>
          <p:nvCxnSpPr>
            <p:cNvPr id="42" name="Straight Arrow Connector 41"/>
            <p:cNvCxnSpPr/>
            <p:nvPr/>
          </p:nvCxnSpPr>
          <p:spPr>
            <a:xfrm flipV="1">
              <a:off x="1054100" y="2613025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1772101" y="2613025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054100" y="2917825"/>
              <a:ext cx="7180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/>
          <p:cNvSpPr/>
          <p:nvPr/>
        </p:nvSpPr>
        <p:spPr>
          <a:xfrm>
            <a:off x="2191054" y="2913306"/>
            <a:ext cx="6120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8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</a:t>
            </a:r>
            <a:r>
              <a:rPr lang="en-ZA" sz="800" spc="-55" dirty="0" smtClean="0">
                <a:solidFill>
                  <a:srgbClr val="35444F"/>
                </a:solidFill>
                <a:latin typeface="Trebuchet MS"/>
              </a:rPr>
              <a:t>he result:</a:t>
            </a:r>
          </a:p>
          <a:p>
            <a:pPr algn="ctr"/>
            <a:r>
              <a:rPr lang="en-ZA" sz="800" spc="-55" dirty="0" smtClean="0">
                <a:solidFill>
                  <a:srgbClr val="35444F"/>
                </a:solidFill>
                <a:latin typeface="Trebuchet MS"/>
              </a:rPr>
              <a:t>(2</a:t>
            </a:r>
            <a:r>
              <a:rPr lang="en-US" sz="800" b="1" spc="-55" dirty="0" smtClean="0">
                <a:solidFill>
                  <a:srgbClr val="35444F"/>
                </a:solidFill>
                <a:latin typeface="Trebuchet MS"/>
              </a:rPr>
              <a:t> </a:t>
            </a:r>
            <a:r>
              <a:rPr lang="en-US" sz="800" b="1" spc="-55" dirty="0">
                <a:solidFill>
                  <a:srgbClr val="35444F"/>
                </a:solidFill>
                <a:latin typeface="Trebuchet MS"/>
              </a:rPr>
              <a:t>×</a:t>
            </a:r>
            <a:r>
              <a:rPr lang="en-ZA" sz="800" spc="-55" dirty="0" smtClean="0">
                <a:solidFill>
                  <a:srgbClr val="35444F"/>
                </a:solidFill>
                <a:latin typeface="Trebuchet MS"/>
              </a:rPr>
              <a:t> 1)</a:t>
            </a:r>
            <a:endParaRPr lang="en-US" sz="14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2283292" y="2178801"/>
            <a:ext cx="469688" cy="197661"/>
            <a:chOff x="1054100" y="2613025"/>
            <a:chExt cx="718001" cy="304800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1054100" y="2613025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1772101" y="2613025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054100" y="2917825"/>
              <a:ext cx="7180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908516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188516" y="1593882"/>
            <a:ext cx="1396715" cy="246221"/>
            <a:chOff x="1470462" y="1003453"/>
            <a:chExt cx="913978" cy="246221"/>
          </a:xfrm>
        </p:grpSpPr>
        <p:sp>
          <p:nvSpPr>
            <p:cNvPr id="35" name="Rectangle 34"/>
            <p:cNvSpPr/>
            <p:nvPr/>
          </p:nvSpPr>
          <p:spPr>
            <a:xfrm>
              <a:off x="1511300" y="1037896"/>
              <a:ext cx="873140" cy="17119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470462" y="1003453"/>
              <a:ext cx="32434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ZA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rPr>
                <a:t>Row 2</a:t>
              </a:r>
              <a:endParaRPr lang="en-US" dirty="0"/>
            </a:p>
          </p:txBody>
        </p:sp>
      </p:grpSp>
      <p:sp>
        <p:nvSpPr>
          <p:cNvPr id="4" name="object 4"/>
          <p:cNvSpPr txBox="1"/>
          <p:nvPr/>
        </p:nvSpPr>
        <p:spPr>
          <a:xfrm>
            <a:off x="347294" y="497292"/>
            <a:ext cx="4968875" cy="65274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Matrix – Vector 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is a special 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case of Matrix – Matrix multiplication, where the second (not first!) matrix is a 1-column matrix</a:t>
            </a: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The operation is carried out in exactly the same way</a:t>
            </a: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Always results in a vector</a:t>
            </a: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696395" y="1086884"/>
            <a:ext cx="306342" cy="902493"/>
            <a:chOff x="2575923" y="1001486"/>
            <a:chExt cx="258718" cy="657497"/>
          </a:xfrm>
        </p:grpSpPr>
        <p:sp>
          <p:nvSpPr>
            <p:cNvPr id="26" name="Rectangle 25"/>
            <p:cNvSpPr/>
            <p:nvPr/>
          </p:nvSpPr>
          <p:spPr>
            <a:xfrm>
              <a:off x="2575923" y="1001486"/>
              <a:ext cx="258718" cy="65749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91812" y="1004495"/>
              <a:ext cx="215255" cy="112113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/>
            <a:p>
              <a:r>
                <a:rPr lang="en-ZA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rPr>
                <a:t>Col 1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188516" y="1439160"/>
            <a:ext cx="1396715" cy="246221"/>
            <a:chOff x="1470462" y="1003453"/>
            <a:chExt cx="913978" cy="246221"/>
          </a:xfrm>
        </p:grpSpPr>
        <p:sp>
          <p:nvSpPr>
            <p:cNvPr id="23" name="Rectangle 22"/>
            <p:cNvSpPr/>
            <p:nvPr/>
          </p:nvSpPr>
          <p:spPr>
            <a:xfrm>
              <a:off x="1511300" y="1037896"/>
              <a:ext cx="873140" cy="17119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470462" y="1003453"/>
              <a:ext cx="32434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ZA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rPr>
                <a:t>Row 1</a:t>
              </a:r>
              <a:endParaRPr lang="en-US" dirty="0"/>
            </a:p>
          </p:txBody>
        </p:sp>
      </p:grpSp>
      <p:sp>
        <p:nvSpPr>
          <p:cNvPr id="7" name="object 2"/>
          <p:cNvSpPr txBox="1"/>
          <p:nvPr/>
        </p:nvSpPr>
        <p:spPr>
          <a:xfrm>
            <a:off x="329285" y="114129"/>
            <a:ext cx="4534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Matrix – Vector Multiplication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1587500" y="1241425"/>
                <a:ext cx="1471941" cy="7727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 spc="-55" smtClean="0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pc="-55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ZA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ZA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ZA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200" b="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spc="-55" smtClean="0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0" i="1" spc="-55" smtClean="0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00" y="1241425"/>
                <a:ext cx="1471941" cy="7727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1285701" y="2487923"/>
            <a:ext cx="311959" cy="153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>
            <a:spAutoFit/>
          </a:bodyPr>
          <a:lstStyle/>
          <a:p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Row 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684165" y="2170521"/>
            <a:ext cx="1850089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Col 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358900" y="2416742"/>
                <a:ext cx="2489528" cy="595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spc="-55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pc="-55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                                                                       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900" y="2416742"/>
                <a:ext cx="2489528" cy="5955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1651276" y="2443119"/>
                <a:ext cx="206094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sz="1200" i="1" spc="-55" smtClean="0">
                          <a:solidFill>
                            <a:srgbClr val="1F497D">
                              <a:lumMod val="60000"/>
                              <a:lumOff val="40000"/>
                            </a:srgb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i="1" spc="-55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200" i="1" spc="-5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200" i="1" spc="-55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200" i="1" spc="-55">
                          <a:solidFill>
                            <a:srgbClr val="1F497D">
                              <a:lumMod val="60000"/>
                              <a:lumOff val="40000"/>
                            </a:srgb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sz="1200" i="1" spc="-55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200" i="1" spc="-5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sz="1200" i="1" spc="-55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200" i="1" spc="-55">
                          <a:solidFill>
                            <a:srgbClr val="1F497D">
                              <a:lumMod val="60000"/>
                              <a:lumOff val="40000"/>
                            </a:srgb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200" i="1" spc="-55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200" i="1" spc="-5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1200" i="1" spc="-55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200" i="1" spc="-55">
                          <a:solidFill>
                            <a:srgbClr val="1F497D">
                              <a:lumMod val="60000"/>
                              <a:lumOff val="40000"/>
                            </a:srgb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sz="1200" i="1" spc="-55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200" i="1" spc="-5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276" y="2443119"/>
                <a:ext cx="2060949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1240300" y="2705867"/>
                <a:ext cx="2882900" cy="27699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pc="-55" smtClean="0">
                          <a:solidFill>
                            <a:srgbClr val="1F497D">
                              <a:lumMod val="60000"/>
                              <a:lumOff val="40000"/>
                            </a:srgb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i="1" spc="-55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200" i="1" spc="-5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200" i="1" spc="-55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200" i="1" spc="-55">
                          <a:solidFill>
                            <a:srgbClr val="1F497D">
                              <a:lumMod val="60000"/>
                              <a:lumOff val="40000"/>
                            </a:srgb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lang="en-US" sz="1200" i="1" spc="-55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200" i="1" spc="-5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sz="1200" i="1" spc="-55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200" i="1" spc="-55">
                          <a:solidFill>
                            <a:srgbClr val="1F497D">
                              <a:lumMod val="60000"/>
                              <a:lumOff val="40000"/>
                            </a:srgb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1200" i="1" spc="-55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200" i="1" spc="-5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1200" i="1" spc="-55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200" i="1" spc="-55">
                          <a:solidFill>
                            <a:srgbClr val="1F497D">
                              <a:lumMod val="60000"/>
                              <a:lumOff val="40000"/>
                            </a:srgb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</m:t>
                      </m:r>
                      <m:r>
                        <a:rPr lang="en-US" sz="1200" i="1" spc="-55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200" i="1" spc="-5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300" y="2705867"/>
                <a:ext cx="288290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1285701" y="2767422"/>
            <a:ext cx="311959" cy="153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>
            <a:spAutoFit/>
          </a:bodyPr>
          <a:lstStyle/>
          <a:p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Row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042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30" grpId="0" animBg="1"/>
      <p:bldP spid="10" grpId="0"/>
      <p:bldP spid="13" grpId="0"/>
      <p:bldP spid="3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9194" y="680173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497292"/>
            <a:ext cx="4968875" cy="14863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Matrix – Vector 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is a special 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case of Matrix – Matrix multiplication, where the second (not first!) matrix is a 1-column matrix</a:t>
            </a: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The operation is carried out in exactly the same way</a:t>
            </a: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Always results in a vector</a:t>
            </a:r>
            <a:endParaRPr lang="en-ZA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  <p:sp>
        <p:nvSpPr>
          <p:cNvPr id="7" name="object 2"/>
          <p:cNvSpPr txBox="1"/>
          <p:nvPr/>
        </p:nvSpPr>
        <p:spPr>
          <a:xfrm>
            <a:off x="329285" y="114129"/>
            <a:ext cx="4534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Matrix – Vector Multiplication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1587500" y="1241425"/>
                <a:ext cx="2040559" cy="7727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 spc="-55" smtClean="0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pc="-55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ZA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ZA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ZA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200" b="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spc="-55" smtClean="0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0" i="1" spc="-55" smtClean="0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200" b="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1200" b="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spc="-55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pc="-55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37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47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00" y="1241425"/>
                <a:ext cx="2040559" cy="7727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928439" y="1966850"/>
            <a:ext cx="5152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spc="-55" dirty="0" smtClean="0">
                <a:solidFill>
                  <a:srgbClr val="35444F"/>
                </a:solidFill>
                <a:latin typeface="Trebuchet MS"/>
              </a:rPr>
              <a:t>(</a:t>
            </a:r>
            <a:r>
              <a:rPr lang="en-US" sz="1000" spc="-55" dirty="0" smtClean="0">
                <a:solidFill>
                  <a:srgbClr val="FF0000"/>
                </a:solidFill>
                <a:latin typeface="Trebuchet MS"/>
              </a:rPr>
              <a:t>2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</a:rPr>
              <a:t> </a:t>
            </a:r>
            <a:r>
              <a:rPr lang="en-US" sz="1000" b="1" spc="-55" dirty="0">
                <a:solidFill>
                  <a:srgbClr val="35444F"/>
                </a:solidFill>
                <a:latin typeface="Trebuchet MS"/>
              </a:rPr>
              <a:t>× </a:t>
            </a:r>
            <a:r>
              <a:rPr lang="en-US" sz="1000" spc="-55" dirty="0" smtClean="0">
                <a:solidFill>
                  <a:schemeClr val="accent1"/>
                </a:solidFill>
                <a:latin typeface="Trebuchet MS"/>
              </a:rPr>
              <a:t>4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</a:rPr>
              <a:t>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85232" y="1959113"/>
            <a:ext cx="5152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spc="-55" dirty="0" smtClean="0">
                <a:solidFill>
                  <a:srgbClr val="35444F"/>
                </a:solidFill>
                <a:latin typeface="Trebuchet MS"/>
              </a:rPr>
              <a:t>(</a:t>
            </a:r>
            <a:r>
              <a:rPr lang="en-US" sz="1000" spc="-55" dirty="0" smtClean="0">
                <a:solidFill>
                  <a:srgbClr val="FF0000"/>
                </a:solidFill>
                <a:latin typeface="Trebuchet MS"/>
              </a:rPr>
              <a:t>4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</a:rPr>
              <a:t> </a:t>
            </a:r>
            <a:r>
              <a:rPr lang="en-US" sz="1000" b="1" spc="-55" dirty="0">
                <a:solidFill>
                  <a:srgbClr val="35444F"/>
                </a:solidFill>
                <a:latin typeface="Trebuchet MS"/>
              </a:rPr>
              <a:t>× </a:t>
            </a:r>
            <a:r>
              <a:rPr lang="en-US" sz="1000" spc="-55" dirty="0" smtClean="0">
                <a:solidFill>
                  <a:schemeClr val="accent1"/>
                </a:solidFill>
                <a:latin typeface="Trebuchet MS"/>
              </a:rPr>
              <a:t>1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</a:rPr>
              <a:t>)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137096" y="2360545"/>
            <a:ext cx="8258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These Match:</a:t>
            </a:r>
          </a:p>
          <a:p>
            <a:pPr algn="ctr"/>
            <a:r>
              <a:rPr lang="en-ZA" sz="800" spc="-55" dirty="0" smtClean="0">
                <a:solidFill>
                  <a:srgbClr val="35444F"/>
                </a:solidFill>
                <a:latin typeface="Trebuchet MS"/>
              </a:rPr>
              <a:t>We can multiply</a:t>
            </a:r>
          </a:p>
          <a:p>
            <a:pPr algn="ctr"/>
            <a:r>
              <a:rPr lang="en-ZA" sz="800" spc="-55" dirty="0" smtClean="0">
                <a:solidFill>
                  <a:srgbClr val="35444F"/>
                </a:solidFill>
                <a:latin typeface="Trebuchet MS"/>
              </a:rPr>
              <a:t>them</a:t>
            </a:r>
            <a:endParaRPr lang="en-US" sz="1400" dirty="0"/>
          </a:p>
        </p:txBody>
      </p:sp>
      <p:grpSp>
        <p:nvGrpSpPr>
          <p:cNvPr id="49" name="Group 48"/>
          <p:cNvGrpSpPr/>
          <p:nvPr/>
        </p:nvGrpSpPr>
        <p:grpSpPr>
          <a:xfrm>
            <a:off x="2083819" y="2166330"/>
            <a:ext cx="854975" cy="767573"/>
            <a:chOff x="1054100" y="2613025"/>
            <a:chExt cx="718001" cy="304800"/>
          </a:xfrm>
        </p:grpSpPr>
        <p:cxnSp>
          <p:nvCxnSpPr>
            <p:cNvPr id="42" name="Straight Arrow Connector 41"/>
            <p:cNvCxnSpPr/>
            <p:nvPr/>
          </p:nvCxnSpPr>
          <p:spPr>
            <a:xfrm flipV="1">
              <a:off x="1054100" y="2613025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1772101" y="2613025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054100" y="2917825"/>
              <a:ext cx="7180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/>
          <p:cNvSpPr/>
          <p:nvPr/>
        </p:nvSpPr>
        <p:spPr>
          <a:xfrm>
            <a:off x="2191054" y="2913306"/>
            <a:ext cx="6120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8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</a:t>
            </a:r>
            <a:r>
              <a:rPr lang="en-ZA" sz="800" spc="-55" dirty="0" smtClean="0">
                <a:solidFill>
                  <a:srgbClr val="35444F"/>
                </a:solidFill>
                <a:latin typeface="Trebuchet MS"/>
              </a:rPr>
              <a:t>he result:</a:t>
            </a:r>
          </a:p>
          <a:p>
            <a:pPr algn="ctr"/>
            <a:r>
              <a:rPr lang="en-ZA" sz="800" spc="-55" dirty="0" smtClean="0">
                <a:solidFill>
                  <a:srgbClr val="35444F"/>
                </a:solidFill>
                <a:latin typeface="Trebuchet MS"/>
              </a:rPr>
              <a:t>(2</a:t>
            </a:r>
            <a:r>
              <a:rPr lang="en-US" sz="800" b="1" spc="-55" dirty="0" smtClean="0">
                <a:solidFill>
                  <a:srgbClr val="35444F"/>
                </a:solidFill>
                <a:latin typeface="Trebuchet MS"/>
              </a:rPr>
              <a:t> </a:t>
            </a:r>
            <a:r>
              <a:rPr lang="en-US" sz="800" b="1" spc="-55" dirty="0">
                <a:solidFill>
                  <a:srgbClr val="35444F"/>
                </a:solidFill>
                <a:latin typeface="Trebuchet MS"/>
              </a:rPr>
              <a:t>×</a:t>
            </a:r>
            <a:r>
              <a:rPr lang="en-ZA" sz="800" spc="-55" dirty="0" smtClean="0">
                <a:solidFill>
                  <a:srgbClr val="35444F"/>
                </a:solidFill>
                <a:latin typeface="Trebuchet MS"/>
              </a:rPr>
              <a:t> 1)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3125728" y="1962660"/>
            <a:ext cx="5152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spc="-55" dirty="0" smtClean="0">
                <a:solidFill>
                  <a:srgbClr val="35444F"/>
                </a:solidFill>
                <a:latin typeface="Trebuchet MS"/>
              </a:rPr>
              <a:t>(</a:t>
            </a:r>
            <a:r>
              <a:rPr lang="en-US" sz="1000" spc="-55" dirty="0" smtClean="0">
                <a:solidFill>
                  <a:srgbClr val="FF0000"/>
                </a:solidFill>
                <a:latin typeface="Trebuchet MS"/>
              </a:rPr>
              <a:t>2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</a:rPr>
              <a:t> </a:t>
            </a:r>
            <a:r>
              <a:rPr lang="en-US" sz="1000" b="1" spc="-55" dirty="0">
                <a:solidFill>
                  <a:srgbClr val="35444F"/>
                </a:solidFill>
                <a:latin typeface="Trebuchet MS"/>
              </a:rPr>
              <a:t>× </a:t>
            </a:r>
            <a:r>
              <a:rPr lang="en-US" sz="1000" spc="-55" dirty="0" smtClean="0">
                <a:solidFill>
                  <a:schemeClr val="accent1"/>
                </a:solidFill>
                <a:latin typeface="Trebuchet MS"/>
              </a:rPr>
              <a:t>1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</a:rPr>
              <a:t>)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283292" y="2178801"/>
            <a:ext cx="469688" cy="197661"/>
            <a:chOff x="1054100" y="2613025"/>
            <a:chExt cx="718001" cy="304800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1054100" y="2613025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1772101" y="2613025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054100" y="2917825"/>
              <a:ext cx="7180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7661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9194" y="680173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4"/>
              <p:cNvSpPr txBox="1"/>
              <p:nvPr/>
            </p:nvSpPr>
            <p:spPr>
              <a:xfrm>
                <a:off x="347294" y="497292"/>
                <a:ext cx="4968875" cy="1653017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We can use Matrix-Vector multiplication to compute predictions for many examples quickly e.g. given</a:t>
                </a: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We can compute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for ALL of the examples in one go by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ZA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sz="1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1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endParaRPr lang="en-US" sz="10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4" y="497292"/>
                <a:ext cx="4968875" cy="1653017"/>
              </a:xfrm>
              <a:prstGeom prst="rect">
                <a:avLst/>
              </a:prstGeom>
              <a:blipFill>
                <a:blip r:embed="rId3"/>
                <a:stretch>
                  <a:fillRect l="-1227" t="-1845" b="-3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4534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Matrix – Vector Multiplication For Linear Regression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3437644" y="1004934"/>
                <a:ext cx="749116" cy="9219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1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100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100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100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644" y="1004934"/>
                <a:ext cx="749116" cy="9219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1234524" y="1083598"/>
                <a:ext cx="1932324" cy="7727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200" b="1" i="1" spc="-5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spc="-55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pc="-55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spc="-55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spc="-55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1200" b="0" i="1" spc="-55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70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155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429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524" y="1083598"/>
                <a:ext cx="1932324" cy="7727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1892300" y="664195"/>
            <a:ext cx="1503896" cy="447185"/>
            <a:chOff x="2761180" y="1292979"/>
            <a:chExt cx="1503896" cy="447185"/>
          </a:xfrm>
        </p:grpSpPr>
        <p:sp>
          <p:nvSpPr>
            <p:cNvPr id="24" name="Freeform 23"/>
            <p:cNvSpPr/>
            <p:nvPr/>
          </p:nvSpPr>
          <p:spPr>
            <a:xfrm rot="13290489">
              <a:off x="2923205" y="1602273"/>
              <a:ext cx="99429" cy="137891"/>
            </a:xfrm>
            <a:custGeom>
              <a:avLst/>
              <a:gdLst>
                <a:gd name="connsiteX0" fmla="*/ 264160 w 264160"/>
                <a:gd name="connsiteY0" fmla="*/ 264160 h 264160"/>
                <a:gd name="connsiteX1" fmla="*/ 218440 w 264160"/>
                <a:gd name="connsiteY1" fmla="*/ 111760 h 264160"/>
                <a:gd name="connsiteX2" fmla="*/ 91440 w 264160"/>
                <a:gd name="connsiteY2" fmla="*/ 182880 h 264160"/>
                <a:gd name="connsiteX3" fmla="*/ 0 w 264160"/>
                <a:gd name="connsiteY3" fmla="*/ 0 h 26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160" h="264160">
                  <a:moveTo>
                    <a:pt x="264160" y="264160"/>
                  </a:moveTo>
                  <a:cubicBezTo>
                    <a:pt x="255693" y="194733"/>
                    <a:pt x="247227" y="125307"/>
                    <a:pt x="218440" y="111760"/>
                  </a:cubicBezTo>
                  <a:cubicBezTo>
                    <a:pt x="189653" y="98213"/>
                    <a:pt x="127847" y="201507"/>
                    <a:pt x="91440" y="182880"/>
                  </a:cubicBezTo>
                  <a:cubicBezTo>
                    <a:pt x="55033" y="164253"/>
                    <a:pt x="27516" y="82126"/>
                    <a:pt x="0" y="0"/>
                  </a:cubicBezTo>
                </a:path>
              </a:pathLst>
            </a:custGeom>
            <a:noFill/>
            <a:ln w="952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3290489">
              <a:off x="3220908" y="1534588"/>
              <a:ext cx="155189" cy="179857"/>
            </a:xfrm>
            <a:custGeom>
              <a:avLst/>
              <a:gdLst>
                <a:gd name="connsiteX0" fmla="*/ 264160 w 264160"/>
                <a:gd name="connsiteY0" fmla="*/ 264160 h 264160"/>
                <a:gd name="connsiteX1" fmla="*/ 218440 w 264160"/>
                <a:gd name="connsiteY1" fmla="*/ 111760 h 264160"/>
                <a:gd name="connsiteX2" fmla="*/ 91440 w 264160"/>
                <a:gd name="connsiteY2" fmla="*/ 182880 h 264160"/>
                <a:gd name="connsiteX3" fmla="*/ 0 w 264160"/>
                <a:gd name="connsiteY3" fmla="*/ 0 h 26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160" h="264160">
                  <a:moveTo>
                    <a:pt x="264160" y="264160"/>
                  </a:moveTo>
                  <a:cubicBezTo>
                    <a:pt x="255693" y="194733"/>
                    <a:pt x="247227" y="125307"/>
                    <a:pt x="218440" y="111760"/>
                  </a:cubicBezTo>
                  <a:cubicBezTo>
                    <a:pt x="189653" y="98213"/>
                    <a:pt x="127847" y="201507"/>
                    <a:pt x="91440" y="182880"/>
                  </a:cubicBezTo>
                  <a:cubicBezTo>
                    <a:pt x="55033" y="164253"/>
                    <a:pt x="27516" y="82126"/>
                    <a:pt x="0" y="0"/>
                  </a:cubicBezTo>
                </a:path>
              </a:pathLst>
            </a:custGeom>
            <a:noFill/>
            <a:ln w="952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rot="13290489">
              <a:off x="3534934" y="1579331"/>
              <a:ext cx="121432" cy="132933"/>
            </a:xfrm>
            <a:custGeom>
              <a:avLst/>
              <a:gdLst>
                <a:gd name="connsiteX0" fmla="*/ 264160 w 264160"/>
                <a:gd name="connsiteY0" fmla="*/ 264160 h 264160"/>
                <a:gd name="connsiteX1" fmla="*/ 218440 w 264160"/>
                <a:gd name="connsiteY1" fmla="*/ 111760 h 264160"/>
                <a:gd name="connsiteX2" fmla="*/ 91440 w 264160"/>
                <a:gd name="connsiteY2" fmla="*/ 182880 h 264160"/>
                <a:gd name="connsiteX3" fmla="*/ 0 w 264160"/>
                <a:gd name="connsiteY3" fmla="*/ 0 h 26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160" h="264160">
                  <a:moveTo>
                    <a:pt x="264160" y="264160"/>
                  </a:moveTo>
                  <a:cubicBezTo>
                    <a:pt x="255693" y="194733"/>
                    <a:pt x="247227" y="125307"/>
                    <a:pt x="218440" y="111760"/>
                  </a:cubicBezTo>
                  <a:cubicBezTo>
                    <a:pt x="189653" y="98213"/>
                    <a:pt x="127847" y="201507"/>
                    <a:pt x="91440" y="182880"/>
                  </a:cubicBezTo>
                  <a:cubicBezTo>
                    <a:pt x="55033" y="164253"/>
                    <a:pt x="27516" y="82126"/>
                    <a:pt x="0" y="0"/>
                  </a:cubicBezTo>
                </a:path>
              </a:pathLst>
            </a:custGeom>
            <a:noFill/>
            <a:ln w="952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rot="13290489">
              <a:off x="3826798" y="1536517"/>
              <a:ext cx="107987" cy="202163"/>
            </a:xfrm>
            <a:custGeom>
              <a:avLst/>
              <a:gdLst>
                <a:gd name="connsiteX0" fmla="*/ 264160 w 264160"/>
                <a:gd name="connsiteY0" fmla="*/ 264160 h 264160"/>
                <a:gd name="connsiteX1" fmla="*/ 218440 w 264160"/>
                <a:gd name="connsiteY1" fmla="*/ 111760 h 264160"/>
                <a:gd name="connsiteX2" fmla="*/ 91440 w 264160"/>
                <a:gd name="connsiteY2" fmla="*/ 182880 h 264160"/>
                <a:gd name="connsiteX3" fmla="*/ 0 w 264160"/>
                <a:gd name="connsiteY3" fmla="*/ 0 h 26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160" h="264160">
                  <a:moveTo>
                    <a:pt x="264160" y="264160"/>
                  </a:moveTo>
                  <a:cubicBezTo>
                    <a:pt x="255693" y="194733"/>
                    <a:pt x="247227" y="125307"/>
                    <a:pt x="218440" y="111760"/>
                  </a:cubicBezTo>
                  <a:cubicBezTo>
                    <a:pt x="189653" y="98213"/>
                    <a:pt x="127847" y="201507"/>
                    <a:pt x="91440" y="182880"/>
                  </a:cubicBezTo>
                  <a:cubicBezTo>
                    <a:pt x="55033" y="164253"/>
                    <a:pt x="27516" y="82126"/>
                    <a:pt x="0" y="0"/>
                  </a:cubicBezTo>
                </a:path>
              </a:pathLst>
            </a:custGeom>
            <a:noFill/>
            <a:ln w="952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761180" y="1384510"/>
              <a:ext cx="39690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spc="-55" dirty="0" smtClean="0">
                  <a:solidFill>
                    <a:srgbClr val="35444F"/>
                  </a:solidFill>
                  <a:latin typeface="Trebuchet MS"/>
                  <a:cs typeface="Trebuchet MS"/>
                </a:rPr>
                <a:t>Size</a:t>
              </a:r>
              <a:endParaRPr lang="en-US" sz="105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970549" y="1292979"/>
              <a:ext cx="602409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spc="-55" dirty="0" smtClean="0">
                  <a:solidFill>
                    <a:srgbClr val="35444F"/>
                  </a:solidFill>
                  <a:latin typeface="Trebuchet MS"/>
                  <a:cs typeface="Trebuchet MS"/>
                </a:rPr>
                <a:t>#Rooms</a:t>
              </a:r>
              <a:endParaRPr lang="en-US" sz="105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405957" y="1362128"/>
              <a:ext cx="38472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spc="-55" dirty="0" smtClean="0">
                  <a:solidFill>
                    <a:srgbClr val="35444F"/>
                  </a:solidFill>
                  <a:latin typeface="Trebuchet MS"/>
                </a:rPr>
                <a:t>Age</a:t>
              </a:r>
              <a:endParaRPr lang="en-US" sz="105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585403" y="1292979"/>
              <a:ext cx="679673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spc="-55" dirty="0" smtClean="0">
                  <a:solidFill>
                    <a:srgbClr val="35444F"/>
                  </a:solidFill>
                  <a:latin typeface="Trebuchet MS"/>
                </a:rPr>
                <a:t>#Garages</a:t>
              </a:r>
              <a:endParaRPr lang="en-US" sz="105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1216453" y="2224265"/>
                <a:ext cx="3698769" cy="7562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1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ZA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100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ZA" sz="11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ZA" sz="11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460</m:t>
                                </m:r>
                                <m:sSub>
                                  <m:sSubPr>
                                    <m:ctrlPr>
                                      <a:rPr lang="en-US" sz="11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sz="1100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100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ZA" sz="11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ZA" sz="11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11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sz="11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ZA" sz="11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ZA" sz="11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ZA" sz="11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a:rPr lang="en-US" sz="11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sz="11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ZA" sz="11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ZA" sz="11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ZA" sz="11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1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sz="11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ZA" sz="11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100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ZA" sz="11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ZA" sz="11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70</m:t>
                                </m:r>
                                <m:r>
                                  <a:rPr lang="en-US" sz="11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sz="11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100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ZA" sz="11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ZA" sz="11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1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sz="11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ZA" sz="1100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ZA" sz="11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ZA" sz="11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11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sz="11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ZA" sz="1100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ZA" sz="11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ZA" sz="11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1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sz="11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ZA" sz="1100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100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ZA" sz="11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ZA" sz="11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155</m:t>
                                </m:r>
                                <m:r>
                                  <a:rPr lang="en-US" sz="11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sz="11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100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ZA" sz="11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ZA" sz="11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1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sz="11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ZA" sz="1100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ZA" sz="11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ZA" sz="11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sz="11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sz="11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ZA" sz="1100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ZA" sz="11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ZA" sz="11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1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sz="11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ZA" sz="1100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100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ZA" sz="11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ZA" sz="11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429</m:t>
                                </m:r>
                                <m:r>
                                  <a:rPr lang="en-US" sz="11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sz="11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100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ZA" sz="11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ZA" sz="11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sz="11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sz="11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ZA" sz="1100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ZA" sz="11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ZA" sz="11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sz="11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sz="11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ZA" sz="1100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ZA" sz="11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ZA" sz="11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1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sz="11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ZA" sz="1100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453" y="2224265"/>
                <a:ext cx="3698769" cy="7562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095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9194" y="680173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4"/>
              <p:cNvSpPr txBox="1"/>
              <p:nvPr/>
            </p:nvSpPr>
            <p:spPr>
              <a:xfrm>
                <a:off x="347294" y="497292"/>
                <a:ext cx="4968875" cy="1822422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Given two vectors </a:t>
                </a:r>
                <a14:m>
                  <m:oMath xmlns:m="http://schemas.openxmlformats.org/officeDocument/2006/math">
                    <m:r>
                      <a:rPr lang="en-US" sz="1000" b="1" i="1" spc="-55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1000" b="1" dirty="0" smtClean="0">
                    <a:latin typeface="Trebuchet MS"/>
                    <a:ea typeface="Cambria Math" panose="02040503050406030204" pitchFamily="18" charset="0"/>
                  </a:rPr>
                  <a:t>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of the same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dimensions</a:t>
                </a: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 inner (dot) product of the two vectors </a:t>
                </a:r>
                <a14:m>
                  <m:oMath xmlns:m="http://schemas.openxmlformats.org/officeDocument/2006/math"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can be expressed in terms of a matrix multiplication operation: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m:rPr>
                            <m:nor/>
                          </m:rPr>
                          <a:rPr lang="en-US" sz="10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4" y="497292"/>
                <a:ext cx="4968875" cy="1822422"/>
              </a:xfrm>
              <a:prstGeom prst="rect">
                <a:avLst/>
              </a:prstGeom>
              <a:blipFill>
                <a:blip r:embed="rId3"/>
                <a:stretch>
                  <a:fillRect l="-1227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4534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Matrix Transpose – Applied to Vector Products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3346461" y="653912"/>
                <a:ext cx="728148" cy="9214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1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461" y="653912"/>
                <a:ext cx="728148" cy="9214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130300" y="644422"/>
            <a:ext cx="1381499" cy="940386"/>
            <a:chOff x="1130300" y="730782"/>
            <a:chExt cx="1381499" cy="94038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/>
                <p:cNvSpPr/>
                <p:nvPr/>
              </p:nvSpPr>
              <p:spPr>
                <a:xfrm>
                  <a:off x="1130300" y="730782"/>
                  <a:ext cx="854015" cy="9403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pc="-5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200" b="1" i="1" spc="-5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i="1" spc="-55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200" b="0" i="1" spc="-55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200" b="0" i="1" spc="-55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200" b="0" i="1" spc="-55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460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200" b="0" i="1" spc="-55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200" b="0" i="1" spc="-55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200" b="0" i="1" spc="-55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0300" y="730782"/>
                  <a:ext cx="854015" cy="94038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/>
            <p:cNvGrpSpPr/>
            <p:nvPr/>
          </p:nvGrpSpPr>
          <p:grpSpPr>
            <a:xfrm>
              <a:off x="1830480" y="904172"/>
              <a:ext cx="681319" cy="766996"/>
              <a:chOff x="2435677" y="1318379"/>
              <a:chExt cx="681319" cy="766996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444895" y="1318379"/>
                <a:ext cx="39690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Size</a:t>
                </a:r>
                <a:endParaRPr lang="en-US" sz="1050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447309" y="1491099"/>
                <a:ext cx="602409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#Rooms</a:t>
                </a:r>
                <a:endParaRPr lang="en-US" sz="1050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435677" y="1661848"/>
                <a:ext cx="384721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</a:rPr>
                  <a:t>Age</a:t>
                </a:r>
                <a:endParaRPr lang="en-US" sz="1050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437323" y="1831459"/>
                <a:ext cx="679673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</a:rPr>
                  <a:t>#Garages</a:t>
                </a:r>
                <a:endParaRPr lang="en-US" sz="1050" dirty="0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-38100" y="2173794"/>
                <a:ext cx="5680658" cy="1181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 spc="-55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 spc="-55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i="1" spc="-55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i="1" spc="-55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460</m:t>
                          </m:r>
                          <m:r>
                            <a:rPr lang="en-US" sz="1200" i="1" spc="-55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i="1" spc="-55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200" i="1" spc="-55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i="1" spc="-55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sz="1200" i="1" spc="-55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i="1" spc="-55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200" b="0" i="1" spc="-55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spc="-55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spc="-55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pc="-55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i="1" spc="-55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i="1" spc="-55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pc="-55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i="1" spc="-55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i="1" spc="-55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pc="-55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i="1" spc="-55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i="1" spc="-55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pc="-55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i="1" spc="-55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i="1" spc="-55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pc="-55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i="1" spc="-55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200" i="1" spc="-55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pc="-55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i="1" spc="-55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 spc="-55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460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 spc="-55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 spc="-55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 spc="-55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200" i="1" spc="-55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460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</m:t>
                      </m:r>
                      <m:r>
                        <a:rPr lang="en-US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200" b="1" i="1" dirty="0">
                  <a:latin typeface="Cambria Math" panose="02040503050406030204" pitchFamily="18" charset="0"/>
                </a:endParaRPr>
              </a:p>
              <a:p>
                <a:endParaRPr lang="en-US" sz="1200" i="1" spc="-55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100" y="2173794"/>
                <a:ext cx="5680658" cy="11819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2507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9194" y="680173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4"/>
              <p:cNvSpPr txBox="1"/>
              <p:nvPr/>
            </p:nvSpPr>
            <p:spPr>
              <a:xfrm>
                <a:off x="347294" y="497292"/>
                <a:ext cx="4968875" cy="1999265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Matrix multiplication is not commutative i.e. given two matrices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 spc="-55">
                        <a:solidFill>
                          <a:srgbClr val="35444F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ZA" sz="1000" b="0" i="0" spc="-55" smtClean="0">
                        <a:solidFill>
                          <a:srgbClr val="35444F"/>
                        </a:solidFill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 spc="-55">
                        <a:solidFill>
                          <a:srgbClr val="35444F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en-ZA" sz="1000" b="0" i="0" spc="-55" smtClean="0">
                        <a:solidFill>
                          <a:srgbClr val="35444F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ZA" sz="1000" b="0" i="0" spc="-55" smtClean="0">
                        <a:solidFill>
                          <a:srgbClr val="35444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ZA" sz="1000" b="0" i="1" spc="-55" smtClean="0">
                        <a:solidFill>
                          <a:srgbClr val="35444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m:rPr>
                        <m:sty m:val="p"/>
                      </m:rPr>
                      <a:rPr lang="en-ZA" sz="1000" b="0" i="0" spc="-55" smtClean="0">
                        <a:solidFill>
                          <a:srgbClr val="35444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BA</m:t>
                    </m:r>
                  </m:oMath>
                </a14:m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E.g. given </a:t>
                </a: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Then:</a:t>
                </a: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But:</a:t>
                </a:r>
                <a:endParaRPr lang="en-ZA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4" y="497292"/>
                <a:ext cx="4968875" cy="1999265"/>
              </a:xfrm>
              <a:prstGeom prst="rect">
                <a:avLst/>
              </a:prstGeom>
              <a:blipFill>
                <a:blip r:embed="rId3"/>
                <a:stretch>
                  <a:fillRect l="-1227" t="-1524" b="-2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4534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Matrix Multiplication Characteristics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901700" y="1178746"/>
                <a:ext cx="928203" cy="4003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1200" b="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ZA" sz="1200" b="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spc="-55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0" i="1" spc="-55" smtClean="0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00" y="1178746"/>
                <a:ext cx="928203" cy="400302"/>
              </a:xfrm>
              <a:prstGeom prst="rect">
                <a:avLst/>
              </a:prstGeom>
              <a:blipFill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2273300" y="1178746"/>
                <a:ext cx="928203" cy="4003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1200" b="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ZA" sz="1200" b="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spc="-55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0" i="1" spc="-55" smtClean="0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300" y="1178746"/>
                <a:ext cx="928203" cy="400302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825500" y="1903901"/>
                <a:ext cx="953403" cy="3745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110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100" b="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ZA" sz="1100" i="1" spc="-55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i="1" spc="-55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i="1" spc="-55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1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ZA" sz="11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sz="11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ZA" sz="11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00" y="1903901"/>
                <a:ext cx="953403" cy="3745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827937" y="2460625"/>
                <a:ext cx="950966" cy="3734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ZA" sz="1100" i="1" spc="-55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ZA" sz="1100" i="1" spc="-55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i="1" spc="-55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i="1" spc="-55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1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1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1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37" y="2460625"/>
                <a:ext cx="950966" cy="3734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167471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9194" y="680173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4"/>
              <p:cNvSpPr txBox="1"/>
              <p:nvPr/>
            </p:nvSpPr>
            <p:spPr>
              <a:xfrm>
                <a:off x="347294" y="497292"/>
                <a:ext cx="4968875" cy="1999265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Matrix multiplication is not commutative i.e. given two matrices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 spc="-55">
                        <a:solidFill>
                          <a:srgbClr val="35444F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ZA" sz="1000" b="0" i="0" spc="-55" smtClean="0">
                        <a:solidFill>
                          <a:srgbClr val="35444F"/>
                        </a:solidFill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 spc="-55">
                        <a:solidFill>
                          <a:srgbClr val="35444F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en-ZA" sz="1000" b="0" i="0" spc="-55" smtClean="0">
                        <a:solidFill>
                          <a:srgbClr val="35444F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ZA" sz="1000" b="0" i="0" spc="-55" smtClean="0">
                        <a:solidFill>
                          <a:srgbClr val="35444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ZA" sz="1000" b="0" i="1" spc="-55" smtClean="0">
                        <a:solidFill>
                          <a:srgbClr val="35444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m:rPr>
                        <m:sty m:val="p"/>
                      </m:rPr>
                      <a:rPr lang="en-ZA" sz="1000" b="0" i="0" spc="-55" smtClean="0">
                        <a:solidFill>
                          <a:srgbClr val="35444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BA</m:t>
                    </m:r>
                  </m:oMath>
                </a14:m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In fact, in some cases,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 spc="-55">
                        <a:solidFill>
                          <a:srgbClr val="35444F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en-ZA" sz="1000" spc="-55">
                        <a:solidFill>
                          <a:srgbClr val="35444F"/>
                        </a:solidFill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may be defined, but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ZA" sz="1000" spc="-55">
                        <a:solidFill>
                          <a:srgbClr val="35444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BA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may not be defined e.g.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4" y="497292"/>
                <a:ext cx="4968875" cy="1999265"/>
              </a:xfrm>
              <a:prstGeom prst="rect">
                <a:avLst/>
              </a:prstGeom>
              <a:blipFill>
                <a:blip r:embed="rId3"/>
                <a:stretch>
                  <a:fillRect l="-1227" t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4534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Matrix Multiplication Characteristics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901700" y="1178746"/>
                <a:ext cx="945387" cy="7727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1200" b="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ZA" sz="1200" b="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spc="-55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pc="-55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00" y="1178746"/>
                <a:ext cx="945387" cy="7727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2273300" y="1178746"/>
                <a:ext cx="1165832" cy="4040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1200" b="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ZA" sz="1200" b="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spc="-55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pc="-55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ZA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ZA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ZA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300" y="1178746"/>
                <a:ext cx="1165832" cy="4040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337385" y="2032725"/>
                <a:ext cx="1935915" cy="7727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120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ZA" sz="120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200" b="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spc="-55" smtClean="0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0" i="1" spc="-55" smtClean="0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ZA" sz="1200" b="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spc="-55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0" i="1" spc="-55" smtClean="0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ZA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85" y="2032725"/>
                <a:ext cx="1935915" cy="7727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807442" y="2739078"/>
            <a:ext cx="5152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spc="-55" dirty="0">
                <a:solidFill>
                  <a:srgbClr val="35444F"/>
                </a:solidFill>
                <a:latin typeface="Trebuchet MS"/>
              </a:rPr>
              <a:t>(</a:t>
            </a:r>
            <a:r>
              <a:rPr lang="en-US" sz="1000" spc="-55" dirty="0">
                <a:solidFill>
                  <a:srgbClr val="FF0000"/>
                </a:solidFill>
                <a:latin typeface="Trebuchet MS"/>
              </a:rPr>
              <a:t>4</a:t>
            </a:r>
            <a:r>
              <a:rPr lang="en-US" sz="1000" spc="-55" dirty="0">
                <a:solidFill>
                  <a:srgbClr val="35444F"/>
                </a:solidFill>
                <a:latin typeface="Trebuchet MS"/>
              </a:rPr>
              <a:t> </a:t>
            </a:r>
            <a:r>
              <a:rPr lang="en-US" sz="1000" b="1" spc="-55" dirty="0">
                <a:solidFill>
                  <a:srgbClr val="35444F"/>
                </a:solidFill>
                <a:latin typeface="Trebuchet MS"/>
              </a:rPr>
              <a:t>× </a:t>
            </a:r>
            <a:r>
              <a:rPr lang="en-US" sz="1000" spc="-55" dirty="0" smtClean="0">
                <a:solidFill>
                  <a:schemeClr val="accent1"/>
                </a:solidFill>
                <a:latin typeface="Trebuchet MS"/>
              </a:rPr>
              <a:t>2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</a:rPr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65986" y="2739078"/>
            <a:ext cx="5152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spc="-55" dirty="0" smtClean="0">
                <a:solidFill>
                  <a:srgbClr val="35444F"/>
                </a:solidFill>
                <a:latin typeface="Trebuchet MS"/>
              </a:rPr>
              <a:t>(</a:t>
            </a:r>
            <a:r>
              <a:rPr lang="en-US" sz="1000" spc="-55" dirty="0" smtClean="0">
                <a:solidFill>
                  <a:srgbClr val="FF0000"/>
                </a:solidFill>
                <a:latin typeface="Trebuchet MS"/>
              </a:rPr>
              <a:t>2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</a:rPr>
              <a:t> </a:t>
            </a:r>
            <a:r>
              <a:rPr lang="en-US" sz="1000" b="1" spc="-55" dirty="0">
                <a:solidFill>
                  <a:srgbClr val="35444F"/>
                </a:solidFill>
                <a:latin typeface="Trebuchet MS"/>
              </a:rPr>
              <a:t>× </a:t>
            </a:r>
            <a:r>
              <a:rPr lang="en-US" sz="1000" spc="-55" dirty="0" smtClean="0">
                <a:solidFill>
                  <a:schemeClr val="accent1"/>
                </a:solidFill>
                <a:latin typeface="Trebuchet MS"/>
              </a:rPr>
              <a:t>3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</a:rPr>
              <a:t>)</a:t>
            </a:r>
            <a:endParaRPr lang="en-US" dirty="0"/>
          </a:p>
        </p:txBody>
      </p:sp>
      <p:cxnSp>
        <p:nvCxnSpPr>
          <p:cNvPr id="14" name="Elbow Connector 13"/>
          <p:cNvCxnSpPr/>
          <p:nvPr/>
        </p:nvCxnSpPr>
        <p:spPr>
          <a:xfrm rot="16200000" flipH="1">
            <a:off x="1439963" y="2649570"/>
            <a:ext cx="12700" cy="566956"/>
          </a:xfrm>
          <a:prstGeom prst="bentConnector3">
            <a:avLst>
              <a:gd name="adj1" fmla="val 159428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27839" y="2944699"/>
            <a:ext cx="10583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These Match:</a:t>
            </a:r>
          </a:p>
          <a:p>
            <a:pPr algn="ctr"/>
            <a:r>
              <a:rPr lang="en-ZA" sz="800" spc="-55" dirty="0" smtClean="0">
                <a:solidFill>
                  <a:srgbClr val="35444F"/>
                </a:solidFill>
                <a:latin typeface="Trebuchet MS"/>
              </a:rPr>
              <a:t>We can multiply them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3096382" y="1906726"/>
                <a:ext cx="1898468" cy="7727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1200" b="0" i="1" spc="-55" smtClean="0">
                        <a:solidFill>
                          <a:srgbClr val="35444F"/>
                        </a:solidFill>
                        <a:latin typeface="Cambria Math" panose="02040503050406030204" pitchFamily="18" charset="0"/>
                      </a:rPr>
                      <m:t>𝐵𝐴</m:t>
                    </m:r>
                    <m:r>
                      <a:rPr lang="en-US" sz="1200" b="0" i="1" spc="-55" smtClean="0">
                        <a:solidFill>
                          <a:srgbClr val="35444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i="1" spc="-55">
                            <a:solidFill>
                              <a:srgbClr val="35444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200" b="0" i="1" spc="-55" smtClean="0">
                                <a:solidFill>
                                  <a:srgbClr val="35444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ZA" sz="1200" b="0" i="1" spc="-55" smtClean="0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200" i="1" spc="-55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ZA" sz="1200" b="0" i="1" spc="-55" smtClean="0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ZA" sz="1200" b="0" i="1" spc="-55" smtClean="0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200" b="0" i="1" spc="-55" smtClean="0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ZA" sz="1200" b="0" i="1" spc="-55" smtClean="0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dirty="0" smtClean="0"/>
                  <a:t>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 spc="-55">
                            <a:solidFill>
                              <a:srgbClr val="35444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 spc="-55">
                                <a:solidFill>
                                  <a:srgbClr val="35444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 spc="-55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i="1" spc="-55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 spc="-55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1200" i="1" spc="-55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 spc="-55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200" i="1" spc="-55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 spc="-55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200" i="1" spc="-55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382" y="1906726"/>
                <a:ext cx="1898468" cy="7727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3721100" y="2739078"/>
            <a:ext cx="5152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spc="-55" dirty="0" smtClean="0">
                <a:solidFill>
                  <a:srgbClr val="35444F"/>
                </a:solidFill>
                <a:latin typeface="Trebuchet MS"/>
              </a:rPr>
              <a:t>(</a:t>
            </a:r>
            <a:r>
              <a:rPr lang="en-US" sz="1000" spc="-55" dirty="0" smtClean="0">
                <a:solidFill>
                  <a:srgbClr val="FF0000"/>
                </a:solidFill>
                <a:latin typeface="Trebuchet MS"/>
              </a:rPr>
              <a:t>2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</a:rPr>
              <a:t> </a:t>
            </a:r>
            <a:r>
              <a:rPr lang="en-US" sz="1000" b="1" spc="-55" dirty="0">
                <a:solidFill>
                  <a:srgbClr val="35444F"/>
                </a:solidFill>
                <a:latin typeface="Trebuchet MS"/>
              </a:rPr>
              <a:t>× </a:t>
            </a:r>
            <a:r>
              <a:rPr lang="en-US" sz="1000" spc="-55" dirty="0" smtClean="0">
                <a:solidFill>
                  <a:schemeClr val="accent1"/>
                </a:solidFill>
                <a:latin typeface="Trebuchet MS"/>
              </a:rPr>
              <a:t>3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</a:rPr>
              <a:t>)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479644" y="2739078"/>
            <a:ext cx="5152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spc="-55" dirty="0" smtClean="0">
                <a:solidFill>
                  <a:srgbClr val="35444F"/>
                </a:solidFill>
                <a:latin typeface="Trebuchet MS"/>
              </a:rPr>
              <a:t>(</a:t>
            </a:r>
            <a:r>
              <a:rPr lang="en-US" sz="1000" spc="-55" dirty="0" smtClean="0">
                <a:solidFill>
                  <a:srgbClr val="FF0000"/>
                </a:solidFill>
                <a:latin typeface="Trebuchet MS"/>
              </a:rPr>
              <a:t>4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</a:rPr>
              <a:t> </a:t>
            </a:r>
            <a:r>
              <a:rPr lang="en-US" sz="1000" b="1" spc="-55" dirty="0">
                <a:solidFill>
                  <a:srgbClr val="35444F"/>
                </a:solidFill>
                <a:latin typeface="Trebuchet MS"/>
              </a:rPr>
              <a:t>× </a:t>
            </a:r>
            <a:r>
              <a:rPr lang="en-US" sz="1000" spc="-55" dirty="0" smtClean="0">
                <a:solidFill>
                  <a:schemeClr val="accent1"/>
                </a:solidFill>
                <a:latin typeface="Trebuchet MS"/>
              </a:rPr>
              <a:t>2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</a:rPr>
              <a:t>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809276" y="2944699"/>
            <a:ext cx="11227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NO MATCH!</a:t>
            </a:r>
          </a:p>
          <a:p>
            <a:pPr algn="ctr"/>
            <a:r>
              <a:rPr lang="en-ZA" sz="800" spc="-55" dirty="0" smtClean="0">
                <a:solidFill>
                  <a:srgbClr val="35444F"/>
                </a:solidFill>
                <a:latin typeface="Trebuchet MS"/>
              </a:rPr>
              <a:t>We can’t multiply them</a:t>
            </a:r>
            <a:endParaRPr lang="en-US" sz="1400" dirty="0"/>
          </a:p>
        </p:txBody>
      </p:sp>
      <p:cxnSp>
        <p:nvCxnSpPr>
          <p:cNvPr id="25" name="Elbow Connector 24"/>
          <p:cNvCxnSpPr/>
          <p:nvPr/>
        </p:nvCxnSpPr>
        <p:spPr>
          <a:xfrm rot="16200000" flipH="1">
            <a:off x="4347801" y="2633639"/>
            <a:ext cx="12700" cy="566956"/>
          </a:xfrm>
          <a:prstGeom prst="bentConnector3">
            <a:avLst>
              <a:gd name="adj1" fmla="val 159428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63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9194" y="680173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4"/>
              <p:cNvSpPr txBox="1"/>
              <p:nvPr/>
            </p:nvSpPr>
            <p:spPr>
              <a:xfrm>
                <a:off x="347294" y="497292"/>
                <a:ext cx="4968875" cy="1986441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 identity matrix is a square matrix of varying size (&gt;1) with a 1s on the diagonal and 0s everywhere else e.g.</a:t>
                </a: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Represented by the symbol </a:t>
                </a:r>
                <a14:m>
                  <m:oMath xmlns:m="http://schemas.openxmlformats.org/officeDocument/2006/math">
                    <m:r>
                      <a:rPr lang="en-US" sz="1000" b="0" i="1" spc="-55" smtClean="0">
                        <a:solidFill>
                          <a:srgbClr val="35444F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000" i="1" spc="-55">
                        <a:solidFill>
                          <a:srgbClr val="35444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by convention</a:t>
                </a: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Any matrix multiplied by an appropriate size </a:t>
                </a:r>
                <a14:m>
                  <m:oMath xmlns:m="http://schemas.openxmlformats.org/officeDocument/2006/math">
                    <m:r>
                      <a:rPr lang="en-US" sz="1000" i="1" spc="-55">
                        <a:solidFill>
                          <a:srgbClr val="35444F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gives back the same matrix i.e.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0" i="1" spc="-55" smtClean="0">
                        <a:solidFill>
                          <a:srgbClr val="35444F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000" b="0" i="1" spc="-55" smtClean="0">
                        <a:solidFill>
                          <a:srgbClr val="35444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sz="1000" spc="-55">
                        <a:solidFill>
                          <a:srgbClr val="35444F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1000" b="0" i="1" spc="-55" smtClean="0">
                        <a:solidFill>
                          <a:srgbClr val="35444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000" b="0" i="0" spc="-55" smtClean="0">
                        <a:solidFill>
                          <a:srgbClr val="35444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1000" b="0" i="0" spc="-55" smtClean="0">
                        <a:solidFill>
                          <a:srgbClr val="35444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000" b="0" i="1" spc="-55" smtClean="0">
                        <a:solidFill>
                          <a:srgbClr val="35444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000" b="0" i="1" spc="-55" smtClean="0">
                        <a:solidFill>
                          <a:srgbClr val="35444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000" b="0" i="1" spc="-55" smtClean="0">
                        <a:solidFill>
                          <a:srgbClr val="35444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00" b="0" i="1" spc="-55" smtClean="0">
                        <a:solidFill>
                          <a:srgbClr val="35444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It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is the matrix-equivalent of the number 1 for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scalar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numbers e.g. </a:t>
                </a:r>
                <a14:m>
                  <m:oMath xmlns:m="http://schemas.openxmlformats.org/officeDocument/2006/math">
                    <m:r>
                      <a:rPr lang="en-US" sz="1000" b="0" i="1" spc="-55" smtClean="0">
                        <a:solidFill>
                          <a:srgbClr val="35444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000" i="1" spc="-55">
                        <a:solidFill>
                          <a:srgbClr val="35444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000" b="0" i="0" spc="-55" smtClean="0">
                        <a:solidFill>
                          <a:srgbClr val="35444F"/>
                        </a:solidFill>
                        <a:latin typeface="Cambria Math" panose="02040503050406030204" pitchFamily="18" charset="0"/>
                      </a:rPr>
                      <m:t>4=4</m:t>
                    </m:r>
                    <m:r>
                      <a:rPr lang="en-US" sz="1000" i="1" spc="-55">
                        <a:solidFill>
                          <a:srgbClr val="35444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000" b="0" i="1" spc="-55" smtClean="0">
                        <a:solidFill>
                          <a:srgbClr val="35444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1=4</m:t>
                    </m:r>
                  </m:oMath>
                </a14:m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E.g.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4" y="497292"/>
                <a:ext cx="4968875" cy="1986441"/>
              </a:xfrm>
              <a:prstGeom prst="rect">
                <a:avLst/>
              </a:prstGeom>
              <a:blipFill>
                <a:blip r:embed="rId3"/>
                <a:stretch>
                  <a:fillRect l="-1227" t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4534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Identity Matrix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919480" y="827041"/>
                <a:ext cx="944618" cy="4003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pc="-55" smtClean="0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pc="-55" smtClean="0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200" b="0" i="1" spc="-55" smtClean="0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spc="-55" smtClean="0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pc="-55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ZA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80" y="827041"/>
                <a:ext cx="944618" cy="400302"/>
              </a:xfrm>
              <a:prstGeom prst="rect">
                <a:avLst/>
              </a:prstGeom>
              <a:blipFill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1929511" y="736824"/>
                <a:ext cx="1186672" cy="5807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pc="-55" smtClean="0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pc="-55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200" b="0" i="1" spc="-55" smtClean="0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i="1" spc="-55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spc="-55" smtClean="0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pc="-55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ZA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511" y="736824"/>
                <a:ext cx="1186672" cy="580736"/>
              </a:xfrm>
              <a:prstGeom prst="rect">
                <a:avLst/>
              </a:prstGeom>
              <a:blipFill>
                <a:blip r:embed="rId5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3178643" y="705477"/>
                <a:ext cx="1425390" cy="7727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pc="-55" smtClean="0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pc="-55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200" b="0" i="1" spc="-55" smtClean="0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200" i="1" spc="-55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spc="-55" smtClean="0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pc="-55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ZA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643" y="705477"/>
                <a:ext cx="1425390" cy="7727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1297679" y="2294107"/>
                <a:ext cx="2593659" cy="7727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 spc="-55" smtClean="0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pc="-55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ZA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200" b="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spc="-55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pc="-55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200" b="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     =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spc="-55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pc="-55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679" y="2294107"/>
                <a:ext cx="2593659" cy="7727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419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9194" y="680173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4"/>
              <p:cNvSpPr txBox="1"/>
              <p:nvPr/>
            </p:nvSpPr>
            <p:spPr>
              <a:xfrm>
                <a:off x="347294" y="497292"/>
                <a:ext cx="4968875" cy="2165978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Given a scalar number, multiplying the number by its inverse results in 1 e.g.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0" i="1" spc="-55" smtClean="0">
                        <a:solidFill>
                          <a:srgbClr val="35444F"/>
                        </a:solidFill>
                        <a:latin typeface="Cambria Math" panose="02040503050406030204" pitchFamily="18" charset="0"/>
                        <a:cs typeface="Trebuchet MS"/>
                      </a:rPr>
                      <m:t>3</m:t>
                    </m:r>
                    <m:r>
                      <a:rPr lang="en-US" sz="1000" b="0" i="1" spc="-55" smtClean="0">
                        <a:solidFill>
                          <a:srgbClr val="35444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rebuchet MS"/>
                      </a:rPr>
                      <m:t>∙(</m:t>
                    </m:r>
                    <m:sSup>
                      <m:sSupPr>
                        <m:ctrlPr>
                          <a:rPr lang="en-US" sz="1000" b="0" i="1" spc="-55" smtClean="0">
                            <a:solidFill>
                              <a:srgbClr val="35444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spc="-55" smtClean="0">
                            <a:solidFill>
                              <a:srgbClr val="35444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1000" b="0" i="1" spc="-55" smtClean="0">
                            <a:solidFill>
                              <a:srgbClr val="35444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000" b="0" i="1" spc="-55" smtClean="0">
                        <a:solidFill>
                          <a:srgbClr val="35444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)=1</m:t>
                    </m:r>
                  </m:oMath>
                </a14:m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0" i="1" spc="-55" smtClean="0">
                        <a:solidFill>
                          <a:srgbClr val="35444F"/>
                        </a:solidFill>
                        <a:latin typeface="Cambria Math" panose="02040503050406030204" pitchFamily="18" charset="0"/>
                        <a:cs typeface="Trebuchet MS"/>
                      </a:rPr>
                      <m:t>52</m:t>
                    </m:r>
                    <m:r>
                      <a:rPr lang="en-US" sz="1000" i="1" spc="-55">
                        <a:solidFill>
                          <a:srgbClr val="35444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rebuchet MS"/>
                      </a:rPr>
                      <m:t>∙(</m:t>
                    </m:r>
                    <m:sSup>
                      <m:sSupPr>
                        <m:ctrlPr>
                          <a:rPr lang="en-US" sz="1000" i="1" spc="-55" smtClean="0">
                            <a:solidFill>
                              <a:srgbClr val="35444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spc="-55" smtClean="0">
                            <a:solidFill>
                              <a:srgbClr val="35444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52</m:t>
                        </m:r>
                      </m:e>
                      <m:sup>
                        <m:r>
                          <a:rPr lang="en-US" sz="1000" i="1" spc="-55">
                            <a:solidFill>
                              <a:srgbClr val="35444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000" i="1" spc="-55">
                        <a:solidFill>
                          <a:srgbClr val="35444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)=1</m:t>
                    </m:r>
                  </m:oMath>
                </a14:m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Not all numbers have an inverse e.g. </a:t>
                </a:r>
                <a14:m>
                  <m:oMath xmlns:m="http://schemas.openxmlformats.org/officeDocument/2006/math">
                    <m:r>
                      <a:rPr lang="en-US" sz="1000" b="0" i="1" spc="-55" smtClean="0">
                        <a:solidFill>
                          <a:srgbClr val="35444F"/>
                        </a:solidFill>
                        <a:latin typeface="Cambria Math" panose="02040503050406030204" pitchFamily="18" charset="0"/>
                        <a:cs typeface="Trebuchet MS"/>
                      </a:rPr>
                      <m:t>0</m:t>
                    </m:r>
                    <m:r>
                      <a:rPr lang="en-US" sz="1000" i="1" spc="-55">
                        <a:solidFill>
                          <a:srgbClr val="35444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rebuchet MS"/>
                      </a:rPr>
                      <m:t>∙(</m:t>
                    </m:r>
                    <m:sSup>
                      <m:sSupPr>
                        <m:ctrlPr>
                          <a:rPr lang="en-US" sz="1000" i="1" spc="-55">
                            <a:solidFill>
                              <a:srgbClr val="35444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spc="-55" smtClean="0">
                            <a:solidFill>
                              <a:srgbClr val="35444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1000" i="1" spc="-55">
                            <a:solidFill>
                              <a:srgbClr val="35444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000" i="1" spc="-55">
                        <a:solidFill>
                          <a:srgbClr val="35444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is undefined; </a:t>
                </a:r>
                <a14:m>
                  <m:oMath xmlns:m="http://schemas.openxmlformats.org/officeDocument/2006/math">
                    <m:r>
                      <a:rPr lang="en-US" sz="1000" i="1" spc="-55">
                        <a:solidFill>
                          <a:srgbClr val="35444F"/>
                        </a:solidFill>
                        <a:latin typeface="Cambria Math" panose="02040503050406030204" pitchFamily="18" charset="0"/>
                        <a:cs typeface="Trebuchet MS"/>
                      </a:rPr>
                      <m:t>0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doesn’t have an inverse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For matrices, multiplying the matrix by its inverse results in the identity matrix </a:t>
                </a:r>
                <a14:m>
                  <m:oMath xmlns:m="http://schemas.openxmlformats.org/officeDocument/2006/math">
                    <m:r>
                      <a:rPr lang="en-US" sz="1000" i="1" spc="-55">
                        <a:solidFill>
                          <a:srgbClr val="35444F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.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 spc="-55">
                        <a:solidFill>
                          <a:srgbClr val="35444F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1000" i="1" spc="-55">
                        <a:solidFill>
                          <a:srgbClr val="35444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1000" i="1" spc="-55" smtClean="0">
                            <a:solidFill>
                              <a:srgbClr val="35444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000" spc="-55">
                            <a:solidFill>
                              <a:srgbClr val="35444F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sz="1000" i="1" spc="-55">
                            <a:solidFill>
                              <a:srgbClr val="35444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000" b="0" i="1" spc="-55" smtClean="0">
                        <a:solidFill>
                          <a:srgbClr val="35444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00" i="1" spc="-55">
                        <a:solidFill>
                          <a:srgbClr val="35444F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E.g.</a:t>
                </a: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4" y="497292"/>
                <a:ext cx="4968875" cy="2165978"/>
              </a:xfrm>
              <a:prstGeom prst="rect">
                <a:avLst/>
              </a:prstGeom>
              <a:blipFill>
                <a:blip r:embed="rId3"/>
                <a:stretch>
                  <a:fillRect l="-1227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4534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Matrix Inverse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1282700" y="2079625"/>
                <a:ext cx="2910797" cy="6920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 spc="-55" smtClean="0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pc="-55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4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14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400" b="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 spc="-55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pc="-55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sz="1400" b="0" i="1" spc="-55" smtClean="0">
                                        <a:solidFill>
                                          <a:srgbClr val="35444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pc="-55" smtClean="0">
                                        <a:solidFill>
                                          <a:srgbClr val="35444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sz="1400" b="0" i="1" spc="-55" smtClean="0">
                                        <a:solidFill>
                                          <a:srgbClr val="35444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14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en-ZA" sz="1400" b="0" i="1" spc="-55" smtClean="0">
                                        <a:solidFill>
                                          <a:srgbClr val="35444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pc="-55" smtClean="0">
                                        <a:solidFill>
                                          <a:srgbClr val="35444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1400" b="0" i="1" spc="-55" smtClean="0">
                                        <a:solidFill>
                                          <a:srgbClr val="35444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14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en-US" sz="1400" b="0" i="1" spc="-55" smtClean="0">
                                        <a:solidFill>
                                          <a:srgbClr val="35444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pc="-55" smtClean="0">
                                        <a:solidFill>
                                          <a:srgbClr val="35444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sz="1400" b="0" i="1" spc="-55" smtClean="0">
                                        <a:solidFill>
                                          <a:srgbClr val="35444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skw"/>
                                    <m:ctrlPr>
                                      <a:rPr lang="en-ZA" sz="1400" b="0" i="1" spc="-55" smtClean="0">
                                        <a:solidFill>
                                          <a:srgbClr val="35444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pc="-55" smtClean="0">
                                        <a:solidFill>
                                          <a:srgbClr val="35444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b="0" i="1" spc="-55" smtClean="0">
                                        <a:solidFill>
                                          <a:srgbClr val="35444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sz="1400" b="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 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 spc="-55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pc="-55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ZA" sz="14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sz="14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00" y="2079625"/>
                <a:ext cx="2910797" cy="6920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1445828" y="1773039"/>
                <a:ext cx="3747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pc="-55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828" y="1773039"/>
                <a:ext cx="37478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2458208" y="1788279"/>
                <a:ext cx="5852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pc="-55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pc="-55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en-US" i="1" spc="-55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208" y="1788279"/>
                <a:ext cx="58522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3652851" y="1788279"/>
                <a:ext cx="3259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pc="-55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851" y="1788279"/>
                <a:ext cx="32598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1741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9194" y="680173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4"/>
              <p:cNvSpPr txBox="1"/>
              <p:nvPr/>
            </p:nvSpPr>
            <p:spPr>
              <a:xfrm>
                <a:off x="347294" y="497292"/>
                <a:ext cx="4968875" cy="2332242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Indexing into a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 spc="-55" dirty="0" smtClean="0">
                        <a:solidFill>
                          <a:srgbClr val="35444F"/>
                        </a:solidFill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: is done by specifying an ordered index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spc="-55" smtClean="0">
                            <a:solidFill>
                              <a:srgbClr val="35444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000" spc="-55">
                            <a:solidFill>
                              <a:srgbClr val="35444F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sz="1000" b="0" i="1" spc="-55" smtClean="0">
                            <a:solidFill>
                              <a:srgbClr val="35444F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1000" i="1" spc="-55">
                        <a:solidFill>
                          <a:srgbClr val="35444F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is the row and </a:t>
                </a:r>
                <a14:m>
                  <m:oMath xmlns:m="http://schemas.openxmlformats.org/officeDocument/2006/math">
                    <m:r>
                      <a:rPr lang="en-US" sz="1000" b="0" i="1" spc="-55" smtClean="0">
                        <a:solidFill>
                          <a:srgbClr val="35444F"/>
                        </a:solidFill>
                        <a:latin typeface="Cambria Math" panose="02040503050406030204" pitchFamily="18" charset="0"/>
                        <a:cs typeface="Trebuchet MS"/>
                      </a:rPr>
                      <m:t>𝑗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is the column</a:t>
                </a:r>
                <a:r>
                  <a:rPr lang="en-US" sz="1000" b="1" spc="-55" dirty="0" smtClean="0">
                    <a:solidFill>
                      <a:srgbClr val="35444F"/>
                    </a:solidFill>
                    <a:latin typeface="Trebuchet MS"/>
                  </a:rPr>
                  <a:t>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</a:rPr>
                  <a:t>e.g.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b="1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spc="-55">
                            <a:solidFill>
                              <a:srgbClr val="35444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000" b="0" i="0" spc="-55" smtClean="0">
                            <a:solidFill>
                              <a:srgbClr val="35444F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sz="1000" b="0" i="1" spc="-55" smtClean="0">
                            <a:solidFill>
                              <a:srgbClr val="35444F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1000" b="0" i="1" spc="-55" smtClean="0">
                        <a:solidFill>
                          <a:srgbClr val="35444F"/>
                        </a:solidFill>
                        <a:latin typeface="Cambria Math" panose="02040503050406030204" pitchFamily="18" charset="0"/>
                      </a:rPr>
                      <m:t>=460</m:t>
                    </m:r>
                  </m:oMath>
                </a14:m>
                <a:endParaRPr lang="en-US" sz="1000" b="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spc="-55">
                            <a:solidFill>
                              <a:srgbClr val="35444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000" spc="-55">
                            <a:solidFill>
                              <a:srgbClr val="35444F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sz="1000" b="0" i="1" spc="-55" smtClean="0">
                            <a:solidFill>
                              <a:srgbClr val="35444F"/>
                            </a:solidFill>
                            <a:latin typeface="Cambria Math" panose="02040503050406030204" pitchFamily="18" charset="0"/>
                          </a:rPr>
                          <m:t>42</m:t>
                        </m:r>
                      </m:sub>
                    </m:sSub>
                    <m:r>
                      <a:rPr lang="en-US" sz="1000" i="1" spc="-55">
                        <a:solidFill>
                          <a:srgbClr val="35444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00" b="0" i="1" spc="-55" smtClean="0">
                        <a:solidFill>
                          <a:srgbClr val="35444F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sz="10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spc="-55">
                            <a:solidFill>
                              <a:srgbClr val="35444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000" spc="-55">
                            <a:solidFill>
                              <a:srgbClr val="35444F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sz="1000" b="0" i="1" spc="-55" smtClean="0">
                            <a:solidFill>
                              <a:srgbClr val="35444F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sz="1000" i="1" spc="-55">
                        <a:solidFill>
                          <a:srgbClr val="35444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00" b="0" i="1" spc="-55" smtClean="0">
                        <a:solidFill>
                          <a:srgbClr val="35444F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sz="10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spc="-55">
                            <a:solidFill>
                              <a:srgbClr val="35444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000" spc="-55">
                            <a:solidFill>
                              <a:srgbClr val="35444F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sz="1000" b="0" i="1" spc="-55" smtClean="0">
                            <a:solidFill>
                              <a:srgbClr val="35444F"/>
                            </a:solidFill>
                            <a:latin typeface="Cambria Math" panose="02040503050406030204" pitchFamily="18" charset="0"/>
                          </a:rPr>
                          <m:t>44</m:t>
                        </m:r>
                      </m:sub>
                    </m:sSub>
                    <m:r>
                      <a:rPr lang="en-US" sz="1000" i="1" spc="-55">
                        <a:solidFill>
                          <a:srgbClr val="35444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1000" b="0" i="0" spc="-55" smtClean="0">
                        <a:solidFill>
                          <a:srgbClr val="35444F"/>
                        </a:solidFill>
                        <a:latin typeface="Cambria Math" panose="02040503050406030204" pitchFamily="18" charset="0"/>
                      </a:rPr>
                      <m:t>undefined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</a:rPr>
                  <a:t> (the matrix doesn’t have a 4</a:t>
                </a:r>
                <a:r>
                  <a:rPr lang="en-US" sz="1000" spc="-55" baseline="30000" dirty="0" smtClean="0">
                    <a:solidFill>
                      <a:srgbClr val="35444F"/>
                    </a:solidFill>
                    <a:latin typeface="Trebuchet MS"/>
                  </a:rPr>
                  <a:t>th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</a:rPr>
                  <a:t> column)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</a:endParaRPr>
              </a:p>
            </p:txBody>
          </p:sp>
        </mc:Choice>
        <mc:Fallback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4" y="497292"/>
                <a:ext cx="4968875" cy="2332242"/>
              </a:xfrm>
              <a:prstGeom prst="rect">
                <a:avLst/>
              </a:prstGeom>
              <a:blipFill>
                <a:blip r:embed="rId3"/>
                <a:stretch>
                  <a:fillRect l="-1227" r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3391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Matrices – Indexing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444500" y="421239"/>
                <a:ext cx="1958548" cy="9165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sz="1400" b="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 spc="-55" smtClean="0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pc="-55" smtClean="0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b="0" i="1" spc="-55" smtClean="0">
                                        <a:solidFill>
                                          <a:srgbClr val="35444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pc="-55" smtClean="0">
                                        <a:solidFill>
                                          <a:srgbClr val="35444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400" b="0" i="1" spc="-55" smtClean="0">
                                        <a:solidFill>
                                          <a:srgbClr val="35444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 spc="-55">
                                        <a:solidFill>
                                          <a:srgbClr val="35444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pc="-55" smtClean="0">
                                        <a:solidFill>
                                          <a:srgbClr val="35444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400" b="0" i="1" spc="-55" smtClean="0">
                                        <a:solidFill>
                                          <a:srgbClr val="35444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 spc="-55">
                                        <a:solidFill>
                                          <a:srgbClr val="35444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pc="-55" smtClean="0">
                                        <a:solidFill>
                                          <a:srgbClr val="35444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400" b="0" i="1" spc="-55" smtClean="0">
                                        <a:solidFill>
                                          <a:srgbClr val="35444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 spc="-55">
                                        <a:solidFill>
                                          <a:srgbClr val="35444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pc="-55" smtClean="0">
                                        <a:solidFill>
                                          <a:srgbClr val="35444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400" b="0" i="1" spc="-55" smtClean="0">
                                        <a:solidFill>
                                          <a:srgbClr val="35444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400" i="1" spc="-55">
                                        <a:solidFill>
                                          <a:srgbClr val="35444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 spc="-55">
                                        <a:solidFill>
                                          <a:srgbClr val="35444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pc="-55" smtClean="0">
                                        <a:solidFill>
                                          <a:srgbClr val="35444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400" b="0" i="1" spc="-55" smtClean="0">
                                        <a:solidFill>
                                          <a:srgbClr val="35444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 spc="-55">
                                        <a:solidFill>
                                          <a:srgbClr val="35444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pc="-55" smtClean="0">
                                        <a:solidFill>
                                          <a:srgbClr val="35444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400" b="0" i="1" spc="-55" smtClean="0">
                                        <a:solidFill>
                                          <a:srgbClr val="35444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 spc="-55">
                                        <a:solidFill>
                                          <a:srgbClr val="35444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pc="-55" smtClean="0">
                                        <a:solidFill>
                                          <a:srgbClr val="35444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400" b="0" i="1" spc="-55" smtClean="0">
                                        <a:solidFill>
                                          <a:srgbClr val="35444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1400" i="1" spc="-55">
                                        <a:solidFill>
                                          <a:srgbClr val="35444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 spc="-55">
                                        <a:solidFill>
                                          <a:srgbClr val="35444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pc="-55" smtClean="0">
                                        <a:solidFill>
                                          <a:srgbClr val="35444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400" b="0" i="1" spc="-55" smtClean="0">
                                        <a:solidFill>
                                          <a:srgbClr val="35444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 spc="-55">
                                        <a:solidFill>
                                          <a:srgbClr val="35444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pc="-55" smtClean="0">
                                        <a:solidFill>
                                          <a:srgbClr val="35444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400" b="0" i="1" spc="-55" smtClean="0">
                                        <a:solidFill>
                                          <a:srgbClr val="35444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 spc="-55">
                                        <a:solidFill>
                                          <a:srgbClr val="35444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pc="-55" smtClean="0">
                                        <a:solidFill>
                                          <a:srgbClr val="35444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400" b="0" i="1" spc="-55" smtClean="0">
                                        <a:solidFill>
                                          <a:srgbClr val="35444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1400" i="1" spc="-55">
                                        <a:solidFill>
                                          <a:srgbClr val="35444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 spc="-55">
                                        <a:solidFill>
                                          <a:srgbClr val="35444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pc="-55" smtClean="0">
                                        <a:solidFill>
                                          <a:srgbClr val="35444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400" b="0" i="1" spc="-55" smtClean="0">
                                        <a:solidFill>
                                          <a:srgbClr val="35444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 spc="-55">
                                        <a:solidFill>
                                          <a:srgbClr val="35444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pc="-55" smtClean="0">
                                        <a:solidFill>
                                          <a:srgbClr val="35444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400" b="0" i="1" spc="-55" smtClean="0">
                                        <a:solidFill>
                                          <a:srgbClr val="35444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00" y="421239"/>
                <a:ext cx="1958548" cy="9165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3111500" y="451760"/>
                <a:ext cx="1621661" cy="8860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1400" b="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 spc="-55" smtClean="0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pc="-55" smtClean="0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14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e>
                              <m:e>
                                <m:r>
                                  <a:rPr lang="en-US" sz="14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4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70</m:t>
                                </m:r>
                              </m:e>
                              <m:e>
                                <m:r>
                                  <a:rPr lang="en-US" sz="14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155</m:t>
                                </m:r>
                              </m:e>
                              <m:e>
                                <m:r>
                                  <a:rPr lang="en-US" sz="14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4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429</m:t>
                                </m:r>
                              </m:e>
                              <m:e>
                                <m:r>
                                  <a:rPr lang="en-US" sz="14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4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500" y="451760"/>
                <a:ext cx="1621661" cy="8860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725456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9194" y="680173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4"/>
              <p:cNvSpPr txBox="1"/>
              <p:nvPr/>
            </p:nvSpPr>
            <p:spPr>
              <a:xfrm>
                <a:off x="347294" y="497292"/>
                <a:ext cx="4968875" cy="2165978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Given a scalar number, multiplying the number by its inverse results in 1 e.g.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0" i="1" spc="-55" smtClean="0">
                        <a:solidFill>
                          <a:srgbClr val="35444F"/>
                        </a:solidFill>
                        <a:latin typeface="Cambria Math" panose="02040503050406030204" pitchFamily="18" charset="0"/>
                        <a:cs typeface="Trebuchet MS"/>
                      </a:rPr>
                      <m:t>3</m:t>
                    </m:r>
                    <m:r>
                      <a:rPr lang="en-US" sz="1000" b="0" i="1" spc="-55" smtClean="0">
                        <a:solidFill>
                          <a:srgbClr val="35444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rebuchet MS"/>
                      </a:rPr>
                      <m:t>∙(</m:t>
                    </m:r>
                    <m:sSup>
                      <m:sSupPr>
                        <m:ctrlPr>
                          <a:rPr lang="en-US" sz="1000" b="0" i="1" spc="-55" smtClean="0">
                            <a:solidFill>
                              <a:srgbClr val="35444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spc="-55" smtClean="0">
                            <a:solidFill>
                              <a:srgbClr val="35444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1000" b="0" i="1" spc="-55" smtClean="0">
                            <a:solidFill>
                              <a:srgbClr val="35444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000" b="0" i="1" spc="-55" smtClean="0">
                        <a:solidFill>
                          <a:srgbClr val="35444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)=1</m:t>
                    </m:r>
                  </m:oMath>
                </a14:m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0" i="1" spc="-55" smtClean="0">
                        <a:solidFill>
                          <a:srgbClr val="35444F"/>
                        </a:solidFill>
                        <a:latin typeface="Cambria Math" panose="02040503050406030204" pitchFamily="18" charset="0"/>
                        <a:cs typeface="Trebuchet MS"/>
                      </a:rPr>
                      <m:t>52</m:t>
                    </m:r>
                    <m:r>
                      <a:rPr lang="en-US" sz="1000" i="1" spc="-55">
                        <a:solidFill>
                          <a:srgbClr val="35444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rebuchet MS"/>
                      </a:rPr>
                      <m:t>∙(</m:t>
                    </m:r>
                    <m:sSup>
                      <m:sSupPr>
                        <m:ctrlPr>
                          <a:rPr lang="en-US" sz="1000" i="1" spc="-55" smtClean="0">
                            <a:solidFill>
                              <a:srgbClr val="35444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spc="-55" smtClean="0">
                            <a:solidFill>
                              <a:srgbClr val="35444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52</m:t>
                        </m:r>
                      </m:e>
                      <m:sup>
                        <m:r>
                          <a:rPr lang="en-US" sz="1000" i="1" spc="-55">
                            <a:solidFill>
                              <a:srgbClr val="35444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000" i="1" spc="-55">
                        <a:solidFill>
                          <a:srgbClr val="35444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)=1</m:t>
                    </m:r>
                  </m:oMath>
                </a14:m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Not all numbers have an inverse e.g. </a:t>
                </a:r>
                <a14:m>
                  <m:oMath xmlns:m="http://schemas.openxmlformats.org/officeDocument/2006/math">
                    <m:r>
                      <a:rPr lang="en-US" sz="1000" b="0" i="1" spc="-55" smtClean="0">
                        <a:solidFill>
                          <a:srgbClr val="35444F"/>
                        </a:solidFill>
                        <a:latin typeface="Cambria Math" panose="02040503050406030204" pitchFamily="18" charset="0"/>
                        <a:cs typeface="Trebuchet MS"/>
                      </a:rPr>
                      <m:t>0</m:t>
                    </m:r>
                    <m:r>
                      <a:rPr lang="en-US" sz="1000" i="1" spc="-55">
                        <a:solidFill>
                          <a:srgbClr val="35444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rebuchet MS"/>
                      </a:rPr>
                      <m:t>∙(</m:t>
                    </m:r>
                    <m:sSup>
                      <m:sSupPr>
                        <m:ctrlPr>
                          <a:rPr lang="en-US" sz="1000" i="1" spc="-55">
                            <a:solidFill>
                              <a:srgbClr val="35444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spc="-55" smtClean="0">
                            <a:solidFill>
                              <a:srgbClr val="35444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1000" i="1" spc="-55">
                            <a:solidFill>
                              <a:srgbClr val="35444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000" i="1" spc="-55">
                        <a:solidFill>
                          <a:srgbClr val="35444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is undefined; </a:t>
                </a:r>
                <a14:m>
                  <m:oMath xmlns:m="http://schemas.openxmlformats.org/officeDocument/2006/math">
                    <m:r>
                      <a:rPr lang="en-US" sz="1000" i="1" spc="-55">
                        <a:solidFill>
                          <a:srgbClr val="35444F"/>
                        </a:solidFill>
                        <a:latin typeface="Cambria Math" panose="02040503050406030204" pitchFamily="18" charset="0"/>
                        <a:cs typeface="Trebuchet MS"/>
                      </a:rPr>
                      <m:t>0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doesn’t have an inverse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Not all matrices have inverses: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Non-square matrices don’t have inverses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Some square matrices don’t have inverses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Therefore, for a matrix to have an inverse: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it </a:t>
                </a:r>
                <a:r>
                  <a:rPr lang="en-US" sz="1000" b="1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must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be square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but </a:t>
                </a:r>
                <a:r>
                  <a:rPr lang="en-US" sz="1000" b="1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not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all square matrices have inverses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4" y="497292"/>
                <a:ext cx="4968875" cy="2165978"/>
              </a:xfrm>
              <a:prstGeom prst="rect">
                <a:avLst/>
              </a:prstGeom>
              <a:blipFill>
                <a:blip r:embed="rId3"/>
                <a:stretch>
                  <a:fillRect l="-1227" t="-1408" b="-2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4534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Matrix Inverse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60621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9194" y="680173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4"/>
              <p:cNvSpPr txBox="1"/>
              <p:nvPr/>
            </p:nvSpPr>
            <p:spPr>
              <a:xfrm>
                <a:off x="347294" y="497292"/>
                <a:ext cx="4968875" cy="998991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Given a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 spc="-55">
                        <a:solidFill>
                          <a:srgbClr val="35444F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that doesn’t have an inverse i.e.: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It is non-square OR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It is square but doesn’t have an inverse</a:t>
                </a:r>
              </a:p>
              <a:p>
                <a:pPr marL="12700">
                  <a:spcBef>
                    <a:spcPts val="90"/>
                  </a:spcBef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 pseudo-inverse of the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i="1" spc="-55">
                            <a:solidFill>
                              <a:srgbClr val="35444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000" spc="-55">
                            <a:solidFill>
                              <a:srgbClr val="35444F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sz="1000" b="0" i="1" spc="-55" smtClean="0">
                            <a:solidFill>
                              <a:srgbClr val="35444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can be computed such that: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000" i="1" spc="-55">
                            <a:solidFill>
                              <a:srgbClr val="35444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000" spc="-55">
                            <a:solidFill>
                              <a:srgbClr val="35444F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sz="1000" i="1" spc="-55">
                            <a:solidFill>
                              <a:srgbClr val="35444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1000" i="1" spc="-55">
                        <a:solidFill>
                          <a:srgbClr val="35444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sz="1000" spc="-55">
                        <a:solidFill>
                          <a:srgbClr val="35444F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1000" i="1" spc="-55" smtClean="0">
                        <a:solidFill>
                          <a:srgbClr val="35444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1000" b="0" i="1" spc="-55" smtClean="0">
                        <a:solidFill>
                          <a:srgbClr val="35444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4" y="497292"/>
                <a:ext cx="4968875" cy="998991"/>
              </a:xfrm>
              <a:prstGeom prst="rect">
                <a:avLst/>
              </a:prstGeom>
              <a:blipFill>
                <a:blip r:embed="rId3"/>
                <a:stretch>
                  <a:fillRect l="-1227" t="-3067" b="-6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4534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Matrix Pseudo-Inverse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096786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304" y="1210231"/>
            <a:ext cx="4206596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ZA" sz="1400" b="1" spc="-40" dirty="0" smtClean="0">
                <a:solidFill>
                  <a:srgbClr val="22373A"/>
                </a:solidFill>
                <a:latin typeface="Trebuchet MS"/>
                <a:cs typeface="Trebuchet MS"/>
              </a:rPr>
              <a:t>THE END</a:t>
            </a:r>
            <a:endParaRPr lang="en-US" sz="1400" b="1" spc="-40" dirty="0">
              <a:solidFill>
                <a:srgbClr val="22373A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40" dirty="0" smtClean="0">
                <a:solidFill>
                  <a:srgbClr val="22373A"/>
                </a:solidFill>
                <a:latin typeface="Trebuchet MS"/>
                <a:cs typeface="Trebuchet MS"/>
              </a:rPr>
              <a:t>Of Linear </a:t>
            </a:r>
            <a:r>
              <a:rPr lang="en-US" sz="1400" spc="-40" dirty="0" smtClean="0">
                <a:solidFill>
                  <a:srgbClr val="22373A"/>
                </a:solidFill>
                <a:latin typeface="Trebuchet MS"/>
                <a:cs typeface="Trebuchet MS"/>
              </a:rPr>
              <a:t>Algebra Review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56004" y="1668649"/>
            <a:ext cx="3048635" cy="0"/>
          </a:xfrm>
          <a:custGeom>
            <a:avLst/>
            <a:gdLst/>
            <a:ahLst/>
            <a:cxnLst/>
            <a:rect l="l" t="t" r="r" b="b"/>
            <a:pathLst>
              <a:path w="3048635">
                <a:moveTo>
                  <a:pt x="0" y="0"/>
                </a:moveTo>
                <a:lnTo>
                  <a:pt x="304803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6004" y="1668649"/>
            <a:ext cx="1245235" cy="0"/>
          </a:xfrm>
          <a:custGeom>
            <a:avLst/>
            <a:gdLst/>
            <a:ahLst/>
            <a:cxnLst/>
            <a:rect l="l" t="t" r="r" b="b"/>
            <a:pathLst>
              <a:path w="1245235">
                <a:moveTo>
                  <a:pt x="0" y="0"/>
                </a:moveTo>
                <a:lnTo>
                  <a:pt x="1244963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624753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4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46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9194" y="680173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4"/>
              <p:cNvSpPr txBox="1"/>
              <p:nvPr/>
            </p:nvSpPr>
            <p:spPr>
              <a:xfrm>
                <a:off x="347294" y="497292"/>
                <a:ext cx="4968875" cy="2543197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Vector: A matrix with only one column i.e. an </a:t>
                </a:r>
                <a14:m>
                  <m:oMath xmlns:m="http://schemas.openxmlformats.org/officeDocument/2006/math">
                    <m:r>
                      <a:rPr lang="en-US" sz="1000" spc="-55" dirty="0">
                        <a:solidFill>
                          <a:srgbClr val="35444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000" b="0" i="0" spc="-55" dirty="0" smtClean="0">
                        <a:solidFill>
                          <a:srgbClr val="35444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1000" b="0" i="1" spc="-55" dirty="0" smtClean="0">
                        <a:solidFill>
                          <a:srgbClr val="35444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×1)</m:t>
                    </m:r>
                    <m:r>
                      <a:rPr lang="en-US" sz="1000" i="1" spc="-55">
                        <a:solidFill>
                          <a:srgbClr val="35444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matrix (by convention).</a:t>
                </a: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By convention: we use a small (possibly bold) letter to specify the name of a vector e.g. </a:t>
                </a:r>
                <a14:m>
                  <m:oMath xmlns:m="http://schemas.openxmlformats.org/officeDocument/2006/math">
                    <m:r>
                      <a:rPr lang="en-US" sz="1000" b="1" i="1" spc="-55" smtClean="0">
                        <a:solidFill>
                          <a:srgbClr val="35444F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000" b="1" i="1" spc="-55" smtClean="0">
                        <a:solidFill>
                          <a:srgbClr val="35444F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1000" b="1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etc.</a:t>
                </a:r>
              </a:p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</a:t>
                </a: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</a:rPr>
                  <a:t>Dimensions of a matrix are (</a:t>
                </a:r>
                <a:r>
                  <a:rPr lang="en-US" sz="1000" b="1" spc="-55" dirty="0" smtClean="0">
                    <a:solidFill>
                      <a:srgbClr val="35444F"/>
                    </a:solidFill>
                    <a:latin typeface="Trebuchet MS"/>
                  </a:rPr>
                  <a:t>rows × </a:t>
                </a:r>
                <a:r>
                  <a:rPr lang="en-US" sz="1000" b="1" spc="-55" dirty="0" smtClean="0">
                    <a:solidFill>
                      <a:srgbClr val="35444F"/>
                    </a:solidFill>
                    <a:latin typeface="Trebuchet MS"/>
                  </a:rPr>
                  <a:t>1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</a:rPr>
                  <a:t>)</a:t>
                </a: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</a:rPr>
                  <a:t>Dimensions of </a:t>
                </a:r>
                <a14:m>
                  <m:oMath xmlns:m="http://schemas.openxmlformats.org/officeDocument/2006/math">
                    <m:r>
                      <a:rPr lang="en-US" sz="1000" b="1" i="1" spc="-55" smtClean="0">
                        <a:solidFill>
                          <a:srgbClr val="35444F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000" i="1" spc="-55">
                        <a:solidFill>
                          <a:srgbClr val="35444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</a:rPr>
                  <a:t> are (4 </a:t>
                </a:r>
                <a:r>
                  <a:rPr lang="en-US" sz="1000" b="1" spc="-55" dirty="0" smtClean="0">
                    <a:solidFill>
                      <a:srgbClr val="35444F"/>
                    </a:solidFill>
                    <a:latin typeface="Trebuchet MS"/>
                  </a:rPr>
                  <a:t>×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</a:rPr>
                  <a:t>1)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</a:rPr>
                  <a:t>Dimensions of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</a:rPr>
                  <a:t> </a:t>
                </a:r>
                <a14:m>
                  <m:oMath xmlns:m="http://schemas.openxmlformats.org/officeDocument/2006/math">
                    <m:r>
                      <a:rPr lang="en-US" sz="1000" b="1" i="1" spc="-55">
                        <a:solidFill>
                          <a:srgbClr val="35444F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</a:rPr>
                  <a:t>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</a:rPr>
                  <a:t>are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</a:rPr>
                  <a:t>(3 </a:t>
                </a:r>
                <a:r>
                  <a:rPr lang="en-US" sz="1000" b="1" spc="-55" dirty="0">
                    <a:solidFill>
                      <a:srgbClr val="35444F"/>
                    </a:solidFill>
                    <a:latin typeface="Trebuchet MS"/>
                  </a:rPr>
                  <a:t>×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</a:rPr>
                  <a:t>1)</a:t>
                </a:r>
                <a:endParaRPr lang="en-US" sz="10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4" y="497292"/>
                <a:ext cx="4968875" cy="2543197"/>
              </a:xfrm>
              <a:prstGeom prst="rect">
                <a:avLst/>
              </a:prstGeom>
              <a:blipFill>
                <a:blip r:embed="rId3"/>
                <a:stretch>
                  <a:fillRect l="-1227" t="-1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3391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Vectors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673100" y="1012825"/>
                <a:ext cx="888448" cy="8860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400" b="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 spc="-55" smtClean="0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pc="-55" smtClean="0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88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76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53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00" y="1012825"/>
                <a:ext cx="888448" cy="8860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2654300" y="1028499"/>
                <a:ext cx="792845" cy="660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1400" b="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 spc="-55" smtClean="0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pc="-55" smtClean="0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300" y="1028499"/>
                <a:ext cx="792845" cy="6606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283081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9194" y="680173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4"/>
              <p:cNvSpPr txBox="1"/>
              <p:nvPr/>
            </p:nvSpPr>
            <p:spPr>
              <a:xfrm>
                <a:off x="347294" y="497292"/>
                <a:ext cx="4968875" cy="2165978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Indexing into a vector </a:t>
                </a:r>
                <a14:m>
                  <m:oMath xmlns:m="http://schemas.openxmlformats.org/officeDocument/2006/math">
                    <m:r>
                      <a:rPr lang="en-US" sz="1000" b="1" i="1" spc="-55" dirty="0" smtClean="0">
                        <a:solidFill>
                          <a:srgbClr val="35444F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: is done by specifying the item index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spc="-55" smtClean="0">
                            <a:solidFill>
                              <a:srgbClr val="35444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 spc="-55" smtClean="0">
                            <a:solidFill>
                              <a:srgbClr val="35444F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sz="1000" b="0" i="1" spc="-55" smtClean="0">
                            <a:solidFill>
                              <a:srgbClr val="35444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1000" i="1" spc="-55">
                        <a:solidFill>
                          <a:srgbClr val="35444F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is the row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</a:rPr>
                  <a:t>e.g.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b="1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spc="-55">
                            <a:solidFill>
                              <a:srgbClr val="35444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 spc="-55">
                            <a:solidFill>
                              <a:srgbClr val="35444F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000" b="0" i="1" spc="-55" smtClean="0">
                            <a:solidFill>
                              <a:srgbClr val="35444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000" b="0" i="1" spc="-55" smtClean="0">
                        <a:solidFill>
                          <a:srgbClr val="35444F"/>
                        </a:solidFill>
                        <a:latin typeface="Cambria Math" panose="02040503050406030204" pitchFamily="18" charset="0"/>
                      </a:rPr>
                      <m:t>=21</m:t>
                    </m:r>
                  </m:oMath>
                </a14:m>
                <a:endParaRPr lang="en-US" sz="1000" b="0" i="1" spc="-55" dirty="0" smtClean="0">
                  <a:solidFill>
                    <a:srgbClr val="35444F"/>
                  </a:solidFill>
                  <a:latin typeface="Cambria Math" panose="02040503050406030204" pitchFamily="18" charset="0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spc="-55">
                            <a:solidFill>
                              <a:srgbClr val="35444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 spc="-55">
                            <a:solidFill>
                              <a:srgbClr val="35444F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000" b="0" i="1" spc="-55" smtClean="0">
                            <a:solidFill>
                              <a:srgbClr val="35444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000" i="1" spc="-55">
                        <a:solidFill>
                          <a:srgbClr val="35444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00" b="0" i="1" spc="-55" smtClean="0">
                        <a:solidFill>
                          <a:srgbClr val="35444F"/>
                        </a:solidFill>
                        <a:latin typeface="Cambria Math" panose="02040503050406030204" pitchFamily="18" charset="0"/>
                      </a:rPr>
                      <m:t>53</m:t>
                    </m:r>
                  </m:oMath>
                </a14:m>
                <a:endParaRPr lang="en-US" sz="10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spc="-55">
                            <a:solidFill>
                              <a:srgbClr val="35444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 spc="-55">
                            <a:solidFill>
                              <a:srgbClr val="35444F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1000" b="0" i="1" spc="-55" smtClean="0">
                            <a:solidFill>
                              <a:srgbClr val="35444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000" i="1" spc="-55">
                        <a:solidFill>
                          <a:srgbClr val="35444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00" b="0" i="1" spc="-55" smtClean="0">
                        <a:solidFill>
                          <a:srgbClr val="35444F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n-US" sz="10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spc="-55">
                            <a:solidFill>
                              <a:srgbClr val="35444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 spc="-55">
                            <a:solidFill>
                              <a:srgbClr val="35444F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1000" b="0" i="1" spc="-55" smtClean="0">
                            <a:solidFill>
                              <a:srgbClr val="35444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000" i="1" spc="-55">
                        <a:solidFill>
                          <a:srgbClr val="35444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1000" b="0" i="0" spc="-55" smtClean="0">
                        <a:solidFill>
                          <a:srgbClr val="35444F"/>
                        </a:solidFill>
                        <a:latin typeface="Cambria Math" panose="02040503050406030204" pitchFamily="18" charset="0"/>
                      </a:rPr>
                      <m:t>undefined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</a:rPr>
                  <a:t> (the vector doesn’t have a 4</a:t>
                </a:r>
                <a:r>
                  <a:rPr lang="en-US" sz="1000" spc="-55" baseline="30000" dirty="0" smtClean="0">
                    <a:solidFill>
                      <a:srgbClr val="35444F"/>
                    </a:solidFill>
                    <a:latin typeface="Trebuchet MS"/>
                  </a:rPr>
                  <a:t>th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</a:rPr>
                  <a:t> row)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</a:endParaRPr>
              </a:p>
            </p:txBody>
          </p:sp>
        </mc:Choice>
        <mc:Fallback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4" y="497292"/>
                <a:ext cx="4968875" cy="2165978"/>
              </a:xfrm>
              <a:prstGeom prst="rect">
                <a:avLst/>
              </a:prstGeom>
              <a:blipFill>
                <a:blip r:embed="rId3"/>
                <a:stretch>
                  <a:fillRect l="-1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3391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Vectors – Indexing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749300" y="479425"/>
                <a:ext cx="888448" cy="8860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400" b="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 spc="-55" smtClean="0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pc="-55" smtClean="0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88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76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53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00" y="479425"/>
                <a:ext cx="888448" cy="8860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2730500" y="495099"/>
                <a:ext cx="792845" cy="660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1400" b="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 spc="-55" smtClean="0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pc="-55" smtClean="0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500" y="495099"/>
                <a:ext cx="792845" cy="6606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109666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9194" y="680173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497292"/>
            <a:ext cx="4968875" cy="165301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2 Matrices can be added or subtracted if and only if their dimensions match</a:t>
            </a: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If their dimensions match: corresponding indices in the matrices are added 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up 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or subtracted e.g.</a:t>
            </a: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>
              <a:solidFill>
                <a:srgbClr val="35444F"/>
              </a:solidFill>
              <a:latin typeface="Trebuchet MS"/>
            </a:endParaRP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</a:endParaRP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>
              <a:solidFill>
                <a:srgbClr val="35444F"/>
              </a:solidFill>
              <a:latin typeface="Trebuchet MS"/>
            </a:endParaRP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</a:endParaRP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>
              <a:solidFill>
                <a:srgbClr val="35444F"/>
              </a:solidFill>
              <a:latin typeface="Trebuchet MS"/>
            </a:endParaRP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</a:endParaRP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</a:rPr>
              <a:t>If their dimensions don’t match: you get an error:</a:t>
            </a:r>
            <a:endParaRPr lang="en-US" sz="1000" spc="-55" dirty="0">
              <a:solidFill>
                <a:srgbClr val="35444F"/>
              </a:solidFill>
              <a:latin typeface="Trebuchet MS"/>
            </a:endParaRPr>
          </a:p>
        </p:txBody>
      </p:sp>
      <p:sp>
        <p:nvSpPr>
          <p:cNvPr id="7" name="object 2"/>
          <p:cNvSpPr txBox="1"/>
          <p:nvPr/>
        </p:nvSpPr>
        <p:spPr>
          <a:xfrm>
            <a:off x="329285" y="114129"/>
            <a:ext cx="4534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Addition and Subtraction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309194" y="977245"/>
                <a:ext cx="2203231" cy="7727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 spc="-55" smtClean="0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0" i="1" spc="-55" smtClean="0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200" b="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spc="-55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pc="-55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200" b="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spc="-55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pc="-55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94" y="977245"/>
                <a:ext cx="2203231" cy="7727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68300" y="2232025"/>
                <a:ext cx="5257799" cy="7727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 spc="-55" smtClean="0">
                            <a:solidFill>
                              <a:srgbClr val="35444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 spc="-55">
                                <a:solidFill>
                                  <a:srgbClr val="35444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 spc="-55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i="1" spc="-55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 spc="-55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1200" i="1" spc="-55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 spc="-55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200" i="1" spc="-55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 spc="-55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200" i="1" spc="-55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1200" b="0" i="1" spc="-55" smtClean="0">
                        <a:solidFill>
                          <a:srgbClr val="35444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sz="1200" i="1" spc="-55">
                            <a:solidFill>
                              <a:srgbClr val="35444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 spc="-55">
                                <a:solidFill>
                                  <a:srgbClr val="35444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 spc="-55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  <m:t>321</m:t>
                              </m:r>
                            </m:e>
                            <m:e>
                              <m:r>
                                <a:rPr lang="en-US" sz="1200" i="1" spc="-55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200" i="1" spc="-55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  <m:e>
                              <m:r>
                                <a:rPr lang="en-US" sz="1200" i="1" spc="-55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sz="1200" i="1" spc="-55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 spc="-55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  <m:t>704</m:t>
                              </m:r>
                            </m:e>
                            <m:e>
                              <m:r>
                                <a:rPr lang="en-US" sz="1200" i="1" spc="-55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200" i="1" spc="-55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  <m:t>43</m:t>
                              </m:r>
                            </m:e>
                            <m:e>
                              <m:r>
                                <a:rPr lang="en-US" sz="1200" i="1" spc="-55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  <m:t>67</m:t>
                              </m:r>
                            </m:e>
                            <m:e>
                              <m:r>
                                <a:rPr lang="en-US" sz="1200" i="1" spc="-55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200" b="0" i="1" spc="-55" smtClean="0">
                        <a:solidFill>
                          <a:srgbClr val="35444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1200" b="0" i="0" spc="-55" smtClean="0">
                        <a:solidFill>
                          <a:srgbClr val="35444F"/>
                        </a:solidFill>
                        <a:latin typeface="Cambria Math" panose="02040503050406030204" pitchFamily="18" charset="0"/>
                      </a:rPr>
                      <m:t>undefined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(their dimensions don’t match)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00" y="2232025"/>
                <a:ext cx="5257799" cy="7727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501180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9194" y="680173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497292"/>
            <a:ext cx="4968875" cy="33214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A value (</a:t>
            </a:r>
            <a:r>
              <a:rPr lang="en-US" sz="1000" spc="-55" dirty="0" err="1" smtClean="0">
                <a:solidFill>
                  <a:srgbClr val="35444F"/>
                </a:solidFill>
                <a:latin typeface="Trebuchet MS"/>
                <a:cs typeface="Trebuchet MS"/>
              </a:rPr>
              <a:t>a.k.a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 scalar) can be multiplied into a matrix</a:t>
            </a: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Every item in the matrix is then multiplied by that number e.g.</a:t>
            </a: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  <p:sp>
        <p:nvSpPr>
          <p:cNvPr id="7" name="object 2"/>
          <p:cNvSpPr txBox="1"/>
          <p:nvPr/>
        </p:nvSpPr>
        <p:spPr>
          <a:xfrm>
            <a:off x="329285" y="114129"/>
            <a:ext cx="4534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Scalar Multiplication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1130300" y="856419"/>
                <a:ext cx="1542345" cy="7727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spc="-55" smtClean="0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0" i="1" spc="-55" smtClean="0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200" b="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spc="-55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pc="-55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300" y="856419"/>
                <a:ext cx="1542345" cy="7727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ject 4"/>
          <p:cNvSpPr txBox="1"/>
          <p:nvPr/>
        </p:nvSpPr>
        <p:spPr>
          <a:xfrm>
            <a:off x="347294" y="1738599"/>
            <a:ext cx="4968875" cy="486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A value (</a:t>
            </a:r>
            <a:r>
              <a:rPr lang="en-US" sz="1000" spc="-55" dirty="0" err="1" smtClean="0">
                <a:solidFill>
                  <a:srgbClr val="35444F"/>
                </a:solidFill>
                <a:latin typeface="Trebuchet MS"/>
                <a:cs typeface="Trebuchet MS"/>
              </a:rPr>
              <a:t>a.k.a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 scalar) can also be divided into a matrix; this is the same as scalar multiplying the matrix by the inverse of that number</a:t>
            </a: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Every item in the matrix is then divided by that number e.g.</a:t>
            </a: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1374140" y="2103321"/>
                <a:ext cx="3666004" cy="11346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 spc="-55" smtClean="0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pc="-55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200" b="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/ </m:t>
                      </m:r>
                      <m:r>
                        <a:rPr lang="en-US" sz="1200" b="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             =     </m:t>
                      </m:r>
                      <m:r>
                        <a:rPr lang="en-US" sz="1200" b="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f>
                        <m:fPr>
                          <m:ctrlPr>
                            <a:rPr lang="en-US" sz="1200" b="0" i="1" spc="-55" smtClean="0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pc="-55" smtClean="0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pc="-55" smtClean="0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200" b="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spc="-55" smtClean="0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0" i="1" spc="-55" smtClean="0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200" b="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sz="1200" b="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=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spc="-55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pc="-55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sz="1200" i="1" spc="-55" smtClean="0">
                                        <a:solidFill>
                                          <a:srgbClr val="35444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pc="-55" smtClean="0">
                                        <a:solidFill>
                                          <a:srgbClr val="35444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200" b="0" i="1" spc="-55" smtClean="0">
                                        <a:solidFill>
                                          <a:srgbClr val="35444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sz="1200" i="1" spc="-55">
                                        <a:solidFill>
                                          <a:srgbClr val="35444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 spc="-55">
                                        <a:solidFill>
                                          <a:srgbClr val="35444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200" i="1" spc="-55">
                                        <a:solidFill>
                                          <a:srgbClr val="35444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sz="1200" i="1" spc="-55">
                                        <a:solidFill>
                                          <a:srgbClr val="35444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 spc="-55">
                                        <a:solidFill>
                                          <a:srgbClr val="35444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1200" i="1" spc="-55">
                                        <a:solidFill>
                                          <a:srgbClr val="35444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sz="1200" i="1" spc="-55">
                                        <a:solidFill>
                                          <a:srgbClr val="35444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pc="-55" smtClean="0">
                                        <a:solidFill>
                                          <a:srgbClr val="35444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1200" i="1" spc="-55">
                                        <a:solidFill>
                                          <a:srgbClr val="35444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140" y="2103321"/>
                <a:ext cx="3666004" cy="11346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845831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9194" y="680173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497292"/>
            <a:ext cx="4968875" cy="33214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Operations can be combined into one expression e.g.</a:t>
            </a: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Every item in the matrix is then multiplied by that number e.g.</a:t>
            </a: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  <p:sp>
        <p:nvSpPr>
          <p:cNvPr id="7" name="object 2"/>
          <p:cNvSpPr txBox="1"/>
          <p:nvPr/>
        </p:nvSpPr>
        <p:spPr>
          <a:xfrm>
            <a:off x="329285" y="114129"/>
            <a:ext cx="4534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Matrix Operations –Combination of Operations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1130300" y="856419"/>
                <a:ext cx="2522101" cy="7727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spc="-55" smtClean="0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0" i="1" spc="-55" smtClean="0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200" b="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spc="-55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pc="-55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200" b="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spc="-55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pc="-55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200" b="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 / </m:t>
                      </m:r>
                      <m:r>
                        <a:rPr lang="en-US" sz="1200" b="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300" y="856419"/>
                <a:ext cx="2522101" cy="7727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1218208" y="1589768"/>
                <a:ext cx="2236574" cy="8497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pc="-55" smtClean="0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spc="-55" smtClean="0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pc="-55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200" i="1" spc="-55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spc="-55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pc="-55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200" i="1" spc="-55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spc="-55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pc="-55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pc="-55" smtClean="0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sz="1200" i="1" spc="-55">
                                        <a:solidFill>
                                          <a:srgbClr val="35444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 spc="-55">
                                        <a:solidFill>
                                          <a:srgbClr val="35444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200" b="0" i="1" spc="-55" smtClean="0">
                                        <a:solidFill>
                                          <a:srgbClr val="35444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num>
                                  <m:den>
                                    <m:r>
                                      <a:rPr lang="en-US" sz="1200" b="0" i="1" spc="-55" smtClean="0">
                                        <a:solidFill>
                                          <a:srgbClr val="35444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208" y="1589768"/>
                <a:ext cx="2236574" cy="8497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1229456" y="2373539"/>
                <a:ext cx="1246816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pc="-55">
                          <a:solidFill>
                            <a:srgbClr val="35444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spc="-55">
                              <a:solidFill>
                                <a:srgbClr val="35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pc="-55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200" i="1" spc="-55">
                                    <a:solidFill>
                                      <a:srgbClr val="35444F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en-US" sz="1200" i="1" spc="-55">
                                        <a:solidFill>
                                          <a:srgbClr val="35444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 spc="-55">
                                        <a:solidFill>
                                          <a:srgbClr val="35444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sz="1200" i="1" spc="-55">
                                        <a:solidFill>
                                          <a:srgbClr val="35444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456" y="2373539"/>
                <a:ext cx="1246816" cy="8485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664301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9194" y="680173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4"/>
              <p:cNvSpPr txBox="1"/>
              <p:nvPr/>
            </p:nvSpPr>
            <p:spPr>
              <a:xfrm>
                <a:off x="347294" y="497292"/>
                <a:ext cx="4968875" cy="665567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Given a matrix </a:t>
                </a:r>
                <a14:m>
                  <m:oMath xmlns:m="http://schemas.openxmlformats.org/officeDocument/2006/math">
                    <m:r>
                      <a:rPr lang="en-US" sz="1000" i="1" spc="-55">
                        <a:solidFill>
                          <a:srgbClr val="35444F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, the transpose of the matrix is represented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i="1" spc="-55">
                            <a:solidFill>
                              <a:srgbClr val="35444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i="1" spc="-55">
                            <a:solidFill>
                              <a:srgbClr val="35444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000" i="1" spc="-55">
                            <a:solidFill>
                              <a:srgbClr val="35444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 rows of </a:t>
                </a:r>
                <a14:m>
                  <m:oMath xmlns:m="http://schemas.openxmlformats.org/officeDocument/2006/math">
                    <m:r>
                      <a:rPr lang="en-US" sz="1000" i="1" spc="-55">
                        <a:solidFill>
                          <a:srgbClr val="35444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000" i="1" spc="-55">
                        <a:solidFill>
                          <a:srgbClr val="35444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become the columns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i="1" spc="-55">
                            <a:solidFill>
                              <a:srgbClr val="35444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i="1" spc="-55">
                            <a:solidFill>
                              <a:srgbClr val="35444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000" i="1" spc="-55">
                            <a:solidFill>
                              <a:srgbClr val="35444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as in the graphic below:</a:t>
                </a: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4" y="497292"/>
                <a:ext cx="4968875" cy="665567"/>
              </a:xfrm>
              <a:prstGeom prst="rect">
                <a:avLst/>
              </a:prstGeom>
              <a:blipFill>
                <a:blip r:embed="rId3"/>
                <a:stretch>
                  <a:fillRect l="-1227" t="-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4534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Matrix Transpose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39900" y="2457405"/>
            <a:ext cx="1905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spc="-55" dirty="0" smtClean="0">
                <a:solidFill>
                  <a:srgbClr val="35444F"/>
                </a:solidFill>
                <a:latin typeface="Trebuchet MS"/>
                <a:cs typeface="Trebuchet MS"/>
                <a:hlinkClick r:id="rId4"/>
              </a:rPr>
              <a:t>Source: https</a:t>
            </a:r>
            <a:r>
              <a:rPr lang="en-US" sz="700" spc="-55" dirty="0">
                <a:solidFill>
                  <a:srgbClr val="35444F"/>
                </a:solidFill>
                <a:latin typeface="Trebuchet MS"/>
                <a:cs typeface="Trebuchet MS"/>
                <a:hlinkClick r:id="rId4"/>
              </a:rPr>
              <a:t>://</a:t>
            </a:r>
            <a:r>
              <a:rPr lang="en-US" sz="700" spc="-55" dirty="0" smtClean="0">
                <a:solidFill>
                  <a:srgbClr val="35444F"/>
                </a:solidFill>
                <a:latin typeface="Trebuchet MS"/>
                <a:cs typeface="Trebuchet MS"/>
                <a:hlinkClick r:id="rId4"/>
              </a:rPr>
              <a:t>physics.blogberth.com/2017/08/11/fu</a:t>
            </a:r>
            <a:endParaRPr lang="en-US" sz="7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r>
              <a:rPr lang="en-US" sz="700" spc="-55" dirty="0" err="1" smtClean="0">
                <a:solidFill>
                  <a:srgbClr val="35444F"/>
                </a:solidFill>
                <a:latin typeface="Trebuchet MS"/>
                <a:cs typeface="Trebuchet MS"/>
              </a:rPr>
              <a:t>ckyeahphysicaon</a:t>
            </a:r>
            <a:r>
              <a:rPr lang="en-US" sz="7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-the-transpose-of-a-</a:t>
            </a:r>
            <a:r>
              <a:rPr lang="en-US" sz="700" spc="-55" dirty="0" err="1" smtClean="0">
                <a:solidFill>
                  <a:srgbClr val="35444F"/>
                </a:solidFill>
                <a:latin typeface="Trebuchet MS"/>
                <a:cs typeface="Trebuchet MS"/>
              </a:rPr>
              <a:t>matrixin</a:t>
            </a:r>
            <a:r>
              <a:rPr lang="en-US" sz="7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-this-post-</a:t>
            </a:r>
            <a:r>
              <a:rPr lang="en-US" sz="700" spc="-55" dirty="0" err="1" smtClean="0">
                <a:solidFill>
                  <a:srgbClr val="35444F"/>
                </a:solidFill>
                <a:latin typeface="Trebuchet MS"/>
                <a:cs typeface="Trebuchet MS"/>
              </a:rPr>
              <a:t>i</a:t>
            </a:r>
            <a:r>
              <a:rPr lang="en-US" sz="700" spc="-55" dirty="0">
                <a:solidFill>
                  <a:srgbClr val="35444F"/>
                </a:solidFill>
                <a:latin typeface="Trebuchet MS"/>
                <a:cs typeface="Trebuchet MS"/>
              </a:rPr>
              <a:t>/</a:t>
            </a:r>
            <a:endParaRPr lang="en-US" sz="700" spc="-55" dirty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1074489"/>
            <a:ext cx="2076450" cy="138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467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2373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66053</TotalTime>
  <Words>1636</Words>
  <Application>Microsoft Office PowerPoint</Application>
  <PresentationFormat>Custom</PresentationFormat>
  <Paragraphs>424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Cambria Math</vt:lpstr>
      <vt:lpstr>Trebuchet MS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- Sessie 1 - Inleiding &amp; Regressie</dc:title>
  <dc:creator>Wouter Gevaert</dc:creator>
  <cp:lastModifiedBy>MGA-DELL7567</cp:lastModifiedBy>
  <cp:revision>808</cp:revision>
  <dcterms:created xsi:type="dcterms:W3CDTF">2018-06-06T17:58:58Z</dcterms:created>
  <dcterms:modified xsi:type="dcterms:W3CDTF">2019-04-15T10:01:31Z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2018-02-22T00:00:00Z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2018-06-06T00:00:00Z</vt:filetime>
  </property>
</Properties>
</file>