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56" r:id="rId2"/>
    <p:sldId id="496" r:id="rId3"/>
    <p:sldId id="497" r:id="rId4"/>
    <p:sldId id="288" r:id="rId5"/>
    <p:sldId id="345" r:id="rId6"/>
    <p:sldId id="523" r:id="rId7"/>
    <p:sldId id="522" r:id="rId8"/>
    <p:sldId id="518" r:id="rId9"/>
    <p:sldId id="524" r:id="rId10"/>
    <p:sldId id="517" r:id="rId11"/>
    <p:sldId id="499" r:id="rId12"/>
    <p:sldId id="500" r:id="rId13"/>
    <p:sldId id="502" r:id="rId14"/>
    <p:sldId id="515" r:id="rId15"/>
    <p:sldId id="503" r:id="rId16"/>
    <p:sldId id="504" r:id="rId17"/>
    <p:sldId id="505" r:id="rId18"/>
    <p:sldId id="506" r:id="rId19"/>
    <p:sldId id="508" r:id="rId20"/>
    <p:sldId id="509" r:id="rId21"/>
    <p:sldId id="510" r:id="rId22"/>
    <p:sldId id="513" r:id="rId23"/>
    <p:sldId id="527" r:id="rId24"/>
    <p:sldId id="525" r:id="rId25"/>
    <p:sldId id="526" r:id="rId26"/>
    <p:sldId id="530" r:id="rId27"/>
    <p:sldId id="528" r:id="rId28"/>
    <p:sldId id="531" r:id="rId29"/>
    <p:sldId id="532" r:id="rId30"/>
    <p:sldId id="533" r:id="rId31"/>
    <p:sldId id="534" r:id="rId32"/>
    <p:sldId id="535" r:id="rId33"/>
    <p:sldId id="536" r:id="rId34"/>
    <p:sldId id="538" r:id="rId35"/>
    <p:sldId id="537" r:id="rId36"/>
    <p:sldId id="539" r:id="rId37"/>
    <p:sldId id="540" r:id="rId38"/>
    <p:sldId id="543" r:id="rId39"/>
    <p:sldId id="544" r:id="rId40"/>
    <p:sldId id="545" r:id="rId41"/>
    <p:sldId id="546" r:id="rId42"/>
    <p:sldId id="547" r:id="rId43"/>
    <p:sldId id="550" r:id="rId44"/>
    <p:sldId id="548" r:id="rId45"/>
    <p:sldId id="549" r:id="rId46"/>
    <p:sldId id="551" r:id="rId47"/>
    <p:sldId id="552" r:id="rId48"/>
    <p:sldId id="553" r:id="rId49"/>
    <p:sldId id="554" r:id="rId50"/>
    <p:sldId id="556" r:id="rId51"/>
    <p:sldId id="557" r:id="rId52"/>
    <p:sldId id="558" r:id="rId53"/>
    <p:sldId id="560" r:id="rId54"/>
    <p:sldId id="561" r:id="rId55"/>
    <p:sldId id="559" r:id="rId56"/>
    <p:sldId id="563" r:id="rId57"/>
    <p:sldId id="564" r:id="rId58"/>
    <p:sldId id="566" r:id="rId59"/>
    <p:sldId id="565" r:id="rId60"/>
    <p:sldId id="568" r:id="rId61"/>
    <p:sldId id="567" r:id="rId62"/>
    <p:sldId id="569" r:id="rId63"/>
    <p:sldId id="572" r:id="rId64"/>
    <p:sldId id="573" r:id="rId65"/>
    <p:sldId id="590" r:id="rId66"/>
    <p:sldId id="574" r:id="rId67"/>
    <p:sldId id="575" r:id="rId68"/>
    <p:sldId id="576" r:id="rId69"/>
    <p:sldId id="577" r:id="rId70"/>
    <p:sldId id="578" r:id="rId71"/>
    <p:sldId id="579" r:id="rId72"/>
    <p:sldId id="580" r:id="rId73"/>
    <p:sldId id="581" r:id="rId74"/>
    <p:sldId id="582" r:id="rId75"/>
    <p:sldId id="583" r:id="rId76"/>
    <p:sldId id="589" r:id="rId77"/>
    <p:sldId id="601" r:id="rId78"/>
    <p:sldId id="602" r:id="rId79"/>
    <p:sldId id="603" r:id="rId80"/>
    <p:sldId id="584" r:id="rId81"/>
    <p:sldId id="587" r:id="rId82"/>
    <p:sldId id="586" r:id="rId83"/>
    <p:sldId id="588" r:id="rId84"/>
    <p:sldId id="596" r:id="rId85"/>
    <p:sldId id="595" r:id="rId86"/>
    <p:sldId id="592" r:id="rId87"/>
    <p:sldId id="594" r:id="rId88"/>
    <p:sldId id="597" r:id="rId89"/>
    <p:sldId id="591" r:id="rId90"/>
    <p:sldId id="604" r:id="rId91"/>
    <p:sldId id="605" r:id="rId92"/>
    <p:sldId id="607" r:id="rId93"/>
    <p:sldId id="608" r:id="rId94"/>
    <p:sldId id="609" r:id="rId95"/>
    <p:sldId id="610" r:id="rId96"/>
    <p:sldId id="612" r:id="rId97"/>
    <p:sldId id="613" r:id="rId98"/>
    <p:sldId id="611" r:id="rId99"/>
    <p:sldId id="519" r:id="rId100"/>
    <p:sldId id="614" r:id="rId101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73E"/>
    <a:srgbClr val="AC8260"/>
    <a:srgbClr val="0DB315"/>
    <a:srgbClr val="24E3E8"/>
    <a:srgbClr val="FF00FF"/>
    <a:srgbClr val="DC30B7"/>
    <a:srgbClr val="FFBDFF"/>
    <a:srgbClr val="0000CC"/>
    <a:srgbClr val="F2DCDB"/>
    <a:srgbClr val="B5E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0" autoAdjust="0"/>
    <p:restoredTop sz="95249" autoAdjust="0"/>
  </p:normalViewPr>
  <p:slideViewPr>
    <p:cSldViewPr>
      <p:cViewPr varScale="1">
        <p:scale>
          <a:sx n="175" d="100"/>
          <a:sy n="175" d="100"/>
        </p:scale>
        <p:origin x="206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30F5-3943-452D-93E2-5DF09C09B9A2}" type="datetimeFigureOut">
              <a:rPr lang="en-US" smtClean="0"/>
              <a:t>22-Apr-19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5BD-156F-4098-9F23-2887C287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3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The Positive</a:t>
            </a:r>
            <a:r>
              <a:rPr lang="en-ZA" baseline="0" dirty="0" smtClean="0"/>
              <a:t> or Negative here implies the PREDICTION</a:t>
            </a:r>
            <a:r>
              <a:rPr lang="en-US" baseline="0" dirty="0" smtClean="0"/>
              <a:t>:</a:t>
            </a:r>
          </a:p>
          <a:p>
            <a:r>
              <a:rPr lang="en-ZA" baseline="0" dirty="0" smtClean="0"/>
              <a:t>-A True Positive means something that was predicted as Positive and correctly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-A False Positive means something that was predicted as Positive and incorrectly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-A True Negative means something that was predicted as Negative and correctly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 smtClean="0"/>
              <a:t>-A False Negative means something that was predicted as Negative and incorrectly 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4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9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4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2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6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9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4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35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6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0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0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1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23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41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6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2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01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7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baseline="0" dirty="0" smtClean="0"/>
          </a:p>
          <a:p>
            <a:endParaRPr lang="en-Z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5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5BD-156F-4098-9F23-2887C287FEB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285" y="114129"/>
            <a:ext cx="510722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 strike="noStrike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22-Apr-19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15444"/>
          </a:xfrm>
        </p:spPr>
        <p:txBody>
          <a:bodyPr lIns="0" tIns="0" rIns="0" bIns="0"/>
          <a:lstStyle>
            <a:lvl1pPr>
              <a:defRPr sz="1400" b="0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22-Apr-19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22-Apr-19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285" y="114129"/>
            <a:ext cx="191135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188" y="723157"/>
            <a:ext cx="4927422" cy="10045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22-Apr-19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945" y="2972018"/>
            <a:ext cx="16573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 sz="1400" b="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0.png"/><Relationship Id="rId7" Type="http://schemas.openxmlformats.org/officeDocument/2006/relationships/image" Target="../media/image13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2.png"/><Relationship Id="rId7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79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201.png"/><Relationship Id="rId7" Type="http://schemas.openxmlformats.org/officeDocument/2006/relationships/image" Target="../media/image192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11" Type="http://schemas.openxmlformats.org/officeDocument/2006/relationships/image" Target="../media/image207.png"/><Relationship Id="rId5" Type="http://schemas.openxmlformats.org/officeDocument/2006/relationships/image" Target="../media/image203.png"/><Relationship Id="rId10" Type="http://schemas.openxmlformats.org/officeDocument/2006/relationships/image" Target="../media/image206.png"/><Relationship Id="rId4" Type="http://schemas.openxmlformats.org/officeDocument/2006/relationships/image" Target="../media/image202.png"/><Relationship Id="rId9" Type="http://schemas.openxmlformats.org/officeDocument/2006/relationships/image" Target="../media/image20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7.png"/><Relationship Id="rId3" Type="http://schemas.openxmlformats.org/officeDocument/2006/relationships/image" Target="../media/image211.png"/><Relationship Id="rId7" Type="http://schemas.openxmlformats.org/officeDocument/2006/relationships/image" Target="../media/image199.png"/><Relationship Id="rId12" Type="http://schemas.openxmlformats.org/officeDocument/2006/relationships/image" Target="../media/image2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15.png"/><Relationship Id="rId5" Type="http://schemas.openxmlformats.org/officeDocument/2006/relationships/image" Target="../media/image213.png"/><Relationship Id="rId10" Type="http://schemas.openxmlformats.org/officeDocument/2006/relationships/image" Target="../media/image192.png"/><Relationship Id="rId4" Type="http://schemas.openxmlformats.org/officeDocument/2006/relationships/image" Target="../media/image212.png"/><Relationship Id="rId9" Type="http://schemas.openxmlformats.org/officeDocument/2006/relationships/image" Target="../media/image20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18" Type="http://schemas.openxmlformats.org/officeDocument/2006/relationships/image" Target="../media/image234.png"/><Relationship Id="rId3" Type="http://schemas.openxmlformats.org/officeDocument/2006/relationships/image" Target="../media/image221.png"/><Relationship Id="rId21" Type="http://schemas.openxmlformats.org/officeDocument/2006/relationships/image" Target="../media/image237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233.png"/><Relationship Id="rId25" Type="http://schemas.openxmlformats.org/officeDocument/2006/relationships/image" Target="../media/image24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2.png"/><Relationship Id="rId20" Type="http://schemas.openxmlformats.org/officeDocument/2006/relationships/image" Target="../media/image2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3.png"/><Relationship Id="rId11" Type="http://schemas.openxmlformats.org/officeDocument/2006/relationships/image" Target="../media/image227.png"/><Relationship Id="rId24" Type="http://schemas.openxmlformats.org/officeDocument/2006/relationships/image" Target="../media/image240.png"/><Relationship Id="rId5" Type="http://schemas.openxmlformats.org/officeDocument/2006/relationships/image" Target="../media/image212.png"/><Relationship Id="rId15" Type="http://schemas.openxmlformats.org/officeDocument/2006/relationships/image" Target="../media/image231.png"/><Relationship Id="rId23" Type="http://schemas.openxmlformats.org/officeDocument/2006/relationships/image" Target="../media/image239.png"/><Relationship Id="rId10" Type="http://schemas.openxmlformats.org/officeDocument/2006/relationships/image" Target="../media/image226.png"/><Relationship Id="rId19" Type="http://schemas.openxmlformats.org/officeDocument/2006/relationships/image" Target="../media/image235.png"/><Relationship Id="rId4" Type="http://schemas.openxmlformats.org/officeDocument/2006/relationships/image" Target="../media/image222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0.png"/><Relationship Id="rId4" Type="http://schemas.openxmlformats.org/officeDocument/2006/relationships/image" Target="../media/image2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294" y="1502707"/>
            <a:ext cx="2611806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50" b="1" spc="-65" dirty="0" smtClean="0">
                <a:solidFill>
                  <a:srgbClr val="22373A"/>
                </a:solidFill>
                <a:latin typeface="Trebuchet MS"/>
                <a:cs typeface="Trebuchet MS"/>
              </a:rPr>
              <a:t>Logistic Regression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1862756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71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38128"/>
            <a:ext cx="2230806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Dr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Mehrdad</a:t>
            </a:r>
            <a:r>
              <a:rPr lang="en-US" sz="1100" b="1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en-US" sz="1100" b="1" spc="-75" dirty="0" err="1" smtClean="0">
                <a:solidFill>
                  <a:srgbClr val="22373A"/>
                </a:solidFill>
                <a:latin typeface="Trebuchet MS"/>
                <a:cs typeface="Trebuchet MS"/>
              </a:rPr>
              <a:t>Ghaziasgar</a:t>
            </a:r>
            <a:endParaRPr lang="en-US" sz="1100" b="1" spc="-75" dirty="0" smtClean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b="1" spc="-75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Senior Lecturer in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Department of Computer Science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University of the Western Cape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050" spc="-75" dirty="0" smtClean="0">
                <a:solidFill>
                  <a:srgbClr val="22373A"/>
                </a:solidFill>
                <a:latin typeface="Trebuchet MS"/>
                <a:cs typeface="Trebuchet MS"/>
              </a:rPr>
              <a:t>mghaziasgar@uwc.ac.za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0" r="26470"/>
          <a:stretch/>
        </p:blipFill>
        <p:spPr>
          <a:xfrm>
            <a:off x="4714824" y="2232025"/>
            <a:ext cx="685800" cy="80367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osSpace"/>
          <p:cNvSpPr/>
          <p:nvPr/>
        </p:nvSpPr>
        <p:spPr>
          <a:xfrm rot="18646078">
            <a:off x="2583004" y="797367"/>
            <a:ext cx="948161" cy="2539166"/>
          </a:xfrm>
          <a:custGeom>
            <a:avLst/>
            <a:gdLst>
              <a:gd name="connsiteX0" fmla="*/ 0 w 849678"/>
              <a:gd name="connsiteY0" fmla="*/ 0 h 1606385"/>
              <a:gd name="connsiteX1" fmla="*/ 849678 w 849678"/>
              <a:gd name="connsiteY1" fmla="*/ 0 h 1606385"/>
              <a:gd name="connsiteX2" fmla="*/ 849678 w 849678"/>
              <a:gd name="connsiteY2" fmla="*/ 1606385 h 1606385"/>
              <a:gd name="connsiteX3" fmla="*/ 0 w 849678"/>
              <a:gd name="connsiteY3" fmla="*/ 1606385 h 1606385"/>
              <a:gd name="connsiteX4" fmla="*/ 0 w 849678"/>
              <a:gd name="connsiteY4" fmla="*/ 0 h 1606385"/>
              <a:gd name="connsiteX0" fmla="*/ 0 w 849678"/>
              <a:gd name="connsiteY0" fmla="*/ 0 h 1610655"/>
              <a:gd name="connsiteX1" fmla="*/ 849678 w 849678"/>
              <a:gd name="connsiteY1" fmla="*/ 0 h 1610655"/>
              <a:gd name="connsiteX2" fmla="*/ 849678 w 849678"/>
              <a:gd name="connsiteY2" fmla="*/ 1606385 h 1610655"/>
              <a:gd name="connsiteX3" fmla="*/ 454219 w 849678"/>
              <a:gd name="connsiteY3" fmla="*/ 1610655 h 1610655"/>
              <a:gd name="connsiteX4" fmla="*/ 0 w 849678"/>
              <a:gd name="connsiteY4" fmla="*/ 1606385 h 1610655"/>
              <a:gd name="connsiteX5" fmla="*/ 0 w 849678"/>
              <a:gd name="connsiteY5" fmla="*/ 0 h 1610655"/>
              <a:gd name="connsiteX0" fmla="*/ 0 w 849678"/>
              <a:gd name="connsiteY0" fmla="*/ 0 h 2022864"/>
              <a:gd name="connsiteX1" fmla="*/ 849678 w 849678"/>
              <a:gd name="connsiteY1" fmla="*/ 0 h 2022864"/>
              <a:gd name="connsiteX2" fmla="*/ 849678 w 849678"/>
              <a:gd name="connsiteY2" fmla="*/ 1606385 h 2022864"/>
              <a:gd name="connsiteX3" fmla="*/ 358882 w 849678"/>
              <a:gd name="connsiteY3" fmla="*/ 2022864 h 2022864"/>
              <a:gd name="connsiteX4" fmla="*/ 0 w 849678"/>
              <a:gd name="connsiteY4" fmla="*/ 1606385 h 2022864"/>
              <a:gd name="connsiteX5" fmla="*/ 0 w 849678"/>
              <a:gd name="connsiteY5" fmla="*/ 0 h 2022864"/>
              <a:gd name="connsiteX0" fmla="*/ 0 w 849678"/>
              <a:gd name="connsiteY0" fmla="*/ 0 h 2022864"/>
              <a:gd name="connsiteX1" fmla="*/ 849678 w 849678"/>
              <a:gd name="connsiteY1" fmla="*/ 0 h 2022864"/>
              <a:gd name="connsiteX2" fmla="*/ 653680 w 849678"/>
              <a:gd name="connsiteY2" fmla="*/ 1509758 h 2022864"/>
              <a:gd name="connsiteX3" fmla="*/ 358882 w 849678"/>
              <a:gd name="connsiteY3" fmla="*/ 2022864 h 2022864"/>
              <a:gd name="connsiteX4" fmla="*/ 0 w 849678"/>
              <a:gd name="connsiteY4" fmla="*/ 1606385 h 2022864"/>
              <a:gd name="connsiteX5" fmla="*/ 0 w 849678"/>
              <a:gd name="connsiteY5" fmla="*/ 0 h 2022864"/>
              <a:gd name="connsiteX0" fmla="*/ 0 w 849678"/>
              <a:gd name="connsiteY0" fmla="*/ 0 h 1881013"/>
              <a:gd name="connsiteX1" fmla="*/ 849678 w 849678"/>
              <a:gd name="connsiteY1" fmla="*/ 0 h 1881013"/>
              <a:gd name="connsiteX2" fmla="*/ 653680 w 849678"/>
              <a:gd name="connsiteY2" fmla="*/ 1509758 h 1881013"/>
              <a:gd name="connsiteX3" fmla="*/ 252676 w 849678"/>
              <a:gd name="connsiteY3" fmla="*/ 1881013 h 1881013"/>
              <a:gd name="connsiteX4" fmla="*/ 0 w 849678"/>
              <a:gd name="connsiteY4" fmla="*/ 1606385 h 1881013"/>
              <a:gd name="connsiteX5" fmla="*/ 0 w 849678"/>
              <a:gd name="connsiteY5" fmla="*/ 0 h 1881013"/>
              <a:gd name="connsiteX0" fmla="*/ 0 w 653680"/>
              <a:gd name="connsiteY0" fmla="*/ 221901 h 2102914"/>
              <a:gd name="connsiteX1" fmla="*/ 304199 w 653680"/>
              <a:gd name="connsiteY1" fmla="*/ 0 h 2102914"/>
              <a:gd name="connsiteX2" fmla="*/ 653680 w 653680"/>
              <a:gd name="connsiteY2" fmla="*/ 1731659 h 2102914"/>
              <a:gd name="connsiteX3" fmla="*/ 252676 w 653680"/>
              <a:gd name="connsiteY3" fmla="*/ 2102914 h 2102914"/>
              <a:gd name="connsiteX4" fmla="*/ 0 w 653680"/>
              <a:gd name="connsiteY4" fmla="*/ 1828286 h 2102914"/>
              <a:gd name="connsiteX5" fmla="*/ 0 w 653680"/>
              <a:gd name="connsiteY5" fmla="*/ 221901 h 2102914"/>
              <a:gd name="connsiteX0" fmla="*/ 0 w 653680"/>
              <a:gd name="connsiteY0" fmla="*/ 221901 h 2102914"/>
              <a:gd name="connsiteX1" fmla="*/ 304199 w 653680"/>
              <a:gd name="connsiteY1" fmla="*/ 0 h 2102914"/>
              <a:gd name="connsiteX2" fmla="*/ 369247 w 653680"/>
              <a:gd name="connsiteY2" fmla="*/ 352360 h 2102914"/>
              <a:gd name="connsiteX3" fmla="*/ 653680 w 653680"/>
              <a:gd name="connsiteY3" fmla="*/ 1731659 h 2102914"/>
              <a:gd name="connsiteX4" fmla="*/ 252676 w 653680"/>
              <a:gd name="connsiteY4" fmla="*/ 2102914 h 2102914"/>
              <a:gd name="connsiteX5" fmla="*/ 0 w 653680"/>
              <a:gd name="connsiteY5" fmla="*/ 1828286 h 2102914"/>
              <a:gd name="connsiteX6" fmla="*/ 0 w 653680"/>
              <a:gd name="connsiteY6" fmla="*/ 221901 h 2102914"/>
              <a:gd name="connsiteX0" fmla="*/ 0 w 653680"/>
              <a:gd name="connsiteY0" fmla="*/ 221901 h 2102914"/>
              <a:gd name="connsiteX1" fmla="*/ 304199 w 653680"/>
              <a:gd name="connsiteY1" fmla="*/ 0 h 2102914"/>
              <a:gd name="connsiteX2" fmla="*/ 651220 w 653680"/>
              <a:gd name="connsiteY2" fmla="*/ 455349 h 2102914"/>
              <a:gd name="connsiteX3" fmla="*/ 653680 w 653680"/>
              <a:gd name="connsiteY3" fmla="*/ 1731659 h 2102914"/>
              <a:gd name="connsiteX4" fmla="*/ 252676 w 653680"/>
              <a:gd name="connsiteY4" fmla="*/ 2102914 h 2102914"/>
              <a:gd name="connsiteX5" fmla="*/ 0 w 653680"/>
              <a:gd name="connsiteY5" fmla="*/ 1828286 h 2102914"/>
              <a:gd name="connsiteX6" fmla="*/ 0 w 653680"/>
              <a:gd name="connsiteY6" fmla="*/ 221901 h 2102914"/>
              <a:gd name="connsiteX0" fmla="*/ 0 w 653680"/>
              <a:gd name="connsiteY0" fmla="*/ 229699 h 2110712"/>
              <a:gd name="connsiteX1" fmla="*/ 257231 w 653680"/>
              <a:gd name="connsiteY1" fmla="*/ 0 h 2110712"/>
              <a:gd name="connsiteX2" fmla="*/ 651220 w 653680"/>
              <a:gd name="connsiteY2" fmla="*/ 463147 h 2110712"/>
              <a:gd name="connsiteX3" fmla="*/ 653680 w 653680"/>
              <a:gd name="connsiteY3" fmla="*/ 1739457 h 2110712"/>
              <a:gd name="connsiteX4" fmla="*/ 252676 w 653680"/>
              <a:gd name="connsiteY4" fmla="*/ 2110712 h 2110712"/>
              <a:gd name="connsiteX5" fmla="*/ 0 w 653680"/>
              <a:gd name="connsiteY5" fmla="*/ 1836084 h 2110712"/>
              <a:gd name="connsiteX6" fmla="*/ 0 w 653680"/>
              <a:gd name="connsiteY6" fmla="*/ 229699 h 2110712"/>
              <a:gd name="connsiteX0" fmla="*/ 0 w 731601"/>
              <a:gd name="connsiteY0" fmla="*/ 229699 h 2110712"/>
              <a:gd name="connsiteX1" fmla="*/ 257231 w 731601"/>
              <a:gd name="connsiteY1" fmla="*/ 0 h 2110712"/>
              <a:gd name="connsiteX2" fmla="*/ 651220 w 731601"/>
              <a:gd name="connsiteY2" fmla="*/ 463147 h 2110712"/>
              <a:gd name="connsiteX3" fmla="*/ 731601 w 731601"/>
              <a:gd name="connsiteY3" fmla="*/ 1818162 h 2110712"/>
              <a:gd name="connsiteX4" fmla="*/ 252676 w 731601"/>
              <a:gd name="connsiteY4" fmla="*/ 2110712 h 2110712"/>
              <a:gd name="connsiteX5" fmla="*/ 0 w 731601"/>
              <a:gd name="connsiteY5" fmla="*/ 1836084 h 2110712"/>
              <a:gd name="connsiteX6" fmla="*/ 0 w 731601"/>
              <a:gd name="connsiteY6" fmla="*/ 229699 h 2110712"/>
              <a:gd name="connsiteX0" fmla="*/ 0 w 731601"/>
              <a:gd name="connsiteY0" fmla="*/ 229699 h 2184146"/>
              <a:gd name="connsiteX1" fmla="*/ 257231 w 731601"/>
              <a:gd name="connsiteY1" fmla="*/ 0 h 2184146"/>
              <a:gd name="connsiteX2" fmla="*/ 651220 w 731601"/>
              <a:gd name="connsiteY2" fmla="*/ 463147 h 2184146"/>
              <a:gd name="connsiteX3" fmla="*/ 731601 w 731601"/>
              <a:gd name="connsiteY3" fmla="*/ 1818162 h 2184146"/>
              <a:gd name="connsiteX4" fmla="*/ 295868 w 731601"/>
              <a:gd name="connsiteY4" fmla="*/ 2184146 h 2184146"/>
              <a:gd name="connsiteX5" fmla="*/ 0 w 731601"/>
              <a:gd name="connsiteY5" fmla="*/ 1836084 h 2184146"/>
              <a:gd name="connsiteX6" fmla="*/ 0 w 731601"/>
              <a:gd name="connsiteY6" fmla="*/ 229699 h 2184146"/>
              <a:gd name="connsiteX0" fmla="*/ 0 w 729113"/>
              <a:gd name="connsiteY0" fmla="*/ 229699 h 2184146"/>
              <a:gd name="connsiteX1" fmla="*/ 257231 w 729113"/>
              <a:gd name="connsiteY1" fmla="*/ 0 h 2184146"/>
              <a:gd name="connsiteX2" fmla="*/ 651220 w 729113"/>
              <a:gd name="connsiteY2" fmla="*/ 463147 h 2184146"/>
              <a:gd name="connsiteX3" fmla="*/ 729113 w 729113"/>
              <a:gd name="connsiteY3" fmla="*/ 1815276 h 2184146"/>
              <a:gd name="connsiteX4" fmla="*/ 295868 w 729113"/>
              <a:gd name="connsiteY4" fmla="*/ 2184146 h 2184146"/>
              <a:gd name="connsiteX5" fmla="*/ 0 w 729113"/>
              <a:gd name="connsiteY5" fmla="*/ 1836084 h 2184146"/>
              <a:gd name="connsiteX6" fmla="*/ 0 w 729113"/>
              <a:gd name="connsiteY6" fmla="*/ 229699 h 2184146"/>
              <a:gd name="connsiteX0" fmla="*/ 19199 w 729113"/>
              <a:gd name="connsiteY0" fmla="*/ 152778 h 2184146"/>
              <a:gd name="connsiteX1" fmla="*/ 257231 w 729113"/>
              <a:gd name="connsiteY1" fmla="*/ 0 h 2184146"/>
              <a:gd name="connsiteX2" fmla="*/ 651220 w 729113"/>
              <a:gd name="connsiteY2" fmla="*/ 463147 h 2184146"/>
              <a:gd name="connsiteX3" fmla="*/ 729113 w 729113"/>
              <a:gd name="connsiteY3" fmla="*/ 1815276 h 2184146"/>
              <a:gd name="connsiteX4" fmla="*/ 295868 w 729113"/>
              <a:gd name="connsiteY4" fmla="*/ 2184146 h 2184146"/>
              <a:gd name="connsiteX5" fmla="*/ 0 w 729113"/>
              <a:gd name="connsiteY5" fmla="*/ 1836084 h 2184146"/>
              <a:gd name="connsiteX6" fmla="*/ 19199 w 729113"/>
              <a:gd name="connsiteY6" fmla="*/ 152778 h 2184146"/>
              <a:gd name="connsiteX0" fmla="*/ 19199 w 729113"/>
              <a:gd name="connsiteY0" fmla="*/ 0 h 2031368"/>
              <a:gd name="connsiteX1" fmla="*/ 673940 w 729113"/>
              <a:gd name="connsiteY1" fmla="*/ 750623 h 2031368"/>
              <a:gd name="connsiteX2" fmla="*/ 651220 w 729113"/>
              <a:gd name="connsiteY2" fmla="*/ 310369 h 2031368"/>
              <a:gd name="connsiteX3" fmla="*/ 729113 w 729113"/>
              <a:gd name="connsiteY3" fmla="*/ 1662498 h 2031368"/>
              <a:gd name="connsiteX4" fmla="*/ 295868 w 729113"/>
              <a:gd name="connsiteY4" fmla="*/ 2031368 h 2031368"/>
              <a:gd name="connsiteX5" fmla="*/ 0 w 729113"/>
              <a:gd name="connsiteY5" fmla="*/ 1683306 h 2031368"/>
              <a:gd name="connsiteX6" fmla="*/ 19199 w 729113"/>
              <a:gd name="connsiteY6" fmla="*/ 0 h 2031368"/>
              <a:gd name="connsiteX0" fmla="*/ 19199 w 729113"/>
              <a:gd name="connsiteY0" fmla="*/ 0 h 2031368"/>
              <a:gd name="connsiteX1" fmla="*/ 673940 w 729113"/>
              <a:gd name="connsiteY1" fmla="*/ 750623 h 2031368"/>
              <a:gd name="connsiteX2" fmla="*/ 729113 w 729113"/>
              <a:gd name="connsiteY2" fmla="*/ 1662498 h 2031368"/>
              <a:gd name="connsiteX3" fmla="*/ 295868 w 729113"/>
              <a:gd name="connsiteY3" fmla="*/ 2031368 h 2031368"/>
              <a:gd name="connsiteX4" fmla="*/ 0 w 729113"/>
              <a:gd name="connsiteY4" fmla="*/ 1683306 h 2031368"/>
              <a:gd name="connsiteX5" fmla="*/ 19199 w 729113"/>
              <a:gd name="connsiteY5" fmla="*/ 0 h 2031368"/>
              <a:gd name="connsiteX0" fmla="*/ 19199 w 729113"/>
              <a:gd name="connsiteY0" fmla="*/ 0 h 2031368"/>
              <a:gd name="connsiteX1" fmla="*/ 662398 w 729113"/>
              <a:gd name="connsiteY1" fmla="*/ 760574 h 2031368"/>
              <a:gd name="connsiteX2" fmla="*/ 729113 w 729113"/>
              <a:gd name="connsiteY2" fmla="*/ 1662498 h 2031368"/>
              <a:gd name="connsiteX3" fmla="*/ 295868 w 729113"/>
              <a:gd name="connsiteY3" fmla="*/ 2031368 h 2031368"/>
              <a:gd name="connsiteX4" fmla="*/ 0 w 729113"/>
              <a:gd name="connsiteY4" fmla="*/ 1683306 h 2031368"/>
              <a:gd name="connsiteX5" fmla="*/ 19199 w 729113"/>
              <a:gd name="connsiteY5" fmla="*/ 0 h 2031368"/>
              <a:gd name="connsiteX0" fmla="*/ 19199 w 729113"/>
              <a:gd name="connsiteY0" fmla="*/ 0 h 2031368"/>
              <a:gd name="connsiteX1" fmla="*/ 665284 w 729113"/>
              <a:gd name="connsiteY1" fmla="*/ 758086 h 2031368"/>
              <a:gd name="connsiteX2" fmla="*/ 729113 w 729113"/>
              <a:gd name="connsiteY2" fmla="*/ 1662498 h 2031368"/>
              <a:gd name="connsiteX3" fmla="*/ 295868 w 729113"/>
              <a:gd name="connsiteY3" fmla="*/ 2031368 h 2031368"/>
              <a:gd name="connsiteX4" fmla="*/ 0 w 729113"/>
              <a:gd name="connsiteY4" fmla="*/ 1683306 h 2031368"/>
              <a:gd name="connsiteX5" fmla="*/ 19199 w 729113"/>
              <a:gd name="connsiteY5" fmla="*/ 0 h 20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9113" h="2031368">
                <a:moveTo>
                  <a:pt x="19199" y="0"/>
                </a:moveTo>
                <a:lnTo>
                  <a:pt x="665284" y="758086"/>
                </a:lnTo>
                <a:lnTo>
                  <a:pt x="729113" y="1662498"/>
                </a:lnTo>
                <a:lnTo>
                  <a:pt x="295868" y="2031368"/>
                </a:lnTo>
                <a:lnTo>
                  <a:pt x="0" y="1683306"/>
                </a:lnTo>
                <a:lnTo>
                  <a:pt x="19199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gSpace"/>
          <p:cNvSpPr/>
          <p:nvPr/>
        </p:nvSpPr>
        <p:spPr>
          <a:xfrm>
            <a:off x="1749548" y="1618878"/>
            <a:ext cx="1519679" cy="1350753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E.g. 2 The problem of predicting the credit riskiness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) of a person based on two features: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and the amount of payment defaults (R) that a person has had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  <a:blipFill>
                <a:blip r:embed="rId2"/>
                <a:stretch>
                  <a:fillRect l="-1249" t="-5983" r="-10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39901" y="1525054"/>
            <a:ext cx="2311595" cy="1712384"/>
            <a:chOff x="3248791" y="1292870"/>
            <a:chExt cx="2635763" cy="2226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3810276" y="3189041"/>
                  <a:ext cx="1594720" cy="3301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Amount of Debt (R)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276" y="3189041"/>
                  <a:ext cx="1594720" cy="330119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V="1">
              <a:off x="3248791" y="1292870"/>
              <a:ext cx="0" cy="1895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250695" y="3190342"/>
              <a:ext cx="2633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Legend"/>
          <p:cNvGrpSpPr/>
          <p:nvPr/>
        </p:nvGrpSpPr>
        <p:grpSpPr>
          <a:xfrm>
            <a:off x="4055510" y="2154040"/>
            <a:ext cx="626126" cy="419080"/>
            <a:chOff x="5096714" y="2126316"/>
            <a:chExt cx="626126" cy="419080"/>
          </a:xfrm>
        </p:grpSpPr>
        <p:sp>
          <p:nvSpPr>
            <p:cNvPr id="78" name="Oval 77"/>
            <p:cNvSpPr/>
            <p:nvPr/>
          </p:nvSpPr>
          <p:spPr>
            <a:xfrm>
              <a:off x="5096714" y="223202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5096716" y="238187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147874" y="2126316"/>
                  <a:ext cx="57496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11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126316"/>
                  <a:ext cx="574966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147874" y="2283786"/>
                  <a:ext cx="57496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11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283786"/>
                  <a:ext cx="574966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Decision Boundary"/>
          <p:cNvCxnSpPr/>
          <p:nvPr/>
        </p:nvCxnSpPr>
        <p:spPr>
          <a:xfrm>
            <a:off x="1849811" y="1671284"/>
            <a:ext cx="1464264" cy="1295344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015620" y="1762573"/>
                <a:ext cx="70465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Defaults (R)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20" y="1762573"/>
                <a:ext cx="704654" cy="1015663"/>
              </a:xfrm>
              <a:prstGeom prst="rect">
                <a:avLst/>
              </a:prstGeom>
              <a:blipFill>
                <a:blip r:embed="rId6"/>
                <a:stretch>
                  <a:fillRect l="-870" r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NegClass"/>
          <p:cNvGrpSpPr/>
          <p:nvPr/>
        </p:nvGrpSpPr>
        <p:grpSpPr>
          <a:xfrm>
            <a:off x="1784004" y="2341971"/>
            <a:ext cx="739992" cy="594787"/>
            <a:chOff x="1784003" y="2381303"/>
            <a:chExt cx="739992" cy="594787"/>
          </a:xfrm>
        </p:grpSpPr>
        <p:sp>
          <p:nvSpPr>
            <p:cNvPr id="62" name="Isosceles Triangle 61"/>
            <p:cNvSpPr/>
            <p:nvPr/>
          </p:nvSpPr>
          <p:spPr>
            <a:xfrm>
              <a:off x="1843626" y="257626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2062533" y="285190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2399809" y="2842978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818911" y="2837367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117449" y="261718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2285174" y="2679996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1980538" y="247673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1784003" y="238130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PosClass"/>
          <p:cNvGrpSpPr/>
          <p:nvPr/>
        </p:nvGrpSpPr>
        <p:grpSpPr>
          <a:xfrm>
            <a:off x="2658228" y="1659838"/>
            <a:ext cx="987367" cy="805054"/>
            <a:chOff x="3118767" y="1874642"/>
            <a:chExt cx="987367" cy="805054"/>
          </a:xfrm>
          <a:solidFill>
            <a:schemeClr val="tx2">
              <a:lumMod val="75000"/>
            </a:schemeClr>
          </a:solidFill>
        </p:grpSpPr>
        <p:sp>
          <p:nvSpPr>
            <p:cNvPr id="44" name="Oval 43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85609" y="25993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817884" y="258685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Original data points"/>
          <p:cNvGrpSpPr/>
          <p:nvPr/>
        </p:nvGrpSpPr>
        <p:grpSpPr>
          <a:xfrm>
            <a:off x="1811772" y="1661995"/>
            <a:ext cx="1835798" cy="1273974"/>
            <a:chOff x="1808357" y="1697811"/>
            <a:chExt cx="1835798" cy="127397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808357" y="2420729"/>
              <a:ext cx="696260" cy="551056"/>
              <a:chOff x="1808357" y="2420729"/>
              <a:chExt cx="696260" cy="551056"/>
            </a:xfrm>
          </p:grpSpPr>
          <p:sp>
            <p:nvSpPr>
              <p:cNvPr id="83" name="Isosceles Triangle 82"/>
              <p:cNvSpPr/>
              <p:nvPr/>
            </p:nvSpPr>
            <p:spPr>
              <a:xfrm>
                <a:off x="1867980" y="2615692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>
                <a:off x="2086887" y="2891331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>
                <a:off x="2424163" y="2882405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>
                <a:off x="1843265" y="2876793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>
                <a:off x="2141803" y="2656606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/>
              <p:cNvSpPr/>
              <p:nvPr/>
            </p:nvSpPr>
            <p:spPr>
              <a:xfrm>
                <a:off x="2309528" y="2719422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>
                <a:off x="2004891" y="2516159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>
                <a:off x="1808357" y="2420729"/>
                <a:ext cx="80454" cy="804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656788" y="1697811"/>
              <a:ext cx="987367" cy="805054"/>
              <a:chOff x="3416922" y="1886990"/>
              <a:chExt cx="987367" cy="805054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3916758" y="2398823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416922" y="1907339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456809" y="2080399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781051" y="1886990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760251" y="2216549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101340" y="2381849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947571" y="2145606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283764" y="2611694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116039" y="2599200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218768" y="2180194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4323939" y="2415617"/>
                <a:ext cx="80350" cy="803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Predict y=1"/>
              <p:cNvSpPr/>
              <p:nvPr/>
            </p:nvSpPr>
            <p:spPr>
              <a:xfrm>
                <a:off x="3350129" y="2502417"/>
                <a:ext cx="59093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</a:rPr>
                  <a:t>Predict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Predict y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129" y="2502417"/>
                <a:ext cx="590931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Predict y=0"/>
              <p:cNvSpPr/>
              <p:nvPr/>
            </p:nvSpPr>
            <p:spPr>
              <a:xfrm>
                <a:off x="1667121" y="1946186"/>
                <a:ext cx="59093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</a:rPr>
                  <a:t>Predict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Predict y=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121" y="1946186"/>
                <a:ext cx="590931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/>
          <p:nvPr/>
        </p:nvCxnSpPr>
        <p:spPr>
          <a:xfrm rot="5400000">
            <a:off x="1919764" y="1540154"/>
            <a:ext cx="306190" cy="129102"/>
          </a:xfrm>
          <a:prstGeom prst="curvedConnector3">
            <a:avLst>
              <a:gd name="adj1" fmla="val 26358"/>
            </a:avLst>
          </a:prstGeom>
          <a:ln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610848" y="1254643"/>
            <a:ext cx="11689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spc="-55" dirty="0" smtClean="0">
                <a:solidFill>
                  <a:srgbClr val="35444F"/>
                </a:solidFill>
                <a:latin typeface="Trebuchet MS"/>
              </a:rPr>
              <a:t>“Decision Boundary”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739520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2" grpId="0" animBg="1"/>
      <p:bldP spid="105" grpId="0"/>
      <p:bldP spid="106" grpId="0"/>
      <p:bldP spid="11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100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43947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 and Underfitting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Concept of Regularization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Regularized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Regularized Logistic Regression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Practical Issues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Introduction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Much to Regularize?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Polynomial Degree?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Training Set Size?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100" kern="0" spc="-50" dirty="0" smtClean="0">
              <a:solidFill>
                <a:srgbClr val="EF6C00"/>
              </a:solidFill>
              <a:latin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1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07885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The Problem With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075363" y="2043577"/>
                <a:ext cx="15206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63" y="2043577"/>
                <a:ext cx="1520609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6200000">
                <a:off x="-65505" y="1235884"/>
                <a:ext cx="10483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 Risky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5505" y="1235884"/>
                <a:ext cx="104836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16894" y="1849253"/>
            <a:ext cx="562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-55" dirty="0" smtClean="0">
                <a:solidFill>
                  <a:srgbClr val="35444F"/>
                </a:solidFill>
                <a:latin typeface="Trebuchet MS"/>
              </a:rPr>
              <a:t>(No) 0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20186" y="470437"/>
            <a:ext cx="2590800" cy="1512944"/>
            <a:chOff x="734495" y="513673"/>
            <a:chExt cx="2590800" cy="1512944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86143" y="513673"/>
              <a:ext cx="0" cy="151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88048" y="2026617"/>
              <a:ext cx="2537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734495" y="767648"/>
              <a:ext cx="99546" cy="1258969"/>
              <a:chOff x="798344" y="140537"/>
              <a:chExt cx="99546" cy="125896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798344" y="1399506"/>
                <a:ext cx="9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98344" y="140537"/>
                <a:ext cx="9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 51"/>
          <p:cNvSpPr/>
          <p:nvPr/>
        </p:nvSpPr>
        <p:spPr>
          <a:xfrm>
            <a:off x="192817" y="585912"/>
            <a:ext cx="592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-55" dirty="0" smtClean="0">
                <a:solidFill>
                  <a:srgbClr val="35444F"/>
                </a:solidFill>
                <a:latin typeface="Trebuchet MS"/>
              </a:rPr>
              <a:t>(Yes) 1</a:t>
            </a:r>
            <a:endParaRPr lang="en-US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964212" y="693359"/>
            <a:ext cx="1349269" cy="1319534"/>
            <a:chOff x="1450526" y="736595"/>
            <a:chExt cx="1349269" cy="1319534"/>
          </a:xfrm>
        </p:grpSpPr>
        <p:sp>
          <p:nvSpPr>
            <p:cNvPr id="33" name="Oval 32"/>
            <p:cNvSpPr/>
            <p:nvPr/>
          </p:nvSpPr>
          <p:spPr>
            <a:xfrm>
              <a:off x="1450526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96344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399338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037300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37166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46766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737692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1476" y="631825"/>
            <a:ext cx="2116484" cy="1447800"/>
            <a:chOff x="1747790" y="675061"/>
            <a:chExt cx="2116484" cy="1447800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1747790" y="675061"/>
              <a:ext cx="985782" cy="14478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31986" y="1060882"/>
                  <a:ext cx="133228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12700" lvl="0">
                    <a:spcBef>
                      <a:spcPts val="9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100" b="1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986" y="1060882"/>
                  <a:ext cx="1332288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4"/>
              <p:cNvSpPr txBox="1"/>
              <p:nvPr/>
            </p:nvSpPr>
            <p:spPr>
              <a:xfrm>
                <a:off x="3427363" y="497292"/>
                <a:ext cx="2274937" cy="23275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Possible Strategy(?)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Use linear regression to fit a 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the data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 use a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thresholding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scheme to convert the linear scale into a discrete one e.g.: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49263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</a:t>
                </a:r>
                <a14:m>
                  <m:oMath xmlns:m="http://schemas.openxmlformats.org/officeDocument/2006/math"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49263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</a:t>
                </a:r>
                <a14:m>
                  <m:oMath xmlns:m="http://schemas.openxmlformats.org/officeDocument/2006/math"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363" y="497292"/>
                <a:ext cx="2274937" cy="2327560"/>
              </a:xfrm>
              <a:prstGeom prst="rect">
                <a:avLst/>
              </a:prstGeom>
              <a:blipFill>
                <a:blip r:embed="rId5"/>
                <a:stretch>
                  <a:fillRect l="-321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1764581" y="585912"/>
            <a:ext cx="0" cy="1493713"/>
          </a:xfrm>
          <a:prstGeom prst="line">
            <a:avLst/>
          </a:prstGeom>
          <a:ln w="127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3583" y="1346342"/>
            <a:ext cx="1001717" cy="0"/>
          </a:xfrm>
          <a:prstGeom prst="line">
            <a:avLst/>
          </a:prstGeom>
          <a:ln w="127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9592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The Problem With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6200000">
                <a:off x="-65505" y="1235884"/>
                <a:ext cx="104836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 Risky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5505" y="1235884"/>
                <a:ext cx="104836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16894" y="1849253"/>
            <a:ext cx="562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-55" dirty="0" smtClean="0">
                <a:solidFill>
                  <a:srgbClr val="35444F"/>
                </a:solidFill>
                <a:latin typeface="Trebuchet MS"/>
              </a:rPr>
              <a:t>(No) 0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20186" y="470437"/>
            <a:ext cx="2590800" cy="1512944"/>
            <a:chOff x="734495" y="513673"/>
            <a:chExt cx="2590800" cy="1512944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86143" y="513673"/>
              <a:ext cx="0" cy="151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88048" y="2026617"/>
              <a:ext cx="2537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734495" y="767648"/>
              <a:ext cx="99546" cy="1258969"/>
              <a:chOff x="798344" y="140537"/>
              <a:chExt cx="99546" cy="125896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798344" y="1399506"/>
                <a:ext cx="9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98344" y="140537"/>
                <a:ext cx="995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 51"/>
          <p:cNvSpPr/>
          <p:nvPr/>
        </p:nvSpPr>
        <p:spPr>
          <a:xfrm>
            <a:off x="192817" y="585912"/>
            <a:ext cx="592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pc="-55" dirty="0" smtClean="0">
                <a:solidFill>
                  <a:srgbClr val="35444F"/>
                </a:solidFill>
                <a:latin typeface="Trebuchet MS"/>
              </a:rPr>
              <a:t>(Yes) 1</a:t>
            </a:r>
            <a:endParaRPr lang="en-US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964212" y="693359"/>
            <a:ext cx="2324891" cy="1319534"/>
            <a:chOff x="1450526" y="736595"/>
            <a:chExt cx="2324891" cy="1319534"/>
          </a:xfrm>
        </p:grpSpPr>
        <p:sp>
          <p:nvSpPr>
            <p:cNvPr id="33" name="Oval 32"/>
            <p:cNvSpPr/>
            <p:nvPr/>
          </p:nvSpPr>
          <p:spPr>
            <a:xfrm>
              <a:off x="1450526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96344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399338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037300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37166" y="1994026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46766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737692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713314" y="736595"/>
              <a:ext cx="62103" cy="621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63038" y="693359"/>
            <a:ext cx="2191805" cy="1310439"/>
            <a:chOff x="1749352" y="736595"/>
            <a:chExt cx="2191805" cy="1310439"/>
          </a:xfrm>
        </p:grpSpPr>
        <p:cxnSp>
          <p:nvCxnSpPr>
            <p:cNvPr id="59" name="Straight Connector 58"/>
            <p:cNvCxnSpPr>
              <a:stCxn id="34" idx="5"/>
            </p:cNvCxnSpPr>
            <p:nvPr/>
          </p:nvCxnSpPr>
          <p:spPr>
            <a:xfrm flipV="1">
              <a:off x="1749352" y="736595"/>
              <a:ext cx="1848462" cy="1310439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08869" y="1307470"/>
                  <a:ext cx="133228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12700" lvl="0">
                    <a:spcBef>
                      <a:spcPts val="9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100" b="1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869" y="1307470"/>
                  <a:ext cx="1332288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4"/>
              <p:cNvSpPr txBox="1"/>
              <p:nvPr/>
            </p:nvSpPr>
            <p:spPr>
              <a:xfrm>
                <a:off x="3427363" y="497292"/>
                <a:ext cx="2274937" cy="23275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Possible Strategy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Use linear regression to fit a 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the data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 use a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thresholding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scheme to convert the linear scale into a discrete one e.g.: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49263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</a:t>
                </a:r>
                <a14:m>
                  <m:oMath xmlns:m="http://schemas.openxmlformats.org/officeDocument/2006/math"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49263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</a:t>
                </a:r>
                <a14:m>
                  <m:oMath xmlns:m="http://schemas.openxmlformats.org/officeDocument/2006/math"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363" y="497292"/>
                <a:ext cx="2274937" cy="2327560"/>
              </a:xfrm>
              <a:prstGeom prst="rect">
                <a:avLst/>
              </a:prstGeom>
              <a:blipFill>
                <a:blip r:embed="rId5"/>
                <a:stretch>
                  <a:fillRect l="-321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2187269" y="585912"/>
            <a:ext cx="0" cy="1493713"/>
          </a:xfrm>
          <a:prstGeom prst="line">
            <a:avLst/>
          </a:prstGeom>
          <a:ln w="127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3584" y="1346342"/>
            <a:ext cx="1423685" cy="0"/>
          </a:xfrm>
          <a:prstGeom prst="line">
            <a:avLst/>
          </a:prstGeom>
          <a:ln w="127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75363" y="2043577"/>
                <a:ext cx="15206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63" y="2043577"/>
                <a:ext cx="1520609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4009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The Problem With Linear Regression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97292"/>
                <a:ext cx="5373015" cy="145552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Another problem with linear regression: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ranges from –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+</a:t>
                </a:r>
                <a:r>
                  <a:rPr lang="en-US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Whereas our labels are now very specific and discrete i.e.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 we want is a learning approach that: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Produces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such that</a:t>
                </a:r>
                <a14:m>
                  <m:oMath xmlns:m="http://schemas.openxmlformats.org/officeDocument/2006/math">
                    <m:r>
                      <a:rPr lang="en-ZA" sz="1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ZA" sz="1100" b="0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Focuses on </a:t>
                </a:r>
                <a:r>
                  <a:rPr lang="en-ZA" sz="11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separating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(as opposed to </a:t>
                </a:r>
                <a:r>
                  <a:rPr lang="en-ZA" sz="11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fitting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data based on the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labels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Separates the labels effectively regardless of noise in the data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97292"/>
                <a:ext cx="5373015" cy="1455527"/>
              </a:xfrm>
              <a:prstGeom prst="rect">
                <a:avLst/>
              </a:prstGeom>
              <a:blipFill>
                <a:blip r:embed="rId3"/>
                <a:stretch>
                  <a:fillRect l="-1249" t="-294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078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11468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will need a few elements to achieve classification: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(new)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can make predictions in the range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 feature vector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(new) cost function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gives us a increasingly large costs if the actual label of an example is 0 while the predicted label approaches 1 OR if the actual label of an example is 1 and the predicted label 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aproaches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0</a:t>
                </a: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set of gradient descent update rules for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using the new hypothesis and cost function so that we can learn the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parameters</a:t>
                </a:r>
              </a:p>
              <a:p>
                <a:pPr marL="241300" indent="-228600">
                  <a:lnSpc>
                    <a:spcPct val="100000"/>
                  </a:lnSpc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114681"/>
              </a:xfrm>
              <a:prstGeom prst="rect">
                <a:avLst/>
              </a:prstGeom>
              <a:blipFill>
                <a:blip r:embed="rId2"/>
                <a:stretch>
                  <a:fillRect l="-1350" t="-1445" r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606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63762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want a learning approach that: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Produces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such that</a:t>
                </a:r>
                <a14:m>
                  <m:oMath xmlns:m="http://schemas.openxmlformats.org/officeDocument/2006/math">
                    <m:r>
                      <a:rPr lang="en-ZA" sz="11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Focuses on </a:t>
                </a:r>
                <a:r>
                  <a:rPr lang="en-ZA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separating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(as opposed to </a:t>
                </a:r>
                <a:r>
                  <a:rPr lang="en-ZA" sz="11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fitting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data based on the labels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We’ll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from linear regression as follows: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ZA" sz="1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“Sigmoid” or “Logistic” function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637628"/>
              </a:xfrm>
              <a:prstGeom prst="rect">
                <a:avLst/>
              </a:prstGeom>
              <a:blipFill>
                <a:blip r:embed="rId2"/>
                <a:stretch>
                  <a:fillRect l="-1249" t="-2602" b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Model Representation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06436" y="1499235"/>
                <a:ext cx="222964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436" y="1499235"/>
                <a:ext cx="222964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12786" y="1496695"/>
                <a:ext cx="487056" cy="264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11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86" y="1496695"/>
                <a:ext cx="487056" cy="264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29207" y="1495620"/>
                <a:ext cx="762773" cy="2646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11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07" y="1495620"/>
                <a:ext cx="762773" cy="264624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8340" y="1500505"/>
                <a:ext cx="73148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 lvl="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0" y="1500505"/>
                <a:ext cx="73148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900" y="2282247"/>
                <a:ext cx="1141338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282247"/>
                <a:ext cx="1141338" cy="413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154125" y="1851025"/>
            <a:ext cx="0" cy="11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54633" y="3034804"/>
            <a:ext cx="255813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891981" y="1900994"/>
            <a:ext cx="331767" cy="261610"/>
            <a:chOff x="3891981" y="1967669"/>
            <a:chExt cx="331767" cy="26161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084503" y="210002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91981" y="1967669"/>
              <a:ext cx="2513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5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2855" y="2398589"/>
            <a:ext cx="420893" cy="253916"/>
            <a:chOff x="3802855" y="2431420"/>
            <a:chExt cx="420893" cy="253916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084503" y="256611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802855" y="2431420"/>
              <a:ext cx="3542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0.5</a:t>
              </a:r>
              <a:endParaRPr lang="en-US" sz="1050" dirty="0"/>
            </a:p>
          </p:txBody>
        </p:sp>
      </p:grpSp>
      <p:sp>
        <p:nvSpPr>
          <p:cNvPr id="31" name="Rectangle 30" hidden="1"/>
          <p:cNvSpPr/>
          <p:nvPr/>
        </p:nvSpPr>
        <p:spPr>
          <a:xfrm>
            <a:off x="4950380" y="2214129"/>
            <a:ext cx="500484" cy="500484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3649653" y="2032674"/>
            <a:ext cx="177644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112232" y="2967851"/>
                <a:ext cx="2962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32" y="2967851"/>
                <a:ext cx="29629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3058070" y="2037099"/>
            <a:ext cx="2187030" cy="997770"/>
            <a:chOff x="3058070" y="2037099"/>
            <a:chExt cx="2187030" cy="99777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8070" y="2037099"/>
              <a:ext cx="2187030" cy="9977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718386" y="2045027"/>
                  <a:ext cx="52174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ZA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ZA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ZA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386" y="2045027"/>
                  <a:ext cx="521746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/>
          <p:cNvSpPr/>
          <p:nvPr/>
        </p:nvSpPr>
        <p:spPr>
          <a:xfrm>
            <a:off x="3972397" y="2987782"/>
            <a:ext cx="2513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-55" dirty="0" smtClean="0">
                <a:solidFill>
                  <a:srgbClr val="35444F"/>
                </a:solidFill>
                <a:latin typeface="Trebuchet MS"/>
              </a:rPr>
              <a:t>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4106010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91233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</a:t>
                </a:r>
                <a14:m>
                  <m:oMath xmlns:m="http://schemas.openxmlformats.org/officeDocument/2006/math"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exactly in the range we want i.e. </a:t>
                </a:r>
                <a14:m>
                  <m:oMath xmlns:m="http://schemas.openxmlformats.org/officeDocument/2006/math">
                    <m:r>
                      <a:rPr lang="en-ZA" sz="1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ZA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large e.g. 100 then: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very small e.g. -100000 then: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 now: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912336"/>
              </a:xfrm>
              <a:prstGeom prst="rect">
                <a:avLst/>
              </a:prstGeom>
              <a:blipFill>
                <a:blip r:embed="rId2"/>
                <a:stretch>
                  <a:fillRect l="-1249" t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Model Representation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3596" y="2102510"/>
                <a:ext cx="1313758" cy="446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ZA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11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ZA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100" dirty="0"/>
              </a:p>
              <a:p>
                <a:pPr marL="12700" lvl="0">
                  <a:spcBef>
                    <a:spcPts val="90"/>
                  </a:spcBef>
                </a:pPr>
                <a:endParaRPr lang="en-US" sz="11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6" y="2102510"/>
                <a:ext cx="1313758" cy="446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89566" y="320025"/>
                <a:ext cx="1141338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566" y="320025"/>
                <a:ext cx="1141338" cy="413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154125" y="1851025"/>
            <a:ext cx="0" cy="11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54633" y="3034804"/>
            <a:ext cx="255813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891981" y="1900994"/>
            <a:ext cx="331767" cy="261610"/>
            <a:chOff x="3891981" y="1967669"/>
            <a:chExt cx="331767" cy="26161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084503" y="210002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91981" y="1967669"/>
              <a:ext cx="2513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5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2855" y="2398589"/>
            <a:ext cx="420893" cy="253916"/>
            <a:chOff x="3802855" y="2431420"/>
            <a:chExt cx="420893" cy="253916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084503" y="256611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802855" y="2431420"/>
              <a:ext cx="35426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0.5</a:t>
              </a:r>
              <a:endParaRPr lang="en-US" sz="105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649653" y="2032674"/>
            <a:ext cx="177644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058070" y="2037099"/>
            <a:ext cx="2270868" cy="997770"/>
            <a:chOff x="3058070" y="2037099"/>
            <a:chExt cx="2270868" cy="99777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8070" y="2037099"/>
              <a:ext cx="2187030" cy="9977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718386" y="2045027"/>
                  <a:ext cx="610552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386" y="2045027"/>
                  <a:ext cx="61055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567" y="2711234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67" y="2711234"/>
                <a:ext cx="1376787" cy="430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709344" y="769276"/>
                <a:ext cx="2612895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100000</m:t>
                          </m:r>
                        </m:e>
                      </m:d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100000</m:t>
                              </m:r>
                            </m:sup>
                          </m:sSup>
                        </m:den>
                      </m:f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344" y="769276"/>
                <a:ext cx="2612895" cy="413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707550" y="1325258"/>
                <a:ext cx="2682016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100000</m:t>
                          </m:r>
                        </m:e>
                      </m:d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100000</m:t>
                              </m:r>
                            </m:sup>
                          </m:sSup>
                        </m:den>
                      </m:f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ZA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550" y="1325258"/>
                <a:ext cx="2682016" cy="413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39900" y="806930"/>
            <a:ext cx="914400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54300" y="806930"/>
            <a:ext cx="914400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01994" y="806930"/>
            <a:ext cx="507781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106503" y="806930"/>
            <a:ext cx="139741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767392" y="1368669"/>
            <a:ext cx="980832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8224" y="1374845"/>
            <a:ext cx="864158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9062" y="1356843"/>
            <a:ext cx="551004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67311" y="1352238"/>
            <a:ext cx="139741" cy="355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83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4" grpId="0" animBg="1"/>
      <p:bldP spid="36" grpId="0" animBg="1"/>
      <p:bldP spid="4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6632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can be thought of as a probability function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It outputs the probability that a given set of features represent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 given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closer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to 1, the more likely the class is </a:t>
                </a:r>
                <a14:m>
                  <m:oMath xmlns:m="http://schemas.openxmlformats.org/officeDocument/2006/math">
                    <m:r>
                      <a:rPr lang="en-ZA" sz="1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100" b="1" dirty="0" smtClean="0"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closer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to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0,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more likely the class is </a:t>
                </a:r>
                <a14:m>
                  <m:oMath xmlns:m="http://schemas.openxmlformats.org/officeDocument/2006/math">
                    <m:r>
                      <a:rPr lang="en-ZA" sz="11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ZA" sz="1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ZA" sz="1100" b="1" dirty="0"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In the credit risk example earlier: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Assume we have somehow determined the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an arbitrary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ZA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           </m:t>
                              </m:r>
                              <m:r>
                                <a:rPr lang="en-ZA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ZA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ZA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Amount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ZA" sz="11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debt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ZA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could mean 20% chance that client is a credit risk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ZA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could mean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85%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chance that client is a credit risk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663293"/>
              </a:xfrm>
              <a:prstGeom prst="rect">
                <a:avLst/>
              </a:prstGeom>
              <a:blipFill>
                <a:blip r:embed="rId2"/>
                <a:stretch>
                  <a:fillRect l="-1249" t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Model Representation – Deciphering (the new)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𝒉</m:t>
                        </m:r>
                      </m:e>
                      <m:sub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EF6C00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9364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325089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Mathematical notation: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ZA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i.e. the probability that the class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given a specific example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given the learned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 a by the way: Note that since we have only two classes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sum of the probabilities of the two classes should be 1 i.e.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3250890"/>
              </a:xfrm>
              <a:prstGeom prst="rect">
                <a:avLst/>
              </a:prstGeom>
              <a:blipFill>
                <a:blip r:embed="rId2"/>
                <a:stretch>
                  <a:fillRect l="-1249" t="-1313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Model Representation – Deciphering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𝒉</m:t>
                        </m:r>
                      </m:e>
                      <m:sub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EF6C00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27653" y="2298459"/>
            <a:ext cx="3370870" cy="808748"/>
            <a:chOff x="829733" y="1609363"/>
            <a:chExt cx="3370870" cy="808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829733" y="1609363"/>
                  <a:ext cx="2339167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100" b="1" dirty="0" smtClean="0">
                    <a:solidFill>
                      <a:prstClr val="black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33" y="1609363"/>
                  <a:ext cx="2339167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30980" y="1882932"/>
                  <a:ext cx="236962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980" y="1882932"/>
                  <a:ext cx="2369623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830980" y="2156501"/>
                  <a:ext cx="18856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ZA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980" y="2156501"/>
                  <a:ext cx="188564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22268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5353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 a by the way: Note that since we have only two classes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sum of the probabilities of the two classes should be 1 i.e.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the credit risk example earlier: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</a:t>
                </a:r>
                <a:r>
                  <a:rPr lang="en-US" sz="11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probability of the client being a credit risk is 80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%</a:t>
                </a: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 the probability of the same client NOT being a credit risk is:</a:t>
                </a:r>
              </a:p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535309"/>
              </a:xfrm>
              <a:prstGeom prst="rect">
                <a:avLst/>
              </a:prstGeom>
              <a:blipFill>
                <a:blip r:embed="rId2"/>
                <a:stretch>
                  <a:fillRect l="-1249" t="-1683" r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Model Representation – Deciphering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𝒉</m:t>
                        </m:r>
                      </m:e>
                      <m:sub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EF6C00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62214" y="843492"/>
                <a:ext cx="188564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ZA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214" y="843492"/>
                <a:ext cx="188564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9300" y="1592353"/>
                <a:ext cx="2868927" cy="411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Given an arbitrary </a:t>
                </a:r>
                <a14:m>
                  <m:oMath xmlns:m="http://schemas.openxmlformats.org/officeDocument/2006/math"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ZA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           </m:t>
                              </m:r>
                              <m:r>
                                <a:rPr lang="en-ZA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ZA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ZA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Amount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ZA" sz="11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debt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1592353"/>
                <a:ext cx="2868927" cy="411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35100" y="2872716"/>
                <a:ext cx="258128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 lvl="0">
                  <a:spcBef>
                    <a:spcPts val="90"/>
                  </a:spcBef>
                </a:pP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i.e. 20%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2872716"/>
                <a:ext cx="2581284" cy="261610"/>
              </a:xfrm>
              <a:prstGeom prst="rect">
                <a:avLst/>
              </a:prstGeom>
              <a:blipFill>
                <a:blip r:embed="rId6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603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20479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1: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2: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Overfitting and Underfitting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Part 3: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Practical Issues With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4860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Obtaining the Decision Boundary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Obtaining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</a:t>
            </a: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2951138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36603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Here’s what we have so far for logistic regression: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is the probability that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we can make predictions 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and then: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366032"/>
              </a:xfrm>
              <a:prstGeom prst="rect">
                <a:avLst/>
              </a:prstGeom>
              <a:blipFill>
                <a:blip r:embed="rId2"/>
                <a:stretch>
                  <a:fillRect l="-1249" t="-1804" b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Obtaining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the Decision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Boundary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48809" y="1336204"/>
                <a:ext cx="224655" cy="210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09" y="1336204"/>
                <a:ext cx="224655" cy="21002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4566149" y="490230"/>
            <a:ext cx="0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0868" y="1387776"/>
            <a:ext cx="19395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331195" y="501446"/>
            <a:ext cx="287742" cy="198354"/>
            <a:chOff x="3844243" y="1932493"/>
            <a:chExt cx="379505" cy="26161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084503" y="210002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844243" y="1932493"/>
              <a:ext cx="2513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5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35043" y="888252"/>
            <a:ext cx="383894" cy="192520"/>
            <a:chOff x="3717428" y="2408809"/>
            <a:chExt cx="506320" cy="25391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084503" y="256611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717428" y="2408809"/>
              <a:ext cx="3542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0.5</a:t>
              </a:r>
              <a:endParaRPr lang="en-US" sz="105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183656" y="627957"/>
            <a:ext cx="134690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735116" y="631312"/>
            <a:ext cx="1668304" cy="756514"/>
            <a:chOff x="3058071" y="2037099"/>
            <a:chExt cx="2200335" cy="9977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8071" y="2037099"/>
              <a:ext cx="2187030" cy="9977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718386" y="2045027"/>
                  <a:ext cx="5400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386" y="2045027"/>
                  <a:ext cx="54002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81876" y="828918"/>
                <a:ext cx="1311128" cy="264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ZA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11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ZA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6" y="828918"/>
                <a:ext cx="1311128" cy="264624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46275" y="745145"/>
                <a:ext cx="1141338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ZA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ZA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275" y="745145"/>
                <a:ext cx="1141338" cy="413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Multiply 29"/>
          <p:cNvSpPr/>
          <p:nvPr/>
        </p:nvSpPr>
        <p:spPr>
          <a:xfrm flipH="1">
            <a:off x="4479691" y="932619"/>
            <a:ext cx="153900" cy="153900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6211E-6 4.63796E-6 C 0.02643 -0.04795 0.03276 -0.05969 0.04736 -0.07633 C 0.06085 -0.09296 0.07131 -0.09785 0.087 -0.10372 C 0.1027 -0.1091 0.13408 -0.11106 0.14234 -0.11008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4" y="-5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6211E-6 -0.00098 C -0.02643 0.05577 -0.02753 0.0499 -0.0413 0.07142 C -0.05534 0.09099 -0.07627 0.10127 -0.09003 0.10567 C -0.10435 0.11007 -0.12968 0.11007 -0.13932 0.11301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56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78589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we can make predictions 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and then: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100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so:</a:t>
                </a:r>
                <a:endParaRPr lang="en-ZA" sz="1100" b="1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1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But</a:t>
                </a:r>
                <a:r>
                  <a:rPr lang="en-US" sz="1100" dirty="0" smtClean="0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1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ZA" sz="1100" b="1" spc="-55" dirty="0">
                    <a:solidFill>
                      <a:schemeClr val="accent2"/>
                    </a:solidFill>
                    <a:latin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ZA" sz="1100" spc="-55" dirty="0">
                    <a:solidFill>
                      <a:schemeClr val="accent2"/>
                    </a:solidFill>
                    <a:latin typeface="Trebuchet MS"/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r>
                      <a:rPr lang="en-ZA" sz="11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So </a:t>
                </a: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1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so finally: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Similarly: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100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so:</a:t>
                </a:r>
                <a:endParaRPr lang="en-ZA" sz="1100" b="1" dirty="0">
                  <a:latin typeface="Trebuchet MS"/>
                  <a:ea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1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1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But</a:t>
                </a:r>
                <a:r>
                  <a:rPr lang="en-US" sz="11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ZA" sz="11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11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ZA" sz="1100" b="1" spc="-55" dirty="0">
                    <a:solidFill>
                      <a:schemeClr val="tx2"/>
                    </a:solidFill>
                    <a:latin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ZA" sz="1100" spc="-55" dirty="0">
                    <a:solidFill>
                      <a:schemeClr val="tx2"/>
                    </a:solidFill>
                    <a:latin typeface="Trebuchet MS"/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r>
                      <a:rPr lang="en-ZA" sz="110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So </a:t>
                </a:r>
                <a14:m>
                  <m:oMath xmlns:m="http://schemas.openxmlformats.org/officeDocument/2006/math"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1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so finally: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785891"/>
              </a:xfrm>
              <a:prstGeom prst="rect">
                <a:avLst/>
              </a:prstGeom>
              <a:blipFill>
                <a:blip r:embed="rId2"/>
                <a:stretch>
                  <a:fillRect l="-1249" t="-1532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116" b="50391"/>
          <a:stretch/>
        </p:blipFill>
        <p:spPr>
          <a:xfrm>
            <a:off x="4737717" y="512182"/>
            <a:ext cx="827183" cy="375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116" b="50391"/>
          <a:stretch/>
        </p:blipFill>
        <p:spPr>
          <a:xfrm flipH="1" flipV="1">
            <a:off x="3908106" y="894969"/>
            <a:ext cx="827183" cy="3752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Obtaining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the Decision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Boundary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15521" y="1216214"/>
                <a:ext cx="224655" cy="210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21" y="1216214"/>
                <a:ext cx="224655" cy="210022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4732861" y="370240"/>
            <a:ext cx="0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47580" y="1267786"/>
            <a:ext cx="193958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497907" y="381456"/>
            <a:ext cx="287742" cy="198354"/>
            <a:chOff x="3844243" y="1932493"/>
            <a:chExt cx="379505" cy="26161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084503" y="210002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844243" y="1932493"/>
              <a:ext cx="2513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5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01755" y="768262"/>
            <a:ext cx="383894" cy="192520"/>
            <a:chOff x="3717428" y="2408809"/>
            <a:chExt cx="506320" cy="25391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084503" y="2566110"/>
              <a:ext cx="1392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717428" y="2408809"/>
              <a:ext cx="3542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</a:rPr>
                <a:t>0.5</a:t>
              </a:r>
              <a:endParaRPr lang="en-US" sz="105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350368" y="507967"/>
            <a:ext cx="134690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904216" y="456480"/>
            <a:ext cx="1877268" cy="814349"/>
            <a:chOff x="3058070" y="1960820"/>
            <a:chExt cx="2475938" cy="107405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58070" y="2037099"/>
              <a:ext cx="2187029" cy="9977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993987" y="1960820"/>
                  <a:ext cx="54002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87" y="1960820"/>
                  <a:ext cx="54002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861797" y="1223321"/>
                <a:ext cx="5924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797" y="1223321"/>
                <a:ext cx="59240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994737" y="1235440"/>
                <a:ext cx="5924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ZA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37" y="1235440"/>
                <a:ext cx="59240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4785649" y="517333"/>
            <a:ext cx="0" cy="3832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81284" y="891990"/>
            <a:ext cx="0" cy="383262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83178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So: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Now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let’s try to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decipher: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represents 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and</a:t>
                </a:r>
                <a:r>
                  <a:rPr lang="en-US" sz="11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dirty="0">
                    <a:solidFill>
                      <a:prstClr val="black"/>
                    </a:solidFill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mean</a:t>
                </a:r>
                <a:endParaRPr lang="en-US" sz="1100" dirty="0">
                  <a:solidFill>
                    <a:prstClr val="black"/>
                  </a:solidFill>
                </a:endParaRPr>
              </a:p>
              <a:p>
                <a:pPr marL="12700">
                  <a:spcBef>
                    <a:spcPts val="90"/>
                  </a:spcBef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831784"/>
              </a:xfrm>
              <a:prstGeom prst="rect">
                <a:avLst/>
              </a:prstGeom>
              <a:blipFill>
                <a:blip r:embed="rId2"/>
                <a:stretch>
                  <a:fillRect l="-1249" t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Obtaining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the Decision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Boundary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4529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bject 4"/>
              <p:cNvSpPr txBox="1"/>
              <p:nvPr/>
            </p:nvSpPr>
            <p:spPr>
              <a:xfrm>
                <a:off x="329285" y="444324"/>
                <a:ext cx="5296815" cy="25616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Assume we’ve obtained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1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And we now have: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296815" cy="2561663"/>
              </a:xfrm>
              <a:prstGeom prst="rect">
                <a:avLst/>
              </a:prstGeom>
              <a:blipFill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Group 165"/>
          <p:cNvGrpSpPr/>
          <p:nvPr/>
        </p:nvGrpSpPr>
        <p:grpSpPr>
          <a:xfrm>
            <a:off x="4094963" y="380080"/>
            <a:ext cx="1961944" cy="917481"/>
            <a:chOff x="4094963" y="380080"/>
            <a:chExt cx="1961944" cy="917481"/>
          </a:xfrm>
        </p:grpSpPr>
        <p:sp>
          <p:nvSpPr>
            <p:cNvPr id="84" name="PosSpace"/>
            <p:cNvSpPr/>
            <p:nvPr/>
          </p:nvSpPr>
          <p:spPr>
            <a:xfrm rot="18646078">
              <a:off x="4733506" y="-258463"/>
              <a:ext cx="684858" cy="1961944"/>
            </a:xfrm>
            <a:custGeom>
              <a:avLst/>
              <a:gdLst>
                <a:gd name="connsiteX0" fmla="*/ 0 w 849678"/>
                <a:gd name="connsiteY0" fmla="*/ 0 h 1606385"/>
                <a:gd name="connsiteX1" fmla="*/ 849678 w 849678"/>
                <a:gd name="connsiteY1" fmla="*/ 0 h 1606385"/>
                <a:gd name="connsiteX2" fmla="*/ 849678 w 849678"/>
                <a:gd name="connsiteY2" fmla="*/ 1606385 h 1606385"/>
                <a:gd name="connsiteX3" fmla="*/ 0 w 849678"/>
                <a:gd name="connsiteY3" fmla="*/ 1606385 h 1606385"/>
                <a:gd name="connsiteX4" fmla="*/ 0 w 849678"/>
                <a:gd name="connsiteY4" fmla="*/ 0 h 1606385"/>
                <a:gd name="connsiteX0" fmla="*/ 0 w 849678"/>
                <a:gd name="connsiteY0" fmla="*/ 0 h 1610655"/>
                <a:gd name="connsiteX1" fmla="*/ 849678 w 849678"/>
                <a:gd name="connsiteY1" fmla="*/ 0 h 1610655"/>
                <a:gd name="connsiteX2" fmla="*/ 849678 w 849678"/>
                <a:gd name="connsiteY2" fmla="*/ 1606385 h 1610655"/>
                <a:gd name="connsiteX3" fmla="*/ 454219 w 849678"/>
                <a:gd name="connsiteY3" fmla="*/ 1610655 h 1610655"/>
                <a:gd name="connsiteX4" fmla="*/ 0 w 849678"/>
                <a:gd name="connsiteY4" fmla="*/ 1606385 h 1610655"/>
                <a:gd name="connsiteX5" fmla="*/ 0 w 849678"/>
                <a:gd name="connsiteY5" fmla="*/ 0 h 1610655"/>
                <a:gd name="connsiteX0" fmla="*/ 0 w 849678"/>
                <a:gd name="connsiteY0" fmla="*/ 0 h 2022864"/>
                <a:gd name="connsiteX1" fmla="*/ 849678 w 849678"/>
                <a:gd name="connsiteY1" fmla="*/ 0 h 2022864"/>
                <a:gd name="connsiteX2" fmla="*/ 849678 w 849678"/>
                <a:gd name="connsiteY2" fmla="*/ 1606385 h 2022864"/>
                <a:gd name="connsiteX3" fmla="*/ 358882 w 849678"/>
                <a:gd name="connsiteY3" fmla="*/ 2022864 h 2022864"/>
                <a:gd name="connsiteX4" fmla="*/ 0 w 849678"/>
                <a:gd name="connsiteY4" fmla="*/ 1606385 h 2022864"/>
                <a:gd name="connsiteX5" fmla="*/ 0 w 849678"/>
                <a:gd name="connsiteY5" fmla="*/ 0 h 2022864"/>
                <a:gd name="connsiteX0" fmla="*/ 0 w 849678"/>
                <a:gd name="connsiteY0" fmla="*/ 0 h 2022864"/>
                <a:gd name="connsiteX1" fmla="*/ 849678 w 849678"/>
                <a:gd name="connsiteY1" fmla="*/ 0 h 2022864"/>
                <a:gd name="connsiteX2" fmla="*/ 653680 w 849678"/>
                <a:gd name="connsiteY2" fmla="*/ 1509758 h 2022864"/>
                <a:gd name="connsiteX3" fmla="*/ 358882 w 849678"/>
                <a:gd name="connsiteY3" fmla="*/ 2022864 h 2022864"/>
                <a:gd name="connsiteX4" fmla="*/ 0 w 849678"/>
                <a:gd name="connsiteY4" fmla="*/ 1606385 h 2022864"/>
                <a:gd name="connsiteX5" fmla="*/ 0 w 849678"/>
                <a:gd name="connsiteY5" fmla="*/ 0 h 2022864"/>
                <a:gd name="connsiteX0" fmla="*/ 0 w 849678"/>
                <a:gd name="connsiteY0" fmla="*/ 0 h 1881013"/>
                <a:gd name="connsiteX1" fmla="*/ 849678 w 849678"/>
                <a:gd name="connsiteY1" fmla="*/ 0 h 1881013"/>
                <a:gd name="connsiteX2" fmla="*/ 653680 w 849678"/>
                <a:gd name="connsiteY2" fmla="*/ 1509758 h 1881013"/>
                <a:gd name="connsiteX3" fmla="*/ 252676 w 849678"/>
                <a:gd name="connsiteY3" fmla="*/ 1881013 h 1881013"/>
                <a:gd name="connsiteX4" fmla="*/ 0 w 849678"/>
                <a:gd name="connsiteY4" fmla="*/ 1606385 h 1881013"/>
                <a:gd name="connsiteX5" fmla="*/ 0 w 849678"/>
                <a:gd name="connsiteY5" fmla="*/ 0 h 1881013"/>
                <a:gd name="connsiteX0" fmla="*/ 0 w 653680"/>
                <a:gd name="connsiteY0" fmla="*/ 221901 h 2102914"/>
                <a:gd name="connsiteX1" fmla="*/ 304199 w 653680"/>
                <a:gd name="connsiteY1" fmla="*/ 0 h 2102914"/>
                <a:gd name="connsiteX2" fmla="*/ 653680 w 653680"/>
                <a:gd name="connsiteY2" fmla="*/ 1731659 h 2102914"/>
                <a:gd name="connsiteX3" fmla="*/ 252676 w 653680"/>
                <a:gd name="connsiteY3" fmla="*/ 2102914 h 2102914"/>
                <a:gd name="connsiteX4" fmla="*/ 0 w 653680"/>
                <a:gd name="connsiteY4" fmla="*/ 1828286 h 2102914"/>
                <a:gd name="connsiteX5" fmla="*/ 0 w 653680"/>
                <a:gd name="connsiteY5" fmla="*/ 221901 h 2102914"/>
                <a:gd name="connsiteX0" fmla="*/ 0 w 653680"/>
                <a:gd name="connsiteY0" fmla="*/ 221901 h 2102914"/>
                <a:gd name="connsiteX1" fmla="*/ 304199 w 653680"/>
                <a:gd name="connsiteY1" fmla="*/ 0 h 2102914"/>
                <a:gd name="connsiteX2" fmla="*/ 369247 w 653680"/>
                <a:gd name="connsiteY2" fmla="*/ 352360 h 2102914"/>
                <a:gd name="connsiteX3" fmla="*/ 653680 w 653680"/>
                <a:gd name="connsiteY3" fmla="*/ 1731659 h 2102914"/>
                <a:gd name="connsiteX4" fmla="*/ 252676 w 653680"/>
                <a:gd name="connsiteY4" fmla="*/ 2102914 h 2102914"/>
                <a:gd name="connsiteX5" fmla="*/ 0 w 653680"/>
                <a:gd name="connsiteY5" fmla="*/ 1828286 h 2102914"/>
                <a:gd name="connsiteX6" fmla="*/ 0 w 653680"/>
                <a:gd name="connsiteY6" fmla="*/ 221901 h 2102914"/>
                <a:gd name="connsiteX0" fmla="*/ 0 w 653680"/>
                <a:gd name="connsiteY0" fmla="*/ 221901 h 2102914"/>
                <a:gd name="connsiteX1" fmla="*/ 304199 w 653680"/>
                <a:gd name="connsiteY1" fmla="*/ 0 h 2102914"/>
                <a:gd name="connsiteX2" fmla="*/ 651220 w 653680"/>
                <a:gd name="connsiteY2" fmla="*/ 455349 h 2102914"/>
                <a:gd name="connsiteX3" fmla="*/ 653680 w 653680"/>
                <a:gd name="connsiteY3" fmla="*/ 1731659 h 2102914"/>
                <a:gd name="connsiteX4" fmla="*/ 252676 w 653680"/>
                <a:gd name="connsiteY4" fmla="*/ 2102914 h 2102914"/>
                <a:gd name="connsiteX5" fmla="*/ 0 w 653680"/>
                <a:gd name="connsiteY5" fmla="*/ 1828286 h 2102914"/>
                <a:gd name="connsiteX6" fmla="*/ 0 w 653680"/>
                <a:gd name="connsiteY6" fmla="*/ 221901 h 2102914"/>
                <a:gd name="connsiteX0" fmla="*/ 0 w 653680"/>
                <a:gd name="connsiteY0" fmla="*/ 229699 h 2110712"/>
                <a:gd name="connsiteX1" fmla="*/ 257231 w 653680"/>
                <a:gd name="connsiteY1" fmla="*/ 0 h 2110712"/>
                <a:gd name="connsiteX2" fmla="*/ 651220 w 653680"/>
                <a:gd name="connsiteY2" fmla="*/ 463147 h 2110712"/>
                <a:gd name="connsiteX3" fmla="*/ 653680 w 653680"/>
                <a:gd name="connsiteY3" fmla="*/ 1739457 h 2110712"/>
                <a:gd name="connsiteX4" fmla="*/ 252676 w 653680"/>
                <a:gd name="connsiteY4" fmla="*/ 2110712 h 2110712"/>
                <a:gd name="connsiteX5" fmla="*/ 0 w 653680"/>
                <a:gd name="connsiteY5" fmla="*/ 1836084 h 2110712"/>
                <a:gd name="connsiteX6" fmla="*/ 0 w 653680"/>
                <a:gd name="connsiteY6" fmla="*/ 229699 h 2110712"/>
                <a:gd name="connsiteX0" fmla="*/ 0 w 731601"/>
                <a:gd name="connsiteY0" fmla="*/ 229699 h 2110712"/>
                <a:gd name="connsiteX1" fmla="*/ 257231 w 731601"/>
                <a:gd name="connsiteY1" fmla="*/ 0 h 2110712"/>
                <a:gd name="connsiteX2" fmla="*/ 651220 w 731601"/>
                <a:gd name="connsiteY2" fmla="*/ 463147 h 2110712"/>
                <a:gd name="connsiteX3" fmla="*/ 731601 w 731601"/>
                <a:gd name="connsiteY3" fmla="*/ 1818162 h 2110712"/>
                <a:gd name="connsiteX4" fmla="*/ 252676 w 731601"/>
                <a:gd name="connsiteY4" fmla="*/ 2110712 h 2110712"/>
                <a:gd name="connsiteX5" fmla="*/ 0 w 731601"/>
                <a:gd name="connsiteY5" fmla="*/ 1836084 h 2110712"/>
                <a:gd name="connsiteX6" fmla="*/ 0 w 731601"/>
                <a:gd name="connsiteY6" fmla="*/ 229699 h 2110712"/>
                <a:gd name="connsiteX0" fmla="*/ 0 w 731601"/>
                <a:gd name="connsiteY0" fmla="*/ 229699 h 2184146"/>
                <a:gd name="connsiteX1" fmla="*/ 257231 w 731601"/>
                <a:gd name="connsiteY1" fmla="*/ 0 h 2184146"/>
                <a:gd name="connsiteX2" fmla="*/ 651220 w 731601"/>
                <a:gd name="connsiteY2" fmla="*/ 463147 h 2184146"/>
                <a:gd name="connsiteX3" fmla="*/ 731601 w 731601"/>
                <a:gd name="connsiteY3" fmla="*/ 1818162 h 2184146"/>
                <a:gd name="connsiteX4" fmla="*/ 295868 w 731601"/>
                <a:gd name="connsiteY4" fmla="*/ 2184146 h 2184146"/>
                <a:gd name="connsiteX5" fmla="*/ 0 w 731601"/>
                <a:gd name="connsiteY5" fmla="*/ 1836084 h 2184146"/>
                <a:gd name="connsiteX6" fmla="*/ 0 w 731601"/>
                <a:gd name="connsiteY6" fmla="*/ 229699 h 2184146"/>
                <a:gd name="connsiteX0" fmla="*/ 0 w 729113"/>
                <a:gd name="connsiteY0" fmla="*/ 229699 h 2184146"/>
                <a:gd name="connsiteX1" fmla="*/ 257231 w 729113"/>
                <a:gd name="connsiteY1" fmla="*/ 0 h 2184146"/>
                <a:gd name="connsiteX2" fmla="*/ 651220 w 729113"/>
                <a:gd name="connsiteY2" fmla="*/ 463147 h 2184146"/>
                <a:gd name="connsiteX3" fmla="*/ 729113 w 729113"/>
                <a:gd name="connsiteY3" fmla="*/ 1815276 h 2184146"/>
                <a:gd name="connsiteX4" fmla="*/ 295868 w 729113"/>
                <a:gd name="connsiteY4" fmla="*/ 2184146 h 2184146"/>
                <a:gd name="connsiteX5" fmla="*/ 0 w 729113"/>
                <a:gd name="connsiteY5" fmla="*/ 1836084 h 2184146"/>
                <a:gd name="connsiteX6" fmla="*/ 0 w 729113"/>
                <a:gd name="connsiteY6" fmla="*/ 229699 h 2184146"/>
                <a:gd name="connsiteX0" fmla="*/ 19199 w 729113"/>
                <a:gd name="connsiteY0" fmla="*/ 152778 h 2184146"/>
                <a:gd name="connsiteX1" fmla="*/ 257231 w 729113"/>
                <a:gd name="connsiteY1" fmla="*/ 0 h 2184146"/>
                <a:gd name="connsiteX2" fmla="*/ 651220 w 729113"/>
                <a:gd name="connsiteY2" fmla="*/ 463147 h 2184146"/>
                <a:gd name="connsiteX3" fmla="*/ 729113 w 729113"/>
                <a:gd name="connsiteY3" fmla="*/ 1815276 h 2184146"/>
                <a:gd name="connsiteX4" fmla="*/ 295868 w 729113"/>
                <a:gd name="connsiteY4" fmla="*/ 2184146 h 2184146"/>
                <a:gd name="connsiteX5" fmla="*/ 0 w 729113"/>
                <a:gd name="connsiteY5" fmla="*/ 1836084 h 2184146"/>
                <a:gd name="connsiteX6" fmla="*/ 19199 w 729113"/>
                <a:gd name="connsiteY6" fmla="*/ 152778 h 2184146"/>
                <a:gd name="connsiteX0" fmla="*/ 19199 w 729113"/>
                <a:gd name="connsiteY0" fmla="*/ 0 h 2031368"/>
                <a:gd name="connsiteX1" fmla="*/ 673940 w 729113"/>
                <a:gd name="connsiteY1" fmla="*/ 750623 h 2031368"/>
                <a:gd name="connsiteX2" fmla="*/ 651220 w 729113"/>
                <a:gd name="connsiteY2" fmla="*/ 310369 h 2031368"/>
                <a:gd name="connsiteX3" fmla="*/ 729113 w 729113"/>
                <a:gd name="connsiteY3" fmla="*/ 1662498 h 2031368"/>
                <a:gd name="connsiteX4" fmla="*/ 295868 w 729113"/>
                <a:gd name="connsiteY4" fmla="*/ 2031368 h 2031368"/>
                <a:gd name="connsiteX5" fmla="*/ 0 w 729113"/>
                <a:gd name="connsiteY5" fmla="*/ 1683306 h 2031368"/>
                <a:gd name="connsiteX6" fmla="*/ 19199 w 729113"/>
                <a:gd name="connsiteY6" fmla="*/ 0 h 2031368"/>
                <a:gd name="connsiteX0" fmla="*/ 19199 w 729113"/>
                <a:gd name="connsiteY0" fmla="*/ 0 h 2031368"/>
                <a:gd name="connsiteX1" fmla="*/ 673940 w 729113"/>
                <a:gd name="connsiteY1" fmla="*/ 750623 h 2031368"/>
                <a:gd name="connsiteX2" fmla="*/ 729113 w 729113"/>
                <a:gd name="connsiteY2" fmla="*/ 1662498 h 2031368"/>
                <a:gd name="connsiteX3" fmla="*/ 295868 w 729113"/>
                <a:gd name="connsiteY3" fmla="*/ 2031368 h 2031368"/>
                <a:gd name="connsiteX4" fmla="*/ 0 w 729113"/>
                <a:gd name="connsiteY4" fmla="*/ 1683306 h 2031368"/>
                <a:gd name="connsiteX5" fmla="*/ 19199 w 729113"/>
                <a:gd name="connsiteY5" fmla="*/ 0 h 2031368"/>
                <a:gd name="connsiteX0" fmla="*/ 19199 w 729113"/>
                <a:gd name="connsiteY0" fmla="*/ 0 h 2031368"/>
                <a:gd name="connsiteX1" fmla="*/ 662398 w 729113"/>
                <a:gd name="connsiteY1" fmla="*/ 760574 h 2031368"/>
                <a:gd name="connsiteX2" fmla="*/ 729113 w 729113"/>
                <a:gd name="connsiteY2" fmla="*/ 1662498 h 2031368"/>
                <a:gd name="connsiteX3" fmla="*/ 295868 w 729113"/>
                <a:gd name="connsiteY3" fmla="*/ 2031368 h 2031368"/>
                <a:gd name="connsiteX4" fmla="*/ 0 w 729113"/>
                <a:gd name="connsiteY4" fmla="*/ 1683306 h 2031368"/>
                <a:gd name="connsiteX5" fmla="*/ 19199 w 729113"/>
                <a:gd name="connsiteY5" fmla="*/ 0 h 2031368"/>
                <a:gd name="connsiteX0" fmla="*/ 19199 w 729113"/>
                <a:gd name="connsiteY0" fmla="*/ 0 h 2031368"/>
                <a:gd name="connsiteX1" fmla="*/ 665284 w 729113"/>
                <a:gd name="connsiteY1" fmla="*/ 758086 h 2031368"/>
                <a:gd name="connsiteX2" fmla="*/ 729113 w 729113"/>
                <a:gd name="connsiteY2" fmla="*/ 1662498 h 2031368"/>
                <a:gd name="connsiteX3" fmla="*/ 295868 w 729113"/>
                <a:gd name="connsiteY3" fmla="*/ 2031368 h 2031368"/>
                <a:gd name="connsiteX4" fmla="*/ 0 w 729113"/>
                <a:gd name="connsiteY4" fmla="*/ 1683306 h 2031368"/>
                <a:gd name="connsiteX5" fmla="*/ 19199 w 729113"/>
                <a:gd name="connsiteY5" fmla="*/ 0 h 203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9113" h="2031368">
                  <a:moveTo>
                    <a:pt x="19199" y="0"/>
                  </a:moveTo>
                  <a:lnTo>
                    <a:pt x="665284" y="758086"/>
                  </a:lnTo>
                  <a:lnTo>
                    <a:pt x="729113" y="1662498"/>
                  </a:lnTo>
                  <a:lnTo>
                    <a:pt x="295868" y="2031368"/>
                  </a:lnTo>
                  <a:lnTo>
                    <a:pt x="0" y="1683306"/>
                  </a:lnTo>
                  <a:lnTo>
                    <a:pt x="191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Predict y=1"/>
                <p:cNvSpPr/>
                <p:nvPr/>
              </p:nvSpPr>
              <p:spPr>
                <a:xfrm>
                  <a:off x="5353180" y="1020562"/>
                  <a:ext cx="41748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ZA" sz="600" spc="-55" dirty="0">
                      <a:solidFill>
                        <a:srgbClr val="35444F"/>
                      </a:solidFill>
                      <a:latin typeface="Trebuchet MS"/>
                    </a:rPr>
                    <a:t>Predict</a:t>
                  </a:r>
                  <a:endParaRPr lang="en-ZA" sz="600" spc="-55" dirty="0" smtClean="0">
                    <a:solidFill>
                      <a:srgbClr val="35444F"/>
                    </a:solidFill>
                    <a:latin typeface="Trebuchet MS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Predict y=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180" y="1020562"/>
                  <a:ext cx="41748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Predict y=1"/>
              <p:cNvSpPr/>
              <p:nvPr/>
            </p:nvSpPr>
            <p:spPr>
              <a:xfrm rot="2366320">
                <a:off x="4749625" y="799852"/>
                <a:ext cx="66774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7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900" dirty="0"/>
              </a:p>
            </p:txBody>
          </p:sp>
        </mc:Choice>
        <mc:Fallback xmlns="">
          <p:sp>
            <p:nvSpPr>
              <p:cNvPr id="163" name="Predict y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6320">
                <a:off x="4749625" y="799852"/>
                <a:ext cx="667747" cy="2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Group 166"/>
          <p:cNvGrpSpPr/>
          <p:nvPr/>
        </p:nvGrpSpPr>
        <p:grpSpPr>
          <a:xfrm>
            <a:off x="4084077" y="390275"/>
            <a:ext cx="1181345" cy="1018840"/>
            <a:chOff x="4084077" y="390275"/>
            <a:chExt cx="1181345" cy="1018840"/>
          </a:xfrm>
        </p:grpSpPr>
        <p:sp>
          <p:nvSpPr>
            <p:cNvPr id="12" name="NegSpace"/>
            <p:cNvSpPr/>
            <p:nvPr/>
          </p:nvSpPr>
          <p:spPr>
            <a:xfrm>
              <a:off x="4134246" y="390275"/>
              <a:ext cx="1131176" cy="1018840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Predict y=0"/>
                <p:cNvSpPr/>
                <p:nvPr/>
              </p:nvSpPr>
              <p:spPr>
                <a:xfrm>
                  <a:off x="4084077" y="637154"/>
                  <a:ext cx="417487" cy="276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ZA" sz="600" spc="-55" dirty="0" smtClean="0">
                      <a:solidFill>
                        <a:srgbClr val="35444F"/>
                      </a:solidFill>
                      <a:latin typeface="Trebuchet MS"/>
                    </a:rPr>
                    <a:t>Predict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6" name="Predict y=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077" y="637154"/>
                  <a:ext cx="417487" cy="276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Predict y=0"/>
              <p:cNvSpPr/>
              <p:nvPr/>
            </p:nvSpPr>
            <p:spPr>
              <a:xfrm rot="2383108">
                <a:off x="4336680" y="995157"/>
                <a:ext cx="66774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7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7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7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7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1050" dirty="0"/>
              </a:p>
            </p:txBody>
          </p:sp>
        </mc:Choice>
        <mc:Fallback xmlns="">
          <p:sp>
            <p:nvSpPr>
              <p:cNvPr id="165" name="Predict y=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83108">
                <a:off x="4336680" y="995157"/>
                <a:ext cx="667747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Obtaining the Decision Boundary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0700" y="3375025"/>
            <a:ext cx="152400" cy="762180"/>
            <a:chOff x="1054100" y="860425"/>
            <a:chExt cx="152400" cy="762180"/>
          </a:xfrm>
        </p:grpSpPr>
        <p:sp>
          <p:nvSpPr>
            <p:cNvPr id="6" name="Rectangle 5"/>
            <p:cNvSpPr/>
            <p:nvPr/>
          </p:nvSpPr>
          <p:spPr>
            <a:xfrm>
              <a:off x="1054100" y="86042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54100" y="101264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54100" y="116504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54100" y="131762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054100" y="1470205"/>
              <a:ext cx="152400" cy="1524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Decision Boundary"/>
          <p:cNvCxnSpPr/>
          <p:nvPr/>
        </p:nvCxnSpPr>
        <p:spPr>
          <a:xfrm>
            <a:off x="3936378" y="198849"/>
            <a:ext cx="1488685" cy="1316949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NegClass"/>
          <p:cNvGrpSpPr/>
          <p:nvPr/>
        </p:nvGrpSpPr>
        <p:grpSpPr>
          <a:xfrm>
            <a:off x="4158582" y="931445"/>
            <a:ext cx="544180" cy="437399"/>
            <a:chOff x="1784003" y="2381303"/>
            <a:chExt cx="739992" cy="594787"/>
          </a:xfrm>
        </p:grpSpPr>
        <p:sp>
          <p:nvSpPr>
            <p:cNvPr id="62" name="Isosceles Triangle 61"/>
            <p:cNvSpPr/>
            <p:nvPr/>
          </p:nvSpPr>
          <p:spPr>
            <a:xfrm>
              <a:off x="1843626" y="257626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2062533" y="285190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2399809" y="2842978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818911" y="2837367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2117449" y="261718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2285174" y="2679996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1980538" y="247673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1784003" y="238130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PosClass"/>
          <p:cNvGrpSpPr/>
          <p:nvPr/>
        </p:nvGrpSpPr>
        <p:grpSpPr>
          <a:xfrm>
            <a:off x="4801475" y="429813"/>
            <a:ext cx="726097" cy="592026"/>
            <a:chOff x="3118767" y="1874642"/>
            <a:chExt cx="987367" cy="805054"/>
          </a:xfrm>
          <a:solidFill>
            <a:schemeClr val="tx2">
              <a:lumMod val="75000"/>
            </a:schemeClr>
          </a:solidFill>
        </p:grpSpPr>
        <p:sp>
          <p:nvSpPr>
            <p:cNvPr id="44" name="Oval 43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85609" y="25993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817884" y="258685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rot="5400000">
            <a:off x="4272616" y="245577"/>
            <a:ext cx="278262" cy="223688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321256" y="27866"/>
            <a:ext cx="112551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spc="-55" dirty="0" smtClean="0">
                <a:solidFill>
                  <a:srgbClr val="35444F"/>
                </a:solidFill>
                <a:latin typeface="Trebuchet MS"/>
              </a:rPr>
              <a:t>“Decision Boundary”</a:t>
            </a:r>
            <a:endParaRPr lang="en-US" sz="11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362063" y="209358"/>
            <a:ext cx="2300468" cy="1563979"/>
            <a:chOff x="3173231" y="452880"/>
            <a:chExt cx="2300468" cy="1563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243549" y="1786027"/>
                  <a:ext cx="987450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Amount of Debt (R)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549" y="1786027"/>
                  <a:ext cx="987450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173231" y="583718"/>
                  <a:ext cx="752960" cy="446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7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Amount of Defaults (R)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231" y="583718"/>
                  <a:ext cx="752960" cy="4462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/>
            <p:cNvGrpSpPr/>
            <p:nvPr/>
          </p:nvGrpSpPr>
          <p:grpSpPr>
            <a:xfrm>
              <a:off x="3686744" y="452880"/>
              <a:ext cx="1786955" cy="1465646"/>
              <a:chOff x="3686744" y="452880"/>
              <a:chExt cx="1786955" cy="1465646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V="1">
                <a:off x="3937317" y="452880"/>
                <a:ext cx="0" cy="11933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938545" y="1647491"/>
                <a:ext cx="1535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3686744" y="494949"/>
                <a:ext cx="248661" cy="1279776"/>
                <a:chOff x="3686744" y="494949"/>
                <a:chExt cx="248661" cy="1279776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3686744" y="494949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5</a:t>
                  </a:r>
                  <a:endParaRPr lang="en-US" sz="1000" dirty="0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862200" y="611139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 118"/>
                <p:cNvSpPr/>
                <p:nvPr/>
              </p:nvSpPr>
              <p:spPr>
                <a:xfrm>
                  <a:off x="3686744" y="701820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4</a:t>
                  </a:r>
                  <a:endParaRPr lang="en-US" sz="1000" dirty="0"/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3862200" y="818009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20"/>
                <p:cNvSpPr/>
                <p:nvPr/>
              </p:nvSpPr>
              <p:spPr>
                <a:xfrm>
                  <a:off x="3686744" y="9092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3</a:t>
                  </a:r>
                  <a:endParaRPr lang="en-US" sz="1000" dirty="0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3862200" y="1025395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/>
                <p:cNvSpPr/>
                <p:nvPr/>
              </p:nvSpPr>
              <p:spPr>
                <a:xfrm>
                  <a:off x="3686744" y="111463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2</a:t>
                  </a:r>
                  <a:endParaRPr lang="en-US" sz="1000" dirty="0"/>
                </a:p>
              </p:txBody>
            </p:sp>
            <p:cxnSp>
              <p:nvCxnSpPr>
                <p:cNvPr id="124" name="Straight Connector 123"/>
                <p:cNvCxnSpPr/>
                <p:nvPr/>
              </p:nvCxnSpPr>
              <p:spPr>
                <a:xfrm flipV="1">
                  <a:off x="3862200" y="1230825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Rectangle 124"/>
                <p:cNvSpPr/>
                <p:nvPr/>
              </p:nvSpPr>
              <p:spPr>
                <a:xfrm>
                  <a:off x="3686744" y="1325747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1</a:t>
                  </a:r>
                  <a:endParaRPr lang="en-US" sz="1000" dirty="0"/>
                </a:p>
              </p:txBody>
            </p: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3862200" y="1441937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3686744" y="1528504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0</a:t>
                  </a:r>
                  <a:endParaRPr lang="en-US" sz="1000" dirty="0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3862200" y="1644694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4049649" y="1648315"/>
                <a:ext cx="1173677" cy="270211"/>
                <a:chOff x="4049649" y="1648315"/>
                <a:chExt cx="1173677" cy="270211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4049649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>
                      <a:solidFill>
                        <a:srgbClr val="35444F"/>
                      </a:solidFill>
                      <a:latin typeface="Trebuchet MS"/>
                    </a:rPr>
                    <a:t>1</a:t>
                  </a:r>
                  <a:endParaRPr lang="en-US" sz="1000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270562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2</a:t>
                  </a:r>
                  <a:endParaRPr lang="en-US" sz="1000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514685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3</a:t>
                  </a:r>
                  <a:endParaRPr lang="en-US" sz="1000" dirty="0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>
                <a:xfrm rot="5400000" flipV="1">
                  <a:off x="4135517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5400000" flipV="1">
                  <a:off x="4597638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 flipV="1">
                  <a:off x="4365475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4747237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>
                      <a:solidFill>
                        <a:srgbClr val="35444F"/>
                      </a:solidFill>
                      <a:latin typeface="Trebuchet MS"/>
                    </a:rPr>
                    <a:t>4</a:t>
                  </a:r>
                  <a:endParaRPr lang="en-US" sz="1000" dirty="0"/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 rot="5400000" flipV="1">
                  <a:off x="4830189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Rectangle 142"/>
                <p:cNvSpPr/>
                <p:nvPr/>
              </p:nvSpPr>
              <p:spPr>
                <a:xfrm>
                  <a:off x="4978387" y="1672305"/>
                  <a:ext cx="24493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spc="-55" dirty="0" smtClean="0">
                      <a:solidFill>
                        <a:srgbClr val="35444F"/>
                      </a:solidFill>
                      <a:latin typeface="Trebuchet MS"/>
                    </a:rPr>
                    <a:t>5</a:t>
                  </a:r>
                  <a:endParaRPr lang="en-US" sz="1000" dirty="0"/>
                </a:p>
              </p:txBody>
            </p:sp>
            <p:cxnSp>
              <p:nvCxnSpPr>
                <p:cNvPr id="144" name="Straight Connector 143"/>
                <p:cNvCxnSpPr/>
                <p:nvPr/>
              </p:nvCxnSpPr>
              <p:spPr>
                <a:xfrm rot="5400000" flipV="1">
                  <a:off x="5061340" y="1684918"/>
                  <a:ext cx="7320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437851" y="1859357"/>
                <a:ext cx="130657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851" y="1859357"/>
                <a:ext cx="130657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1432765" y="2586332"/>
                <a:ext cx="130657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1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765" y="2586332"/>
                <a:ext cx="130657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2806700" y="1589811"/>
            <a:ext cx="0" cy="1556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2834128" y="1862884"/>
                <a:ext cx="2882900" cy="13444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The “decision boundary”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is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given by: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Note that the decision boundary is defined by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only</a:t>
                </a:r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128" y="1862884"/>
                <a:ext cx="2882900" cy="1344407"/>
              </a:xfrm>
              <a:prstGeom prst="rect">
                <a:avLst/>
              </a:prstGeom>
              <a:blipFill>
                <a:blip r:embed="rId11"/>
                <a:stretch>
                  <a:fillRect t="-455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4430015" y="2254005"/>
                <a:ext cx="9537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015" y="2254005"/>
                <a:ext cx="953723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/>
              <p:cNvSpPr/>
              <p:nvPr/>
            </p:nvSpPr>
            <p:spPr>
              <a:xfrm>
                <a:off x="1784743" y="2042408"/>
                <a:ext cx="9537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1" name="Rectangle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43" y="2042408"/>
                <a:ext cx="953723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1784743" y="2782732"/>
                <a:ext cx="9537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43" y="2782732"/>
                <a:ext cx="953723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4462523" y="116244"/>
                <a:ext cx="74155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8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1100" dirty="0"/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23" y="116244"/>
                <a:ext cx="741550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92574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5" grpId="0"/>
      <p:bldP spid="112" grpId="0"/>
      <p:bldP spid="41" grpId="0"/>
      <p:bldP spid="147" grpId="0"/>
      <p:bldP spid="150" grpId="0"/>
      <p:bldP spid="151" grpId="0"/>
      <p:bldP spid="152" grpId="0"/>
      <p:bldP spid="1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45167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to recap:</a:t>
                </a: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obtain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somehow (later – minimizing a cost function)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This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defines (in logistic regression) a line that separates the two classes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b="1" dirty="0" smtClean="0">
                    <a:latin typeface="Trebuchet MS"/>
                    <a:ea typeface="Cambria Math" panose="02040503050406030204" pitchFamily="18" charset="0"/>
                  </a:rPr>
                  <a:t>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called the “decision boundary”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Given any sample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,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m:rPr>
                                <m:nor/>
                              </m:rPr>
                              <a:rPr lang="en-US" sz="11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ZA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tells us on which side of the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decision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boundary (or possibly on it) this sample falls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use this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) to then determine whether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belongs to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451679"/>
              </a:xfrm>
              <a:prstGeom prst="rect">
                <a:avLst/>
              </a:prstGeom>
              <a:blipFill>
                <a:blip r:embed="rId2"/>
                <a:stretch>
                  <a:fillRect l="-1249" t="-294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Obtaining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the Decision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Boundary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143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"/>
          <p:cNvSpPr txBox="1"/>
          <p:nvPr/>
        </p:nvSpPr>
        <p:spPr>
          <a:xfrm>
            <a:off x="329285" y="444324"/>
            <a:ext cx="5373015" cy="17940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In Linear Regression we were able to add non-linear features in order to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</a:rPr>
              <a:t>FIT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 non-linear data more tightly: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Combinations of features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Higher-order </a:t>
            </a: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features</a:t>
            </a: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In Logistic Regression, we can add non-linear features in order to </a:t>
            </a:r>
            <a:r>
              <a:rPr lang="en-ZA" sz="1100" b="1" spc="-55" dirty="0" smtClean="0">
                <a:solidFill>
                  <a:srgbClr val="35444F"/>
                </a:solidFill>
                <a:latin typeface="Trebuchet MS"/>
              </a:rPr>
              <a:t>SEPARATE</a:t>
            </a: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 non-linear data (of different classes) more effectively: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Technique is exactly the same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goal is different: to </a:t>
            </a:r>
            <a:r>
              <a:rPr lang="en-ZA" sz="1100" b="1" spc="-55" dirty="0" smtClean="0">
                <a:solidFill>
                  <a:srgbClr val="35444F"/>
                </a:solidFill>
                <a:latin typeface="Trebuchet MS"/>
              </a:rPr>
              <a:t>separate</a:t>
            </a: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 data classes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hypothesis is different to that of Linear Regression</a:t>
            </a:r>
            <a:endParaRPr lang="en-ZA" sz="11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Non-Linear Decision Boundaries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9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bject 4"/>
              <p:cNvSpPr txBox="1"/>
              <p:nvPr/>
            </p:nvSpPr>
            <p:spPr>
              <a:xfrm>
                <a:off x="329285" y="444324"/>
                <a:ext cx="5296815" cy="231101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1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Assume we’ve obtained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11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   </m:t>
                                  </m:r>
                                  <m:r>
                                    <a:rPr lang="en-US" sz="11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Then:</a:t>
                </a:r>
                <a:endParaRPr lang="en-US" sz="11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the decision boundary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dirty="0" smtClean="0">
                  <a:solidFill>
                    <a:prstClr val="black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296815" cy="2311017"/>
              </a:xfrm>
              <a:prstGeom prst="rect">
                <a:avLst/>
              </a:prstGeom>
              <a:blipFill>
                <a:blip r:embed="rId3"/>
                <a:stretch>
                  <a:fillRect l="-1266" t="-528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Non-Linear Decision Boundaries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806700" y="1799015"/>
            <a:ext cx="0" cy="134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2834128" y="1794906"/>
                <a:ext cx="2882900" cy="9960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whenever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ZA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128" y="1794906"/>
                <a:ext cx="2882900" cy="996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PosSpace"/>
          <p:cNvGrpSpPr/>
          <p:nvPr/>
        </p:nvGrpSpPr>
        <p:grpSpPr>
          <a:xfrm>
            <a:off x="4051354" y="125032"/>
            <a:ext cx="1626762" cy="1521374"/>
            <a:chOff x="3991730" y="261912"/>
            <a:chExt cx="1428141" cy="1275566"/>
          </a:xfrm>
        </p:grpSpPr>
        <p:sp>
          <p:nvSpPr>
            <p:cNvPr id="184" name="NegSpace"/>
            <p:cNvSpPr/>
            <p:nvPr/>
          </p:nvSpPr>
          <p:spPr>
            <a:xfrm>
              <a:off x="3991730" y="261912"/>
              <a:ext cx="1416208" cy="12755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Predict y=0"/>
                <p:cNvSpPr/>
                <p:nvPr/>
              </p:nvSpPr>
              <p:spPr>
                <a:xfrm>
                  <a:off x="5057017" y="356991"/>
                  <a:ext cx="362854" cy="2322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ZA" sz="600" spc="-55" dirty="0" smtClean="0">
                      <a:solidFill>
                        <a:srgbClr val="35444F"/>
                      </a:solidFill>
                      <a:latin typeface="Trebuchet MS"/>
                    </a:rPr>
                    <a:t>Predict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Predict y=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017" y="356991"/>
                  <a:ext cx="362854" cy="2322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NegSpace"/>
          <p:cNvGrpSpPr/>
          <p:nvPr/>
        </p:nvGrpSpPr>
        <p:grpSpPr>
          <a:xfrm>
            <a:off x="4340063" y="364864"/>
            <a:ext cx="1019799" cy="1019175"/>
            <a:chOff x="3499032" y="1191928"/>
            <a:chExt cx="700592" cy="702000"/>
          </a:xfrm>
        </p:grpSpPr>
        <p:sp>
          <p:nvSpPr>
            <p:cNvPr id="187" name="PosSpace"/>
            <p:cNvSpPr/>
            <p:nvPr/>
          </p:nvSpPr>
          <p:spPr>
            <a:xfrm>
              <a:off x="3499032" y="1191928"/>
              <a:ext cx="700592" cy="702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Predict y=1"/>
                <p:cNvSpPr/>
                <p:nvPr/>
              </p:nvSpPr>
              <p:spPr>
                <a:xfrm>
                  <a:off x="3829359" y="1374751"/>
                  <a:ext cx="283945" cy="1907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ZA" sz="600" spc="-55" dirty="0" smtClean="0">
                      <a:solidFill>
                        <a:srgbClr val="35444F"/>
                      </a:solidFill>
                      <a:latin typeface="Trebuchet MS"/>
                    </a:rPr>
                    <a:t>Predict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8" name="Predict y=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359" y="1374751"/>
                  <a:ext cx="283945" cy="190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Predict y=1"/>
              <p:cNvSpPr/>
              <p:nvPr/>
            </p:nvSpPr>
            <p:spPr>
              <a:xfrm>
                <a:off x="5097649" y="117268"/>
                <a:ext cx="639278" cy="19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6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endParaRPr lang="en-US" sz="800" dirty="0"/>
              </a:p>
            </p:txBody>
          </p:sp>
        </mc:Choice>
        <mc:Fallback xmlns="">
          <p:sp>
            <p:nvSpPr>
              <p:cNvPr id="189" name="Predict y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49" y="117268"/>
                <a:ext cx="639278" cy="190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Predict y=0"/>
              <p:cNvSpPr/>
              <p:nvPr/>
            </p:nvSpPr>
            <p:spPr>
              <a:xfrm>
                <a:off x="4609163" y="509059"/>
                <a:ext cx="641522" cy="19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0" name="Predict y=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63" y="509059"/>
                <a:ext cx="641522" cy="190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Decision Boundary"/>
          <p:cNvSpPr/>
          <p:nvPr/>
        </p:nvSpPr>
        <p:spPr>
          <a:xfrm>
            <a:off x="4348054" y="380845"/>
            <a:ext cx="990000" cy="988485"/>
          </a:xfrm>
          <a:prstGeom prst="ellips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5332381" y="872940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381" y="872940"/>
                <a:ext cx="332142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4590707" y="106400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07" y="106400"/>
                <a:ext cx="2229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oup 193"/>
          <p:cNvGrpSpPr/>
          <p:nvPr/>
        </p:nvGrpSpPr>
        <p:grpSpPr>
          <a:xfrm>
            <a:off x="4052073" y="114513"/>
            <a:ext cx="1613169" cy="1521374"/>
            <a:chOff x="3770380" y="352271"/>
            <a:chExt cx="1613169" cy="1521374"/>
          </a:xfrm>
        </p:grpSpPr>
        <p:cxnSp>
          <p:nvCxnSpPr>
            <p:cNvPr id="195" name="Straight Arrow Connector 194"/>
            <p:cNvCxnSpPr>
              <a:stCxn id="184" idx="2"/>
              <a:endCxn id="184" idx="0"/>
            </p:cNvCxnSpPr>
            <p:nvPr/>
          </p:nvCxnSpPr>
          <p:spPr>
            <a:xfrm flipV="1">
              <a:off x="4576965" y="352271"/>
              <a:ext cx="0" cy="152137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84" idx="1"/>
              <a:endCxn id="184" idx="3"/>
            </p:cNvCxnSpPr>
            <p:nvPr/>
          </p:nvCxnSpPr>
          <p:spPr>
            <a:xfrm>
              <a:off x="3770380" y="1112958"/>
              <a:ext cx="161316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DecBound Label"/>
          <p:cNvGrpSpPr/>
          <p:nvPr/>
        </p:nvGrpSpPr>
        <p:grpSpPr>
          <a:xfrm>
            <a:off x="3226901" y="9186"/>
            <a:ext cx="1165038" cy="618277"/>
            <a:chOff x="3203405" y="405652"/>
            <a:chExt cx="1165038" cy="618277"/>
          </a:xfrm>
        </p:grpSpPr>
        <p:cxnSp>
          <p:nvCxnSpPr>
            <p:cNvPr id="198" name="Straight Arrow Connector 110"/>
            <p:cNvCxnSpPr>
              <a:stCxn id="200" idx="2"/>
            </p:cNvCxnSpPr>
            <p:nvPr/>
          </p:nvCxnSpPr>
          <p:spPr>
            <a:xfrm rot="16200000" flipH="1">
              <a:off x="3878760" y="534246"/>
              <a:ext cx="293211" cy="686155"/>
            </a:xfrm>
            <a:prstGeom prst="curvedConnector2">
              <a:avLst/>
            </a:prstGeom>
            <a:ln>
              <a:solidFill>
                <a:srgbClr val="FF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>
              <a:off x="3203405" y="405652"/>
              <a:ext cx="907626" cy="1820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spc="-55" dirty="0" smtClean="0">
                  <a:solidFill>
                    <a:srgbClr val="35444F"/>
                  </a:solidFill>
                  <a:latin typeface="Trebuchet MS"/>
                </a:rPr>
                <a:t>“Decision Boundary”</a:t>
              </a:r>
              <a:endParaRPr 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Rectangle 199"/>
                <p:cNvSpPr/>
                <p:nvPr/>
              </p:nvSpPr>
              <p:spPr>
                <a:xfrm>
                  <a:off x="3326293" y="523739"/>
                  <a:ext cx="711990" cy="206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7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7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00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93" y="523739"/>
                  <a:ext cx="711990" cy="20698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1" name="PosData"/>
          <p:cNvGrpSpPr/>
          <p:nvPr/>
        </p:nvGrpSpPr>
        <p:grpSpPr>
          <a:xfrm>
            <a:off x="4127284" y="173650"/>
            <a:ext cx="1486836" cy="1272402"/>
            <a:chOff x="2435000" y="738426"/>
            <a:chExt cx="1486836" cy="1272402"/>
          </a:xfrm>
        </p:grpSpPr>
        <p:sp>
          <p:nvSpPr>
            <p:cNvPr id="202" name="Oval 201"/>
            <p:cNvSpPr/>
            <p:nvPr/>
          </p:nvSpPr>
          <p:spPr>
            <a:xfrm>
              <a:off x="2540670" y="162153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2518033" y="126401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565029" y="194214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715386" y="87011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775598" y="12756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316458" y="194214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2856512" y="193410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631614" y="173167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2861384" y="85412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281611" y="83854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2626479" y="97507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3579223" y="173613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3364649" y="7384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514971" y="1026767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646373" y="194602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2435000" y="186287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3810978" y="179224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3857036" y="112744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3632390" y="111285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2509165" y="77082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102657" y="243316"/>
            <a:ext cx="1360091" cy="1303568"/>
            <a:chOff x="2546004" y="986667"/>
            <a:chExt cx="1023109" cy="980591"/>
          </a:xfrm>
        </p:grpSpPr>
        <p:grpSp>
          <p:nvGrpSpPr>
            <p:cNvPr id="223" name="Group 222"/>
            <p:cNvGrpSpPr/>
            <p:nvPr/>
          </p:nvGrpSpPr>
          <p:grpSpPr>
            <a:xfrm>
              <a:off x="2944240" y="986667"/>
              <a:ext cx="202811" cy="185216"/>
              <a:chOff x="1889894" y="1280245"/>
              <a:chExt cx="202811" cy="185216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1889894" y="1280245"/>
                <a:ext cx="184252" cy="185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2</a:t>
                </a:r>
                <a:endParaRPr lang="en-US" sz="1000" dirty="0"/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 flipV="1">
                <a:off x="2019500" y="1370320"/>
                <a:ext cx="732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/>
            <p:cNvGrpSpPr/>
            <p:nvPr/>
          </p:nvGrpSpPr>
          <p:grpSpPr>
            <a:xfrm>
              <a:off x="3384861" y="1425925"/>
              <a:ext cx="184252" cy="209207"/>
              <a:chOff x="2876177" y="2177031"/>
              <a:chExt cx="184252" cy="209207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876177" y="2201021"/>
                <a:ext cx="184252" cy="185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2</a:t>
                </a:r>
                <a:endParaRPr lang="en-US" sz="1000" dirty="0"/>
              </a:p>
            </p:txBody>
          </p:sp>
          <p:cxnSp>
            <p:nvCxnSpPr>
              <p:cNvPr id="232" name="Straight Connector 231"/>
              <p:cNvCxnSpPr/>
              <p:nvPr/>
            </p:nvCxnSpPr>
            <p:spPr>
              <a:xfrm rot="5400000" flipV="1">
                <a:off x="2949739" y="2213634"/>
                <a:ext cx="732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2880153" y="1782042"/>
              <a:ext cx="266898" cy="185216"/>
              <a:chOff x="1825807" y="1307056"/>
              <a:chExt cx="266898" cy="185216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1825807" y="1307056"/>
                <a:ext cx="213916" cy="185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-2</a:t>
                </a:r>
                <a:endParaRPr lang="en-US" sz="1000" dirty="0"/>
              </a:p>
            </p:txBody>
          </p:sp>
          <p:cxnSp>
            <p:nvCxnSpPr>
              <p:cNvPr id="230" name="Straight Connector 229"/>
              <p:cNvCxnSpPr/>
              <p:nvPr/>
            </p:nvCxnSpPr>
            <p:spPr>
              <a:xfrm flipV="1">
                <a:off x="2019500" y="1370320"/>
                <a:ext cx="732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/>
            <p:cNvGrpSpPr/>
            <p:nvPr/>
          </p:nvGrpSpPr>
          <p:grpSpPr>
            <a:xfrm>
              <a:off x="2546004" y="1425925"/>
              <a:ext cx="213916" cy="209207"/>
              <a:chOff x="2803146" y="2177031"/>
              <a:chExt cx="213916" cy="209207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803146" y="2201021"/>
                <a:ext cx="213916" cy="185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</a:rPr>
                  <a:t>-2</a:t>
                </a:r>
                <a:endParaRPr lang="en-US" sz="1000" dirty="0"/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rot="5400000" flipV="1">
                <a:off x="2949739" y="2213634"/>
                <a:ext cx="732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NegData"/>
          <p:cNvGrpSpPr/>
          <p:nvPr/>
        </p:nvGrpSpPr>
        <p:grpSpPr>
          <a:xfrm>
            <a:off x="4432168" y="417398"/>
            <a:ext cx="868966" cy="869386"/>
            <a:chOff x="2739884" y="982174"/>
            <a:chExt cx="868966" cy="869386"/>
          </a:xfrm>
        </p:grpSpPr>
        <p:sp>
          <p:nvSpPr>
            <p:cNvPr id="236" name="Isosceles Triangle 235"/>
            <p:cNvSpPr/>
            <p:nvPr/>
          </p:nvSpPr>
          <p:spPr>
            <a:xfrm>
              <a:off x="3091814" y="153989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36"/>
            <p:cNvSpPr/>
            <p:nvPr/>
          </p:nvSpPr>
          <p:spPr>
            <a:xfrm>
              <a:off x="2802294" y="115514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Isosceles Triangle 237"/>
            <p:cNvSpPr/>
            <p:nvPr/>
          </p:nvSpPr>
          <p:spPr>
            <a:xfrm>
              <a:off x="3410450" y="153805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Isosceles Triangle 238"/>
            <p:cNvSpPr/>
            <p:nvPr/>
          </p:nvSpPr>
          <p:spPr>
            <a:xfrm>
              <a:off x="3172475" y="168051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2746926" y="1305339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3465824" y="11723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2881026" y="160530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3518850" y="1364646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2739884" y="154621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Isosceles Triangle 244"/>
            <p:cNvSpPr/>
            <p:nvPr/>
          </p:nvSpPr>
          <p:spPr>
            <a:xfrm>
              <a:off x="2988128" y="176156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Isosceles Triangle 245"/>
            <p:cNvSpPr/>
            <p:nvPr/>
          </p:nvSpPr>
          <p:spPr>
            <a:xfrm>
              <a:off x="3324015" y="174590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Isosceles Triangle 246"/>
            <p:cNvSpPr/>
            <p:nvPr/>
          </p:nvSpPr>
          <p:spPr>
            <a:xfrm>
              <a:off x="2911561" y="104297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247"/>
            <p:cNvSpPr/>
            <p:nvPr/>
          </p:nvSpPr>
          <p:spPr>
            <a:xfrm>
              <a:off x="3172475" y="98217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06290" y="2713277"/>
                <a:ext cx="1328248" cy="27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 lvl="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90" y="2713277"/>
                <a:ext cx="1328248" cy="272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9330" y="2911605"/>
                <a:ext cx="1018099" cy="27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30" y="2911605"/>
                <a:ext cx="1018099" cy="2725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/>
              <p:cNvSpPr/>
              <p:nvPr/>
            </p:nvSpPr>
            <p:spPr>
              <a:xfrm>
                <a:off x="4351746" y="1992894"/>
                <a:ext cx="1018099" cy="27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Rectangle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6" y="1992894"/>
                <a:ext cx="1018099" cy="2725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/>
              <p:cNvSpPr/>
              <p:nvPr/>
            </p:nvSpPr>
            <p:spPr>
              <a:xfrm>
                <a:off x="4351746" y="2542392"/>
                <a:ext cx="1018099" cy="27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46" y="2542392"/>
                <a:ext cx="1018099" cy="2725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2005" y="2008338"/>
                <a:ext cx="2539478" cy="239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9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9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05" y="2008338"/>
                <a:ext cx="2539478" cy="2398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4296" y="2175021"/>
                <a:ext cx="1253868" cy="239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US" sz="9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9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−4+</m:t>
                      </m:r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6" y="2175021"/>
                <a:ext cx="1253868" cy="2398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2" name="Legend"/>
          <p:cNvGrpSpPr/>
          <p:nvPr/>
        </p:nvGrpSpPr>
        <p:grpSpPr>
          <a:xfrm>
            <a:off x="3530586" y="1083496"/>
            <a:ext cx="588615" cy="403691"/>
            <a:chOff x="5096714" y="2126316"/>
            <a:chExt cx="588615" cy="403691"/>
          </a:xfrm>
        </p:grpSpPr>
        <p:sp>
          <p:nvSpPr>
            <p:cNvPr id="253" name="Oval 252"/>
            <p:cNvSpPr/>
            <p:nvPr/>
          </p:nvSpPr>
          <p:spPr>
            <a:xfrm>
              <a:off x="5096714" y="223202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4" name="Isosceles Triangle 253"/>
            <p:cNvSpPr/>
            <p:nvPr/>
          </p:nvSpPr>
          <p:spPr>
            <a:xfrm>
              <a:off x="5096716" y="238187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5147874" y="2126316"/>
                  <a:ext cx="53745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10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126316"/>
                  <a:ext cx="537455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5147874" y="2283786"/>
                  <a:ext cx="53745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10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283786"/>
                  <a:ext cx="537455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8594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191" grpId="0" animBg="1"/>
      <p:bldP spid="3" grpId="0"/>
      <p:bldP spid="5" grpId="0"/>
      <p:bldP spid="249" grpId="0"/>
      <p:bldP spid="250" grpId="0"/>
      <p:bldP spid="1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sSpace"/>
          <p:cNvSpPr/>
          <p:nvPr/>
        </p:nvSpPr>
        <p:spPr>
          <a:xfrm>
            <a:off x="3797300" y="1316727"/>
            <a:ext cx="1613169" cy="15213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bject 4"/>
          <p:cNvSpPr txBox="1"/>
          <p:nvPr/>
        </p:nvSpPr>
        <p:spPr>
          <a:xfrm>
            <a:off x="329286" y="444324"/>
            <a:ext cx="249500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</a:rPr>
              <a:t>In Linear 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Regression, </a:t>
            </a:r>
            <a:r>
              <a:rPr lang="en-US" sz="1100" spc="-55" dirty="0">
                <a:solidFill>
                  <a:srgbClr val="35444F"/>
                </a:solidFill>
                <a:latin typeface="Trebuchet MS"/>
              </a:rPr>
              <a:t>we were able 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to get virtually any complex non-linear fit-line to tightly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</a:rPr>
              <a:t>FIT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</a:rPr>
              <a:t> even the most complex data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Non-Linear Decision Boundaries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0" name="NegSpace"/>
          <p:cNvSpPr/>
          <p:nvPr/>
        </p:nvSpPr>
        <p:spPr>
          <a:xfrm>
            <a:off x="4118685" y="1553996"/>
            <a:ext cx="1072540" cy="1128790"/>
          </a:xfrm>
          <a:custGeom>
            <a:avLst/>
            <a:gdLst>
              <a:gd name="connsiteX0" fmla="*/ 122442 w 1115079"/>
              <a:gd name="connsiteY0" fmla="*/ 904620 h 1173561"/>
              <a:gd name="connsiteX1" fmla="*/ 122442 w 1115079"/>
              <a:gd name="connsiteY1" fmla="*/ 904620 h 1173561"/>
              <a:gd name="connsiteX2" fmla="*/ 102883 w 1115079"/>
              <a:gd name="connsiteY2" fmla="*/ 865501 h 1173561"/>
              <a:gd name="connsiteX3" fmla="*/ 88213 w 1115079"/>
              <a:gd name="connsiteY3" fmla="*/ 845942 h 1173561"/>
              <a:gd name="connsiteX4" fmla="*/ 83323 w 1115079"/>
              <a:gd name="connsiteY4" fmla="*/ 831273 h 1173561"/>
              <a:gd name="connsiteX5" fmla="*/ 73544 w 1115079"/>
              <a:gd name="connsiteY5" fmla="*/ 816603 h 1173561"/>
              <a:gd name="connsiteX6" fmla="*/ 63764 w 1115079"/>
              <a:gd name="connsiteY6" fmla="*/ 797044 h 1173561"/>
              <a:gd name="connsiteX7" fmla="*/ 58874 w 1115079"/>
              <a:gd name="connsiteY7" fmla="*/ 777484 h 1173561"/>
              <a:gd name="connsiteX8" fmla="*/ 53984 w 1115079"/>
              <a:gd name="connsiteY8" fmla="*/ 762815 h 1173561"/>
              <a:gd name="connsiteX9" fmla="*/ 49094 w 1115079"/>
              <a:gd name="connsiteY9" fmla="*/ 738366 h 1173561"/>
              <a:gd name="connsiteX10" fmla="*/ 53984 w 1115079"/>
              <a:gd name="connsiteY10" fmla="*/ 694357 h 1173561"/>
              <a:gd name="connsiteX11" fmla="*/ 63764 w 1115079"/>
              <a:gd name="connsiteY11" fmla="*/ 679688 h 1173561"/>
              <a:gd name="connsiteX12" fmla="*/ 186010 w 1115079"/>
              <a:gd name="connsiteY12" fmla="*/ 665018 h 1173561"/>
              <a:gd name="connsiteX13" fmla="*/ 215349 w 1115079"/>
              <a:gd name="connsiteY13" fmla="*/ 650349 h 1173561"/>
              <a:gd name="connsiteX14" fmla="*/ 234908 w 1115079"/>
              <a:gd name="connsiteY14" fmla="*/ 621010 h 1173561"/>
              <a:gd name="connsiteX15" fmla="*/ 259357 w 1115079"/>
              <a:gd name="connsiteY15" fmla="*/ 591670 h 1173561"/>
              <a:gd name="connsiteX16" fmla="*/ 278917 w 1115079"/>
              <a:gd name="connsiteY16" fmla="*/ 552552 h 1173561"/>
              <a:gd name="connsiteX17" fmla="*/ 288696 w 1115079"/>
              <a:gd name="connsiteY17" fmla="*/ 523213 h 1173561"/>
              <a:gd name="connsiteX18" fmla="*/ 293586 w 1115079"/>
              <a:gd name="connsiteY18" fmla="*/ 508543 h 1173561"/>
              <a:gd name="connsiteX19" fmla="*/ 303366 w 1115079"/>
              <a:gd name="connsiteY19" fmla="*/ 493874 h 1173561"/>
              <a:gd name="connsiteX20" fmla="*/ 308256 w 1115079"/>
              <a:gd name="connsiteY20" fmla="*/ 469424 h 1173561"/>
              <a:gd name="connsiteX21" fmla="*/ 313146 w 1115079"/>
              <a:gd name="connsiteY21" fmla="*/ 454755 h 1173561"/>
              <a:gd name="connsiteX22" fmla="*/ 308256 w 1115079"/>
              <a:gd name="connsiteY22" fmla="*/ 386297 h 1173561"/>
              <a:gd name="connsiteX23" fmla="*/ 269137 w 1115079"/>
              <a:gd name="connsiteY23" fmla="*/ 352068 h 1173561"/>
              <a:gd name="connsiteX24" fmla="*/ 239798 w 1115079"/>
              <a:gd name="connsiteY24" fmla="*/ 337399 h 1173561"/>
              <a:gd name="connsiteX25" fmla="*/ 225129 w 1115079"/>
              <a:gd name="connsiteY25" fmla="*/ 332509 h 1173561"/>
              <a:gd name="connsiteX26" fmla="*/ 210459 w 1115079"/>
              <a:gd name="connsiteY26" fmla="*/ 322729 h 1173561"/>
              <a:gd name="connsiteX27" fmla="*/ 176230 w 1115079"/>
              <a:gd name="connsiteY27" fmla="*/ 298280 h 1173561"/>
              <a:gd name="connsiteX28" fmla="*/ 156671 w 1115079"/>
              <a:gd name="connsiteY28" fmla="*/ 264051 h 1173561"/>
              <a:gd name="connsiteX29" fmla="*/ 146891 w 1115079"/>
              <a:gd name="connsiteY29" fmla="*/ 249382 h 1173561"/>
              <a:gd name="connsiteX30" fmla="*/ 142001 w 1115079"/>
              <a:gd name="connsiteY30" fmla="*/ 229822 h 1173561"/>
              <a:gd name="connsiteX31" fmla="*/ 146891 w 1115079"/>
              <a:gd name="connsiteY31" fmla="*/ 141805 h 1173561"/>
              <a:gd name="connsiteX32" fmla="*/ 176230 w 1115079"/>
              <a:gd name="connsiteY32" fmla="*/ 112466 h 1173561"/>
              <a:gd name="connsiteX33" fmla="*/ 200679 w 1115079"/>
              <a:gd name="connsiteY33" fmla="*/ 97797 h 1173561"/>
              <a:gd name="connsiteX34" fmla="*/ 254468 w 1115079"/>
              <a:gd name="connsiteY34" fmla="*/ 83127 h 1173561"/>
              <a:gd name="connsiteX35" fmla="*/ 278917 w 1115079"/>
              <a:gd name="connsiteY35" fmla="*/ 68458 h 1173561"/>
              <a:gd name="connsiteX36" fmla="*/ 318036 w 1115079"/>
              <a:gd name="connsiteY36" fmla="*/ 48898 h 1173561"/>
              <a:gd name="connsiteX37" fmla="*/ 337595 w 1115079"/>
              <a:gd name="connsiteY37" fmla="*/ 34229 h 1173561"/>
              <a:gd name="connsiteX38" fmla="*/ 366934 w 1115079"/>
              <a:gd name="connsiteY38" fmla="*/ 19559 h 1173561"/>
              <a:gd name="connsiteX39" fmla="*/ 396273 w 1115079"/>
              <a:gd name="connsiteY39" fmla="*/ 0 h 1173561"/>
              <a:gd name="connsiteX40" fmla="*/ 489180 w 1115079"/>
              <a:gd name="connsiteY40" fmla="*/ 4890 h 1173561"/>
              <a:gd name="connsiteX41" fmla="*/ 533188 w 1115079"/>
              <a:gd name="connsiteY41" fmla="*/ 34229 h 1173561"/>
              <a:gd name="connsiteX42" fmla="*/ 547858 w 1115079"/>
              <a:gd name="connsiteY42" fmla="*/ 44008 h 1173561"/>
              <a:gd name="connsiteX43" fmla="*/ 567417 w 1115079"/>
              <a:gd name="connsiteY43" fmla="*/ 83127 h 1173561"/>
              <a:gd name="connsiteX44" fmla="*/ 577197 w 1115079"/>
              <a:gd name="connsiteY44" fmla="*/ 97797 h 1173561"/>
              <a:gd name="connsiteX45" fmla="*/ 586977 w 1115079"/>
              <a:gd name="connsiteY45" fmla="*/ 127136 h 1173561"/>
              <a:gd name="connsiteX46" fmla="*/ 582087 w 1115079"/>
              <a:gd name="connsiteY46" fmla="*/ 215153 h 1173561"/>
              <a:gd name="connsiteX47" fmla="*/ 567417 w 1115079"/>
              <a:gd name="connsiteY47" fmla="*/ 249382 h 1173561"/>
              <a:gd name="connsiteX48" fmla="*/ 562528 w 1115079"/>
              <a:gd name="connsiteY48" fmla="*/ 264051 h 1173561"/>
              <a:gd name="connsiteX49" fmla="*/ 547858 w 1115079"/>
              <a:gd name="connsiteY49" fmla="*/ 298280 h 1173561"/>
              <a:gd name="connsiteX50" fmla="*/ 552748 w 1115079"/>
              <a:gd name="connsiteY50" fmla="*/ 347178 h 1173561"/>
              <a:gd name="connsiteX51" fmla="*/ 572307 w 1115079"/>
              <a:gd name="connsiteY51" fmla="*/ 356958 h 1173561"/>
              <a:gd name="connsiteX52" fmla="*/ 630985 w 1115079"/>
              <a:gd name="connsiteY52" fmla="*/ 366738 h 1173561"/>
              <a:gd name="connsiteX53" fmla="*/ 1051511 w 1115079"/>
              <a:gd name="connsiteY53" fmla="*/ 371628 h 1173561"/>
              <a:gd name="connsiteX54" fmla="*/ 1066181 w 1115079"/>
              <a:gd name="connsiteY54" fmla="*/ 376518 h 1173561"/>
              <a:gd name="connsiteX55" fmla="*/ 1095520 w 1115079"/>
              <a:gd name="connsiteY55" fmla="*/ 396077 h 1173561"/>
              <a:gd name="connsiteX56" fmla="*/ 1105300 w 1115079"/>
              <a:gd name="connsiteY56" fmla="*/ 410746 h 1173561"/>
              <a:gd name="connsiteX57" fmla="*/ 1115079 w 1115079"/>
              <a:gd name="connsiteY57" fmla="*/ 440085 h 1173561"/>
              <a:gd name="connsiteX58" fmla="*/ 1105300 w 1115079"/>
              <a:gd name="connsiteY58" fmla="*/ 488984 h 1173561"/>
              <a:gd name="connsiteX59" fmla="*/ 1100410 w 1115079"/>
              <a:gd name="connsiteY59" fmla="*/ 503653 h 1173561"/>
              <a:gd name="connsiteX60" fmla="*/ 1085740 w 1115079"/>
              <a:gd name="connsiteY60" fmla="*/ 518323 h 1173561"/>
              <a:gd name="connsiteX61" fmla="*/ 1071071 w 1115079"/>
              <a:gd name="connsiteY61" fmla="*/ 528103 h 1173561"/>
              <a:gd name="connsiteX62" fmla="*/ 1056401 w 1115079"/>
              <a:gd name="connsiteY62" fmla="*/ 532992 h 1173561"/>
              <a:gd name="connsiteX63" fmla="*/ 1036842 w 1115079"/>
              <a:gd name="connsiteY63" fmla="*/ 537882 h 1173561"/>
              <a:gd name="connsiteX64" fmla="*/ 1012393 w 1115079"/>
              <a:gd name="connsiteY64" fmla="*/ 542772 h 1173561"/>
              <a:gd name="connsiteX65" fmla="*/ 948825 w 1115079"/>
              <a:gd name="connsiteY65" fmla="*/ 562331 h 1173561"/>
              <a:gd name="connsiteX66" fmla="*/ 816799 w 1115079"/>
              <a:gd name="connsiteY66" fmla="*/ 572111 h 1173561"/>
              <a:gd name="connsiteX67" fmla="*/ 733672 w 1115079"/>
              <a:gd name="connsiteY67" fmla="*/ 577001 h 1173561"/>
              <a:gd name="connsiteX68" fmla="*/ 689663 w 1115079"/>
              <a:gd name="connsiteY68" fmla="*/ 591670 h 1173561"/>
              <a:gd name="connsiteX69" fmla="*/ 670104 w 1115079"/>
              <a:gd name="connsiteY69" fmla="*/ 621010 h 1173561"/>
              <a:gd name="connsiteX70" fmla="*/ 694553 w 1115079"/>
              <a:gd name="connsiteY70" fmla="*/ 709027 h 1173561"/>
              <a:gd name="connsiteX71" fmla="*/ 709223 w 1115079"/>
              <a:gd name="connsiteY71" fmla="*/ 733476 h 1173561"/>
              <a:gd name="connsiteX72" fmla="*/ 719002 w 1115079"/>
              <a:gd name="connsiteY72" fmla="*/ 753035 h 1173561"/>
              <a:gd name="connsiteX73" fmla="*/ 763011 w 1115079"/>
              <a:gd name="connsiteY73" fmla="*/ 816603 h 1173561"/>
              <a:gd name="connsiteX74" fmla="*/ 772791 w 1115079"/>
              <a:gd name="connsiteY74" fmla="*/ 831273 h 1173561"/>
              <a:gd name="connsiteX75" fmla="*/ 787460 w 1115079"/>
              <a:gd name="connsiteY75" fmla="*/ 845942 h 1173561"/>
              <a:gd name="connsiteX76" fmla="*/ 811909 w 1115079"/>
              <a:gd name="connsiteY76" fmla="*/ 885061 h 1173561"/>
              <a:gd name="connsiteX77" fmla="*/ 821689 w 1115079"/>
              <a:gd name="connsiteY77" fmla="*/ 899730 h 1173561"/>
              <a:gd name="connsiteX78" fmla="*/ 821689 w 1115079"/>
              <a:gd name="connsiteY78" fmla="*/ 1007307 h 1173561"/>
              <a:gd name="connsiteX79" fmla="*/ 811909 w 1115079"/>
              <a:gd name="connsiteY79" fmla="*/ 1026866 h 1173561"/>
              <a:gd name="connsiteX80" fmla="*/ 792350 w 1115079"/>
              <a:gd name="connsiteY80" fmla="*/ 1065985 h 1173561"/>
              <a:gd name="connsiteX81" fmla="*/ 777680 w 1115079"/>
              <a:gd name="connsiteY81" fmla="*/ 1095324 h 1173561"/>
              <a:gd name="connsiteX82" fmla="*/ 763011 w 1115079"/>
              <a:gd name="connsiteY82" fmla="*/ 1109993 h 1173561"/>
              <a:gd name="connsiteX83" fmla="*/ 709223 w 1115079"/>
              <a:gd name="connsiteY83" fmla="*/ 1139333 h 1173561"/>
              <a:gd name="connsiteX84" fmla="*/ 660324 w 1115079"/>
              <a:gd name="connsiteY84" fmla="*/ 1158892 h 1173561"/>
              <a:gd name="connsiteX85" fmla="*/ 645655 w 1115079"/>
              <a:gd name="connsiteY85" fmla="*/ 1163782 h 1173561"/>
              <a:gd name="connsiteX86" fmla="*/ 606536 w 1115079"/>
              <a:gd name="connsiteY86" fmla="*/ 1158892 h 1173561"/>
              <a:gd name="connsiteX87" fmla="*/ 538078 w 1115079"/>
              <a:gd name="connsiteY87" fmla="*/ 1144222 h 1173561"/>
              <a:gd name="connsiteX88" fmla="*/ 523409 w 1115079"/>
              <a:gd name="connsiteY88" fmla="*/ 1134443 h 1173561"/>
              <a:gd name="connsiteX89" fmla="*/ 489180 w 1115079"/>
              <a:gd name="connsiteY89" fmla="*/ 1095324 h 1173561"/>
              <a:gd name="connsiteX90" fmla="*/ 459841 w 1115079"/>
              <a:gd name="connsiteY90" fmla="*/ 1075765 h 1173561"/>
              <a:gd name="connsiteX91" fmla="*/ 420722 w 1115079"/>
              <a:gd name="connsiteY91" fmla="*/ 1031756 h 1173561"/>
              <a:gd name="connsiteX92" fmla="*/ 327815 w 1115079"/>
              <a:gd name="connsiteY92" fmla="*/ 1036646 h 1173561"/>
              <a:gd name="connsiteX93" fmla="*/ 318036 w 1115079"/>
              <a:gd name="connsiteY93" fmla="*/ 1051315 h 1173561"/>
              <a:gd name="connsiteX94" fmla="*/ 303366 w 1115079"/>
              <a:gd name="connsiteY94" fmla="*/ 1070875 h 1173561"/>
              <a:gd name="connsiteX95" fmla="*/ 269137 w 1115079"/>
              <a:gd name="connsiteY95" fmla="*/ 1105104 h 1173561"/>
              <a:gd name="connsiteX96" fmla="*/ 254468 w 1115079"/>
              <a:gd name="connsiteY96" fmla="*/ 1119773 h 1173561"/>
              <a:gd name="connsiteX97" fmla="*/ 230018 w 1115079"/>
              <a:gd name="connsiteY97" fmla="*/ 1134443 h 1173561"/>
              <a:gd name="connsiteX98" fmla="*/ 190900 w 1115079"/>
              <a:gd name="connsiteY98" fmla="*/ 1149112 h 1173561"/>
              <a:gd name="connsiteX99" fmla="*/ 146891 w 1115079"/>
              <a:gd name="connsiteY99" fmla="*/ 1168672 h 1173561"/>
              <a:gd name="connsiteX100" fmla="*/ 122442 w 1115079"/>
              <a:gd name="connsiteY100" fmla="*/ 1173561 h 1173561"/>
              <a:gd name="connsiteX101" fmla="*/ 5086 w 1115079"/>
              <a:gd name="connsiteY101" fmla="*/ 1168672 h 1173561"/>
              <a:gd name="connsiteX102" fmla="*/ 196 w 1115079"/>
              <a:gd name="connsiteY102" fmla="*/ 1149112 h 1173561"/>
              <a:gd name="connsiteX103" fmla="*/ 14865 w 1115079"/>
              <a:gd name="connsiteY103" fmla="*/ 1075765 h 1173561"/>
              <a:gd name="connsiteX104" fmla="*/ 24645 w 1115079"/>
              <a:gd name="connsiteY104" fmla="*/ 1056205 h 1173561"/>
              <a:gd name="connsiteX105" fmla="*/ 34425 w 1115079"/>
              <a:gd name="connsiteY105" fmla="*/ 1026866 h 1173561"/>
              <a:gd name="connsiteX106" fmla="*/ 39315 w 1115079"/>
              <a:gd name="connsiteY106" fmla="*/ 1012197 h 1173561"/>
              <a:gd name="connsiteX107" fmla="*/ 58874 w 1115079"/>
              <a:gd name="connsiteY107" fmla="*/ 982858 h 1173561"/>
              <a:gd name="connsiteX108" fmla="*/ 68654 w 1115079"/>
              <a:gd name="connsiteY108" fmla="*/ 968188 h 1173561"/>
              <a:gd name="connsiteX109" fmla="*/ 112662 w 1115079"/>
              <a:gd name="connsiteY109" fmla="*/ 943739 h 1173561"/>
              <a:gd name="connsiteX110" fmla="*/ 142001 w 1115079"/>
              <a:gd name="connsiteY110" fmla="*/ 929069 h 1173561"/>
              <a:gd name="connsiteX111" fmla="*/ 151781 w 1115079"/>
              <a:gd name="connsiteY111" fmla="*/ 899730 h 1173561"/>
              <a:gd name="connsiteX112" fmla="*/ 122442 w 1115079"/>
              <a:gd name="connsiteY112" fmla="*/ 904620 h 117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15079" h="1173561">
                <a:moveTo>
                  <a:pt x="122442" y="904620"/>
                </a:moveTo>
                <a:lnTo>
                  <a:pt x="122442" y="904620"/>
                </a:lnTo>
                <a:cubicBezTo>
                  <a:pt x="115922" y="891580"/>
                  <a:pt x="110229" y="878094"/>
                  <a:pt x="102883" y="865501"/>
                </a:cubicBezTo>
                <a:cubicBezTo>
                  <a:pt x="98777" y="858461"/>
                  <a:pt x="92257" y="853018"/>
                  <a:pt x="88213" y="845942"/>
                </a:cubicBezTo>
                <a:cubicBezTo>
                  <a:pt x="85656" y="841467"/>
                  <a:pt x="85628" y="835883"/>
                  <a:pt x="83323" y="831273"/>
                </a:cubicBezTo>
                <a:cubicBezTo>
                  <a:pt x="80695" y="826017"/>
                  <a:pt x="76460" y="821706"/>
                  <a:pt x="73544" y="816603"/>
                </a:cubicBezTo>
                <a:cubicBezTo>
                  <a:pt x="69928" y="810274"/>
                  <a:pt x="67024" y="803564"/>
                  <a:pt x="63764" y="797044"/>
                </a:cubicBezTo>
                <a:cubicBezTo>
                  <a:pt x="62134" y="790524"/>
                  <a:pt x="60720" y="783946"/>
                  <a:pt x="58874" y="777484"/>
                </a:cubicBezTo>
                <a:cubicBezTo>
                  <a:pt x="57458" y="772528"/>
                  <a:pt x="55234" y="767815"/>
                  <a:pt x="53984" y="762815"/>
                </a:cubicBezTo>
                <a:cubicBezTo>
                  <a:pt x="51968" y="754752"/>
                  <a:pt x="50724" y="746516"/>
                  <a:pt x="49094" y="738366"/>
                </a:cubicBezTo>
                <a:cubicBezTo>
                  <a:pt x="50724" y="723696"/>
                  <a:pt x="50404" y="708676"/>
                  <a:pt x="53984" y="694357"/>
                </a:cubicBezTo>
                <a:cubicBezTo>
                  <a:pt x="55409" y="688656"/>
                  <a:pt x="58780" y="682803"/>
                  <a:pt x="63764" y="679688"/>
                </a:cubicBezTo>
                <a:cubicBezTo>
                  <a:pt x="92582" y="661677"/>
                  <a:pt x="172880" y="665709"/>
                  <a:pt x="186010" y="665018"/>
                </a:cubicBezTo>
                <a:cubicBezTo>
                  <a:pt x="196472" y="661530"/>
                  <a:pt x="207544" y="659269"/>
                  <a:pt x="215349" y="650349"/>
                </a:cubicBezTo>
                <a:cubicBezTo>
                  <a:pt x="223089" y="641504"/>
                  <a:pt x="226597" y="629321"/>
                  <a:pt x="234908" y="621010"/>
                </a:cubicBezTo>
                <a:cubicBezTo>
                  <a:pt x="245725" y="610193"/>
                  <a:pt x="252548" y="605289"/>
                  <a:pt x="259357" y="591670"/>
                </a:cubicBezTo>
                <a:cubicBezTo>
                  <a:pt x="283275" y="543833"/>
                  <a:pt x="256263" y="586530"/>
                  <a:pt x="278917" y="552552"/>
                </a:cubicBezTo>
                <a:lnTo>
                  <a:pt x="288696" y="523213"/>
                </a:lnTo>
                <a:cubicBezTo>
                  <a:pt x="290326" y="518323"/>
                  <a:pt x="290727" y="512832"/>
                  <a:pt x="293586" y="508543"/>
                </a:cubicBezTo>
                <a:lnTo>
                  <a:pt x="303366" y="493874"/>
                </a:lnTo>
                <a:cubicBezTo>
                  <a:pt x="304996" y="485724"/>
                  <a:pt x="306240" y="477487"/>
                  <a:pt x="308256" y="469424"/>
                </a:cubicBezTo>
                <a:cubicBezTo>
                  <a:pt x="309506" y="464424"/>
                  <a:pt x="313146" y="459909"/>
                  <a:pt x="313146" y="454755"/>
                </a:cubicBezTo>
                <a:cubicBezTo>
                  <a:pt x="313146" y="431878"/>
                  <a:pt x="312232" y="408826"/>
                  <a:pt x="308256" y="386297"/>
                </a:cubicBezTo>
                <a:cubicBezTo>
                  <a:pt x="305760" y="372155"/>
                  <a:pt x="275756" y="354275"/>
                  <a:pt x="269137" y="352068"/>
                </a:cubicBezTo>
                <a:cubicBezTo>
                  <a:pt x="232267" y="339777"/>
                  <a:pt x="277714" y="356356"/>
                  <a:pt x="239798" y="337399"/>
                </a:cubicBezTo>
                <a:cubicBezTo>
                  <a:pt x="235188" y="335094"/>
                  <a:pt x="229739" y="334814"/>
                  <a:pt x="225129" y="332509"/>
                </a:cubicBezTo>
                <a:cubicBezTo>
                  <a:pt x="219872" y="329881"/>
                  <a:pt x="215241" y="326145"/>
                  <a:pt x="210459" y="322729"/>
                </a:cubicBezTo>
                <a:cubicBezTo>
                  <a:pt x="168002" y="292403"/>
                  <a:pt x="210803" y="321329"/>
                  <a:pt x="176230" y="298280"/>
                </a:cubicBezTo>
                <a:cubicBezTo>
                  <a:pt x="152398" y="262532"/>
                  <a:pt x="181495" y="307491"/>
                  <a:pt x="156671" y="264051"/>
                </a:cubicBezTo>
                <a:cubicBezTo>
                  <a:pt x="153755" y="258949"/>
                  <a:pt x="150151" y="254272"/>
                  <a:pt x="146891" y="249382"/>
                </a:cubicBezTo>
                <a:cubicBezTo>
                  <a:pt x="145261" y="242862"/>
                  <a:pt x="142001" y="236543"/>
                  <a:pt x="142001" y="229822"/>
                </a:cubicBezTo>
                <a:cubicBezTo>
                  <a:pt x="142001" y="200438"/>
                  <a:pt x="142735" y="170894"/>
                  <a:pt x="146891" y="141805"/>
                </a:cubicBezTo>
                <a:cubicBezTo>
                  <a:pt x="148542" y="130247"/>
                  <a:pt x="169512" y="116945"/>
                  <a:pt x="176230" y="112466"/>
                </a:cubicBezTo>
                <a:cubicBezTo>
                  <a:pt x="184138" y="107194"/>
                  <a:pt x="192027" y="101730"/>
                  <a:pt x="200679" y="97797"/>
                </a:cubicBezTo>
                <a:cubicBezTo>
                  <a:pt x="220179" y="88933"/>
                  <a:pt x="234199" y="87181"/>
                  <a:pt x="254468" y="83127"/>
                </a:cubicBezTo>
                <a:cubicBezTo>
                  <a:pt x="262618" y="78237"/>
                  <a:pt x="270549" y="72964"/>
                  <a:pt x="278917" y="68458"/>
                </a:cubicBezTo>
                <a:cubicBezTo>
                  <a:pt x="291753" y="61546"/>
                  <a:pt x="305443" y="56244"/>
                  <a:pt x="318036" y="48898"/>
                </a:cubicBezTo>
                <a:cubicBezTo>
                  <a:pt x="325075" y="44792"/>
                  <a:pt x="330607" y="38422"/>
                  <a:pt x="337595" y="34229"/>
                </a:cubicBezTo>
                <a:cubicBezTo>
                  <a:pt x="346971" y="28603"/>
                  <a:pt x="357489" y="25068"/>
                  <a:pt x="366934" y="19559"/>
                </a:cubicBezTo>
                <a:cubicBezTo>
                  <a:pt x="377087" y="13637"/>
                  <a:pt x="396273" y="0"/>
                  <a:pt x="396273" y="0"/>
                </a:cubicBezTo>
                <a:cubicBezTo>
                  <a:pt x="427242" y="1630"/>
                  <a:pt x="458558" y="-9"/>
                  <a:pt x="489180" y="4890"/>
                </a:cubicBezTo>
                <a:cubicBezTo>
                  <a:pt x="515538" y="9107"/>
                  <a:pt x="516585" y="20394"/>
                  <a:pt x="533188" y="34229"/>
                </a:cubicBezTo>
                <a:cubicBezTo>
                  <a:pt x="537703" y="37991"/>
                  <a:pt x="542968" y="40748"/>
                  <a:pt x="547858" y="44008"/>
                </a:cubicBezTo>
                <a:cubicBezTo>
                  <a:pt x="570517" y="77996"/>
                  <a:pt x="543493" y="35277"/>
                  <a:pt x="567417" y="83127"/>
                </a:cubicBezTo>
                <a:cubicBezTo>
                  <a:pt x="570045" y="88384"/>
                  <a:pt x="574810" y="92427"/>
                  <a:pt x="577197" y="97797"/>
                </a:cubicBezTo>
                <a:cubicBezTo>
                  <a:pt x="581384" y="107217"/>
                  <a:pt x="586977" y="127136"/>
                  <a:pt x="586977" y="127136"/>
                </a:cubicBezTo>
                <a:cubicBezTo>
                  <a:pt x="585347" y="156475"/>
                  <a:pt x="584873" y="185901"/>
                  <a:pt x="582087" y="215153"/>
                </a:cubicBezTo>
                <a:cubicBezTo>
                  <a:pt x="581151" y="224981"/>
                  <a:pt x="570650" y="241839"/>
                  <a:pt x="567417" y="249382"/>
                </a:cubicBezTo>
                <a:cubicBezTo>
                  <a:pt x="565387" y="254119"/>
                  <a:pt x="564558" y="259314"/>
                  <a:pt x="562528" y="264051"/>
                </a:cubicBezTo>
                <a:cubicBezTo>
                  <a:pt x="544396" y="306360"/>
                  <a:pt x="559329" y="263870"/>
                  <a:pt x="547858" y="298280"/>
                </a:cubicBezTo>
                <a:cubicBezTo>
                  <a:pt x="549488" y="314579"/>
                  <a:pt x="546448" y="332057"/>
                  <a:pt x="552748" y="347178"/>
                </a:cubicBezTo>
                <a:cubicBezTo>
                  <a:pt x="555552" y="353907"/>
                  <a:pt x="565607" y="354087"/>
                  <a:pt x="572307" y="356958"/>
                </a:cubicBezTo>
                <a:cubicBezTo>
                  <a:pt x="590486" y="364749"/>
                  <a:pt x="611901" y="366336"/>
                  <a:pt x="630985" y="366738"/>
                </a:cubicBezTo>
                <a:lnTo>
                  <a:pt x="1051511" y="371628"/>
                </a:lnTo>
                <a:cubicBezTo>
                  <a:pt x="1056401" y="373258"/>
                  <a:pt x="1061675" y="374015"/>
                  <a:pt x="1066181" y="376518"/>
                </a:cubicBezTo>
                <a:cubicBezTo>
                  <a:pt x="1076456" y="382226"/>
                  <a:pt x="1095520" y="396077"/>
                  <a:pt x="1095520" y="396077"/>
                </a:cubicBezTo>
                <a:cubicBezTo>
                  <a:pt x="1098780" y="400967"/>
                  <a:pt x="1102913" y="405376"/>
                  <a:pt x="1105300" y="410746"/>
                </a:cubicBezTo>
                <a:cubicBezTo>
                  <a:pt x="1109487" y="420166"/>
                  <a:pt x="1115079" y="440085"/>
                  <a:pt x="1115079" y="440085"/>
                </a:cubicBezTo>
                <a:cubicBezTo>
                  <a:pt x="1111237" y="463141"/>
                  <a:pt x="1111136" y="468558"/>
                  <a:pt x="1105300" y="488984"/>
                </a:cubicBezTo>
                <a:cubicBezTo>
                  <a:pt x="1103884" y="493940"/>
                  <a:pt x="1103269" y="499364"/>
                  <a:pt x="1100410" y="503653"/>
                </a:cubicBezTo>
                <a:cubicBezTo>
                  <a:pt x="1096574" y="509407"/>
                  <a:pt x="1091053" y="513896"/>
                  <a:pt x="1085740" y="518323"/>
                </a:cubicBezTo>
                <a:cubicBezTo>
                  <a:pt x="1081225" y="522085"/>
                  <a:pt x="1076327" y="525475"/>
                  <a:pt x="1071071" y="528103"/>
                </a:cubicBezTo>
                <a:cubicBezTo>
                  <a:pt x="1066461" y="530408"/>
                  <a:pt x="1061357" y="531576"/>
                  <a:pt x="1056401" y="532992"/>
                </a:cubicBezTo>
                <a:cubicBezTo>
                  <a:pt x="1049939" y="534838"/>
                  <a:pt x="1043402" y="536424"/>
                  <a:pt x="1036842" y="537882"/>
                </a:cubicBezTo>
                <a:cubicBezTo>
                  <a:pt x="1028729" y="539685"/>
                  <a:pt x="1020411" y="540585"/>
                  <a:pt x="1012393" y="542772"/>
                </a:cubicBezTo>
                <a:cubicBezTo>
                  <a:pt x="983152" y="550747"/>
                  <a:pt x="979896" y="556117"/>
                  <a:pt x="948825" y="562331"/>
                </a:cubicBezTo>
                <a:cubicBezTo>
                  <a:pt x="914311" y="569234"/>
                  <a:pt x="839342" y="570859"/>
                  <a:pt x="816799" y="572111"/>
                </a:cubicBezTo>
                <a:lnTo>
                  <a:pt x="733672" y="577001"/>
                </a:lnTo>
                <a:cubicBezTo>
                  <a:pt x="721313" y="579473"/>
                  <a:pt x="699784" y="581549"/>
                  <a:pt x="689663" y="591670"/>
                </a:cubicBezTo>
                <a:cubicBezTo>
                  <a:pt x="681352" y="599981"/>
                  <a:pt x="670104" y="621010"/>
                  <a:pt x="670104" y="621010"/>
                </a:cubicBezTo>
                <a:cubicBezTo>
                  <a:pt x="676051" y="650743"/>
                  <a:pt x="680837" y="681595"/>
                  <a:pt x="694553" y="709027"/>
                </a:cubicBezTo>
                <a:cubicBezTo>
                  <a:pt x="698803" y="717528"/>
                  <a:pt x="704607" y="725168"/>
                  <a:pt x="709223" y="733476"/>
                </a:cubicBezTo>
                <a:cubicBezTo>
                  <a:pt x="712763" y="739848"/>
                  <a:pt x="715182" y="746827"/>
                  <a:pt x="719002" y="753035"/>
                </a:cubicBezTo>
                <a:cubicBezTo>
                  <a:pt x="750240" y="803798"/>
                  <a:pt x="738974" y="782952"/>
                  <a:pt x="763011" y="816603"/>
                </a:cubicBezTo>
                <a:cubicBezTo>
                  <a:pt x="766427" y="821385"/>
                  <a:pt x="769029" y="826758"/>
                  <a:pt x="772791" y="831273"/>
                </a:cubicBezTo>
                <a:cubicBezTo>
                  <a:pt x="777218" y="836585"/>
                  <a:pt x="783393" y="840350"/>
                  <a:pt x="787460" y="845942"/>
                </a:cubicBezTo>
                <a:cubicBezTo>
                  <a:pt x="796504" y="858378"/>
                  <a:pt x="803653" y="872088"/>
                  <a:pt x="811909" y="885061"/>
                </a:cubicBezTo>
                <a:cubicBezTo>
                  <a:pt x="815064" y="890019"/>
                  <a:pt x="821689" y="899730"/>
                  <a:pt x="821689" y="899730"/>
                </a:cubicBezTo>
                <a:cubicBezTo>
                  <a:pt x="832573" y="943265"/>
                  <a:pt x="831905" y="932392"/>
                  <a:pt x="821689" y="1007307"/>
                </a:cubicBezTo>
                <a:cubicBezTo>
                  <a:pt x="820704" y="1014529"/>
                  <a:pt x="815169" y="1020346"/>
                  <a:pt x="811909" y="1026866"/>
                </a:cubicBezTo>
                <a:cubicBezTo>
                  <a:pt x="802135" y="1075732"/>
                  <a:pt x="815831" y="1030763"/>
                  <a:pt x="792350" y="1065985"/>
                </a:cubicBezTo>
                <a:cubicBezTo>
                  <a:pt x="762949" y="1110087"/>
                  <a:pt x="816148" y="1049162"/>
                  <a:pt x="777680" y="1095324"/>
                </a:cubicBezTo>
                <a:cubicBezTo>
                  <a:pt x="773253" y="1100636"/>
                  <a:pt x="768323" y="1105566"/>
                  <a:pt x="763011" y="1109993"/>
                </a:cubicBezTo>
                <a:cubicBezTo>
                  <a:pt x="749612" y="1121159"/>
                  <a:pt x="720355" y="1133767"/>
                  <a:pt x="709223" y="1139333"/>
                </a:cubicBezTo>
                <a:cubicBezTo>
                  <a:pt x="680451" y="1153719"/>
                  <a:pt x="696567" y="1146811"/>
                  <a:pt x="660324" y="1158892"/>
                </a:cubicBezTo>
                <a:lnTo>
                  <a:pt x="645655" y="1163782"/>
                </a:lnTo>
                <a:cubicBezTo>
                  <a:pt x="632615" y="1162152"/>
                  <a:pt x="619498" y="1161052"/>
                  <a:pt x="606536" y="1158892"/>
                </a:cubicBezTo>
                <a:cubicBezTo>
                  <a:pt x="573246" y="1153344"/>
                  <a:pt x="564789" y="1150900"/>
                  <a:pt x="538078" y="1144222"/>
                </a:cubicBezTo>
                <a:cubicBezTo>
                  <a:pt x="533188" y="1140962"/>
                  <a:pt x="527564" y="1138598"/>
                  <a:pt x="523409" y="1134443"/>
                </a:cubicBezTo>
                <a:cubicBezTo>
                  <a:pt x="491921" y="1102955"/>
                  <a:pt x="527270" y="1125796"/>
                  <a:pt x="489180" y="1095324"/>
                </a:cubicBezTo>
                <a:cubicBezTo>
                  <a:pt x="480002" y="1087982"/>
                  <a:pt x="468152" y="1084076"/>
                  <a:pt x="459841" y="1075765"/>
                </a:cubicBezTo>
                <a:cubicBezTo>
                  <a:pt x="426346" y="1042270"/>
                  <a:pt x="438174" y="1057934"/>
                  <a:pt x="420722" y="1031756"/>
                </a:cubicBezTo>
                <a:cubicBezTo>
                  <a:pt x="389753" y="1033386"/>
                  <a:pt x="358279" y="1030843"/>
                  <a:pt x="327815" y="1036646"/>
                </a:cubicBezTo>
                <a:cubicBezTo>
                  <a:pt x="322042" y="1037746"/>
                  <a:pt x="321452" y="1046533"/>
                  <a:pt x="318036" y="1051315"/>
                </a:cubicBezTo>
                <a:cubicBezTo>
                  <a:pt x="313299" y="1057947"/>
                  <a:pt x="308848" y="1064844"/>
                  <a:pt x="303366" y="1070875"/>
                </a:cubicBezTo>
                <a:cubicBezTo>
                  <a:pt x="292512" y="1082814"/>
                  <a:pt x="280547" y="1093694"/>
                  <a:pt x="269137" y="1105104"/>
                </a:cubicBezTo>
                <a:cubicBezTo>
                  <a:pt x="264247" y="1109994"/>
                  <a:pt x="260398" y="1116215"/>
                  <a:pt x="254468" y="1119773"/>
                </a:cubicBezTo>
                <a:cubicBezTo>
                  <a:pt x="246318" y="1124663"/>
                  <a:pt x="238519" y="1130193"/>
                  <a:pt x="230018" y="1134443"/>
                </a:cubicBezTo>
                <a:cubicBezTo>
                  <a:pt x="189505" y="1154699"/>
                  <a:pt x="220519" y="1136418"/>
                  <a:pt x="190900" y="1149112"/>
                </a:cubicBezTo>
                <a:cubicBezTo>
                  <a:pt x="168432" y="1158741"/>
                  <a:pt x="172157" y="1161093"/>
                  <a:pt x="146891" y="1168672"/>
                </a:cubicBezTo>
                <a:cubicBezTo>
                  <a:pt x="138930" y="1171060"/>
                  <a:pt x="130592" y="1171931"/>
                  <a:pt x="122442" y="1173561"/>
                </a:cubicBezTo>
                <a:lnTo>
                  <a:pt x="5086" y="1168672"/>
                </a:lnTo>
                <a:cubicBezTo>
                  <a:pt x="-1504" y="1167354"/>
                  <a:pt x="196" y="1155833"/>
                  <a:pt x="196" y="1149112"/>
                </a:cubicBezTo>
                <a:cubicBezTo>
                  <a:pt x="196" y="1120274"/>
                  <a:pt x="4629" y="1101355"/>
                  <a:pt x="14865" y="1075765"/>
                </a:cubicBezTo>
                <a:cubicBezTo>
                  <a:pt x="17572" y="1068997"/>
                  <a:pt x="21938" y="1062973"/>
                  <a:pt x="24645" y="1056205"/>
                </a:cubicBezTo>
                <a:cubicBezTo>
                  <a:pt x="28474" y="1046634"/>
                  <a:pt x="31165" y="1036646"/>
                  <a:pt x="34425" y="1026866"/>
                </a:cubicBezTo>
                <a:cubicBezTo>
                  <a:pt x="36055" y="1021976"/>
                  <a:pt x="36456" y="1016486"/>
                  <a:pt x="39315" y="1012197"/>
                </a:cubicBezTo>
                <a:lnTo>
                  <a:pt x="58874" y="982858"/>
                </a:lnTo>
                <a:cubicBezTo>
                  <a:pt x="62134" y="977968"/>
                  <a:pt x="63764" y="971448"/>
                  <a:pt x="68654" y="968188"/>
                </a:cubicBezTo>
                <a:cubicBezTo>
                  <a:pt x="161168" y="906513"/>
                  <a:pt x="61020" y="969561"/>
                  <a:pt x="112662" y="943739"/>
                </a:cubicBezTo>
                <a:cubicBezTo>
                  <a:pt x="150578" y="924780"/>
                  <a:pt x="105131" y="941360"/>
                  <a:pt x="142001" y="929069"/>
                </a:cubicBezTo>
                <a:cubicBezTo>
                  <a:pt x="144492" y="926578"/>
                  <a:pt x="170653" y="909166"/>
                  <a:pt x="151781" y="899730"/>
                </a:cubicBezTo>
                <a:cubicBezTo>
                  <a:pt x="144492" y="896085"/>
                  <a:pt x="127332" y="903805"/>
                  <a:pt x="122442" y="90462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97300" y="1317625"/>
            <a:ext cx="1613169" cy="1521374"/>
            <a:chOff x="3770380" y="352271"/>
            <a:chExt cx="1613169" cy="1521374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576965" y="352271"/>
              <a:ext cx="0" cy="152137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770380" y="1112958"/>
              <a:ext cx="1613169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148341" y="1601922"/>
            <a:ext cx="927965" cy="1063353"/>
            <a:chOff x="2560562" y="1190098"/>
            <a:chExt cx="927965" cy="1063353"/>
          </a:xfrm>
        </p:grpSpPr>
        <p:sp>
          <p:nvSpPr>
            <p:cNvPr id="33" name="Isosceles Triangle 32"/>
            <p:cNvSpPr/>
            <p:nvPr/>
          </p:nvSpPr>
          <p:spPr>
            <a:xfrm>
              <a:off x="2789039" y="167026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840349" y="1378044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034101" y="1751192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3010551" y="21070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951222" y="1514687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3398527" y="154168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2795585" y="18573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3179955" y="15558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2612259" y="1833953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2945168" y="197924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3147538" y="201701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2754907" y="1245525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2917892" y="1190098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2705585" y="2003540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2560562" y="2163451"/>
              <a:ext cx="90000" cy="900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ecision Boundary"/>
          <p:cNvSpPr/>
          <p:nvPr/>
        </p:nvSpPr>
        <p:spPr>
          <a:xfrm>
            <a:off x="4093912" y="1534269"/>
            <a:ext cx="1115079" cy="1173561"/>
          </a:xfrm>
          <a:custGeom>
            <a:avLst/>
            <a:gdLst>
              <a:gd name="connsiteX0" fmla="*/ 122442 w 1115079"/>
              <a:gd name="connsiteY0" fmla="*/ 904620 h 1173561"/>
              <a:gd name="connsiteX1" fmla="*/ 122442 w 1115079"/>
              <a:gd name="connsiteY1" fmla="*/ 904620 h 1173561"/>
              <a:gd name="connsiteX2" fmla="*/ 102883 w 1115079"/>
              <a:gd name="connsiteY2" fmla="*/ 865501 h 1173561"/>
              <a:gd name="connsiteX3" fmla="*/ 88213 w 1115079"/>
              <a:gd name="connsiteY3" fmla="*/ 845942 h 1173561"/>
              <a:gd name="connsiteX4" fmla="*/ 83323 w 1115079"/>
              <a:gd name="connsiteY4" fmla="*/ 831273 h 1173561"/>
              <a:gd name="connsiteX5" fmla="*/ 73544 w 1115079"/>
              <a:gd name="connsiteY5" fmla="*/ 816603 h 1173561"/>
              <a:gd name="connsiteX6" fmla="*/ 63764 w 1115079"/>
              <a:gd name="connsiteY6" fmla="*/ 797044 h 1173561"/>
              <a:gd name="connsiteX7" fmla="*/ 58874 w 1115079"/>
              <a:gd name="connsiteY7" fmla="*/ 777484 h 1173561"/>
              <a:gd name="connsiteX8" fmla="*/ 53984 w 1115079"/>
              <a:gd name="connsiteY8" fmla="*/ 762815 h 1173561"/>
              <a:gd name="connsiteX9" fmla="*/ 49094 w 1115079"/>
              <a:gd name="connsiteY9" fmla="*/ 738366 h 1173561"/>
              <a:gd name="connsiteX10" fmla="*/ 53984 w 1115079"/>
              <a:gd name="connsiteY10" fmla="*/ 694357 h 1173561"/>
              <a:gd name="connsiteX11" fmla="*/ 63764 w 1115079"/>
              <a:gd name="connsiteY11" fmla="*/ 679688 h 1173561"/>
              <a:gd name="connsiteX12" fmla="*/ 186010 w 1115079"/>
              <a:gd name="connsiteY12" fmla="*/ 665018 h 1173561"/>
              <a:gd name="connsiteX13" fmla="*/ 215349 w 1115079"/>
              <a:gd name="connsiteY13" fmla="*/ 650349 h 1173561"/>
              <a:gd name="connsiteX14" fmla="*/ 234908 w 1115079"/>
              <a:gd name="connsiteY14" fmla="*/ 621010 h 1173561"/>
              <a:gd name="connsiteX15" fmla="*/ 259357 w 1115079"/>
              <a:gd name="connsiteY15" fmla="*/ 591670 h 1173561"/>
              <a:gd name="connsiteX16" fmla="*/ 278917 w 1115079"/>
              <a:gd name="connsiteY16" fmla="*/ 552552 h 1173561"/>
              <a:gd name="connsiteX17" fmla="*/ 288696 w 1115079"/>
              <a:gd name="connsiteY17" fmla="*/ 523213 h 1173561"/>
              <a:gd name="connsiteX18" fmla="*/ 293586 w 1115079"/>
              <a:gd name="connsiteY18" fmla="*/ 508543 h 1173561"/>
              <a:gd name="connsiteX19" fmla="*/ 303366 w 1115079"/>
              <a:gd name="connsiteY19" fmla="*/ 493874 h 1173561"/>
              <a:gd name="connsiteX20" fmla="*/ 308256 w 1115079"/>
              <a:gd name="connsiteY20" fmla="*/ 469424 h 1173561"/>
              <a:gd name="connsiteX21" fmla="*/ 313146 w 1115079"/>
              <a:gd name="connsiteY21" fmla="*/ 454755 h 1173561"/>
              <a:gd name="connsiteX22" fmla="*/ 308256 w 1115079"/>
              <a:gd name="connsiteY22" fmla="*/ 386297 h 1173561"/>
              <a:gd name="connsiteX23" fmla="*/ 269137 w 1115079"/>
              <a:gd name="connsiteY23" fmla="*/ 352068 h 1173561"/>
              <a:gd name="connsiteX24" fmla="*/ 239798 w 1115079"/>
              <a:gd name="connsiteY24" fmla="*/ 337399 h 1173561"/>
              <a:gd name="connsiteX25" fmla="*/ 225129 w 1115079"/>
              <a:gd name="connsiteY25" fmla="*/ 332509 h 1173561"/>
              <a:gd name="connsiteX26" fmla="*/ 210459 w 1115079"/>
              <a:gd name="connsiteY26" fmla="*/ 322729 h 1173561"/>
              <a:gd name="connsiteX27" fmla="*/ 176230 w 1115079"/>
              <a:gd name="connsiteY27" fmla="*/ 298280 h 1173561"/>
              <a:gd name="connsiteX28" fmla="*/ 156671 w 1115079"/>
              <a:gd name="connsiteY28" fmla="*/ 264051 h 1173561"/>
              <a:gd name="connsiteX29" fmla="*/ 146891 w 1115079"/>
              <a:gd name="connsiteY29" fmla="*/ 249382 h 1173561"/>
              <a:gd name="connsiteX30" fmla="*/ 142001 w 1115079"/>
              <a:gd name="connsiteY30" fmla="*/ 229822 h 1173561"/>
              <a:gd name="connsiteX31" fmla="*/ 146891 w 1115079"/>
              <a:gd name="connsiteY31" fmla="*/ 141805 h 1173561"/>
              <a:gd name="connsiteX32" fmla="*/ 176230 w 1115079"/>
              <a:gd name="connsiteY32" fmla="*/ 112466 h 1173561"/>
              <a:gd name="connsiteX33" fmla="*/ 200679 w 1115079"/>
              <a:gd name="connsiteY33" fmla="*/ 97797 h 1173561"/>
              <a:gd name="connsiteX34" fmla="*/ 254468 w 1115079"/>
              <a:gd name="connsiteY34" fmla="*/ 83127 h 1173561"/>
              <a:gd name="connsiteX35" fmla="*/ 278917 w 1115079"/>
              <a:gd name="connsiteY35" fmla="*/ 68458 h 1173561"/>
              <a:gd name="connsiteX36" fmla="*/ 318036 w 1115079"/>
              <a:gd name="connsiteY36" fmla="*/ 48898 h 1173561"/>
              <a:gd name="connsiteX37" fmla="*/ 337595 w 1115079"/>
              <a:gd name="connsiteY37" fmla="*/ 34229 h 1173561"/>
              <a:gd name="connsiteX38" fmla="*/ 366934 w 1115079"/>
              <a:gd name="connsiteY38" fmla="*/ 19559 h 1173561"/>
              <a:gd name="connsiteX39" fmla="*/ 396273 w 1115079"/>
              <a:gd name="connsiteY39" fmla="*/ 0 h 1173561"/>
              <a:gd name="connsiteX40" fmla="*/ 489180 w 1115079"/>
              <a:gd name="connsiteY40" fmla="*/ 4890 h 1173561"/>
              <a:gd name="connsiteX41" fmla="*/ 533188 w 1115079"/>
              <a:gd name="connsiteY41" fmla="*/ 34229 h 1173561"/>
              <a:gd name="connsiteX42" fmla="*/ 547858 w 1115079"/>
              <a:gd name="connsiteY42" fmla="*/ 44008 h 1173561"/>
              <a:gd name="connsiteX43" fmla="*/ 567417 w 1115079"/>
              <a:gd name="connsiteY43" fmla="*/ 83127 h 1173561"/>
              <a:gd name="connsiteX44" fmla="*/ 577197 w 1115079"/>
              <a:gd name="connsiteY44" fmla="*/ 97797 h 1173561"/>
              <a:gd name="connsiteX45" fmla="*/ 586977 w 1115079"/>
              <a:gd name="connsiteY45" fmla="*/ 127136 h 1173561"/>
              <a:gd name="connsiteX46" fmla="*/ 582087 w 1115079"/>
              <a:gd name="connsiteY46" fmla="*/ 215153 h 1173561"/>
              <a:gd name="connsiteX47" fmla="*/ 567417 w 1115079"/>
              <a:gd name="connsiteY47" fmla="*/ 249382 h 1173561"/>
              <a:gd name="connsiteX48" fmla="*/ 562528 w 1115079"/>
              <a:gd name="connsiteY48" fmla="*/ 264051 h 1173561"/>
              <a:gd name="connsiteX49" fmla="*/ 547858 w 1115079"/>
              <a:gd name="connsiteY49" fmla="*/ 298280 h 1173561"/>
              <a:gd name="connsiteX50" fmla="*/ 552748 w 1115079"/>
              <a:gd name="connsiteY50" fmla="*/ 347178 h 1173561"/>
              <a:gd name="connsiteX51" fmla="*/ 572307 w 1115079"/>
              <a:gd name="connsiteY51" fmla="*/ 356958 h 1173561"/>
              <a:gd name="connsiteX52" fmla="*/ 630985 w 1115079"/>
              <a:gd name="connsiteY52" fmla="*/ 366738 h 1173561"/>
              <a:gd name="connsiteX53" fmla="*/ 1051511 w 1115079"/>
              <a:gd name="connsiteY53" fmla="*/ 371628 h 1173561"/>
              <a:gd name="connsiteX54" fmla="*/ 1066181 w 1115079"/>
              <a:gd name="connsiteY54" fmla="*/ 376518 h 1173561"/>
              <a:gd name="connsiteX55" fmla="*/ 1095520 w 1115079"/>
              <a:gd name="connsiteY55" fmla="*/ 396077 h 1173561"/>
              <a:gd name="connsiteX56" fmla="*/ 1105300 w 1115079"/>
              <a:gd name="connsiteY56" fmla="*/ 410746 h 1173561"/>
              <a:gd name="connsiteX57" fmla="*/ 1115079 w 1115079"/>
              <a:gd name="connsiteY57" fmla="*/ 440085 h 1173561"/>
              <a:gd name="connsiteX58" fmla="*/ 1105300 w 1115079"/>
              <a:gd name="connsiteY58" fmla="*/ 488984 h 1173561"/>
              <a:gd name="connsiteX59" fmla="*/ 1100410 w 1115079"/>
              <a:gd name="connsiteY59" fmla="*/ 503653 h 1173561"/>
              <a:gd name="connsiteX60" fmla="*/ 1085740 w 1115079"/>
              <a:gd name="connsiteY60" fmla="*/ 518323 h 1173561"/>
              <a:gd name="connsiteX61" fmla="*/ 1071071 w 1115079"/>
              <a:gd name="connsiteY61" fmla="*/ 528103 h 1173561"/>
              <a:gd name="connsiteX62" fmla="*/ 1056401 w 1115079"/>
              <a:gd name="connsiteY62" fmla="*/ 532992 h 1173561"/>
              <a:gd name="connsiteX63" fmla="*/ 1036842 w 1115079"/>
              <a:gd name="connsiteY63" fmla="*/ 537882 h 1173561"/>
              <a:gd name="connsiteX64" fmla="*/ 1012393 w 1115079"/>
              <a:gd name="connsiteY64" fmla="*/ 542772 h 1173561"/>
              <a:gd name="connsiteX65" fmla="*/ 948825 w 1115079"/>
              <a:gd name="connsiteY65" fmla="*/ 562331 h 1173561"/>
              <a:gd name="connsiteX66" fmla="*/ 816799 w 1115079"/>
              <a:gd name="connsiteY66" fmla="*/ 572111 h 1173561"/>
              <a:gd name="connsiteX67" fmla="*/ 733672 w 1115079"/>
              <a:gd name="connsiteY67" fmla="*/ 577001 h 1173561"/>
              <a:gd name="connsiteX68" fmla="*/ 689663 w 1115079"/>
              <a:gd name="connsiteY68" fmla="*/ 591670 h 1173561"/>
              <a:gd name="connsiteX69" fmla="*/ 670104 w 1115079"/>
              <a:gd name="connsiteY69" fmla="*/ 621010 h 1173561"/>
              <a:gd name="connsiteX70" fmla="*/ 694553 w 1115079"/>
              <a:gd name="connsiteY70" fmla="*/ 709027 h 1173561"/>
              <a:gd name="connsiteX71" fmla="*/ 709223 w 1115079"/>
              <a:gd name="connsiteY71" fmla="*/ 733476 h 1173561"/>
              <a:gd name="connsiteX72" fmla="*/ 719002 w 1115079"/>
              <a:gd name="connsiteY72" fmla="*/ 753035 h 1173561"/>
              <a:gd name="connsiteX73" fmla="*/ 763011 w 1115079"/>
              <a:gd name="connsiteY73" fmla="*/ 816603 h 1173561"/>
              <a:gd name="connsiteX74" fmla="*/ 772791 w 1115079"/>
              <a:gd name="connsiteY74" fmla="*/ 831273 h 1173561"/>
              <a:gd name="connsiteX75" fmla="*/ 787460 w 1115079"/>
              <a:gd name="connsiteY75" fmla="*/ 845942 h 1173561"/>
              <a:gd name="connsiteX76" fmla="*/ 811909 w 1115079"/>
              <a:gd name="connsiteY76" fmla="*/ 885061 h 1173561"/>
              <a:gd name="connsiteX77" fmla="*/ 821689 w 1115079"/>
              <a:gd name="connsiteY77" fmla="*/ 899730 h 1173561"/>
              <a:gd name="connsiteX78" fmla="*/ 821689 w 1115079"/>
              <a:gd name="connsiteY78" fmla="*/ 1007307 h 1173561"/>
              <a:gd name="connsiteX79" fmla="*/ 811909 w 1115079"/>
              <a:gd name="connsiteY79" fmla="*/ 1026866 h 1173561"/>
              <a:gd name="connsiteX80" fmla="*/ 792350 w 1115079"/>
              <a:gd name="connsiteY80" fmla="*/ 1065985 h 1173561"/>
              <a:gd name="connsiteX81" fmla="*/ 777680 w 1115079"/>
              <a:gd name="connsiteY81" fmla="*/ 1095324 h 1173561"/>
              <a:gd name="connsiteX82" fmla="*/ 763011 w 1115079"/>
              <a:gd name="connsiteY82" fmla="*/ 1109993 h 1173561"/>
              <a:gd name="connsiteX83" fmla="*/ 709223 w 1115079"/>
              <a:gd name="connsiteY83" fmla="*/ 1139333 h 1173561"/>
              <a:gd name="connsiteX84" fmla="*/ 660324 w 1115079"/>
              <a:gd name="connsiteY84" fmla="*/ 1158892 h 1173561"/>
              <a:gd name="connsiteX85" fmla="*/ 645655 w 1115079"/>
              <a:gd name="connsiteY85" fmla="*/ 1163782 h 1173561"/>
              <a:gd name="connsiteX86" fmla="*/ 606536 w 1115079"/>
              <a:gd name="connsiteY86" fmla="*/ 1158892 h 1173561"/>
              <a:gd name="connsiteX87" fmla="*/ 538078 w 1115079"/>
              <a:gd name="connsiteY87" fmla="*/ 1144222 h 1173561"/>
              <a:gd name="connsiteX88" fmla="*/ 523409 w 1115079"/>
              <a:gd name="connsiteY88" fmla="*/ 1134443 h 1173561"/>
              <a:gd name="connsiteX89" fmla="*/ 489180 w 1115079"/>
              <a:gd name="connsiteY89" fmla="*/ 1095324 h 1173561"/>
              <a:gd name="connsiteX90" fmla="*/ 459841 w 1115079"/>
              <a:gd name="connsiteY90" fmla="*/ 1075765 h 1173561"/>
              <a:gd name="connsiteX91" fmla="*/ 420722 w 1115079"/>
              <a:gd name="connsiteY91" fmla="*/ 1031756 h 1173561"/>
              <a:gd name="connsiteX92" fmla="*/ 327815 w 1115079"/>
              <a:gd name="connsiteY92" fmla="*/ 1036646 h 1173561"/>
              <a:gd name="connsiteX93" fmla="*/ 318036 w 1115079"/>
              <a:gd name="connsiteY93" fmla="*/ 1051315 h 1173561"/>
              <a:gd name="connsiteX94" fmla="*/ 303366 w 1115079"/>
              <a:gd name="connsiteY94" fmla="*/ 1070875 h 1173561"/>
              <a:gd name="connsiteX95" fmla="*/ 269137 w 1115079"/>
              <a:gd name="connsiteY95" fmla="*/ 1105104 h 1173561"/>
              <a:gd name="connsiteX96" fmla="*/ 254468 w 1115079"/>
              <a:gd name="connsiteY96" fmla="*/ 1119773 h 1173561"/>
              <a:gd name="connsiteX97" fmla="*/ 230018 w 1115079"/>
              <a:gd name="connsiteY97" fmla="*/ 1134443 h 1173561"/>
              <a:gd name="connsiteX98" fmla="*/ 190900 w 1115079"/>
              <a:gd name="connsiteY98" fmla="*/ 1149112 h 1173561"/>
              <a:gd name="connsiteX99" fmla="*/ 146891 w 1115079"/>
              <a:gd name="connsiteY99" fmla="*/ 1168672 h 1173561"/>
              <a:gd name="connsiteX100" fmla="*/ 122442 w 1115079"/>
              <a:gd name="connsiteY100" fmla="*/ 1173561 h 1173561"/>
              <a:gd name="connsiteX101" fmla="*/ 5086 w 1115079"/>
              <a:gd name="connsiteY101" fmla="*/ 1168672 h 1173561"/>
              <a:gd name="connsiteX102" fmla="*/ 196 w 1115079"/>
              <a:gd name="connsiteY102" fmla="*/ 1149112 h 1173561"/>
              <a:gd name="connsiteX103" fmla="*/ 14865 w 1115079"/>
              <a:gd name="connsiteY103" fmla="*/ 1075765 h 1173561"/>
              <a:gd name="connsiteX104" fmla="*/ 24645 w 1115079"/>
              <a:gd name="connsiteY104" fmla="*/ 1056205 h 1173561"/>
              <a:gd name="connsiteX105" fmla="*/ 34425 w 1115079"/>
              <a:gd name="connsiteY105" fmla="*/ 1026866 h 1173561"/>
              <a:gd name="connsiteX106" fmla="*/ 39315 w 1115079"/>
              <a:gd name="connsiteY106" fmla="*/ 1012197 h 1173561"/>
              <a:gd name="connsiteX107" fmla="*/ 58874 w 1115079"/>
              <a:gd name="connsiteY107" fmla="*/ 982858 h 1173561"/>
              <a:gd name="connsiteX108" fmla="*/ 68654 w 1115079"/>
              <a:gd name="connsiteY108" fmla="*/ 968188 h 1173561"/>
              <a:gd name="connsiteX109" fmla="*/ 112662 w 1115079"/>
              <a:gd name="connsiteY109" fmla="*/ 943739 h 1173561"/>
              <a:gd name="connsiteX110" fmla="*/ 142001 w 1115079"/>
              <a:gd name="connsiteY110" fmla="*/ 929069 h 1173561"/>
              <a:gd name="connsiteX111" fmla="*/ 151781 w 1115079"/>
              <a:gd name="connsiteY111" fmla="*/ 899730 h 1173561"/>
              <a:gd name="connsiteX112" fmla="*/ 122442 w 1115079"/>
              <a:gd name="connsiteY112" fmla="*/ 904620 h 117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15079" h="1173561">
                <a:moveTo>
                  <a:pt x="122442" y="904620"/>
                </a:moveTo>
                <a:lnTo>
                  <a:pt x="122442" y="904620"/>
                </a:lnTo>
                <a:cubicBezTo>
                  <a:pt x="115922" y="891580"/>
                  <a:pt x="110229" y="878094"/>
                  <a:pt x="102883" y="865501"/>
                </a:cubicBezTo>
                <a:cubicBezTo>
                  <a:pt x="98777" y="858461"/>
                  <a:pt x="92257" y="853018"/>
                  <a:pt x="88213" y="845942"/>
                </a:cubicBezTo>
                <a:cubicBezTo>
                  <a:pt x="85656" y="841467"/>
                  <a:pt x="85628" y="835883"/>
                  <a:pt x="83323" y="831273"/>
                </a:cubicBezTo>
                <a:cubicBezTo>
                  <a:pt x="80695" y="826017"/>
                  <a:pt x="76460" y="821706"/>
                  <a:pt x="73544" y="816603"/>
                </a:cubicBezTo>
                <a:cubicBezTo>
                  <a:pt x="69928" y="810274"/>
                  <a:pt x="67024" y="803564"/>
                  <a:pt x="63764" y="797044"/>
                </a:cubicBezTo>
                <a:cubicBezTo>
                  <a:pt x="62134" y="790524"/>
                  <a:pt x="60720" y="783946"/>
                  <a:pt x="58874" y="777484"/>
                </a:cubicBezTo>
                <a:cubicBezTo>
                  <a:pt x="57458" y="772528"/>
                  <a:pt x="55234" y="767815"/>
                  <a:pt x="53984" y="762815"/>
                </a:cubicBezTo>
                <a:cubicBezTo>
                  <a:pt x="51968" y="754752"/>
                  <a:pt x="50724" y="746516"/>
                  <a:pt x="49094" y="738366"/>
                </a:cubicBezTo>
                <a:cubicBezTo>
                  <a:pt x="50724" y="723696"/>
                  <a:pt x="50404" y="708676"/>
                  <a:pt x="53984" y="694357"/>
                </a:cubicBezTo>
                <a:cubicBezTo>
                  <a:pt x="55409" y="688656"/>
                  <a:pt x="58780" y="682803"/>
                  <a:pt x="63764" y="679688"/>
                </a:cubicBezTo>
                <a:cubicBezTo>
                  <a:pt x="92582" y="661677"/>
                  <a:pt x="172880" y="665709"/>
                  <a:pt x="186010" y="665018"/>
                </a:cubicBezTo>
                <a:cubicBezTo>
                  <a:pt x="196472" y="661530"/>
                  <a:pt x="207544" y="659269"/>
                  <a:pt x="215349" y="650349"/>
                </a:cubicBezTo>
                <a:cubicBezTo>
                  <a:pt x="223089" y="641504"/>
                  <a:pt x="226597" y="629321"/>
                  <a:pt x="234908" y="621010"/>
                </a:cubicBezTo>
                <a:cubicBezTo>
                  <a:pt x="245725" y="610193"/>
                  <a:pt x="252548" y="605289"/>
                  <a:pt x="259357" y="591670"/>
                </a:cubicBezTo>
                <a:cubicBezTo>
                  <a:pt x="283275" y="543833"/>
                  <a:pt x="256263" y="586530"/>
                  <a:pt x="278917" y="552552"/>
                </a:cubicBezTo>
                <a:lnTo>
                  <a:pt x="288696" y="523213"/>
                </a:lnTo>
                <a:cubicBezTo>
                  <a:pt x="290326" y="518323"/>
                  <a:pt x="290727" y="512832"/>
                  <a:pt x="293586" y="508543"/>
                </a:cubicBezTo>
                <a:lnTo>
                  <a:pt x="303366" y="493874"/>
                </a:lnTo>
                <a:cubicBezTo>
                  <a:pt x="304996" y="485724"/>
                  <a:pt x="306240" y="477487"/>
                  <a:pt x="308256" y="469424"/>
                </a:cubicBezTo>
                <a:cubicBezTo>
                  <a:pt x="309506" y="464424"/>
                  <a:pt x="313146" y="459909"/>
                  <a:pt x="313146" y="454755"/>
                </a:cubicBezTo>
                <a:cubicBezTo>
                  <a:pt x="313146" y="431878"/>
                  <a:pt x="312232" y="408826"/>
                  <a:pt x="308256" y="386297"/>
                </a:cubicBezTo>
                <a:cubicBezTo>
                  <a:pt x="305760" y="372155"/>
                  <a:pt x="275756" y="354275"/>
                  <a:pt x="269137" y="352068"/>
                </a:cubicBezTo>
                <a:cubicBezTo>
                  <a:pt x="232267" y="339777"/>
                  <a:pt x="277714" y="356356"/>
                  <a:pt x="239798" y="337399"/>
                </a:cubicBezTo>
                <a:cubicBezTo>
                  <a:pt x="235188" y="335094"/>
                  <a:pt x="229739" y="334814"/>
                  <a:pt x="225129" y="332509"/>
                </a:cubicBezTo>
                <a:cubicBezTo>
                  <a:pt x="219872" y="329881"/>
                  <a:pt x="215241" y="326145"/>
                  <a:pt x="210459" y="322729"/>
                </a:cubicBezTo>
                <a:cubicBezTo>
                  <a:pt x="168002" y="292403"/>
                  <a:pt x="210803" y="321329"/>
                  <a:pt x="176230" y="298280"/>
                </a:cubicBezTo>
                <a:cubicBezTo>
                  <a:pt x="152398" y="262532"/>
                  <a:pt x="181495" y="307491"/>
                  <a:pt x="156671" y="264051"/>
                </a:cubicBezTo>
                <a:cubicBezTo>
                  <a:pt x="153755" y="258949"/>
                  <a:pt x="150151" y="254272"/>
                  <a:pt x="146891" y="249382"/>
                </a:cubicBezTo>
                <a:cubicBezTo>
                  <a:pt x="145261" y="242862"/>
                  <a:pt x="142001" y="236543"/>
                  <a:pt x="142001" y="229822"/>
                </a:cubicBezTo>
                <a:cubicBezTo>
                  <a:pt x="142001" y="200438"/>
                  <a:pt x="142735" y="170894"/>
                  <a:pt x="146891" y="141805"/>
                </a:cubicBezTo>
                <a:cubicBezTo>
                  <a:pt x="148542" y="130247"/>
                  <a:pt x="169512" y="116945"/>
                  <a:pt x="176230" y="112466"/>
                </a:cubicBezTo>
                <a:cubicBezTo>
                  <a:pt x="184138" y="107194"/>
                  <a:pt x="192027" y="101730"/>
                  <a:pt x="200679" y="97797"/>
                </a:cubicBezTo>
                <a:cubicBezTo>
                  <a:pt x="220179" y="88933"/>
                  <a:pt x="234199" y="87181"/>
                  <a:pt x="254468" y="83127"/>
                </a:cubicBezTo>
                <a:cubicBezTo>
                  <a:pt x="262618" y="78237"/>
                  <a:pt x="270549" y="72964"/>
                  <a:pt x="278917" y="68458"/>
                </a:cubicBezTo>
                <a:cubicBezTo>
                  <a:pt x="291753" y="61546"/>
                  <a:pt x="305443" y="56244"/>
                  <a:pt x="318036" y="48898"/>
                </a:cubicBezTo>
                <a:cubicBezTo>
                  <a:pt x="325075" y="44792"/>
                  <a:pt x="330607" y="38422"/>
                  <a:pt x="337595" y="34229"/>
                </a:cubicBezTo>
                <a:cubicBezTo>
                  <a:pt x="346971" y="28603"/>
                  <a:pt x="357489" y="25068"/>
                  <a:pt x="366934" y="19559"/>
                </a:cubicBezTo>
                <a:cubicBezTo>
                  <a:pt x="377087" y="13637"/>
                  <a:pt x="396273" y="0"/>
                  <a:pt x="396273" y="0"/>
                </a:cubicBezTo>
                <a:cubicBezTo>
                  <a:pt x="427242" y="1630"/>
                  <a:pt x="458558" y="-9"/>
                  <a:pt x="489180" y="4890"/>
                </a:cubicBezTo>
                <a:cubicBezTo>
                  <a:pt x="515538" y="9107"/>
                  <a:pt x="516585" y="20394"/>
                  <a:pt x="533188" y="34229"/>
                </a:cubicBezTo>
                <a:cubicBezTo>
                  <a:pt x="537703" y="37991"/>
                  <a:pt x="542968" y="40748"/>
                  <a:pt x="547858" y="44008"/>
                </a:cubicBezTo>
                <a:cubicBezTo>
                  <a:pt x="570517" y="77996"/>
                  <a:pt x="543493" y="35277"/>
                  <a:pt x="567417" y="83127"/>
                </a:cubicBezTo>
                <a:cubicBezTo>
                  <a:pt x="570045" y="88384"/>
                  <a:pt x="574810" y="92427"/>
                  <a:pt x="577197" y="97797"/>
                </a:cubicBezTo>
                <a:cubicBezTo>
                  <a:pt x="581384" y="107217"/>
                  <a:pt x="586977" y="127136"/>
                  <a:pt x="586977" y="127136"/>
                </a:cubicBezTo>
                <a:cubicBezTo>
                  <a:pt x="585347" y="156475"/>
                  <a:pt x="584873" y="185901"/>
                  <a:pt x="582087" y="215153"/>
                </a:cubicBezTo>
                <a:cubicBezTo>
                  <a:pt x="581151" y="224981"/>
                  <a:pt x="570650" y="241839"/>
                  <a:pt x="567417" y="249382"/>
                </a:cubicBezTo>
                <a:cubicBezTo>
                  <a:pt x="565387" y="254119"/>
                  <a:pt x="564558" y="259314"/>
                  <a:pt x="562528" y="264051"/>
                </a:cubicBezTo>
                <a:cubicBezTo>
                  <a:pt x="544396" y="306360"/>
                  <a:pt x="559329" y="263870"/>
                  <a:pt x="547858" y="298280"/>
                </a:cubicBezTo>
                <a:cubicBezTo>
                  <a:pt x="549488" y="314579"/>
                  <a:pt x="546448" y="332057"/>
                  <a:pt x="552748" y="347178"/>
                </a:cubicBezTo>
                <a:cubicBezTo>
                  <a:pt x="555552" y="353907"/>
                  <a:pt x="565607" y="354087"/>
                  <a:pt x="572307" y="356958"/>
                </a:cubicBezTo>
                <a:cubicBezTo>
                  <a:pt x="590486" y="364749"/>
                  <a:pt x="611901" y="366336"/>
                  <a:pt x="630985" y="366738"/>
                </a:cubicBezTo>
                <a:lnTo>
                  <a:pt x="1051511" y="371628"/>
                </a:lnTo>
                <a:cubicBezTo>
                  <a:pt x="1056401" y="373258"/>
                  <a:pt x="1061675" y="374015"/>
                  <a:pt x="1066181" y="376518"/>
                </a:cubicBezTo>
                <a:cubicBezTo>
                  <a:pt x="1076456" y="382226"/>
                  <a:pt x="1095520" y="396077"/>
                  <a:pt x="1095520" y="396077"/>
                </a:cubicBezTo>
                <a:cubicBezTo>
                  <a:pt x="1098780" y="400967"/>
                  <a:pt x="1102913" y="405376"/>
                  <a:pt x="1105300" y="410746"/>
                </a:cubicBezTo>
                <a:cubicBezTo>
                  <a:pt x="1109487" y="420166"/>
                  <a:pt x="1115079" y="440085"/>
                  <a:pt x="1115079" y="440085"/>
                </a:cubicBezTo>
                <a:cubicBezTo>
                  <a:pt x="1111237" y="463141"/>
                  <a:pt x="1111136" y="468558"/>
                  <a:pt x="1105300" y="488984"/>
                </a:cubicBezTo>
                <a:cubicBezTo>
                  <a:pt x="1103884" y="493940"/>
                  <a:pt x="1103269" y="499364"/>
                  <a:pt x="1100410" y="503653"/>
                </a:cubicBezTo>
                <a:cubicBezTo>
                  <a:pt x="1096574" y="509407"/>
                  <a:pt x="1091053" y="513896"/>
                  <a:pt x="1085740" y="518323"/>
                </a:cubicBezTo>
                <a:cubicBezTo>
                  <a:pt x="1081225" y="522085"/>
                  <a:pt x="1076327" y="525475"/>
                  <a:pt x="1071071" y="528103"/>
                </a:cubicBezTo>
                <a:cubicBezTo>
                  <a:pt x="1066461" y="530408"/>
                  <a:pt x="1061357" y="531576"/>
                  <a:pt x="1056401" y="532992"/>
                </a:cubicBezTo>
                <a:cubicBezTo>
                  <a:pt x="1049939" y="534838"/>
                  <a:pt x="1043402" y="536424"/>
                  <a:pt x="1036842" y="537882"/>
                </a:cubicBezTo>
                <a:cubicBezTo>
                  <a:pt x="1028729" y="539685"/>
                  <a:pt x="1020411" y="540585"/>
                  <a:pt x="1012393" y="542772"/>
                </a:cubicBezTo>
                <a:cubicBezTo>
                  <a:pt x="983152" y="550747"/>
                  <a:pt x="979896" y="556117"/>
                  <a:pt x="948825" y="562331"/>
                </a:cubicBezTo>
                <a:cubicBezTo>
                  <a:pt x="914311" y="569234"/>
                  <a:pt x="839342" y="570859"/>
                  <a:pt x="816799" y="572111"/>
                </a:cubicBezTo>
                <a:lnTo>
                  <a:pt x="733672" y="577001"/>
                </a:lnTo>
                <a:cubicBezTo>
                  <a:pt x="721313" y="579473"/>
                  <a:pt x="699784" y="581549"/>
                  <a:pt x="689663" y="591670"/>
                </a:cubicBezTo>
                <a:cubicBezTo>
                  <a:pt x="681352" y="599981"/>
                  <a:pt x="670104" y="621010"/>
                  <a:pt x="670104" y="621010"/>
                </a:cubicBezTo>
                <a:cubicBezTo>
                  <a:pt x="676051" y="650743"/>
                  <a:pt x="680837" y="681595"/>
                  <a:pt x="694553" y="709027"/>
                </a:cubicBezTo>
                <a:cubicBezTo>
                  <a:pt x="698803" y="717528"/>
                  <a:pt x="704607" y="725168"/>
                  <a:pt x="709223" y="733476"/>
                </a:cubicBezTo>
                <a:cubicBezTo>
                  <a:pt x="712763" y="739848"/>
                  <a:pt x="715182" y="746827"/>
                  <a:pt x="719002" y="753035"/>
                </a:cubicBezTo>
                <a:cubicBezTo>
                  <a:pt x="750240" y="803798"/>
                  <a:pt x="738974" y="782952"/>
                  <a:pt x="763011" y="816603"/>
                </a:cubicBezTo>
                <a:cubicBezTo>
                  <a:pt x="766427" y="821385"/>
                  <a:pt x="769029" y="826758"/>
                  <a:pt x="772791" y="831273"/>
                </a:cubicBezTo>
                <a:cubicBezTo>
                  <a:pt x="777218" y="836585"/>
                  <a:pt x="783393" y="840350"/>
                  <a:pt x="787460" y="845942"/>
                </a:cubicBezTo>
                <a:cubicBezTo>
                  <a:pt x="796504" y="858378"/>
                  <a:pt x="803653" y="872088"/>
                  <a:pt x="811909" y="885061"/>
                </a:cubicBezTo>
                <a:cubicBezTo>
                  <a:pt x="815064" y="890019"/>
                  <a:pt x="821689" y="899730"/>
                  <a:pt x="821689" y="899730"/>
                </a:cubicBezTo>
                <a:cubicBezTo>
                  <a:pt x="832573" y="943265"/>
                  <a:pt x="831905" y="932392"/>
                  <a:pt x="821689" y="1007307"/>
                </a:cubicBezTo>
                <a:cubicBezTo>
                  <a:pt x="820704" y="1014529"/>
                  <a:pt x="815169" y="1020346"/>
                  <a:pt x="811909" y="1026866"/>
                </a:cubicBezTo>
                <a:cubicBezTo>
                  <a:pt x="802135" y="1075732"/>
                  <a:pt x="815831" y="1030763"/>
                  <a:pt x="792350" y="1065985"/>
                </a:cubicBezTo>
                <a:cubicBezTo>
                  <a:pt x="762949" y="1110087"/>
                  <a:pt x="816148" y="1049162"/>
                  <a:pt x="777680" y="1095324"/>
                </a:cubicBezTo>
                <a:cubicBezTo>
                  <a:pt x="773253" y="1100636"/>
                  <a:pt x="768323" y="1105566"/>
                  <a:pt x="763011" y="1109993"/>
                </a:cubicBezTo>
                <a:cubicBezTo>
                  <a:pt x="749612" y="1121159"/>
                  <a:pt x="720355" y="1133767"/>
                  <a:pt x="709223" y="1139333"/>
                </a:cubicBezTo>
                <a:cubicBezTo>
                  <a:pt x="680451" y="1153719"/>
                  <a:pt x="696567" y="1146811"/>
                  <a:pt x="660324" y="1158892"/>
                </a:cubicBezTo>
                <a:lnTo>
                  <a:pt x="645655" y="1163782"/>
                </a:lnTo>
                <a:cubicBezTo>
                  <a:pt x="632615" y="1162152"/>
                  <a:pt x="619498" y="1161052"/>
                  <a:pt x="606536" y="1158892"/>
                </a:cubicBezTo>
                <a:cubicBezTo>
                  <a:pt x="573246" y="1153344"/>
                  <a:pt x="564789" y="1150900"/>
                  <a:pt x="538078" y="1144222"/>
                </a:cubicBezTo>
                <a:cubicBezTo>
                  <a:pt x="533188" y="1140962"/>
                  <a:pt x="527564" y="1138598"/>
                  <a:pt x="523409" y="1134443"/>
                </a:cubicBezTo>
                <a:cubicBezTo>
                  <a:pt x="491921" y="1102955"/>
                  <a:pt x="527270" y="1125796"/>
                  <a:pt x="489180" y="1095324"/>
                </a:cubicBezTo>
                <a:cubicBezTo>
                  <a:pt x="480002" y="1087982"/>
                  <a:pt x="468152" y="1084076"/>
                  <a:pt x="459841" y="1075765"/>
                </a:cubicBezTo>
                <a:cubicBezTo>
                  <a:pt x="426346" y="1042270"/>
                  <a:pt x="438174" y="1057934"/>
                  <a:pt x="420722" y="1031756"/>
                </a:cubicBezTo>
                <a:cubicBezTo>
                  <a:pt x="389753" y="1033386"/>
                  <a:pt x="358279" y="1030843"/>
                  <a:pt x="327815" y="1036646"/>
                </a:cubicBezTo>
                <a:cubicBezTo>
                  <a:pt x="322042" y="1037746"/>
                  <a:pt x="321452" y="1046533"/>
                  <a:pt x="318036" y="1051315"/>
                </a:cubicBezTo>
                <a:cubicBezTo>
                  <a:pt x="313299" y="1057947"/>
                  <a:pt x="308848" y="1064844"/>
                  <a:pt x="303366" y="1070875"/>
                </a:cubicBezTo>
                <a:cubicBezTo>
                  <a:pt x="292512" y="1082814"/>
                  <a:pt x="280547" y="1093694"/>
                  <a:pt x="269137" y="1105104"/>
                </a:cubicBezTo>
                <a:cubicBezTo>
                  <a:pt x="264247" y="1109994"/>
                  <a:pt x="260398" y="1116215"/>
                  <a:pt x="254468" y="1119773"/>
                </a:cubicBezTo>
                <a:cubicBezTo>
                  <a:pt x="246318" y="1124663"/>
                  <a:pt x="238519" y="1130193"/>
                  <a:pt x="230018" y="1134443"/>
                </a:cubicBezTo>
                <a:cubicBezTo>
                  <a:pt x="189505" y="1154699"/>
                  <a:pt x="220519" y="1136418"/>
                  <a:pt x="190900" y="1149112"/>
                </a:cubicBezTo>
                <a:cubicBezTo>
                  <a:pt x="168432" y="1158741"/>
                  <a:pt x="172157" y="1161093"/>
                  <a:pt x="146891" y="1168672"/>
                </a:cubicBezTo>
                <a:cubicBezTo>
                  <a:pt x="138930" y="1171060"/>
                  <a:pt x="130592" y="1171931"/>
                  <a:pt x="122442" y="1173561"/>
                </a:cubicBezTo>
                <a:lnTo>
                  <a:pt x="5086" y="1168672"/>
                </a:lnTo>
                <a:cubicBezTo>
                  <a:pt x="-1504" y="1167354"/>
                  <a:pt x="196" y="1155833"/>
                  <a:pt x="196" y="1149112"/>
                </a:cubicBezTo>
                <a:cubicBezTo>
                  <a:pt x="196" y="1120274"/>
                  <a:pt x="4629" y="1101355"/>
                  <a:pt x="14865" y="1075765"/>
                </a:cubicBezTo>
                <a:cubicBezTo>
                  <a:pt x="17572" y="1068997"/>
                  <a:pt x="21938" y="1062973"/>
                  <a:pt x="24645" y="1056205"/>
                </a:cubicBezTo>
                <a:cubicBezTo>
                  <a:pt x="28474" y="1046634"/>
                  <a:pt x="31165" y="1036646"/>
                  <a:pt x="34425" y="1026866"/>
                </a:cubicBezTo>
                <a:cubicBezTo>
                  <a:pt x="36055" y="1021976"/>
                  <a:pt x="36456" y="1016486"/>
                  <a:pt x="39315" y="1012197"/>
                </a:cubicBezTo>
                <a:lnTo>
                  <a:pt x="58874" y="982858"/>
                </a:lnTo>
                <a:cubicBezTo>
                  <a:pt x="62134" y="977968"/>
                  <a:pt x="63764" y="971448"/>
                  <a:pt x="68654" y="968188"/>
                </a:cubicBezTo>
                <a:cubicBezTo>
                  <a:pt x="161168" y="906513"/>
                  <a:pt x="61020" y="969561"/>
                  <a:pt x="112662" y="943739"/>
                </a:cubicBezTo>
                <a:cubicBezTo>
                  <a:pt x="150578" y="924780"/>
                  <a:pt x="105131" y="941360"/>
                  <a:pt x="142001" y="929069"/>
                </a:cubicBezTo>
                <a:cubicBezTo>
                  <a:pt x="144492" y="926578"/>
                  <a:pt x="170653" y="909166"/>
                  <a:pt x="151781" y="899730"/>
                </a:cubicBezTo>
                <a:cubicBezTo>
                  <a:pt x="144492" y="896085"/>
                  <a:pt x="127332" y="903805"/>
                  <a:pt x="122442" y="904620"/>
                </a:cubicBezTo>
                <a:close/>
              </a:path>
            </a:pathLst>
          </a:cu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884986" y="1413280"/>
            <a:ext cx="1437798" cy="1425719"/>
            <a:chOff x="2284884" y="1002740"/>
            <a:chExt cx="1437798" cy="1425719"/>
          </a:xfrm>
        </p:grpSpPr>
        <p:sp>
          <p:nvSpPr>
            <p:cNvPr id="12" name="Oval 11"/>
            <p:cNvSpPr/>
            <p:nvPr/>
          </p:nvSpPr>
          <p:spPr>
            <a:xfrm>
              <a:off x="2390554" y="197114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98300" y="171050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1207" y="19345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702259" y="105153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625482" y="162524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7666" y="18697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06396" y="228371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90332" y="199721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45926" y="131762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102702" y="137379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80368" y="1002740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71500" y="177846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135182" y="12163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37752" y="1170298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493355" y="2344233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84884" y="221247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43413" y="176640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882" y="150209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03900" y="139382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042456" y="1025376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38418" y="211766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325219" y="2254735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460955" y="1469692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693737" y="1554281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585762" y="166687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63037" y="146314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867575" y="223590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860045" y="2363659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84304" y="2338284"/>
              <a:ext cx="64800" cy="64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Legend"/>
          <p:cNvGrpSpPr/>
          <p:nvPr/>
        </p:nvGrpSpPr>
        <p:grpSpPr>
          <a:xfrm>
            <a:off x="3275813" y="2286608"/>
            <a:ext cx="588615" cy="403691"/>
            <a:chOff x="5096714" y="2126316"/>
            <a:chExt cx="588615" cy="403691"/>
          </a:xfrm>
        </p:grpSpPr>
        <p:sp>
          <p:nvSpPr>
            <p:cNvPr id="48" name="Oval 47"/>
            <p:cNvSpPr/>
            <p:nvPr/>
          </p:nvSpPr>
          <p:spPr>
            <a:xfrm>
              <a:off x="5096714" y="223202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5096716" y="238187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147874" y="2126316"/>
                  <a:ext cx="53745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10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126316"/>
                  <a:ext cx="537455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147874" y="2283786"/>
                  <a:ext cx="53745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10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283786"/>
                  <a:ext cx="537455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tangle 64"/>
          <p:cNvSpPr/>
          <p:nvPr/>
        </p:nvSpPr>
        <p:spPr>
          <a:xfrm>
            <a:off x="3011922" y="410946"/>
            <a:ext cx="269037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>
                <a:solidFill>
                  <a:srgbClr val="35444F"/>
                </a:solidFill>
                <a:latin typeface="Trebuchet MS"/>
              </a:rPr>
              <a:t>In Logistic Regression, </a:t>
            </a: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using the same technique we can get </a:t>
            </a:r>
            <a:r>
              <a:rPr lang="en-ZA" sz="1100" spc="-55" dirty="0">
                <a:solidFill>
                  <a:srgbClr val="35444F"/>
                </a:solidFill>
                <a:latin typeface="Trebuchet MS"/>
              </a:rPr>
              <a:t>virtually any kind of complex non-linear decision boundary by adding non-linear features to </a:t>
            </a:r>
            <a:r>
              <a:rPr lang="en-ZA" sz="1100" b="1" spc="-55" dirty="0">
                <a:solidFill>
                  <a:srgbClr val="35444F"/>
                </a:solidFill>
                <a:latin typeface="Trebuchet MS"/>
              </a:rPr>
              <a:t>SEPARATE</a:t>
            </a:r>
            <a:r>
              <a:rPr lang="en-ZA" sz="1100" spc="-55" dirty="0">
                <a:solidFill>
                  <a:srgbClr val="35444F"/>
                </a:solidFill>
                <a:latin typeface="Trebuchet MS"/>
              </a:rPr>
              <a:t> the data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882900" y="773639"/>
            <a:ext cx="0" cy="229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447599" y="1317625"/>
            <a:ext cx="1952374" cy="1521374"/>
            <a:chOff x="3229697" y="352271"/>
            <a:chExt cx="1952374" cy="1521374"/>
          </a:xfrm>
        </p:grpSpPr>
        <p:cxnSp>
          <p:nvCxnSpPr>
            <p:cNvPr id="124" name="Straight Arrow Connector 123"/>
            <p:cNvCxnSpPr/>
            <p:nvPr/>
          </p:nvCxnSpPr>
          <p:spPr>
            <a:xfrm flipV="1">
              <a:off x="3378998" y="352271"/>
              <a:ext cx="0" cy="152137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3229697" y="1742476"/>
              <a:ext cx="195237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Oval 143"/>
          <p:cNvSpPr/>
          <p:nvPr/>
        </p:nvSpPr>
        <p:spPr>
          <a:xfrm>
            <a:off x="1038868" y="2257087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150206" y="2219879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233011" y="1494476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142172" y="1751932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527113" y="1462076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276380" y="2461361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959433" y="2424238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2360546" y="1354448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1853757" y="1798450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2007367" y="1902058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927853" y="2548444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85392" y="2566698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752931" y="1971145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2227866" y="1679739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2073884" y="1571472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1660179" y="2169812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08663" y="2493761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238398" y="2327927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436125" y="2407182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430029" y="2541306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647921" y="2409364"/>
            <a:ext cx="64800" cy="64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8"/>
          <p:cNvSpPr/>
          <p:nvPr/>
        </p:nvSpPr>
        <p:spPr>
          <a:xfrm>
            <a:off x="712694" y="1156447"/>
            <a:ext cx="2023782" cy="1452282"/>
          </a:xfrm>
          <a:custGeom>
            <a:avLst/>
            <a:gdLst>
              <a:gd name="connsiteX0" fmla="*/ 0 w 2023782"/>
              <a:gd name="connsiteY0" fmla="*/ 1452282 h 1452282"/>
              <a:gd name="connsiteX1" fmla="*/ 73959 w 2023782"/>
              <a:gd name="connsiteY1" fmla="*/ 1398494 h 1452282"/>
              <a:gd name="connsiteX2" fmla="*/ 94130 w 2023782"/>
              <a:gd name="connsiteY2" fmla="*/ 1385047 h 1452282"/>
              <a:gd name="connsiteX3" fmla="*/ 114300 w 2023782"/>
              <a:gd name="connsiteY3" fmla="*/ 1371600 h 1452282"/>
              <a:gd name="connsiteX4" fmla="*/ 134471 w 2023782"/>
              <a:gd name="connsiteY4" fmla="*/ 1364877 h 1452282"/>
              <a:gd name="connsiteX5" fmla="*/ 188259 w 2023782"/>
              <a:gd name="connsiteY5" fmla="*/ 1371600 h 1452282"/>
              <a:gd name="connsiteX6" fmla="*/ 208430 w 2023782"/>
              <a:gd name="connsiteY6" fmla="*/ 1378324 h 1452282"/>
              <a:gd name="connsiteX7" fmla="*/ 215153 w 2023782"/>
              <a:gd name="connsiteY7" fmla="*/ 1398494 h 1452282"/>
              <a:gd name="connsiteX8" fmla="*/ 228600 w 2023782"/>
              <a:gd name="connsiteY8" fmla="*/ 1418665 h 1452282"/>
              <a:gd name="connsiteX9" fmla="*/ 248771 w 2023782"/>
              <a:gd name="connsiteY9" fmla="*/ 1411941 h 1452282"/>
              <a:gd name="connsiteX10" fmla="*/ 255494 w 2023782"/>
              <a:gd name="connsiteY10" fmla="*/ 1378324 h 1452282"/>
              <a:gd name="connsiteX11" fmla="*/ 262218 w 2023782"/>
              <a:gd name="connsiteY11" fmla="*/ 1358153 h 1452282"/>
              <a:gd name="connsiteX12" fmla="*/ 268941 w 2023782"/>
              <a:gd name="connsiteY12" fmla="*/ 1331259 h 1452282"/>
              <a:gd name="connsiteX13" fmla="*/ 275665 w 2023782"/>
              <a:gd name="connsiteY13" fmla="*/ 1311088 h 1452282"/>
              <a:gd name="connsiteX14" fmla="*/ 295835 w 2023782"/>
              <a:gd name="connsiteY14" fmla="*/ 1297641 h 1452282"/>
              <a:gd name="connsiteX15" fmla="*/ 309282 w 2023782"/>
              <a:gd name="connsiteY15" fmla="*/ 1277471 h 1452282"/>
              <a:gd name="connsiteX16" fmla="*/ 322730 w 2023782"/>
              <a:gd name="connsiteY16" fmla="*/ 1264024 h 1452282"/>
              <a:gd name="connsiteX17" fmla="*/ 329453 w 2023782"/>
              <a:gd name="connsiteY17" fmla="*/ 1243853 h 1452282"/>
              <a:gd name="connsiteX18" fmla="*/ 342900 w 2023782"/>
              <a:gd name="connsiteY18" fmla="*/ 1223682 h 1452282"/>
              <a:gd name="connsiteX19" fmla="*/ 349624 w 2023782"/>
              <a:gd name="connsiteY19" fmla="*/ 1203512 h 1452282"/>
              <a:gd name="connsiteX20" fmla="*/ 376518 w 2023782"/>
              <a:gd name="connsiteY20" fmla="*/ 1163171 h 1452282"/>
              <a:gd name="connsiteX21" fmla="*/ 389965 w 2023782"/>
              <a:gd name="connsiteY21" fmla="*/ 1143000 h 1452282"/>
              <a:gd name="connsiteX22" fmla="*/ 423582 w 2023782"/>
              <a:gd name="connsiteY22" fmla="*/ 1082488 h 1452282"/>
              <a:gd name="connsiteX23" fmla="*/ 443753 w 2023782"/>
              <a:gd name="connsiteY23" fmla="*/ 1075765 h 1452282"/>
              <a:gd name="connsiteX24" fmla="*/ 510988 w 2023782"/>
              <a:gd name="connsiteY24" fmla="*/ 1082488 h 1452282"/>
              <a:gd name="connsiteX25" fmla="*/ 524435 w 2023782"/>
              <a:gd name="connsiteY25" fmla="*/ 1102659 h 1452282"/>
              <a:gd name="connsiteX26" fmla="*/ 537882 w 2023782"/>
              <a:gd name="connsiteY26" fmla="*/ 1143000 h 1452282"/>
              <a:gd name="connsiteX27" fmla="*/ 544606 w 2023782"/>
              <a:gd name="connsiteY27" fmla="*/ 1163171 h 1452282"/>
              <a:gd name="connsiteX28" fmla="*/ 551330 w 2023782"/>
              <a:gd name="connsiteY28" fmla="*/ 1257300 h 1452282"/>
              <a:gd name="connsiteX29" fmla="*/ 564777 w 2023782"/>
              <a:gd name="connsiteY29" fmla="*/ 1297641 h 1452282"/>
              <a:gd name="connsiteX30" fmla="*/ 571500 w 2023782"/>
              <a:gd name="connsiteY30" fmla="*/ 1317812 h 1452282"/>
              <a:gd name="connsiteX31" fmla="*/ 578224 w 2023782"/>
              <a:gd name="connsiteY31" fmla="*/ 1337982 h 1452282"/>
              <a:gd name="connsiteX32" fmla="*/ 611841 w 2023782"/>
              <a:gd name="connsiteY32" fmla="*/ 1398494 h 1452282"/>
              <a:gd name="connsiteX33" fmla="*/ 652182 w 2023782"/>
              <a:gd name="connsiteY33" fmla="*/ 1405218 h 1452282"/>
              <a:gd name="connsiteX34" fmla="*/ 753035 w 2023782"/>
              <a:gd name="connsiteY34" fmla="*/ 1398494 h 1452282"/>
              <a:gd name="connsiteX35" fmla="*/ 766482 w 2023782"/>
              <a:gd name="connsiteY35" fmla="*/ 1378324 h 1452282"/>
              <a:gd name="connsiteX36" fmla="*/ 786653 w 2023782"/>
              <a:gd name="connsiteY36" fmla="*/ 1331259 h 1452282"/>
              <a:gd name="connsiteX37" fmla="*/ 806824 w 2023782"/>
              <a:gd name="connsiteY37" fmla="*/ 1324535 h 1452282"/>
              <a:gd name="connsiteX38" fmla="*/ 847165 w 2023782"/>
              <a:gd name="connsiteY38" fmla="*/ 1297641 h 1452282"/>
              <a:gd name="connsiteX39" fmla="*/ 948018 w 2023782"/>
              <a:gd name="connsiteY39" fmla="*/ 1277471 h 1452282"/>
              <a:gd name="connsiteX40" fmla="*/ 981635 w 2023782"/>
              <a:gd name="connsiteY40" fmla="*/ 1216959 h 1452282"/>
              <a:gd name="connsiteX41" fmla="*/ 995082 w 2023782"/>
              <a:gd name="connsiteY41" fmla="*/ 1163171 h 1452282"/>
              <a:gd name="connsiteX42" fmla="*/ 1001806 w 2023782"/>
              <a:gd name="connsiteY42" fmla="*/ 1102659 h 1452282"/>
              <a:gd name="connsiteX43" fmla="*/ 1008530 w 2023782"/>
              <a:gd name="connsiteY43" fmla="*/ 1062318 h 1452282"/>
              <a:gd name="connsiteX44" fmla="*/ 1021977 w 2023782"/>
              <a:gd name="connsiteY44" fmla="*/ 968188 h 1452282"/>
              <a:gd name="connsiteX45" fmla="*/ 1035424 w 2023782"/>
              <a:gd name="connsiteY45" fmla="*/ 948018 h 1452282"/>
              <a:gd name="connsiteX46" fmla="*/ 1062318 w 2023782"/>
              <a:gd name="connsiteY46" fmla="*/ 867335 h 1452282"/>
              <a:gd name="connsiteX47" fmla="*/ 1069041 w 2023782"/>
              <a:gd name="connsiteY47" fmla="*/ 847165 h 1452282"/>
              <a:gd name="connsiteX48" fmla="*/ 1075765 w 2023782"/>
              <a:gd name="connsiteY48" fmla="*/ 826994 h 1452282"/>
              <a:gd name="connsiteX49" fmla="*/ 1095935 w 2023782"/>
              <a:gd name="connsiteY49" fmla="*/ 719418 h 1452282"/>
              <a:gd name="connsiteX50" fmla="*/ 1102659 w 2023782"/>
              <a:gd name="connsiteY50" fmla="*/ 699247 h 1452282"/>
              <a:gd name="connsiteX51" fmla="*/ 1116106 w 2023782"/>
              <a:gd name="connsiteY51" fmla="*/ 652182 h 1452282"/>
              <a:gd name="connsiteX52" fmla="*/ 1129553 w 2023782"/>
              <a:gd name="connsiteY52" fmla="*/ 632012 h 1452282"/>
              <a:gd name="connsiteX53" fmla="*/ 1169894 w 2023782"/>
              <a:gd name="connsiteY53" fmla="*/ 618565 h 1452282"/>
              <a:gd name="connsiteX54" fmla="*/ 1190065 w 2023782"/>
              <a:gd name="connsiteY54" fmla="*/ 625288 h 1452282"/>
              <a:gd name="connsiteX55" fmla="*/ 1230406 w 2023782"/>
              <a:gd name="connsiteY55" fmla="*/ 652182 h 1452282"/>
              <a:gd name="connsiteX56" fmla="*/ 1250577 w 2023782"/>
              <a:gd name="connsiteY56" fmla="*/ 665629 h 1452282"/>
              <a:gd name="connsiteX57" fmla="*/ 1270747 w 2023782"/>
              <a:gd name="connsiteY57" fmla="*/ 672353 h 1452282"/>
              <a:gd name="connsiteX58" fmla="*/ 1317812 w 2023782"/>
              <a:gd name="connsiteY58" fmla="*/ 732865 h 1452282"/>
              <a:gd name="connsiteX59" fmla="*/ 1331259 w 2023782"/>
              <a:gd name="connsiteY59" fmla="*/ 753035 h 1452282"/>
              <a:gd name="connsiteX60" fmla="*/ 1371600 w 2023782"/>
              <a:gd name="connsiteY60" fmla="*/ 779929 h 1452282"/>
              <a:gd name="connsiteX61" fmla="*/ 1432112 w 2023782"/>
              <a:gd name="connsiteY61" fmla="*/ 773206 h 1452282"/>
              <a:gd name="connsiteX62" fmla="*/ 1438835 w 2023782"/>
              <a:gd name="connsiteY62" fmla="*/ 753035 h 1452282"/>
              <a:gd name="connsiteX63" fmla="*/ 1425388 w 2023782"/>
              <a:gd name="connsiteY63" fmla="*/ 712694 h 1452282"/>
              <a:gd name="connsiteX64" fmla="*/ 1418665 w 2023782"/>
              <a:gd name="connsiteY64" fmla="*/ 679077 h 1452282"/>
              <a:gd name="connsiteX65" fmla="*/ 1425388 w 2023782"/>
              <a:gd name="connsiteY65" fmla="*/ 497541 h 1452282"/>
              <a:gd name="connsiteX66" fmla="*/ 1438835 w 2023782"/>
              <a:gd name="connsiteY66" fmla="*/ 416859 h 1452282"/>
              <a:gd name="connsiteX67" fmla="*/ 1452282 w 2023782"/>
              <a:gd name="connsiteY67" fmla="*/ 376518 h 1452282"/>
              <a:gd name="connsiteX68" fmla="*/ 1472453 w 2023782"/>
              <a:gd name="connsiteY68" fmla="*/ 363071 h 1452282"/>
              <a:gd name="connsiteX69" fmla="*/ 1532965 w 2023782"/>
              <a:gd name="connsiteY69" fmla="*/ 369794 h 1452282"/>
              <a:gd name="connsiteX70" fmla="*/ 1559859 w 2023782"/>
              <a:gd name="connsiteY70" fmla="*/ 410135 h 1452282"/>
              <a:gd name="connsiteX71" fmla="*/ 1573306 w 2023782"/>
              <a:gd name="connsiteY71" fmla="*/ 430306 h 1452282"/>
              <a:gd name="connsiteX72" fmla="*/ 1586753 w 2023782"/>
              <a:gd name="connsiteY72" fmla="*/ 470647 h 1452282"/>
              <a:gd name="connsiteX73" fmla="*/ 1606924 w 2023782"/>
              <a:gd name="connsiteY73" fmla="*/ 477371 h 1452282"/>
              <a:gd name="connsiteX74" fmla="*/ 1627094 w 2023782"/>
              <a:gd name="connsiteY74" fmla="*/ 437029 h 1452282"/>
              <a:gd name="connsiteX75" fmla="*/ 1640541 w 2023782"/>
              <a:gd name="connsiteY75" fmla="*/ 416859 h 1452282"/>
              <a:gd name="connsiteX76" fmla="*/ 1653988 w 2023782"/>
              <a:gd name="connsiteY76" fmla="*/ 376518 h 1452282"/>
              <a:gd name="connsiteX77" fmla="*/ 1680882 w 2023782"/>
              <a:gd name="connsiteY77" fmla="*/ 336177 h 1452282"/>
              <a:gd name="connsiteX78" fmla="*/ 1694330 w 2023782"/>
              <a:gd name="connsiteY78" fmla="*/ 322729 h 1452282"/>
              <a:gd name="connsiteX79" fmla="*/ 1707777 w 2023782"/>
              <a:gd name="connsiteY79" fmla="*/ 302559 h 1452282"/>
              <a:gd name="connsiteX80" fmla="*/ 1727947 w 2023782"/>
              <a:gd name="connsiteY80" fmla="*/ 295835 h 1452282"/>
              <a:gd name="connsiteX81" fmla="*/ 1748118 w 2023782"/>
              <a:gd name="connsiteY81" fmla="*/ 282388 h 1452282"/>
              <a:gd name="connsiteX82" fmla="*/ 1788459 w 2023782"/>
              <a:gd name="connsiteY82" fmla="*/ 289112 h 1452282"/>
              <a:gd name="connsiteX83" fmla="*/ 1822077 w 2023782"/>
              <a:gd name="connsiteY83" fmla="*/ 329453 h 1452282"/>
              <a:gd name="connsiteX84" fmla="*/ 1828800 w 2023782"/>
              <a:gd name="connsiteY84" fmla="*/ 349624 h 1452282"/>
              <a:gd name="connsiteX85" fmla="*/ 1889312 w 2023782"/>
              <a:gd name="connsiteY85" fmla="*/ 349624 h 1452282"/>
              <a:gd name="connsiteX86" fmla="*/ 1902759 w 2023782"/>
              <a:gd name="connsiteY86" fmla="*/ 302559 h 1452282"/>
              <a:gd name="connsiteX87" fmla="*/ 1916206 w 2023782"/>
              <a:gd name="connsiteY87" fmla="*/ 262218 h 1452282"/>
              <a:gd name="connsiteX88" fmla="*/ 1922930 w 2023782"/>
              <a:gd name="connsiteY88" fmla="*/ 242047 h 1452282"/>
              <a:gd name="connsiteX89" fmla="*/ 1936377 w 2023782"/>
              <a:gd name="connsiteY89" fmla="*/ 188259 h 1452282"/>
              <a:gd name="connsiteX90" fmla="*/ 1949824 w 2023782"/>
              <a:gd name="connsiteY90" fmla="*/ 168088 h 1452282"/>
              <a:gd name="connsiteX91" fmla="*/ 1969994 w 2023782"/>
              <a:gd name="connsiteY91" fmla="*/ 107577 h 1452282"/>
              <a:gd name="connsiteX92" fmla="*/ 1976718 w 2023782"/>
              <a:gd name="connsiteY92" fmla="*/ 87406 h 1452282"/>
              <a:gd name="connsiteX93" fmla="*/ 1990165 w 2023782"/>
              <a:gd name="connsiteY93" fmla="*/ 67235 h 1452282"/>
              <a:gd name="connsiteX94" fmla="*/ 2010335 w 2023782"/>
              <a:gd name="connsiteY94" fmla="*/ 26894 h 1452282"/>
              <a:gd name="connsiteX95" fmla="*/ 2023782 w 2023782"/>
              <a:gd name="connsiteY95" fmla="*/ 0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23782" h="1452282">
                <a:moveTo>
                  <a:pt x="0" y="1452282"/>
                </a:moveTo>
                <a:cubicBezTo>
                  <a:pt x="46236" y="1415294"/>
                  <a:pt x="21680" y="1433347"/>
                  <a:pt x="73959" y="1398494"/>
                </a:cubicBezTo>
                <a:lnTo>
                  <a:pt x="94130" y="1385047"/>
                </a:lnTo>
                <a:cubicBezTo>
                  <a:pt x="100853" y="1380565"/>
                  <a:pt x="106634" y="1374155"/>
                  <a:pt x="114300" y="1371600"/>
                </a:cubicBezTo>
                <a:lnTo>
                  <a:pt x="134471" y="1364877"/>
                </a:lnTo>
                <a:cubicBezTo>
                  <a:pt x="152400" y="1367118"/>
                  <a:pt x="170482" y="1368368"/>
                  <a:pt x="188259" y="1371600"/>
                </a:cubicBezTo>
                <a:cubicBezTo>
                  <a:pt x="195232" y="1372868"/>
                  <a:pt x="203418" y="1373312"/>
                  <a:pt x="208430" y="1378324"/>
                </a:cubicBezTo>
                <a:cubicBezTo>
                  <a:pt x="213441" y="1383335"/>
                  <a:pt x="211984" y="1392155"/>
                  <a:pt x="215153" y="1398494"/>
                </a:cubicBezTo>
                <a:cubicBezTo>
                  <a:pt x="218767" y="1405722"/>
                  <a:pt x="224118" y="1411941"/>
                  <a:pt x="228600" y="1418665"/>
                </a:cubicBezTo>
                <a:cubicBezTo>
                  <a:pt x="235324" y="1416424"/>
                  <a:pt x="244840" y="1417838"/>
                  <a:pt x="248771" y="1411941"/>
                </a:cubicBezTo>
                <a:cubicBezTo>
                  <a:pt x="255110" y="1402433"/>
                  <a:pt x="252722" y="1389410"/>
                  <a:pt x="255494" y="1378324"/>
                </a:cubicBezTo>
                <a:cubicBezTo>
                  <a:pt x="257213" y="1371448"/>
                  <a:pt x="260271" y="1364968"/>
                  <a:pt x="262218" y="1358153"/>
                </a:cubicBezTo>
                <a:cubicBezTo>
                  <a:pt x="264757" y="1349268"/>
                  <a:pt x="266402" y="1340144"/>
                  <a:pt x="268941" y="1331259"/>
                </a:cubicBezTo>
                <a:cubicBezTo>
                  <a:pt x="270888" y="1324444"/>
                  <a:pt x="271238" y="1316622"/>
                  <a:pt x="275665" y="1311088"/>
                </a:cubicBezTo>
                <a:cubicBezTo>
                  <a:pt x="280713" y="1304778"/>
                  <a:pt x="289112" y="1302123"/>
                  <a:pt x="295835" y="1297641"/>
                </a:cubicBezTo>
                <a:cubicBezTo>
                  <a:pt x="300317" y="1290918"/>
                  <a:pt x="304234" y="1283781"/>
                  <a:pt x="309282" y="1277471"/>
                </a:cubicBezTo>
                <a:cubicBezTo>
                  <a:pt x="313242" y="1272521"/>
                  <a:pt x="319468" y="1269460"/>
                  <a:pt x="322730" y="1264024"/>
                </a:cubicBezTo>
                <a:cubicBezTo>
                  <a:pt x="326376" y="1257947"/>
                  <a:pt x="326284" y="1250192"/>
                  <a:pt x="329453" y="1243853"/>
                </a:cubicBezTo>
                <a:cubicBezTo>
                  <a:pt x="333067" y="1236625"/>
                  <a:pt x="339286" y="1230910"/>
                  <a:pt x="342900" y="1223682"/>
                </a:cubicBezTo>
                <a:cubicBezTo>
                  <a:pt x="346070" y="1217343"/>
                  <a:pt x="346182" y="1209707"/>
                  <a:pt x="349624" y="1203512"/>
                </a:cubicBezTo>
                <a:cubicBezTo>
                  <a:pt x="357473" y="1189385"/>
                  <a:pt x="367553" y="1176618"/>
                  <a:pt x="376518" y="1163171"/>
                </a:cubicBezTo>
                <a:lnTo>
                  <a:pt x="389965" y="1143000"/>
                </a:lnTo>
                <a:cubicBezTo>
                  <a:pt x="395885" y="1125239"/>
                  <a:pt x="406241" y="1088268"/>
                  <a:pt x="423582" y="1082488"/>
                </a:cubicBezTo>
                <a:lnTo>
                  <a:pt x="443753" y="1075765"/>
                </a:lnTo>
                <a:cubicBezTo>
                  <a:pt x="466165" y="1078006"/>
                  <a:pt x="489620" y="1075365"/>
                  <a:pt x="510988" y="1082488"/>
                </a:cubicBezTo>
                <a:cubicBezTo>
                  <a:pt x="518654" y="1085043"/>
                  <a:pt x="521153" y="1095275"/>
                  <a:pt x="524435" y="1102659"/>
                </a:cubicBezTo>
                <a:cubicBezTo>
                  <a:pt x="530192" y="1115612"/>
                  <a:pt x="533400" y="1129553"/>
                  <a:pt x="537882" y="1143000"/>
                </a:cubicBezTo>
                <a:lnTo>
                  <a:pt x="544606" y="1163171"/>
                </a:lnTo>
                <a:cubicBezTo>
                  <a:pt x="546847" y="1194547"/>
                  <a:pt x="546664" y="1226192"/>
                  <a:pt x="551330" y="1257300"/>
                </a:cubicBezTo>
                <a:cubicBezTo>
                  <a:pt x="553433" y="1271318"/>
                  <a:pt x="560295" y="1284194"/>
                  <a:pt x="564777" y="1297641"/>
                </a:cubicBezTo>
                <a:lnTo>
                  <a:pt x="571500" y="1317812"/>
                </a:lnTo>
                <a:lnTo>
                  <a:pt x="578224" y="1337982"/>
                </a:lnTo>
                <a:cubicBezTo>
                  <a:pt x="583697" y="1354401"/>
                  <a:pt x="595519" y="1395773"/>
                  <a:pt x="611841" y="1398494"/>
                </a:cubicBezTo>
                <a:lnTo>
                  <a:pt x="652182" y="1405218"/>
                </a:lnTo>
                <a:cubicBezTo>
                  <a:pt x="685800" y="1402977"/>
                  <a:pt x="720238" y="1406211"/>
                  <a:pt x="753035" y="1398494"/>
                </a:cubicBezTo>
                <a:cubicBezTo>
                  <a:pt x="760901" y="1396643"/>
                  <a:pt x="763299" y="1385751"/>
                  <a:pt x="766482" y="1378324"/>
                </a:cubicBezTo>
                <a:cubicBezTo>
                  <a:pt x="774908" y="1358664"/>
                  <a:pt x="768306" y="1345937"/>
                  <a:pt x="786653" y="1331259"/>
                </a:cubicBezTo>
                <a:cubicBezTo>
                  <a:pt x="792187" y="1326832"/>
                  <a:pt x="800629" y="1327977"/>
                  <a:pt x="806824" y="1324535"/>
                </a:cubicBezTo>
                <a:cubicBezTo>
                  <a:pt x="820951" y="1316686"/>
                  <a:pt x="831833" y="1302752"/>
                  <a:pt x="847165" y="1297641"/>
                </a:cubicBezTo>
                <a:cubicBezTo>
                  <a:pt x="906759" y="1277776"/>
                  <a:pt x="873418" y="1285759"/>
                  <a:pt x="948018" y="1277471"/>
                </a:cubicBezTo>
                <a:cubicBezTo>
                  <a:pt x="970541" y="1243686"/>
                  <a:pt x="973442" y="1247000"/>
                  <a:pt x="981635" y="1216959"/>
                </a:cubicBezTo>
                <a:cubicBezTo>
                  <a:pt x="986498" y="1199129"/>
                  <a:pt x="995082" y="1163171"/>
                  <a:pt x="995082" y="1163171"/>
                </a:cubicBezTo>
                <a:cubicBezTo>
                  <a:pt x="997323" y="1143000"/>
                  <a:pt x="999124" y="1122776"/>
                  <a:pt x="1001806" y="1102659"/>
                </a:cubicBezTo>
                <a:cubicBezTo>
                  <a:pt x="1003608" y="1089146"/>
                  <a:pt x="1006937" y="1075857"/>
                  <a:pt x="1008530" y="1062318"/>
                </a:cubicBezTo>
                <a:cubicBezTo>
                  <a:pt x="1010909" y="1042095"/>
                  <a:pt x="1008852" y="994438"/>
                  <a:pt x="1021977" y="968188"/>
                </a:cubicBezTo>
                <a:cubicBezTo>
                  <a:pt x="1025591" y="960961"/>
                  <a:pt x="1030942" y="954741"/>
                  <a:pt x="1035424" y="948018"/>
                </a:cubicBezTo>
                <a:lnTo>
                  <a:pt x="1062318" y="867335"/>
                </a:lnTo>
                <a:lnTo>
                  <a:pt x="1069041" y="847165"/>
                </a:lnTo>
                <a:lnTo>
                  <a:pt x="1075765" y="826994"/>
                </a:lnTo>
                <a:cubicBezTo>
                  <a:pt x="1079836" y="802568"/>
                  <a:pt x="1090560" y="735542"/>
                  <a:pt x="1095935" y="719418"/>
                </a:cubicBezTo>
                <a:cubicBezTo>
                  <a:pt x="1098176" y="712694"/>
                  <a:pt x="1100712" y="706062"/>
                  <a:pt x="1102659" y="699247"/>
                </a:cubicBezTo>
                <a:cubicBezTo>
                  <a:pt x="1105533" y="689188"/>
                  <a:pt x="1110730" y="662933"/>
                  <a:pt x="1116106" y="652182"/>
                </a:cubicBezTo>
                <a:cubicBezTo>
                  <a:pt x="1119720" y="644955"/>
                  <a:pt x="1122701" y="636295"/>
                  <a:pt x="1129553" y="632012"/>
                </a:cubicBezTo>
                <a:cubicBezTo>
                  <a:pt x="1141573" y="624500"/>
                  <a:pt x="1169894" y="618565"/>
                  <a:pt x="1169894" y="618565"/>
                </a:cubicBezTo>
                <a:cubicBezTo>
                  <a:pt x="1176618" y="620806"/>
                  <a:pt x="1183870" y="621846"/>
                  <a:pt x="1190065" y="625288"/>
                </a:cubicBezTo>
                <a:cubicBezTo>
                  <a:pt x="1204193" y="633136"/>
                  <a:pt x="1216959" y="643217"/>
                  <a:pt x="1230406" y="652182"/>
                </a:cubicBezTo>
                <a:cubicBezTo>
                  <a:pt x="1237130" y="656664"/>
                  <a:pt x="1242911" y="663073"/>
                  <a:pt x="1250577" y="665629"/>
                </a:cubicBezTo>
                <a:lnTo>
                  <a:pt x="1270747" y="672353"/>
                </a:lnTo>
                <a:cubicBezTo>
                  <a:pt x="1302346" y="703952"/>
                  <a:pt x="1285643" y="684611"/>
                  <a:pt x="1317812" y="732865"/>
                </a:cubicBezTo>
                <a:cubicBezTo>
                  <a:pt x="1322294" y="739588"/>
                  <a:pt x="1324536" y="748553"/>
                  <a:pt x="1331259" y="753035"/>
                </a:cubicBezTo>
                <a:lnTo>
                  <a:pt x="1371600" y="779929"/>
                </a:lnTo>
                <a:cubicBezTo>
                  <a:pt x="1391771" y="777688"/>
                  <a:pt x="1413269" y="780743"/>
                  <a:pt x="1432112" y="773206"/>
                </a:cubicBezTo>
                <a:cubicBezTo>
                  <a:pt x="1438692" y="770574"/>
                  <a:pt x="1439618" y="760079"/>
                  <a:pt x="1438835" y="753035"/>
                </a:cubicBezTo>
                <a:cubicBezTo>
                  <a:pt x="1437270" y="738947"/>
                  <a:pt x="1428168" y="726593"/>
                  <a:pt x="1425388" y="712694"/>
                </a:cubicBezTo>
                <a:lnTo>
                  <a:pt x="1418665" y="679077"/>
                </a:lnTo>
                <a:cubicBezTo>
                  <a:pt x="1420906" y="618565"/>
                  <a:pt x="1420744" y="557916"/>
                  <a:pt x="1425388" y="497541"/>
                </a:cubicBezTo>
                <a:cubicBezTo>
                  <a:pt x="1427479" y="470356"/>
                  <a:pt x="1430213" y="442725"/>
                  <a:pt x="1438835" y="416859"/>
                </a:cubicBezTo>
                <a:cubicBezTo>
                  <a:pt x="1443317" y="403412"/>
                  <a:pt x="1440488" y="384380"/>
                  <a:pt x="1452282" y="376518"/>
                </a:cubicBezTo>
                <a:lnTo>
                  <a:pt x="1472453" y="363071"/>
                </a:lnTo>
                <a:cubicBezTo>
                  <a:pt x="1492624" y="365312"/>
                  <a:pt x="1515096" y="360172"/>
                  <a:pt x="1532965" y="369794"/>
                </a:cubicBezTo>
                <a:cubicBezTo>
                  <a:pt x="1547195" y="377456"/>
                  <a:pt x="1550894" y="396688"/>
                  <a:pt x="1559859" y="410135"/>
                </a:cubicBezTo>
                <a:cubicBezTo>
                  <a:pt x="1564341" y="416859"/>
                  <a:pt x="1570751" y="422640"/>
                  <a:pt x="1573306" y="430306"/>
                </a:cubicBezTo>
                <a:cubicBezTo>
                  <a:pt x="1577788" y="443753"/>
                  <a:pt x="1573306" y="466164"/>
                  <a:pt x="1586753" y="470647"/>
                </a:cubicBezTo>
                <a:lnTo>
                  <a:pt x="1606924" y="477371"/>
                </a:lnTo>
                <a:cubicBezTo>
                  <a:pt x="1645464" y="419559"/>
                  <a:pt x="1599255" y="492707"/>
                  <a:pt x="1627094" y="437029"/>
                </a:cubicBezTo>
                <a:cubicBezTo>
                  <a:pt x="1630708" y="429802"/>
                  <a:pt x="1637259" y="424243"/>
                  <a:pt x="1640541" y="416859"/>
                </a:cubicBezTo>
                <a:cubicBezTo>
                  <a:pt x="1646298" y="403906"/>
                  <a:pt x="1646125" y="388312"/>
                  <a:pt x="1653988" y="376518"/>
                </a:cubicBezTo>
                <a:cubicBezTo>
                  <a:pt x="1662953" y="363071"/>
                  <a:pt x="1669454" y="347605"/>
                  <a:pt x="1680882" y="336177"/>
                </a:cubicBezTo>
                <a:cubicBezTo>
                  <a:pt x="1685365" y="331694"/>
                  <a:pt x="1690370" y="327679"/>
                  <a:pt x="1694330" y="322729"/>
                </a:cubicBezTo>
                <a:cubicBezTo>
                  <a:pt x="1699378" y="316419"/>
                  <a:pt x="1701467" y="307607"/>
                  <a:pt x="1707777" y="302559"/>
                </a:cubicBezTo>
                <a:cubicBezTo>
                  <a:pt x="1713311" y="298132"/>
                  <a:pt x="1721608" y="299005"/>
                  <a:pt x="1727947" y="295835"/>
                </a:cubicBezTo>
                <a:cubicBezTo>
                  <a:pt x="1735175" y="292221"/>
                  <a:pt x="1741394" y="286870"/>
                  <a:pt x="1748118" y="282388"/>
                </a:cubicBezTo>
                <a:cubicBezTo>
                  <a:pt x="1761565" y="284629"/>
                  <a:pt x="1776001" y="283575"/>
                  <a:pt x="1788459" y="289112"/>
                </a:cubicBezTo>
                <a:cubicBezTo>
                  <a:pt x="1800722" y="294562"/>
                  <a:pt x="1814932" y="318736"/>
                  <a:pt x="1822077" y="329453"/>
                </a:cubicBezTo>
                <a:cubicBezTo>
                  <a:pt x="1824318" y="336177"/>
                  <a:pt x="1823789" y="344613"/>
                  <a:pt x="1828800" y="349624"/>
                </a:cubicBezTo>
                <a:cubicBezTo>
                  <a:pt x="1842986" y="363810"/>
                  <a:pt x="1878368" y="351448"/>
                  <a:pt x="1889312" y="349624"/>
                </a:cubicBezTo>
                <a:cubicBezTo>
                  <a:pt x="1911919" y="281797"/>
                  <a:pt x="1877416" y="387033"/>
                  <a:pt x="1902759" y="302559"/>
                </a:cubicBezTo>
                <a:cubicBezTo>
                  <a:pt x="1906832" y="288982"/>
                  <a:pt x="1911724" y="275665"/>
                  <a:pt x="1916206" y="262218"/>
                </a:cubicBezTo>
                <a:cubicBezTo>
                  <a:pt x="1918447" y="255494"/>
                  <a:pt x="1921540" y="248997"/>
                  <a:pt x="1922930" y="242047"/>
                </a:cubicBezTo>
                <a:cubicBezTo>
                  <a:pt x="1925488" y="229254"/>
                  <a:pt x="1929483" y="202046"/>
                  <a:pt x="1936377" y="188259"/>
                </a:cubicBezTo>
                <a:cubicBezTo>
                  <a:pt x="1939991" y="181031"/>
                  <a:pt x="1945342" y="174812"/>
                  <a:pt x="1949824" y="168088"/>
                </a:cubicBezTo>
                <a:lnTo>
                  <a:pt x="1969994" y="107577"/>
                </a:lnTo>
                <a:cubicBezTo>
                  <a:pt x="1972235" y="100853"/>
                  <a:pt x="1972787" y="93303"/>
                  <a:pt x="1976718" y="87406"/>
                </a:cubicBezTo>
                <a:lnTo>
                  <a:pt x="1990165" y="67235"/>
                </a:lnTo>
                <a:cubicBezTo>
                  <a:pt x="2007061" y="16545"/>
                  <a:pt x="1984271" y="79020"/>
                  <a:pt x="2010335" y="26894"/>
                </a:cubicBezTo>
                <a:cubicBezTo>
                  <a:pt x="2025787" y="-4010"/>
                  <a:pt x="2008593" y="15191"/>
                  <a:pt x="2023782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2083303" y="2691183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303" y="2691183"/>
                <a:ext cx="332142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404909" y="1351928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09" y="1351928"/>
                <a:ext cx="2229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5195342" y="2030936"/>
                <a:ext cx="33214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342" y="2030936"/>
                <a:ext cx="332142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4398944" y="1211746"/>
                <a:ext cx="222936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44" y="1211746"/>
                <a:ext cx="2229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0162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0" grpId="0" animBg="1"/>
      <p:bldP spid="3" grpId="0" animBg="1"/>
      <p:bldP spid="1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Cost Function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8080705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0" dirty="0"/>
              <a:t>3</a:t>
            </a:fld>
            <a:endParaRPr spc="-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72" y="114129"/>
            <a:ext cx="124872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pc="-50" dirty="0" smtClean="0"/>
              <a:t>Content – Part 1</a:t>
            </a:r>
            <a:endParaRPr spc="-50" dirty="0"/>
          </a:p>
        </p:txBody>
      </p:sp>
      <p:sp>
        <p:nvSpPr>
          <p:cNvPr id="5" name="object 4"/>
          <p:cNvSpPr txBox="1"/>
          <p:nvPr/>
        </p:nvSpPr>
        <p:spPr>
          <a:xfrm>
            <a:off x="338772" y="409458"/>
            <a:ext cx="4068128" cy="20479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Obtaining </a:t>
            </a: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2700">
              <a:spcBef>
                <a:spcPts val="90"/>
              </a:spcBef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For Classification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  <a:p>
            <a:pPr marL="12700" lvl="0">
              <a:spcBef>
                <a:spcPts val="90"/>
              </a:spcBef>
            </a:pPr>
            <a:endParaRPr lang="en-US" sz="1400" kern="0" spc="-50" dirty="0" smtClean="0">
              <a:solidFill>
                <a:srgbClr val="EF6C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86823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7295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now have a (proven) valid hypothesis that can represent the separation of data based on two labels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Now 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ZA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ZA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ZA" sz="11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ZA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ZA" sz="11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ZA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en-ZA" sz="11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to determine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of the boundary line that most effectively separates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ZA" sz="1100" b="1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a cost function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that we can minimize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729593"/>
              </a:xfrm>
              <a:prstGeom prst="rect">
                <a:avLst/>
              </a:prstGeom>
              <a:blipFill>
                <a:blip r:embed="rId2"/>
                <a:stretch>
                  <a:fillRect l="-1249" t="-1563" r="-2270" b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spcBef>
                    <a:spcPts val="120"/>
                  </a:spcBef>
                </a:pPr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Cost Function – Can We Use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EF6C00"/>
                        </a:solidFill>
                        <a:latin typeface="Cambria Math" panose="02040503050406030204" pitchFamily="18" charset="0"/>
                        <a:cs typeface="Trebuchet MS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400" dirty="0" smtClean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 Of Linear Regression?</a:t>
                </a:r>
                <a:endParaRPr lang="en-US" sz="1400" dirty="0">
                  <a:solidFill>
                    <a:srgbClr val="EF6C00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68500" y="708025"/>
                <a:ext cx="1389611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500" y="708025"/>
                <a:ext cx="1389611" cy="430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/>
              <p:cNvSpPr txBox="1"/>
              <p:nvPr/>
            </p:nvSpPr>
            <p:spPr>
              <a:xfrm>
                <a:off x="4985395" y="1537343"/>
                <a:ext cx="762000" cy="18787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95" y="1537343"/>
                <a:ext cx="762000" cy="187872"/>
              </a:xfrm>
              <a:prstGeom prst="rect">
                <a:avLst/>
              </a:prstGeom>
              <a:blipFill>
                <a:blip r:embed="rId5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/>
              <p:cNvSpPr txBox="1"/>
              <p:nvPr/>
            </p:nvSpPr>
            <p:spPr>
              <a:xfrm>
                <a:off x="4134073" y="1271883"/>
                <a:ext cx="820189" cy="82336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1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ZA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ZA" sz="11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  <m:sup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073" y="1271883"/>
                <a:ext cx="820189" cy="8233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855909" y="1140443"/>
            <a:ext cx="605560" cy="361387"/>
            <a:chOff x="2371870" y="606483"/>
            <a:chExt cx="605560" cy="361387"/>
          </a:xfrm>
        </p:grpSpPr>
        <p:sp>
          <p:nvSpPr>
            <p:cNvPr id="15" name="Freeform 14"/>
            <p:cNvSpPr/>
            <p:nvPr/>
          </p:nvSpPr>
          <p:spPr>
            <a:xfrm rot="7125955">
              <a:off x="2343777" y="685753"/>
              <a:ext cx="310210" cy="254023"/>
            </a:xfrm>
            <a:custGeom>
              <a:avLst/>
              <a:gdLst>
                <a:gd name="connsiteX0" fmla="*/ 264160 w 264160"/>
                <a:gd name="connsiteY0" fmla="*/ 264160 h 264160"/>
                <a:gd name="connsiteX1" fmla="*/ 218440 w 264160"/>
                <a:gd name="connsiteY1" fmla="*/ 111760 h 264160"/>
                <a:gd name="connsiteX2" fmla="*/ 91440 w 264160"/>
                <a:gd name="connsiteY2" fmla="*/ 182880 h 264160"/>
                <a:gd name="connsiteX3" fmla="*/ 0 w 264160"/>
                <a:gd name="connsiteY3" fmla="*/ 0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60" h="264160">
                  <a:moveTo>
                    <a:pt x="264160" y="264160"/>
                  </a:moveTo>
                  <a:cubicBezTo>
                    <a:pt x="255693" y="194733"/>
                    <a:pt x="247227" y="125307"/>
                    <a:pt x="218440" y="111760"/>
                  </a:cubicBezTo>
                  <a:cubicBezTo>
                    <a:pt x="189653" y="98213"/>
                    <a:pt x="127847" y="201507"/>
                    <a:pt x="91440" y="182880"/>
                  </a:cubicBezTo>
                  <a:cubicBezTo>
                    <a:pt x="55033" y="164253"/>
                    <a:pt x="27516" y="82126"/>
                    <a:pt x="0" y="0"/>
                  </a:cubicBezTo>
                </a:path>
              </a:pathLst>
            </a:cu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2784" y="606483"/>
              <a:ext cx="34464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= 1</a:t>
              </a:r>
              <a:endParaRPr 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33805" y="2438026"/>
                <a:ext cx="749116" cy="806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11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05" y="2438026"/>
                <a:ext cx="749116" cy="806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250092" y="2889890"/>
            <a:ext cx="178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of </a:t>
            </a: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credit riskiness</a:t>
            </a:r>
            <a:endParaRPr lang="en-US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87014"/>
                  </p:ext>
                </p:extLst>
              </p:nvPr>
            </p:nvGraphicFramePr>
            <p:xfrm>
              <a:off x="320390" y="1683566"/>
              <a:ext cx="3759691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10614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962153473"/>
                        </a:ext>
                      </a:extLst>
                    </a:gridCol>
                    <a:gridCol w="977477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13796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Amount of Debt (R)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No. of Defaults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Credit Risk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8150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1750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13000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87014"/>
                  </p:ext>
                </p:extLst>
              </p:nvPr>
            </p:nvGraphicFramePr>
            <p:xfrm>
              <a:off x="320390" y="1683566"/>
              <a:ext cx="3759691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10614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962153473"/>
                        </a:ext>
                      </a:extLst>
                    </a:gridCol>
                    <a:gridCol w="977477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25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431" t="-2703" r="-16681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103556" t="-2703" r="-7200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284472" t="-2703" r="-621" b="-4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8150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1750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13000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458688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4" grpId="0"/>
      <p:bldP spid="18" grpId="0"/>
      <p:bldP spid="1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72625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The Linear Regression cost function was: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If we use the Logistic Regression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ZA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ZA" sz="1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m:rPr>
                                    <m:nor/>
                                  </m:rPr>
                                  <a:rPr lang="en-US" sz="11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1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100" dirty="0" smtClean="0"/>
                  <a:t>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with this cost function, we get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a complex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</a:rPr>
                  <a:t>non-convex cost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function (feel free to confirm for yourself):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Has many local minima: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Doesn’t continuously decrease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Many regions where the function is completely flat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We can’t use gradient descent to minimize this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We’ll end up in a local minimum</a:t>
                </a:r>
                <a:endParaRPr lang="en-US" dirty="0"/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726259"/>
              </a:xfrm>
              <a:prstGeom prst="rect">
                <a:avLst/>
              </a:prstGeom>
              <a:blipFill>
                <a:blip r:embed="rId2"/>
                <a:stretch>
                  <a:fillRect l="-1476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/>
              <p:cNvSpPr txBox="1"/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spcBef>
                    <a:spcPts val="120"/>
                  </a:spcBef>
                </a:pPr>
                <a:r>
                  <a:rPr lang="en-US" sz="1400" dirty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Cost Function – Can We Use </a:t>
                </a:r>
                <a14:m>
                  <m:oMath xmlns:m="http://schemas.openxmlformats.org/officeDocument/2006/math">
                    <m:r>
                      <a:rPr lang="en-US" sz="1400">
                        <a:solidFill>
                          <a:srgbClr val="EF6C00"/>
                        </a:solidFill>
                        <a:latin typeface="Cambria Math" panose="02040503050406030204" pitchFamily="18" charset="0"/>
                        <a:cs typeface="Trebuchet MS"/>
                      </a:rPr>
                      <m:t>𝐽</m:t>
                    </m:r>
                    <m:d>
                      <m:dPr>
                        <m:ctrlPr>
                          <a:rPr lang="en-US" sz="1400" i="1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</m:ctrlPr>
                      </m:dPr>
                      <m:e>
                        <m:r>
                          <a:rPr lang="en-US" sz="1400">
                            <a:solidFill>
                              <a:srgbClr val="EF6C00"/>
                            </a:solidFill>
                            <a:latin typeface="Cambria Math" panose="02040503050406030204" pitchFamily="18" charset="0"/>
                            <a:cs typeface="Trebuchet MS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EF6C00"/>
                    </a:solidFill>
                    <a:latin typeface="Trebuchet MS"/>
                    <a:cs typeface="Trebuchet MS"/>
                  </a:rPr>
                  <a:t> Of Linear Regression?</a:t>
                </a:r>
              </a:p>
            </p:txBody>
          </p:sp>
        </mc:Choice>
        <mc:Fallback xmlns="">
          <p:sp>
            <p:nvSpPr>
              <p:cNvPr id="7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4839615" cy="230832"/>
              </a:xfrm>
              <a:prstGeom prst="rect">
                <a:avLst/>
              </a:prstGeom>
              <a:blipFill>
                <a:blip r:embed="rId3"/>
                <a:stretch>
                  <a:fillRect l="-2015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46553" y="685094"/>
                <a:ext cx="214879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p>
                            <m:sSup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1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53" y="685094"/>
                <a:ext cx="2148793" cy="553613"/>
              </a:xfrm>
              <a:prstGeom prst="rect">
                <a:avLst/>
              </a:prstGeom>
              <a:blipFill>
                <a:blip r:embed="rId4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62745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62" y="1061613"/>
            <a:ext cx="2666036" cy="1702639"/>
          </a:xfrm>
          <a:prstGeom prst="rect">
            <a:avLst/>
          </a:prstGeom>
        </p:spPr>
      </p:pic>
      <p:sp>
        <p:nvSpPr>
          <p:cNvPr id="50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2"/>
              <p:cNvSpPr txBox="1"/>
              <p:nvPr/>
            </p:nvSpPr>
            <p:spPr>
              <a:xfrm>
                <a:off x="329285" y="114129"/>
                <a:ext cx="5220615" cy="230832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>
                <a:defPPr>
                  <a:defRPr lang="en-US"/>
                </a:defPPr>
                <a:lvl1pPr marL="12700">
                  <a:lnSpc>
                    <a:spcPct val="100000"/>
                  </a:lnSpc>
                  <a:spcBef>
                    <a:spcPts val="120"/>
                  </a:spcBef>
                  <a:defRPr sz="1400">
                    <a:solidFill>
                      <a:srgbClr val="EF6C00"/>
                    </a:solidFill>
                    <a:latin typeface="Trebuchet MS"/>
                    <a:cs typeface="Trebuchet MS"/>
                  </a:defRPr>
                </a:lvl1pPr>
              </a:lstStyle>
              <a:p>
                <a:r>
                  <a:rPr lang="en-US" dirty="0"/>
                  <a:t>Cost Function – Can We Use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 Of Linear Regression?</a:t>
                </a:r>
              </a:p>
            </p:txBody>
          </p:sp>
        </mc:Choice>
        <mc:Fallback xmlns="">
          <p:sp>
            <p:nvSpPr>
              <p:cNvPr id="5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114129"/>
                <a:ext cx="5220615" cy="230832"/>
              </a:xfrm>
              <a:prstGeom prst="rect">
                <a:avLst/>
              </a:prstGeom>
              <a:blipFill>
                <a:blip r:embed="rId3"/>
                <a:stretch>
                  <a:fillRect l="-1869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bject 4"/>
          <p:cNvSpPr txBox="1"/>
          <p:nvPr/>
        </p:nvSpPr>
        <p:spPr>
          <a:xfrm>
            <a:off x="329285" y="444324"/>
            <a:ext cx="53730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E.g. For the Credit-Riskiness data set, using the least-squares cost function gives: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5" y="982858"/>
            <a:ext cx="2879845" cy="2022114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3058934" y="784225"/>
            <a:ext cx="0" cy="22574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1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2959100" y="936625"/>
            <a:ext cx="0" cy="19025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33" y="1131004"/>
            <a:ext cx="2694102" cy="1519486"/>
          </a:xfrm>
          <a:prstGeom prst="rect">
            <a:avLst/>
          </a:prstGeom>
        </p:spPr>
      </p:pic>
      <p:sp>
        <p:nvSpPr>
          <p:cNvPr id="50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object 2"/>
          <p:cNvSpPr txBox="1"/>
          <p:nvPr/>
        </p:nvSpPr>
        <p:spPr>
          <a:xfrm>
            <a:off x="329285" y="114129"/>
            <a:ext cx="5220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52" name="object 4"/>
          <p:cNvSpPr txBox="1"/>
          <p:nvPr/>
        </p:nvSpPr>
        <p:spPr>
          <a:xfrm>
            <a:off x="329285" y="444324"/>
            <a:ext cx="537301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</a:rPr>
              <a:t>We need a new/different cost function for Logistic Regression that will be convex (bowl-shaped) so we can minimize it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2" y="1000881"/>
            <a:ext cx="2622251" cy="18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1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object 2"/>
          <p:cNvSpPr txBox="1"/>
          <p:nvPr/>
        </p:nvSpPr>
        <p:spPr>
          <a:xfrm>
            <a:off x="329285" y="114129"/>
            <a:ext cx="5220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4"/>
              <p:cNvSpPr txBox="1"/>
              <p:nvPr/>
            </p:nvSpPr>
            <p:spPr>
              <a:xfrm>
                <a:off x="329285" y="444324"/>
                <a:ext cx="5373015" cy="179408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We need a new/different cost function for Logistic Regression that will be convex (bowl-shaped) so we can minimize it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Remember that </a:t>
                </a:r>
                <a14:m>
                  <m:oMath xmlns:m="http://schemas.openxmlformats.org/officeDocument/2006/math">
                    <m:r>
                      <a:rPr lang="en-US" sz="10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The new cost function that we need should: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Have increasingly larger cost if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the actual label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but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OR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the actual label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 but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 approaches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000" b="1" dirty="0" smtClean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Have decreasing (minimum zero) cost if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 approaches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the actual label, whether it is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.</a:t>
                </a:r>
              </a:p>
            </p:txBody>
          </p:sp>
        </mc:Choice>
        <mc:Fallback xmlns="">
          <p:sp>
            <p:nvSpPr>
              <p:cNvPr id="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794081"/>
              </a:xfrm>
              <a:prstGeom prst="rect">
                <a:avLst/>
              </a:prstGeom>
              <a:blipFill>
                <a:blip r:embed="rId2"/>
                <a:stretch>
                  <a:fillRect l="-1135" t="-1701" b="-3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60612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angeSpace"/>
          <p:cNvSpPr/>
          <p:nvPr/>
        </p:nvSpPr>
        <p:spPr>
          <a:xfrm>
            <a:off x="3010230" y="1613873"/>
            <a:ext cx="884176" cy="991947"/>
          </a:xfrm>
          <a:prstGeom prst="rect">
            <a:avLst/>
          </a:prstGeom>
          <a:solidFill>
            <a:srgbClr val="FF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bject 4"/>
          <p:cNvSpPr txBox="1"/>
          <p:nvPr/>
        </p:nvSpPr>
        <p:spPr>
          <a:xfrm>
            <a:off x="329285" y="444324"/>
            <a:ext cx="537301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following cost function has a convex shape with classification data: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  <a:blipFill>
                <a:blip r:embed="rId2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9853" y="1525211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3" y="1525211"/>
                <a:ext cx="68140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3029470" y="1694842"/>
            <a:ext cx="2274716" cy="1112042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716" h="1112042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cubicBezTo>
                  <a:pt x="1018541" y="957038"/>
                  <a:pt x="1173480" y="993233"/>
                  <a:pt x="1332230" y="1017998"/>
                </a:cubicBezTo>
                <a:lnTo>
                  <a:pt x="1791335" y="1075148"/>
                </a:lnTo>
                <a:cubicBezTo>
                  <a:pt x="2048102" y="1107999"/>
                  <a:pt x="2174159" y="1099194"/>
                  <a:pt x="2274716" y="1112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122254" y="2109362"/>
                <a:ext cx="58060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254" y="2109362"/>
                <a:ext cx="580607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813483" y="1586802"/>
            <a:ext cx="2782246" cy="1409248"/>
            <a:chOff x="2813483" y="1586802"/>
            <a:chExt cx="2782246" cy="1409248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996450" y="1586802"/>
              <a:ext cx="0" cy="140924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96450" y="2617719"/>
              <a:ext cx="24384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762173" y="2599425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13483" y="257833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306867" y="2553156"/>
                  <a:ext cx="28886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867" y="2553156"/>
                  <a:ext cx="28886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rot="5400000" flipV="1">
              <a:off x="3843129" y="2621413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849546" y="2771575"/>
            <a:ext cx="1185334" cy="667131"/>
            <a:chOff x="2849546" y="2771575"/>
            <a:chExt cx="1185334" cy="667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849546" y="2993712"/>
                  <a:ext cx="1185334" cy="4449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</a:rPr>
                    <a:t>Range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546" y="2993712"/>
                  <a:ext cx="1185334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6200000">
              <a:off x="3368219" y="2412537"/>
              <a:ext cx="175916" cy="893991"/>
            </a:xfrm>
            <a:prstGeom prst="leftBrace">
              <a:avLst>
                <a:gd name="adj1" fmla="val 8333"/>
                <a:gd name="adj2" fmla="val 48129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 49"/>
          <p:cNvSpPr/>
          <p:nvPr/>
        </p:nvSpPr>
        <p:spPr>
          <a:xfrm>
            <a:off x="628226" y="1819164"/>
            <a:ext cx="1120357" cy="973393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  <a:gd name="connsiteX0" fmla="*/ 0 w 1791335"/>
              <a:gd name="connsiteY0" fmla="*/ 0 h 1075148"/>
              <a:gd name="connsiteX1" fmla="*/ 17781 w 1791335"/>
              <a:gd name="connsiteY1" fmla="*/ 288383 h 1075148"/>
              <a:gd name="connsiteX2" fmla="*/ 108811 w 1791335"/>
              <a:gd name="connsiteY2" fmla="*/ 537850 h 1075148"/>
              <a:gd name="connsiteX3" fmla="*/ 276623 w 1791335"/>
              <a:gd name="connsiteY3" fmla="*/ 718763 h 1075148"/>
              <a:gd name="connsiteX4" fmla="*/ 547371 w 1791335"/>
              <a:gd name="connsiteY4" fmla="*/ 844643 h 1075148"/>
              <a:gd name="connsiteX5" fmla="*/ 859791 w 1791335"/>
              <a:gd name="connsiteY5" fmla="*/ 932273 h 1075148"/>
              <a:gd name="connsiteX6" fmla="*/ 1332230 w 1791335"/>
              <a:gd name="connsiteY6" fmla="*/ 1017998 h 1075148"/>
              <a:gd name="connsiteX7" fmla="*/ 1791335 w 1791335"/>
              <a:gd name="connsiteY7" fmla="*/ 1075148 h 1075148"/>
              <a:gd name="connsiteX0" fmla="*/ 0 w 1332230"/>
              <a:gd name="connsiteY0" fmla="*/ 0 h 1017998"/>
              <a:gd name="connsiteX1" fmla="*/ 17781 w 1332230"/>
              <a:gd name="connsiteY1" fmla="*/ 288383 h 1017998"/>
              <a:gd name="connsiteX2" fmla="*/ 108811 w 1332230"/>
              <a:gd name="connsiteY2" fmla="*/ 537850 h 1017998"/>
              <a:gd name="connsiteX3" fmla="*/ 276623 w 1332230"/>
              <a:gd name="connsiteY3" fmla="*/ 718763 h 1017998"/>
              <a:gd name="connsiteX4" fmla="*/ 547371 w 1332230"/>
              <a:gd name="connsiteY4" fmla="*/ 844643 h 1017998"/>
              <a:gd name="connsiteX5" fmla="*/ 859791 w 1332230"/>
              <a:gd name="connsiteY5" fmla="*/ 932273 h 1017998"/>
              <a:gd name="connsiteX6" fmla="*/ 1332230 w 1332230"/>
              <a:gd name="connsiteY6" fmla="*/ 1017998 h 1017998"/>
              <a:gd name="connsiteX0" fmla="*/ 0 w 1120357"/>
              <a:gd name="connsiteY0" fmla="*/ 0 h 973393"/>
              <a:gd name="connsiteX1" fmla="*/ 17781 w 1120357"/>
              <a:gd name="connsiteY1" fmla="*/ 288383 h 973393"/>
              <a:gd name="connsiteX2" fmla="*/ 108811 w 1120357"/>
              <a:gd name="connsiteY2" fmla="*/ 537850 h 973393"/>
              <a:gd name="connsiteX3" fmla="*/ 276623 w 1120357"/>
              <a:gd name="connsiteY3" fmla="*/ 718763 h 973393"/>
              <a:gd name="connsiteX4" fmla="*/ 547371 w 1120357"/>
              <a:gd name="connsiteY4" fmla="*/ 844643 h 973393"/>
              <a:gd name="connsiteX5" fmla="*/ 859791 w 1120357"/>
              <a:gd name="connsiteY5" fmla="*/ 932273 h 973393"/>
              <a:gd name="connsiteX6" fmla="*/ 1120357 w 1120357"/>
              <a:gd name="connsiteY6" fmla="*/ 973393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0357" h="973393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lnTo>
                  <a:pt x="1120357" y="973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28694" y="1759352"/>
            <a:ext cx="1463606" cy="1261030"/>
            <a:chOff x="428694" y="1759352"/>
            <a:chExt cx="1463606" cy="1261030"/>
          </a:xfrm>
        </p:grpSpPr>
        <p:grpSp>
          <p:nvGrpSpPr>
            <p:cNvPr id="8" name="Group 7"/>
            <p:cNvGrpSpPr/>
            <p:nvPr/>
          </p:nvGrpSpPr>
          <p:grpSpPr>
            <a:xfrm>
              <a:off x="596900" y="1759352"/>
              <a:ext cx="1295400" cy="1036011"/>
              <a:chOff x="3378997" y="352271"/>
              <a:chExt cx="1746861" cy="139020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378997" y="352271"/>
                <a:ext cx="0" cy="139020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378997" y="1742476"/>
                <a:ext cx="1746861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1627836" y="277416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8694" y="274749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 flipV="1">
              <a:off x="1708792" y="2796149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43623" y="2100398"/>
                <a:ext cx="889474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23" y="2100398"/>
                <a:ext cx="889474" cy="274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94572" y="2797801"/>
                <a:ext cx="5752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2" y="2797801"/>
                <a:ext cx="57528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1220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6" grpId="0"/>
      <p:bldP spid="13" grpId="0"/>
      <p:bldP spid="3" grpId="0"/>
      <p:bldP spid="14" grpId="0" animBg="1"/>
      <p:bldP spid="14" grpId="1" animBg="1"/>
      <p:bldP spid="33" grpId="0"/>
      <p:bldP spid="33" grpId="1"/>
      <p:bldP spid="50" grpId="0" animBg="1"/>
      <p:bldP spid="56" grpId="0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angeSpace"/>
          <p:cNvSpPr/>
          <p:nvPr/>
        </p:nvSpPr>
        <p:spPr>
          <a:xfrm>
            <a:off x="4414361" y="1611535"/>
            <a:ext cx="884176" cy="991947"/>
          </a:xfrm>
          <a:prstGeom prst="rect">
            <a:avLst/>
          </a:prstGeom>
          <a:solidFill>
            <a:srgbClr val="FFB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bject 4"/>
          <p:cNvSpPr txBox="1"/>
          <p:nvPr/>
        </p:nvSpPr>
        <p:spPr>
          <a:xfrm>
            <a:off x="329285" y="444324"/>
            <a:ext cx="537301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following cost function has a convex shape with classification data: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  <a:blipFill>
                <a:blip r:embed="rId2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9853" y="1525211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3" y="1525211"/>
                <a:ext cx="68140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 flipH="1">
            <a:off x="2990927" y="1692504"/>
            <a:ext cx="2274716" cy="1112042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716" h="1112042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cubicBezTo>
                  <a:pt x="1018541" y="957038"/>
                  <a:pt x="1173480" y="993233"/>
                  <a:pt x="1332230" y="1017998"/>
                </a:cubicBezTo>
                <a:lnTo>
                  <a:pt x="1791335" y="1075148"/>
                </a:lnTo>
                <a:cubicBezTo>
                  <a:pt x="2048102" y="1107999"/>
                  <a:pt x="2174159" y="1099194"/>
                  <a:pt x="2274716" y="11120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398468" y="1962684"/>
                <a:ext cx="80425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468" y="1962684"/>
                <a:ext cx="804258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959100" y="1584464"/>
            <a:ext cx="2675926" cy="1409248"/>
            <a:chOff x="1554969" y="1586802"/>
            <a:chExt cx="2675926" cy="1409248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2996450" y="1586802"/>
              <a:ext cx="0" cy="140924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554969" y="2617719"/>
              <a:ext cx="2553273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768499" y="2613544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03718" y="2609479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942033" y="2588124"/>
                  <a:ext cx="28886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033" y="2588124"/>
                  <a:ext cx="28886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rot="5400000" flipV="1">
              <a:off x="3843129" y="2621413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068862" y="2801711"/>
            <a:ext cx="1448623" cy="481633"/>
            <a:chOff x="2664731" y="2771575"/>
            <a:chExt cx="1448623" cy="481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664731" y="2969797"/>
                  <a:ext cx="1448623" cy="2834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</a:rPr>
                    <a:t>Range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731" y="2969797"/>
                  <a:ext cx="1448623" cy="283411"/>
                </a:xfrm>
                <a:prstGeom prst="rect">
                  <a:avLst/>
                </a:prstGeom>
                <a:blipFill>
                  <a:blip r:embed="rId7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6200000">
              <a:off x="3368219" y="2412537"/>
              <a:ext cx="175916" cy="893991"/>
            </a:xfrm>
            <a:prstGeom prst="leftBrace">
              <a:avLst>
                <a:gd name="adj1" fmla="val 8333"/>
                <a:gd name="adj2" fmla="val 48129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 49"/>
          <p:cNvSpPr/>
          <p:nvPr/>
        </p:nvSpPr>
        <p:spPr>
          <a:xfrm flipH="1">
            <a:off x="599014" y="1808634"/>
            <a:ext cx="1120357" cy="973393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  <a:gd name="connsiteX0" fmla="*/ 0 w 1791335"/>
              <a:gd name="connsiteY0" fmla="*/ 0 h 1075148"/>
              <a:gd name="connsiteX1" fmla="*/ 17781 w 1791335"/>
              <a:gd name="connsiteY1" fmla="*/ 288383 h 1075148"/>
              <a:gd name="connsiteX2" fmla="*/ 108811 w 1791335"/>
              <a:gd name="connsiteY2" fmla="*/ 537850 h 1075148"/>
              <a:gd name="connsiteX3" fmla="*/ 276623 w 1791335"/>
              <a:gd name="connsiteY3" fmla="*/ 718763 h 1075148"/>
              <a:gd name="connsiteX4" fmla="*/ 547371 w 1791335"/>
              <a:gd name="connsiteY4" fmla="*/ 844643 h 1075148"/>
              <a:gd name="connsiteX5" fmla="*/ 859791 w 1791335"/>
              <a:gd name="connsiteY5" fmla="*/ 932273 h 1075148"/>
              <a:gd name="connsiteX6" fmla="*/ 1332230 w 1791335"/>
              <a:gd name="connsiteY6" fmla="*/ 1017998 h 1075148"/>
              <a:gd name="connsiteX7" fmla="*/ 1791335 w 1791335"/>
              <a:gd name="connsiteY7" fmla="*/ 1075148 h 1075148"/>
              <a:gd name="connsiteX0" fmla="*/ 0 w 1332230"/>
              <a:gd name="connsiteY0" fmla="*/ 0 h 1017998"/>
              <a:gd name="connsiteX1" fmla="*/ 17781 w 1332230"/>
              <a:gd name="connsiteY1" fmla="*/ 288383 h 1017998"/>
              <a:gd name="connsiteX2" fmla="*/ 108811 w 1332230"/>
              <a:gd name="connsiteY2" fmla="*/ 537850 h 1017998"/>
              <a:gd name="connsiteX3" fmla="*/ 276623 w 1332230"/>
              <a:gd name="connsiteY3" fmla="*/ 718763 h 1017998"/>
              <a:gd name="connsiteX4" fmla="*/ 547371 w 1332230"/>
              <a:gd name="connsiteY4" fmla="*/ 844643 h 1017998"/>
              <a:gd name="connsiteX5" fmla="*/ 859791 w 1332230"/>
              <a:gd name="connsiteY5" fmla="*/ 932273 h 1017998"/>
              <a:gd name="connsiteX6" fmla="*/ 1332230 w 1332230"/>
              <a:gd name="connsiteY6" fmla="*/ 1017998 h 1017998"/>
              <a:gd name="connsiteX0" fmla="*/ 0 w 1120357"/>
              <a:gd name="connsiteY0" fmla="*/ 0 h 973393"/>
              <a:gd name="connsiteX1" fmla="*/ 17781 w 1120357"/>
              <a:gd name="connsiteY1" fmla="*/ 288383 h 973393"/>
              <a:gd name="connsiteX2" fmla="*/ 108811 w 1120357"/>
              <a:gd name="connsiteY2" fmla="*/ 537850 h 973393"/>
              <a:gd name="connsiteX3" fmla="*/ 276623 w 1120357"/>
              <a:gd name="connsiteY3" fmla="*/ 718763 h 973393"/>
              <a:gd name="connsiteX4" fmla="*/ 547371 w 1120357"/>
              <a:gd name="connsiteY4" fmla="*/ 844643 h 973393"/>
              <a:gd name="connsiteX5" fmla="*/ 859791 w 1120357"/>
              <a:gd name="connsiteY5" fmla="*/ 932273 h 973393"/>
              <a:gd name="connsiteX6" fmla="*/ 1120357 w 1120357"/>
              <a:gd name="connsiteY6" fmla="*/ 973393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0357" h="973393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lnTo>
                  <a:pt x="1120357" y="973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428694" y="1759352"/>
            <a:ext cx="1463606" cy="1261030"/>
            <a:chOff x="428694" y="1759352"/>
            <a:chExt cx="1463606" cy="1261030"/>
          </a:xfrm>
        </p:grpSpPr>
        <p:grpSp>
          <p:nvGrpSpPr>
            <p:cNvPr id="8" name="Group 7"/>
            <p:cNvGrpSpPr/>
            <p:nvPr/>
          </p:nvGrpSpPr>
          <p:grpSpPr>
            <a:xfrm>
              <a:off x="596900" y="1759352"/>
              <a:ext cx="1295400" cy="1036011"/>
              <a:chOff x="3378997" y="352271"/>
              <a:chExt cx="1746861" cy="139020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378997" y="352271"/>
                <a:ext cx="0" cy="139020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378997" y="1742476"/>
                <a:ext cx="1746861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1627836" y="277416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8694" y="274749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 flipV="1">
              <a:off x="1708792" y="2796149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87308" y="1980257"/>
                <a:ext cx="1125693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08" y="1980257"/>
                <a:ext cx="1125693" cy="274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94572" y="2797801"/>
                <a:ext cx="5752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2" y="2797801"/>
                <a:ext cx="57528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1755792" y="1759352"/>
            <a:ext cx="0" cy="1036010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0329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3" grpId="0"/>
      <p:bldP spid="14" grpId="0" animBg="1"/>
      <p:bldP spid="14" grpId="1" animBg="1"/>
      <p:bldP spid="33" grpId="0"/>
      <p:bldP spid="33" grpId="1"/>
      <p:bldP spid="50" grpId="0" animBg="1"/>
      <p:bldP spid="56" grpId="0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"/>
          <p:cNvSpPr txBox="1"/>
          <p:nvPr/>
        </p:nvSpPr>
        <p:spPr>
          <a:xfrm>
            <a:off x="329285" y="444324"/>
            <a:ext cx="5373015" cy="10913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100" spc="-55" dirty="0" smtClean="0">
                <a:solidFill>
                  <a:srgbClr val="35444F"/>
                </a:solidFill>
                <a:latin typeface="Trebuchet MS"/>
              </a:rPr>
              <a:t>The following cost function has a convex shape with classification data: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794797"/>
                <a:ext cx="2177006" cy="553613"/>
              </a:xfrm>
              <a:prstGeom prst="rect">
                <a:avLst/>
              </a:prstGeom>
              <a:blipFill>
                <a:blip r:embed="rId2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665161" y="1442917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61" y="1442917"/>
                <a:ext cx="68140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77" y="716070"/>
                <a:ext cx="3075008" cy="662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 flipH="1">
            <a:off x="3344322" y="1726340"/>
            <a:ext cx="1120357" cy="973393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  <a:gd name="connsiteX0" fmla="*/ 0 w 1791335"/>
              <a:gd name="connsiteY0" fmla="*/ 0 h 1075148"/>
              <a:gd name="connsiteX1" fmla="*/ 17781 w 1791335"/>
              <a:gd name="connsiteY1" fmla="*/ 288383 h 1075148"/>
              <a:gd name="connsiteX2" fmla="*/ 108811 w 1791335"/>
              <a:gd name="connsiteY2" fmla="*/ 537850 h 1075148"/>
              <a:gd name="connsiteX3" fmla="*/ 276623 w 1791335"/>
              <a:gd name="connsiteY3" fmla="*/ 718763 h 1075148"/>
              <a:gd name="connsiteX4" fmla="*/ 547371 w 1791335"/>
              <a:gd name="connsiteY4" fmla="*/ 844643 h 1075148"/>
              <a:gd name="connsiteX5" fmla="*/ 859791 w 1791335"/>
              <a:gd name="connsiteY5" fmla="*/ 932273 h 1075148"/>
              <a:gd name="connsiteX6" fmla="*/ 1332230 w 1791335"/>
              <a:gd name="connsiteY6" fmla="*/ 1017998 h 1075148"/>
              <a:gd name="connsiteX7" fmla="*/ 1791335 w 1791335"/>
              <a:gd name="connsiteY7" fmla="*/ 1075148 h 1075148"/>
              <a:gd name="connsiteX0" fmla="*/ 0 w 1332230"/>
              <a:gd name="connsiteY0" fmla="*/ 0 h 1017998"/>
              <a:gd name="connsiteX1" fmla="*/ 17781 w 1332230"/>
              <a:gd name="connsiteY1" fmla="*/ 288383 h 1017998"/>
              <a:gd name="connsiteX2" fmla="*/ 108811 w 1332230"/>
              <a:gd name="connsiteY2" fmla="*/ 537850 h 1017998"/>
              <a:gd name="connsiteX3" fmla="*/ 276623 w 1332230"/>
              <a:gd name="connsiteY3" fmla="*/ 718763 h 1017998"/>
              <a:gd name="connsiteX4" fmla="*/ 547371 w 1332230"/>
              <a:gd name="connsiteY4" fmla="*/ 844643 h 1017998"/>
              <a:gd name="connsiteX5" fmla="*/ 859791 w 1332230"/>
              <a:gd name="connsiteY5" fmla="*/ 932273 h 1017998"/>
              <a:gd name="connsiteX6" fmla="*/ 1332230 w 1332230"/>
              <a:gd name="connsiteY6" fmla="*/ 1017998 h 1017998"/>
              <a:gd name="connsiteX0" fmla="*/ 0 w 1120357"/>
              <a:gd name="connsiteY0" fmla="*/ 0 h 973393"/>
              <a:gd name="connsiteX1" fmla="*/ 17781 w 1120357"/>
              <a:gd name="connsiteY1" fmla="*/ 288383 h 973393"/>
              <a:gd name="connsiteX2" fmla="*/ 108811 w 1120357"/>
              <a:gd name="connsiteY2" fmla="*/ 537850 h 973393"/>
              <a:gd name="connsiteX3" fmla="*/ 276623 w 1120357"/>
              <a:gd name="connsiteY3" fmla="*/ 718763 h 973393"/>
              <a:gd name="connsiteX4" fmla="*/ 547371 w 1120357"/>
              <a:gd name="connsiteY4" fmla="*/ 844643 h 973393"/>
              <a:gd name="connsiteX5" fmla="*/ 859791 w 1120357"/>
              <a:gd name="connsiteY5" fmla="*/ 932273 h 973393"/>
              <a:gd name="connsiteX6" fmla="*/ 1120357 w 1120357"/>
              <a:gd name="connsiteY6" fmla="*/ 973393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0357" h="973393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lnTo>
                  <a:pt x="1120357" y="973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174002" y="1677058"/>
            <a:ext cx="1463606" cy="1261030"/>
            <a:chOff x="428694" y="1759352"/>
            <a:chExt cx="1463606" cy="1261030"/>
          </a:xfrm>
        </p:grpSpPr>
        <p:grpSp>
          <p:nvGrpSpPr>
            <p:cNvPr id="8" name="Group 7"/>
            <p:cNvGrpSpPr/>
            <p:nvPr/>
          </p:nvGrpSpPr>
          <p:grpSpPr>
            <a:xfrm>
              <a:off x="596900" y="1759352"/>
              <a:ext cx="1295400" cy="1036011"/>
              <a:chOff x="3378997" y="352271"/>
              <a:chExt cx="1746861" cy="139020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3378997" y="352271"/>
                <a:ext cx="0" cy="139020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378997" y="1742476"/>
                <a:ext cx="1746861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1627836" y="277416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8694" y="274749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 flipV="1">
              <a:off x="1708792" y="2796149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332616" y="1897963"/>
                <a:ext cx="1125693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16" y="1897963"/>
                <a:ext cx="1125693" cy="274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639880" y="2715507"/>
                <a:ext cx="5752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80" y="2715507"/>
                <a:ext cx="57528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4501100" y="1677058"/>
            <a:ext cx="0" cy="1036010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240459" y="1432899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9" y="1432899"/>
                <a:ext cx="68140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948832" y="1726852"/>
            <a:ext cx="1120357" cy="973393"/>
          </a:xfrm>
          <a:custGeom>
            <a:avLst/>
            <a:gdLst>
              <a:gd name="connsiteX0" fmla="*/ 0 w 1009741"/>
              <a:gd name="connsiteY0" fmla="*/ 0 h 975071"/>
              <a:gd name="connsiteX1" fmla="*/ 229684 w 1009741"/>
              <a:gd name="connsiteY1" fmla="*/ 507037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55686 w 1009741"/>
              <a:gd name="connsiteY1" fmla="*/ 485368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38351 w 1009741"/>
              <a:gd name="connsiteY1" fmla="*/ 49403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124051 w 1009741"/>
              <a:gd name="connsiteY1" fmla="*/ 55880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602378 w 1009741"/>
              <a:gd name="connsiteY2" fmla="*/ 79305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82141 w 1009741"/>
              <a:gd name="connsiteY1" fmla="*/ 474985 h 975071"/>
              <a:gd name="connsiteX2" fmla="*/ 324248 w 1009741"/>
              <a:gd name="connsiteY2" fmla="*/ 743528 h 975071"/>
              <a:gd name="connsiteX3" fmla="*/ 1009741 w 1009741"/>
              <a:gd name="connsiteY3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29211 w 1009741"/>
              <a:gd name="connsiteY1" fmla="*/ 29219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82141 w 1009741"/>
              <a:gd name="connsiteY2" fmla="*/ 47498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28325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324248 w 1009741"/>
              <a:gd name="connsiteY3" fmla="*/ 743528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1009741 w 1009741"/>
              <a:gd name="connsiteY4" fmla="*/ 975071 h 975071"/>
              <a:gd name="connsiteX0" fmla="*/ 0 w 1009741"/>
              <a:gd name="connsiteY0" fmla="*/ 0 h 975071"/>
              <a:gd name="connsiteX1" fmla="*/ 17781 w 1009741"/>
              <a:gd name="connsiteY1" fmla="*/ 288383 h 975071"/>
              <a:gd name="connsiteX2" fmla="*/ 108811 w 1009741"/>
              <a:gd name="connsiteY2" fmla="*/ 537850 h 975071"/>
              <a:gd name="connsiteX3" fmla="*/ 276623 w 1009741"/>
              <a:gd name="connsiteY3" fmla="*/ 718763 h 975071"/>
              <a:gd name="connsiteX4" fmla="*/ 593091 w 1009741"/>
              <a:gd name="connsiteY4" fmla="*/ 863693 h 975071"/>
              <a:gd name="connsiteX5" fmla="*/ 1009741 w 1009741"/>
              <a:gd name="connsiteY5" fmla="*/ 975071 h 975071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1044031 w 1044031"/>
              <a:gd name="connsiteY5" fmla="*/ 969356 h 969356"/>
              <a:gd name="connsiteX0" fmla="*/ 0 w 1044031"/>
              <a:gd name="connsiteY0" fmla="*/ 0 h 969356"/>
              <a:gd name="connsiteX1" fmla="*/ 17781 w 1044031"/>
              <a:gd name="connsiteY1" fmla="*/ 288383 h 969356"/>
              <a:gd name="connsiteX2" fmla="*/ 108811 w 1044031"/>
              <a:gd name="connsiteY2" fmla="*/ 537850 h 969356"/>
              <a:gd name="connsiteX3" fmla="*/ 276623 w 1044031"/>
              <a:gd name="connsiteY3" fmla="*/ 718763 h 969356"/>
              <a:gd name="connsiteX4" fmla="*/ 593091 w 1044031"/>
              <a:gd name="connsiteY4" fmla="*/ 863693 h 969356"/>
              <a:gd name="connsiteX5" fmla="*/ 859791 w 1044031"/>
              <a:gd name="connsiteY5" fmla="*/ 932273 h 969356"/>
              <a:gd name="connsiteX6" fmla="*/ 1044031 w 1044031"/>
              <a:gd name="connsiteY6" fmla="*/ 969356 h 969356"/>
              <a:gd name="connsiteX0" fmla="*/ 0 w 1724116"/>
              <a:gd name="connsiteY0" fmla="*/ 0 h 1068416"/>
              <a:gd name="connsiteX1" fmla="*/ 17781 w 1724116"/>
              <a:gd name="connsiteY1" fmla="*/ 288383 h 1068416"/>
              <a:gd name="connsiteX2" fmla="*/ 108811 w 1724116"/>
              <a:gd name="connsiteY2" fmla="*/ 537850 h 1068416"/>
              <a:gd name="connsiteX3" fmla="*/ 276623 w 1724116"/>
              <a:gd name="connsiteY3" fmla="*/ 718763 h 1068416"/>
              <a:gd name="connsiteX4" fmla="*/ 593091 w 1724116"/>
              <a:gd name="connsiteY4" fmla="*/ 863693 h 1068416"/>
              <a:gd name="connsiteX5" fmla="*/ 859791 w 1724116"/>
              <a:gd name="connsiteY5" fmla="*/ 932273 h 1068416"/>
              <a:gd name="connsiteX6" fmla="*/ 1724116 w 1724116"/>
              <a:gd name="connsiteY6" fmla="*/ 1068416 h 106841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2400391 w 2400391"/>
              <a:gd name="connsiteY6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791335 w 2400391"/>
              <a:gd name="connsiteY6" fmla="*/ 1075148 h 1129376"/>
              <a:gd name="connsiteX7" fmla="*/ 2400391 w 2400391"/>
              <a:gd name="connsiteY7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93091 w 2400391"/>
              <a:gd name="connsiteY4" fmla="*/ 86369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400391"/>
              <a:gd name="connsiteY0" fmla="*/ 0 h 1129376"/>
              <a:gd name="connsiteX1" fmla="*/ 17781 w 2400391"/>
              <a:gd name="connsiteY1" fmla="*/ 288383 h 1129376"/>
              <a:gd name="connsiteX2" fmla="*/ 108811 w 2400391"/>
              <a:gd name="connsiteY2" fmla="*/ 537850 h 1129376"/>
              <a:gd name="connsiteX3" fmla="*/ 276623 w 2400391"/>
              <a:gd name="connsiteY3" fmla="*/ 718763 h 1129376"/>
              <a:gd name="connsiteX4" fmla="*/ 547371 w 2400391"/>
              <a:gd name="connsiteY4" fmla="*/ 844643 h 1129376"/>
              <a:gd name="connsiteX5" fmla="*/ 859791 w 2400391"/>
              <a:gd name="connsiteY5" fmla="*/ 932273 h 1129376"/>
              <a:gd name="connsiteX6" fmla="*/ 1332230 w 2400391"/>
              <a:gd name="connsiteY6" fmla="*/ 1017998 h 1129376"/>
              <a:gd name="connsiteX7" fmla="*/ 1791335 w 2400391"/>
              <a:gd name="connsiteY7" fmla="*/ 1075148 h 1129376"/>
              <a:gd name="connsiteX8" fmla="*/ 2400391 w 2400391"/>
              <a:gd name="connsiteY8" fmla="*/ 1129376 h 1129376"/>
              <a:gd name="connsiteX0" fmla="*/ 0 w 2274716"/>
              <a:gd name="connsiteY0" fmla="*/ 0 h 1112042"/>
              <a:gd name="connsiteX1" fmla="*/ 17781 w 2274716"/>
              <a:gd name="connsiteY1" fmla="*/ 288383 h 1112042"/>
              <a:gd name="connsiteX2" fmla="*/ 108811 w 2274716"/>
              <a:gd name="connsiteY2" fmla="*/ 537850 h 1112042"/>
              <a:gd name="connsiteX3" fmla="*/ 276623 w 2274716"/>
              <a:gd name="connsiteY3" fmla="*/ 718763 h 1112042"/>
              <a:gd name="connsiteX4" fmla="*/ 547371 w 2274716"/>
              <a:gd name="connsiteY4" fmla="*/ 844643 h 1112042"/>
              <a:gd name="connsiteX5" fmla="*/ 859791 w 2274716"/>
              <a:gd name="connsiteY5" fmla="*/ 932273 h 1112042"/>
              <a:gd name="connsiteX6" fmla="*/ 1332230 w 2274716"/>
              <a:gd name="connsiteY6" fmla="*/ 1017998 h 1112042"/>
              <a:gd name="connsiteX7" fmla="*/ 1791335 w 2274716"/>
              <a:gd name="connsiteY7" fmla="*/ 1075148 h 1112042"/>
              <a:gd name="connsiteX8" fmla="*/ 2274716 w 2274716"/>
              <a:gd name="connsiteY8" fmla="*/ 1112042 h 1112042"/>
              <a:gd name="connsiteX0" fmla="*/ 0 w 1791335"/>
              <a:gd name="connsiteY0" fmla="*/ 0 h 1075148"/>
              <a:gd name="connsiteX1" fmla="*/ 17781 w 1791335"/>
              <a:gd name="connsiteY1" fmla="*/ 288383 h 1075148"/>
              <a:gd name="connsiteX2" fmla="*/ 108811 w 1791335"/>
              <a:gd name="connsiteY2" fmla="*/ 537850 h 1075148"/>
              <a:gd name="connsiteX3" fmla="*/ 276623 w 1791335"/>
              <a:gd name="connsiteY3" fmla="*/ 718763 h 1075148"/>
              <a:gd name="connsiteX4" fmla="*/ 547371 w 1791335"/>
              <a:gd name="connsiteY4" fmla="*/ 844643 h 1075148"/>
              <a:gd name="connsiteX5" fmla="*/ 859791 w 1791335"/>
              <a:gd name="connsiteY5" fmla="*/ 932273 h 1075148"/>
              <a:gd name="connsiteX6" fmla="*/ 1332230 w 1791335"/>
              <a:gd name="connsiteY6" fmla="*/ 1017998 h 1075148"/>
              <a:gd name="connsiteX7" fmla="*/ 1791335 w 1791335"/>
              <a:gd name="connsiteY7" fmla="*/ 1075148 h 1075148"/>
              <a:gd name="connsiteX0" fmla="*/ 0 w 1332230"/>
              <a:gd name="connsiteY0" fmla="*/ 0 h 1017998"/>
              <a:gd name="connsiteX1" fmla="*/ 17781 w 1332230"/>
              <a:gd name="connsiteY1" fmla="*/ 288383 h 1017998"/>
              <a:gd name="connsiteX2" fmla="*/ 108811 w 1332230"/>
              <a:gd name="connsiteY2" fmla="*/ 537850 h 1017998"/>
              <a:gd name="connsiteX3" fmla="*/ 276623 w 1332230"/>
              <a:gd name="connsiteY3" fmla="*/ 718763 h 1017998"/>
              <a:gd name="connsiteX4" fmla="*/ 547371 w 1332230"/>
              <a:gd name="connsiteY4" fmla="*/ 844643 h 1017998"/>
              <a:gd name="connsiteX5" fmla="*/ 859791 w 1332230"/>
              <a:gd name="connsiteY5" fmla="*/ 932273 h 1017998"/>
              <a:gd name="connsiteX6" fmla="*/ 1332230 w 1332230"/>
              <a:gd name="connsiteY6" fmla="*/ 1017998 h 1017998"/>
              <a:gd name="connsiteX0" fmla="*/ 0 w 1120357"/>
              <a:gd name="connsiteY0" fmla="*/ 0 h 973393"/>
              <a:gd name="connsiteX1" fmla="*/ 17781 w 1120357"/>
              <a:gd name="connsiteY1" fmla="*/ 288383 h 973393"/>
              <a:gd name="connsiteX2" fmla="*/ 108811 w 1120357"/>
              <a:gd name="connsiteY2" fmla="*/ 537850 h 973393"/>
              <a:gd name="connsiteX3" fmla="*/ 276623 w 1120357"/>
              <a:gd name="connsiteY3" fmla="*/ 718763 h 973393"/>
              <a:gd name="connsiteX4" fmla="*/ 547371 w 1120357"/>
              <a:gd name="connsiteY4" fmla="*/ 844643 h 973393"/>
              <a:gd name="connsiteX5" fmla="*/ 859791 w 1120357"/>
              <a:gd name="connsiteY5" fmla="*/ 932273 h 973393"/>
              <a:gd name="connsiteX6" fmla="*/ 1120357 w 1120357"/>
              <a:gd name="connsiteY6" fmla="*/ 973393 h 97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0357" h="973393">
                <a:moveTo>
                  <a:pt x="0" y="0"/>
                </a:moveTo>
                <a:cubicBezTo>
                  <a:pt x="5504" y="48699"/>
                  <a:pt x="-354" y="198741"/>
                  <a:pt x="17781" y="288383"/>
                </a:cubicBezTo>
                <a:cubicBezTo>
                  <a:pt x="35916" y="378025"/>
                  <a:pt x="65671" y="466120"/>
                  <a:pt x="108811" y="537850"/>
                </a:cubicBezTo>
                <a:cubicBezTo>
                  <a:pt x="151951" y="609580"/>
                  <a:pt x="203530" y="667631"/>
                  <a:pt x="276623" y="718763"/>
                </a:cubicBezTo>
                <a:cubicBezTo>
                  <a:pt x="349716" y="769895"/>
                  <a:pt x="449859" y="809376"/>
                  <a:pt x="547371" y="844643"/>
                </a:cubicBezTo>
                <a:cubicBezTo>
                  <a:pt x="644883" y="879911"/>
                  <a:pt x="735966" y="908461"/>
                  <a:pt x="859791" y="932273"/>
                </a:cubicBezTo>
                <a:lnTo>
                  <a:pt x="1120357" y="973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49300" y="1667040"/>
            <a:ext cx="1463606" cy="1261030"/>
            <a:chOff x="428694" y="1759352"/>
            <a:chExt cx="1463606" cy="1261030"/>
          </a:xfrm>
        </p:grpSpPr>
        <p:grpSp>
          <p:nvGrpSpPr>
            <p:cNvPr id="39" name="Group 38"/>
            <p:cNvGrpSpPr/>
            <p:nvPr/>
          </p:nvGrpSpPr>
          <p:grpSpPr>
            <a:xfrm>
              <a:off x="596900" y="1759352"/>
              <a:ext cx="1295400" cy="1036011"/>
              <a:chOff x="3378997" y="352271"/>
              <a:chExt cx="1746861" cy="1390206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3378997" y="352271"/>
                <a:ext cx="0" cy="139020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3378997" y="1742476"/>
                <a:ext cx="1746861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/>
            <p:cNvSpPr/>
            <p:nvPr/>
          </p:nvSpPr>
          <p:spPr>
            <a:xfrm>
              <a:off x="1627836" y="277416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1</a:t>
              </a:r>
              <a:endParaRPr lang="en-US" sz="1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8694" y="2747491"/>
              <a:ext cx="2449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spc="-55" dirty="0" smtClean="0">
                  <a:solidFill>
                    <a:srgbClr val="35444F"/>
                  </a:solidFill>
                  <a:latin typeface="Trebuchet MS"/>
                </a:rPr>
                <a:t>0</a:t>
              </a:r>
              <a:endParaRPr lang="en-US" sz="1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V="1">
              <a:off x="1708792" y="2796149"/>
              <a:ext cx="973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64229" y="2008086"/>
                <a:ext cx="889474" cy="274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5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29" y="2008086"/>
                <a:ext cx="889474" cy="274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215178" y="2705489"/>
                <a:ext cx="5752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78" y="2705489"/>
                <a:ext cx="57528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3801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38116" y="2255175"/>
            <a:ext cx="624202" cy="2325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76951" y="2974593"/>
            <a:ext cx="832631" cy="225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2894" y="864080"/>
            <a:ext cx="1472453" cy="2721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49912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a combined (not piece-wise defined) cost function to use with gradient descent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to combine the two parts of the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Remember that the labels have to be either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If that’s the case, one clever way of combining the two parts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is: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499128"/>
              </a:xfrm>
              <a:prstGeom prst="rect">
                <a:avLst/>
              </a:prstGeom>
              <a:blipFill>
                <a:blip r:embed="rId2"/>
                <a:stretch>
                  <a:fillRect l="-1249" t="-284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77976" y="813565"/>
                <a:ext cx="2657843" cy="583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76" y="813565"/>
                <a:ext cx="2657843" cy="583621"/>
              </a:xfrm>
              <a:prstGeom prst="rect">
                <a:avLst/>
              </a:prstGeom>
              <a:blipFill>
                <a:blip r:embed="rId3"/>
                <a:stretch>
                  <a:fillRect t="-193750" b="-27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5500" y="1932523"/>
                <a:ext cx="3393750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932523"/>
                <a:ext cx="3393750" cy="266035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1545" y="2418765"/>
                <a:ext cx="3495572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5" y="2418765"/>
                <a:ext cx="3495572" cy="266035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8234" y="2236287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4" y="2236287"/>
                <a:ext cx="68140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51816" y="2682816"/>
                <a:ext cx="2389500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16" y="2682816"/>
                <a:ext cx="2389500" cy="266035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51816" y="2937088"/>
                <a:ext cx="1017906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16" y="2937088"/>
                <a:ext cx="1017906" cy="2660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20449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 animBg="1"/>
      <p:bldP spid="4" grpId="0"/>
      <p:bldP spid="8" grpId="0"/>
      <p:bldP spid="10" grpId="0"/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38116" y="2255175"/>
            <a:ext cx="624202" cy="2258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32445" y="2974593"/>
            <a:ext cx="1175531" cy="259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15287" y="1092680"/>
            <a:ext cx="1456613" cy="211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49912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a combined (not piece-wise defined) cost function to use with gradient descent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need to combine the two parts of the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Remember that the labels have to be either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If that’s the case, one clever way of combining the two parts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is: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499128"/>
              </a:xfrm>
              <a:prstGeom prst="rect">
                <a:avLst/>
              </a:prstGeom>
              <a:blipFill>
                <a:blip r:embed="rId2"/>
                <a:stretch>
                  <a:fillRect l="-1249" t="-2846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77976" y="813565"/>
                <a:ext cx="2657843" cy="583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</m:t>
                                  </m:r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US" sz="1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76" y="813565"/>
                <a:ext cx="2657843" cy="583621"/>
              </a:xfrm>
              <a:prstGeom prst="rect">
                <a:avLst/>
              </a:prstGeom>
              <a:blipFill>
                <a:blip r:embed="rId3"/>
                <a:stretch>
                  <a:fillRect t="-193750" b="-27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5500" y="1932523"/>
                <a:ext cx="3385734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932523"/>
                <a:ext cx="3385734" cy="266035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1545" y="2418765"/>
                <a:ext cx="3487558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ZA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45" y="2418765"/>
                <a:ext cx="3487558" cy="266035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8234" y="2236287"/>
                <a:ext cx="68140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4" y="2236287"/>
                <a:ext cx="68140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07310" y="2682816"/>
                <a:ext cx="2389500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ZA" sz="100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ZA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10" y="2682816"/>
                <a:ext cx="2389500" cy="266035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07310" y="2937088"/>
                <a:ext cx="1241557" cy="266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ZA" sz="1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10" y="2937088"/>
                <a:ext cx="1241557" cy="2660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4174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 animBg="1"/>
      <p:bldP spid="8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Model Representation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Obtaining </a:t>
            </a: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35320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 with new combined version, we have: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So: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can now get the optimal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by minimizing this cost function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using gradient descent (or any other optimization technique) 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353208"/>
              </a:xfrm>
              <a:prstGeom prst="rect">
                <a:avLst/>
              </a:prstGeom>
              <a:blipFill>
                <a:blip r:embed="rId2"/>
                <a:stretch>
                  <a:fillRect l="-1249" t="-1813" b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44840" y="282148"/>
                <a:ext cx="2177006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1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40" y="282148"/>
                <a:ext cx="2177006" cy="553613"/>
              </a:xfrm>
              <a:prstGeom prst="rect">
                <a:avLst/>
              </a:prstGeom>
              <a:blipFill>
                <a:blip r:embed="rId3"/>
                <a:stretch>
                  <a:fillRect t="-94505" b="-14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5500" y="835761"/>
                <a:ext cx="4168705" cy="322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835761"/>
                <a:ext cx="4168705" cy="322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20713" y="1626614"/>
                <a:ext cx="3778278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13" y="1626614"/>
                <a:ext cx="3778278" cy="511743"/>
              </a:xfrm>
              <a:prstGeom prst="rect">
                <a:avLst/>
              </a:prstGeom>
              <a:blipFill>
                <a:blip r:embed="rId5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79059" y="2816207"/>
                <a:ext cx="940066" cy="221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59" y="2816207"/>
                <a:ext cx="940066" cy="221343"/>
              </a:xfrm>
              <a:prstGeom prst="rect">
                <a:avLst/>
              </a:prstGeom>
              <a:blipFill>
                <a:blip r:embed="rId6"/>
                <a:stretch>
                  <a:fillRect l="-32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02916" y="1096450"/>
                <a:ext cx="3202928" cy="322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16" y="1096450"/>
                <a:ext cx="3202928" cy="3226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5888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235320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We can now get the optimal parameters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by minimizing this cost function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 using gradient descent (or any other optimization technique) 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We can then use the optimal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 to make predictions with the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2700">
                  <a:spcBef>
                    <a:spcPts val="90"/>
                  </a:spcBef>
                  <a:tabLst>
                    <a:tab pos="449263" algn="l"/>
                    <a:tab pos="538163" algn="l"/>
                    <a:tab pos="719138" algn="l"/>
                  </a:tabLst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	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449263" algn="l"/>
                    <a:tab pos="538163" algn="l"/>
                    <a:tab pos="719138" algn="l"/>
                  </a:tabLst>
                </a:pPr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2700">
                  <a:spcBef>
                    <a:spcPts val="90"/>
                  </a:spcBef>
                  <a:tabLst>
                    <a:tab pos="449263" algn="l"/>
                    <a:tab pos="538163" algn="l"/>
                    <a:tab pos="719138" algn="l"/>
                  </a:tabLst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	Predict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n-ZA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2353208"/>
              </a:xfrm>
              <a:prstGeom prst="rect">
                <a:avLst/>
              </a:prstGeom>
              <a:blipFill>
                <a:blip r:embed="rId2"/>
                <a:stretch>
                  <a:fillRect l="-1249" t="-1813" b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Cost Function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79059" y="858494"/>
                <a:ext cx="940066" cy="221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59" y="858494"/>
                <a:ext cx="940066" cy="221343"/>
              </a:xfrm>
              <a:prstGeom prst="rect">
                <a:avLst/>
              </a:prstGeom>
              <a:blipFill>
                <a:blip r:embed="rId3"/>
                <a:stretch>
                  <a:fillRect l="-32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34441" y="1620800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41" y="1620800"/>
                <a:ext cx="1376787" cy="430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200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Cost Function Minimization For Classification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Cost Function Minimization For </a:t>
            </a: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</a:t>
            </a:r>
            <a:endParaRPr lang="en-US" sz="8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069678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54813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With a cost function defined, we just need to minimize it to get the optimal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There are a few ways to minimize the cost function (or any function):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 Descent (we’ve already seen this)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Advanced optimization algorithms (we won’t look at HOW these work – look it up):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Conjugate gradient descent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BFGS algorithm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L-BFGS algorithm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Nelder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-Mead algorithm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Powell algorithm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Etc. (there are many)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548133"/>
              </a:xfrm>
              <a:prstGeom prst="rect">
                <a:avLst/>
              </a:prstGeom>
              <a:blipFill>
                <a:blip r:embed="rId2"/>
                <a:stretch>
                  <a:fillRect l="-1236" t="-1675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Cost Function Minimization For Classification</a:t>
            </a:r>
            <a:endParaRPr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9059" y="742053"/>
                <a:ext cx="940066" cy="221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lim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059" y="742053"/>
                <a:ext cx="940066" cy="221343"/>
              </a:xfrm>
              <a:prstGeom prst="rect">
                <a:avLst/>
              </a:prstGeom>
              <a:blipFill>
                <a:blip r:embed="rId3"/>
                <a:stretch>
                  <a:fillRect l="-32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502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422731" cy="29341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Generic gradient descent update equation (as seen before):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hypothesis and cost function are different to that of Linear Regression: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Cost function: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Gradient Descent For Classification</a:t>
            </a:r>
            <a:endParaRPr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53759" y="669904"/>
                <a:ext cx="2514600" cy="998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72000" tIns="0" rIns="0" bIns="36000">
                <a:spAutoFit/>
              </a:bodyPr>
              <a:lstStyle/>
              <a:p>
                <a:pPr marL="12700">
                  <a:lnSpc>
                    <a:spcPct val="150000"/>
                  </a:lnSpc>
                  <a:spcBef>
                    <a:spcPts val="90"/>
                  </a:spcBef>
                </a:pPr>
                <a:r>
                  <a: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Repeat until </a:t>
                </a:r>
                <a:r>
                  <a:rPr lang="en-US" sz="1200" spc="-55" dirty="0" smtClean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convergence:</a:t>
                </a:r>
                <a:endParaRPr lang="en-US" sz="1200" spc="-55" dirty="0">
                  <a:solidFill>
                    <a:srgbClr val="35444F"/>
                  </a:solidFill>
                  <a:latin typeface="Lucida Sans" panose="020B0602030504020204" pitchFamily="34" charset="0"/>
                  <a:cs typeface="Trebuchet MS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90"/>
                  </a:spcBef>
                  <a:tabLst>
                    <a:tab pos="266700" algn="l"/>
                  </a:tabLst>
                </a:pPr>
                <a:r>
                  <a: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	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 simultaneously</a:t>
                </a:r>
                <a:r>
                  <a:rPr lang="en-US" sz="1200" spc="-55" dirty="0" smtClean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:</a:t>
                </a:r>
              </a:p>
              <a:p>
                <a:pPr>
                  <a:tabLst>
                    <a:tab pos="266700" algn="l"/>
                  </a:tabLst>
                </a:pPr>
                <a:endParaRPr lang="en-US" sz="1200" spc="-55" dirty="0">
                  <a:solidFill>
                    <a:srgbClr val="35444F"/>
                  </a:solidFill>
                  <a:latin typeface="Lucida Sans" panose="020B0602030504020204" pitchFamily="34" charset="0"/>
                  <a:cs typeface="Trebuchet MS"/>
                </a:endParaRPr>
              </a:p>
              <a:p>
                <a:pPr>
                  <a:tabLst>
                    <a:tab pos="358775" algn="l"/>
                  </a:tabLst>
                </a:pPr>
                <a:r>
                  <a:rPr lang="en-US" sz="1200" spc="-55" dirty="0">
                    <a:solidFill>
                      <a:srgbClr val="35444F"/>
                    </a:solidFill>
                    <a:latin typeface="Lucida Sans" panose="020B0602030504020204" pitchFamily="34" charset="0"/>
                    <a:cs typeface="Trebuchet MS"/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59" y="669904"/>
                <a:ext cx="2514600" cy="998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89093" y="1186973"/>
                <a:ext cx="2882900" cy="4981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ZA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93" y="1186973"/>
                <a:ext cx="2882900" cy="498150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30300" y="2638876"/>
                <a:ext cx="3778278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2638876"/>
                <a:ext cx="3778278" cy="511743"/>
              </a:xfrm>
              <a:prstGeom prst="rect">
                <a:avLst/>
              </a:prstGeom>
              <a:blipFill>
                <a:blip r:embed="rId4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68500" y="2079625"/>
                <a:ext cx="1376787" cy="430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ZA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ZA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100" b="1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US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500" y="2079625"/>
                <a:ext cx="1376787" cy="430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850881" y="1223606"/>
            <a:ext cx="645354" cy="4144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4624243" flipH="1" flipV="1">
            <a:off x="4105703" y="415468"/>
            <a:ext cx="373893" cy="1541853"/>
          </a:xfrm>
          <a:custGeom>
            <a:avLst/>
            <a:gdLst>
              <a:gd name="connsiteX0" fmla="*/ 0 w 2818501"/>
              <a:gd name="connsiteY0" fmla="*/ 164379 h 636819"/>
              <a:gd name="connsiteX1" fmla="*/ 1226820 w 2818501"/>
              <a:gd name="connsiteY1" fmla="*/ 11979 h 636819"/>
              <a:gd name="connsiteX2" fmla="*/ 1188720 w 2818501"/>
              <a:gd name="connsiteY2" fmla="*/ 446319 h 636819"/>
              <a:gd name="connsiteX3" fmla="*/ 2621280 w 2818501"/>
              <a:gd name="connsiteY3" fmla="*/ 415839 h 636819"/>
              <a:gd name="connsiteX4" fmla="*/ 2769870 w 2818501"/>
              <a:gd name="connsiteY4" fmla="*/ 636819 h 636819"/>
              <a:gd name="connsiteX0" fmla="*/ 0 w 2817626"/>
              <a:gd name="connsiteY0" fmla="*/ 164379 h 513814"/>
              <a:gd name="connsiteX1" fmla="*/ 1226820 w 2817626"/>
              <a:gd name="connsiteY1" fmla="*/ 11979 h 513814"/>
              <a:gd name="connsiteX2" fmla="*/ 1188720 w 2817626"/>
              <a:gd name="connsiteY2" fmla="*/ 446319 h 513814"/>
              <a:gd name="connsiteX3" fmla="*/ 2621280 w 2817626"/>
              <a:gd name="connsiteY3" fmla="*/ 415839 h 513814"/>
              <a:gd name="connsiteX4" fmla="*/ 2768444 w 2817626"/>
              <a:gd name="connsiteY4" fmla="*/ 513814 h 513814"/>
              <a:gd name="connsiteX0" fmla="*/ 0 w 2768443"/>
              <a:gd name="connsiteY0" fmla="*/ 164379 h 513814"/>
              <a:gd name="connsiteX1" fmla="*/ 1226820 w 2768443"/>
              <a:gd name="connsiteY1" fmla="*/ 11979 h 513814"/>
              <a:gd name="connsiteX2" fmla="*/ 1188720 w 2768443"/>
              <a:gd name="connsiteY2" fmla="*/ 446319 h 513814"/>
              <a:gd name="connsiteX3" fmla="*/ 2621280 w 2768443"/>
              <a:gd name="connsiteY3" fmla="*/ 415839 h 513814"/>
              <a:gd name="connsiteX4" fmla="*/ 2768444 w 2768443"/>
              <a:gd name="connsiteY4" fmla="*/ 513814 h 513814"/>
              <a:gd name="connsiteX0" fmla="*/ 0 w 2908811"/>
              <a:gd name="connsiteY0" fmla="*/ 164379 h 465998"/>
              <a:gd name="connsiteX1" fmla="*/ 1226820 w 2908811"/>
              <a:gd name="connsiteY1" fmla="*/ 11979 h 465998"/>
              <a:gd name="connsiteX2" fmla="*/ 1188720 w 2908811"/>
              <a:gd name="connsiteY2" fmla="*/ 446319 h 465998"/>
              <a:gd name="connsiteX3" fmla="*/ 2621280 w 2908811"/>
              <a:gd name="connsiteY3" fmla="*/ 415839 h 465998"/>
              <a:gd name="connsiteX4" fmla="*/ 2908812 w 2908811"/>
              <a:gd name="connsiteY4" fmla="*/ 401154 h 465998"/>
              <a:gd name="connsiteX0" fmla="*/ 0 w 2868731"/>
              <a:gd name="connsiteY0" fmla="*/ 164379 h 506876"/>
              <a:gd name="connsiteX1" fmla="*/ 1226820 w 2868731"/>
              <a:gd name="connsiteY1" fmla="*/ 11979 h 506876"/>
              <a:gd name="connsiteX2" fmla="*/ 1188720 w 2868731"/>
              <a:gd name="connsiteY2" fmla="*/ 446319 h 506876"/>
              <a:gd name="connsiteX3" fmla="*/ 2621280 w 2868731"/>
              <a:gd name="connsiteY3" fmla="*/ 415839 h 506876"/>
              <a:gd name="connsiteX4" fmla="*/ 2868730 w 2868731"/>
              <a:gd name="connsiteY4" fmla="*/ 506876 h 506876"/>
              <a:gd name="connsiteX0" fmla="*/ 0 w 2868731"/>
              <a:gd name="connsiteY0" fmla="*/ 164502 h 506999"/>
              <a:gd name="connsiteX1" fmla="*/ 1226820 w 2868731"/>
              <a:gd name="connsiteY1" fmla="*/ 12102 h 506999"/>
              <a:gd name="connsiteX2" fmla="*/ 1623542 w 2868731"/>
              <a:gd name="connsiteY2" fmla="*/ 448505 h 506999"/>
              <a:gd name="connsiteX3" fmla="*/ 2621280 w 2868731"/>
              <a:gd name="connsiteY3" fmla="*/ 415962 h 506999"/>
              <a:gd name="connsiteX4" fmla="*/ 2868730 w 2868731"/>
              <a:gd name="connsiteY4" fmla="*/ 506999 h 506999"/>
              <a:gd name="connsiteX0" fmla="*/ 0 w 2868731"/>
              <a:gd name="connsiteY0" fmla="*/ 224941 h 567438"/>
              <a:gd name="connsiteX1" fmla="*/ 1646440 w 2868731"/>
              <a:gd name="connsiteY1" fmla="*/ 8381 h 567438"/>
              <a:gd name="connsiteX2" fmla="*/ 1623542 w 2868731"/>
              <a:gd name="connsiteY2" fmla="*/ 508944 h 567438"/>
              <a:gd name="connsiteX3" fmla="*/ 2621280 w 2868731"/>
              <a:gd name="connsiteY3" fmla="*/ 476401 h 567438"/>
              <a:gd name="connsiteX4" fmla="*/ 2868730 w 2868731"/>
              <a:gd name="connsiteY4" fmla="*/ 567438 h 567438"/>
              <a:gd name="connsiteX0" fmla="*/ 0 w 2868731"/>
              <a:gd name="connsiteY0" fmla="*/ 224815 h 567312"/>
              <a:gd name="connsiteX1" fmla="*/ 1646440 w 2868731"/>
              <a:gd name="connsiteY1" fmla="*/ 8255 h 567312"/>
              <a:gd name="connsiteX2" fmla="*/ 2009008 w 2868731"/>
              <a:gd name="connsiteY2" fmla="*/ 506125 h 567312"/>
              <a:gd name="connsiteX3" fmla="*/ 2621280 w 2868731"/>
              <a:gd name="connsiteY3" fmla="*/ 476275 h 567312"/>
              <a:gd name="connsiteX4" fmla="*/ 2868730 w 2868731"/>
              <a:gd name="connsiteY4" fmla="*/ 567312 h 567312"/>
              <a:gd name="connsiteX0" fmla="*/ 0 w 2868731"/>
              <a:gd name="connsiteY0" fmla="*/ 191051 h 533548"/>
              <a:gd name="connsiteX1" fmla="*/ 1842267 w 2868731"/>
              <a:gd name="connsiteY1" fmla="*/ 9969 h 533548"/>
              <a:gd name="connsiteX2" fmla="*/ 2009008 w 2868731"/>
              <a:gd name="connsiteY2" fmla="*/ 472361 h 533548"/>
              <a:gd name="connsiteX3" fmla="*/ 2621280 w 2868731"/>
              <a:gd name="connsiteY3" fmla="*/ 442511 h 533548"/>
              <a:gd name="connsiteX4" fmla="*/ 2868730 w 2868731"/>
              <a:gd name="connsiteY4" fmla="*/ 533548 h 533548"/>
              <a:gd name="connsiteX0" fmla="*/ 0 w 1953917"/>
              <a:gd name="connsiteY0" fmla="*/ 108637 h 553899"/>
              <a:gd name="connsiteX1" fmla="*/ 927453 w 1953917"/>
              <a:gd name="connsiteY1" fmla="*/ 30320 h 553899"/>
              <a:gd name="connsiteX2" fmla="*/ 1094194 w 1953917"/>
              <a:gd name="connsiteY2" fmla="*/ 492712 h 553899"/>
              <a:gd name="connsiteX3" fmla="*/ 1706466 w 1953917"/>
              <a:gd name="connsiteY3" fmla="*/ 462862 h 553899"/>
              <a:gd name="connsiteX4" fmla="*/ 1953916 w 1953917"/>
              <a:gd name="connsiteY4" fmla="*/ 553899 h 553899"/>
              <a:gd name="connsiteX0" fmla="*/ -1 w 1891382"/>
              <a:gd name="connsiteY0" fmla="*/ 34353 h 697741"/>
              <a:gd name="connsiteX1" fmla="*/ 864918 w 1891382"/>
              <a:gd name="connsiteY1" fmla="*/ 174162 h 697741"/>
              <a:gd name="connsiteX2" fmla="*/ 1031659 w 1891382"/>
              <a:gd name="connsiteY2" fmla="*/ 636554 h 697741"/>
              <a:gd name="connsiteX3" fmla="*/ 1643931 w 1891382"/>
              <a:gd name="connsiteY3" fmla="*/ 606704 h 697741"/>
              <a:gd name="connsiteX4" fmla="*/ 1891381 w 1891382"/>
              <a:gd name="connsiteY4" fmla="*/ 697741 h 697741"/>
              <a:gd name="connsiteX0" fmla="*/ -1 w 1891382"/>
              <a:gd name="connsiteY0" fmla="*/ -1 h 663387"/>
              <a:gd name="connsiteX1" fmla="*/ 864918 w 1891382"/>
              <a:gd name="connsiteY1" fmla="*/ 139808 h 663387"/>
              <a:gd name="connsiteX2" fmla="*/ 1031659 w 1891382"/>
              <a:gd name="connsiteY2" fmla="*/ 602200 h 663387"/>
              <a:gd name="connsiteX3" fmla="*/ 1643931 w 1891382"/>
              <a:gd name="connsiteY3" fmla="*/ 572350 h 663387"/>
              <a:gd name="connsiteX4" fmla="*/ 1891381 w 1891382"/>
              <a:gd name="connsiteY4" fmla="*/ 663387 h 663387"/>
              <a:gd name="connsiteX0" fmla="*/ -1 w 1891382"/>
              <a:gd name="connsiteY0" fmla="*/ 8940 h 672328"/>
              <a:gd name="connsiteX1" fmla="*/ 864918 w 1891382"/>
              <a:gd name="connsiteY1" fmla="*/ 148749 h 672328"/>
              <a:gd name="connsiteX2" fmla="*/ 1031659 w 1891382"/>
              <a:gd name="connsiteY2" fmla="*/ 611141 h 672328"/>
              <a:gd name="connsiteX3" fmla="*/ 1643931 w 1891382"/>
              <a:gd name="connsiteY3" fmla="*/ 581291 h 672328"/>
              <a:gd name="connsiteX4" fmla="*/ 1891381 w 1891382"/>
              <a:gd name="connsiteY4" fmla="*/ 672328 h 672328"/>
              <a:gd name="connsiteX0" fmla="*/ -1 w 1789346"/>
              <a:gd name="connsiteY0" fmla="*/ 8940 h 835174"/>
              <a:gd name="connsiteX1" fmla="*/ 864918 w 1789346"/>
              <a:gd name="connsiteY1" fmla="*/ 148749 h 835174"/>
              <a:gd name="connsiteX2" fmla="*/ 1031659 w 1789346"/>
              <a:gd name="connsiteY2" fmla="*/ 611141 h 835174"/>
              <a:gd name="connsiteX3" fmla="*/ 1643931 w 1789346"/>
              <a:gd name="connsiteY3" fmla="*/ 581291 h 835174"/>
              <a:gd name="connsiteX4" fmla="*/ 1789346 w 1789346"/>
              <a:gd name="connsiteY4" fmla="*/ 835174 h 835174"/>
              <a:gd name="connsiteX0" fmla="*/ -1 w 1815234"/>
              <a:gd name="connsiteY0" fmla="*/ 8940 h 807783"/>
              <a:gd name="connsiteX1" fmla="*/ 864918 w 1815234"/>
              <a:gd name="connsiteY1" fmla="*/ 148749 h 807783"/>
              <a:gd name="connsiteX2" fmla="*/ 1031659 w 1815234"/>
              <a:gd name="connsiteY2" fmla="*/ 611141 h 807783"/>
              <a:gd name="connsiteX3" fmla="*/ 1643931 w 1815234"/>
              <a:gd name="connsiteY3" fmla="*/ 581291 h 807783"/>
              <a:gd name="connsiteX4" fmla="*/ 1815233 w 1815234"/>
              <a:gd name="connsiteY4" fmla="*/ 807782 h 807783"/>
              <a:gd name="connsiteX0" fmla="*/ 0 w 1815234"/>
              <a:gd name="connsiteY0" fmla="*/ 8940 h 1081015"/>
              <a:gd name="connsiteX1" fmla="*/ 864919 w 1815234"/>
              <a:gd name="connsiteY1" fmla="*/ 148749 h 1081015"/>
              <a:gd name="connsiteX2" fmla="*/ 1031660 w 1815234"/>
              <a:gd name="connsiteY2" fmla="*/ 611141 h 1081015"/>
              <a:gd name="connsiteX3" fmla="*/ 1577792 w 1815234"/>
              <a:gd name="connsiteY3" fmla="*/ 1078951 h 1081015"/>
              <a:gd name="connsiteX4" fmla="*/ 1815234 w 1815234"/>
              <a:gd name="connsiteY4" fmla="*/ 807782 h 1081015"/>
              <a:gd name="connsiteX0" fmla="*/ 0 w 1815234"/>
              <a:gd name="connsiteY0" fmla="*/ 8940 h 1119589"/>
              <a:gd name="connsiteX1" fmla="*/ 864919 w 1815234"/>
              <a:gd name="connsiteY1" fmla="*/ 148749 h 1119589"/>
              <a:gd name="connsiteX2" fmla="*/ 1031660 w 1815234"/>
              <a:gd name="connsiteY2" fmla="*/ 611141 h 1119589"/>
              <a:gd name="connsiteX3" fmla="*/ 1577792 w 1815234"/>
              <a:gd name="connsiteY3" fmla="*/ 1078951 h 1119589"/>
              <a:gd name="connsiteX4" fmla="*/ 1815234 w 1815234"/>
              <a:gd name="connsiteY4" fmla="*/ 807782 h 1119589"/>
              <a:gd name="connsiteX0" fmla="*/ 0 w 1759583"/>
              <a:gd name="connsiteY0" fmla="*/ 8940 h 1118022"/>
              <a:gd name="connsiteX1" fmla="*/ 864919 w 1759583"/>
              <a:gd name="connsiteY1" fmla="*/ 148749 h 1118022"/>
              <a:gd name="connsiteX2" fmla="*/ 1031660 w 1759583"/>
              <a:gd name="connsiteY2" fmla="*/ 611141 h 1118022"/>
              <a:gd name="connsiteX3" fmla="*/ 1577792 w 1759583"/>
              <a:gd name="connsiteY3" fmla="*/ 1078951 h 1118022"/>
              <a:gd name="connsiteX4" fmla="*/ 1759583 w 1759583"/>
              <a:gd name="connsiteY4" fmla="*/ 782996 h 1118022"/>
              <a:gd name="connsiteX0" fmla="*/ 0 w 1722041"/>
              <a:gd name="connsiteY0" fmla="*/ 1722 h 1647098"/>
              <a:gd name="connsiteX1" fmla="*/ 827377 w 1722041"/>
              <a:gd name="connsiteY1" fmla="*/ 677825 h 1647098"/>
              <a:gd name="connsiteX2" fmla="*/ 994118 w 1722041"/>
              <a:gd name="connsiteY2" fmla="*/ 1140217 h 1647098"/>
              <a:gd name="connsiteX3" fmla="*/ 1540250 w 1722041"/>
              <a:gd name="connsiteY3" fmla="*/ 1608027 h 1647098"/>
              <a:gd name="connsiteX4" fmla="*/ 1722041 w 1722041"/>
              <a:gd name="connsiteY4" fmla="*/ 1312072 h 1647098"/>
              <a:gd name="connsiteX0" fmla="*/ 0 w 1722041"/>
              <a:gd name="connsiteY0" fmla="*/ 2 h 1645378"/>
              <a:gd name="connsiteX1" fmla="*/ 827377 w 1722041"/>
              <a:gd name="connsiteY1" fmla="*/ 676105 h 1645378"/>
              <a:gd name="connsiteX2" fmla="*/ 994118 w 1722041"/>
              <a:gd name="connsiteY2" fmla="*/ 1138497 h 1645378"/>
              <a:gd name="connsiteX3" fmla="*/ 1540250 w 1722041"/>
              <a:gd name="connsiteY3" fmla="*/ 1606307 h 1645378"/>
              <a:gd name="connsiteX4" fmla="*/ 1722041 w 1722041"/>
              <a:gd name="connsiteY4" fmla="*/ 1310352 h 1645378"/>
              <a:gd name="connsiteX0" fmla="*/ -1 w 1485709"/>
              <a:gd name="connsiteY0" fmla="*/ -2 h 1518786"/>
              <a:gd name="connsiteX1" fmla="*/ 591045 w 1485709"/>
              <a:gd name="connsiteY1" fmla="*/ 549513 h 1518786"/>
              <a:gd name="connsiteX2" fmla="*/ 757786 w 1485709"/>
              <a:gd name="connsiteY2" fmla="*/ 1011905 h 1518786"/>
              <a:gd name="connsiteX3" fmla="*/ 1303918 w 1485709"/>
              <a:gd name="connsiteY3" fmla="*/ 1479715 h 1518786"/>
              <a:gd name="connsiteX4" fmla="*/ 1485709 w 1485709"/>
              <a:gd name="connsiteY4" fmla="*/ 1183760 h 1518786"/>
              <a:gd name="connsiteX0" fmla="*/ 0 w 1485710"/>
              <a:gd name="connsiteY0" fmla="*/ -2 h 1518786"/>
              <a:gd name="connsiteX1" fmla="*/ 591046 w 1485710"/>
              <a:gd name="connsiteY1" fmla="*/ 549513 h 1518786"/>
              <a:gd name="connsiteX2" fmla="*/ 757787 w 1485710"/>
              <a:gd name="connsiteY2" fmla="*/ 1011905 h 1518786"/>
              <a:gd name="connsiteX3" fmla="*/ 1303919 w 1485710"/>
              <a:gd name="connsiteY3" fmla="*/ 1479715 h 1518786"/>
              <a:gd name="connsiteX4" fmla="*/ 1485710 w 1485710"/>
              <a:gd name="connsiteY4" fmla="*/ 1183760 h 1518786"/>
              <a:gd name="connsiteX0" fmla="*/ 0 w 1485710"/>
              <a:gd name="connsiteY0" fmla="*/ -2 h 2273916"/>
              <a:gd name="connsiteX1" fmla="*/ 591046 w 1485710"/>
              <a:gd name="connsiteY1" fmla="*/ 549513 h 2273916"/>
              <a:gd name="connsiteX2" fmla="*/ 757787 w 1485710"/>
              <a:gd name="connsiteY2" fmla="*/ 1011905 h 2273916"/>
              <a:gd name="connsiteX3" fmla="*/ 1256255 w 1485710"/>
              <a:gd name="connsiteY3" fmla="*/ 2256221 h 2273916"/>
              <a:gd name="connsiteX4" fmla="*/ 1485710 w 1485710"/>
              <a:gd name="connsiteY4" fmla="*/ 1183760 h 2273916"/>
              <a:gd name="connsiteX0" fmla="*/ 0 w 1491312"/>
              <a:gd name="connsiteY0" fmla="*/ -2 h 2269470"/>
              <a:gd name="connsiteX1" fmla="*/ 591046 w 1491312"/>
              <a:gd name="connsiteY1" fmla="*/ 549513 h 2269470"/>
              <a:gd name="connsiteX2" fmla="*/ 757787 w 1491312"/>
              <a:gd name="connsiteY2" fmla="*/ 1011905 h 2269470"/>
              <a:gd name="connsiteX3" fmla="*/ 1256255 w 1491312"/>
              <a:gd name="connsiteY3" fmla="*/ 2256221 h 2269470"/>
              <a:gd name="connsiteX4" fmla="*/ 1485710 w 1491312"/>
              <a:gd name="connsiteY4" fmla="*/ 1183760 h 2269470"/>
              <a:gd name="connsiteX0" fmla="*/ 0 w 1506877"/>
              <a:gd name="connsiteY0" fmla="*/ -2 h 2270328"/>
              <a:gd name="connsiteX1" fmla="*/ 591046 w 1506877"/>
              <a:gd name="connsiteY1" fmla="*/ 549513 h 2270328"/>
              <a:gd name="connsiteX2" fmla="*/ 757787 w 1506877"/>
              <a:gd name="connsiteY2" fmla="*/ 1011905 h 2270328"/>
              <a:gd name="connsiteX3" fmla="*/ 1256255 w 1506877"/>
              <a:gd name="connsiteY3" fmla="*/ 2256221 h 2270328"/>
              <a:gd name="connsiteX4" fmla="*/ 1485710 w 1506877"/>
              <a:gd name="connsiteY4" fmla="*/ 1183760 h 2270328"/>
              <a:gd name="connsiteX0" fmla="*/ 0 w 1768866"/>
              <a:gd name="connsiteY0" fmla="*/ 4620418 h 7133923"/>
              <a:gd name="connsiteX1" fmla="*/ 591046 w 1768866"/>
              <a:gd name="connsiteY1" fmla="*/ 5169933 h 7133923"/>
              <a:gd name="connsiteX2" fmla="*/ 757787 w 1768866"/>
              <a:gd name="connsiteY2" fmla="*/ 5632325 h 7133923"/>
              <a:gd name="connsiteX3" fmla="*/ 1256255 w 1768866"/>
              <a:gd name="connsiteY3" fmla="*/ 6876641 h 7133923"/>
              <a:gd name="connsiteX4" fmla="*/ 1763478 w 1768866"/>
              <a:gd name="connsiteY4" fmla="*/ 19140 h 7133923"/>
              <a:gd name="connsiteX0" fmla="*/ 0 w 1767467"/>
              <a:gd name="connsiteY0" fmla="*/ 4621092 h 7505462"/>
              <a:gd name="connsiteX1" fmla="*/ 591046 w 1767467"/>
              <a:gd name="connsiteY1" fmla="*/ 5170607 h 7505462"/>
              <a:gd name="connsiteX2" fmla="*/ 1699828 w 1767467"/>
              <a:gd name="connsiteY2" fmla="*/ 7000894 h 7505462"/>
              <a:gd name="connsiteX3" fmla="*/ 1256255 w 1767467"/>
              <a:gd name="connsiteY3" fmla="*/ 6877315 h 7505462"/>
              <a:gd name="connsiteX4" fmla="*/ 1763478 w 1767467"/>
              <a:gd name="connsiteY4" fmla="*/ 19814 h 7505462"/>
              <a:gd name="connsiteX0" fmla="*/ 0 w 1767467"/>
              <a:gd name="connsiteY0" fmla="*/ 4621092 h 7505462"/>
              <a:gd name="connsiteX1" fmla="*/ 1699828 w 1767467"/>
              <a:gd name="connsiteY1" fmla="*/ 7000894 h 7505462"/>
              <a:gd name="connsiteX2" fmla="*/ 1256255 w 1767467"/>
              <a:gd name="connsiteY2" fmla="*/ 6877315 h 7505462"/>
              <a:gd name="connsiteX3" fmla="*/ 1763478 w 1767467"/>
              <a:gd name="connsiteY3" fmla="*/ 19814 h 7505462"/>
              <a:gd name="connsiteX0" fmla="*/ 668108 w 798534"/>
              <a:gd name="connsiteY0" fmla="*/ 7167455 h 7416748"/>
              <a:gd name="connsiteX1" fmla="*/ 443813 w 798534"/>
              <a:gd name="connsiteY1" fmla="*/ 7000894 h 7416748"/>
              <a:gd name="connsiteX2" fmla="*/ 240 w 798534"/>
              <a:gd name="connsiteY2" fmla="*/ 6877315 h 7416748"/>
              <a:gd name="connsiteX3" fmla="*/ 507463 w 798534"/>
              <a:gd name="connsiteY3" fmla="*/ 19814 h 7416748"/>
              <a:gd name="connsiteX0" fmla="*/ 668108 w 798534"/>
              <a:gd name="connsiteY0" fmla="*/ 7167455 h 7416748"/>
              <a:gd name="connsiteX1" fmla="*/ 443813 w 798534"/>
              <a:gd name="connsiteY1" fmla="*/ 7000894 h 7416748"/>
              <a:gd name="connsiteX2" fmla="*/ 240 w 798534"/>
              <a:gd name="connsiteY2" fmla="*/ 6877315 h 7416748"/>
              <a:gd name="connsiteX3" fmla="*/ 507463 w 798534"/>
              <a:gd name="connsiteY3" fmla="*/ 19814 h 7416748"/>
              <a:gd name="connsiteX0" fmla="*/ 858742 w 965782"/>
              <a:gd name="connsiteY0" fmla="*/ 6740079 h 7434240"/>
              <a:gd name="connsiteX1" fmla="*/ 443837 w 965782"/>
              <a:gd name="connsiteY1" fmla="*/ 7000894 h 7434240"/>
              <a:gd name="connsiteX2" fmla="*/ 264 w 965782"/>
              <a:gd name="connsiteY2" fmla="*/ 6877315 h 7434240"/>
              <a:gd name="connsiteX3" fmla="*/ 507487 w 965782"/>
              <a:gd name="connsiteY3" fmla="*/ 19814 h 7434240"/>
              <a:gd name="connsiteX0" fmla="*/ 858742 w 858742"/>
              <a:gd name="connsiteY0" fmla="*/ 6740079 h 7434240"/>
              <a:gd name="connsiteX1" fmla="*/ 443837 w 858742"/>
              <a:gd name="connsiteY1" fmla="*/ 7000894 h 7434240"/>
              <a:gd name="connsiteX2" fmla="*/ 264 w 858742"/>
              <a:gd name="connsiteY2" fmla="*/ 6877315 h 7434240"/>
              <a:gd name="connsiteX3" fmla="*/ 507487 w 858742"/>
              <a:gd name="connsiteY3" fmla="*/ 19814 h 7434240"/>
              <a:gd name="connsiteX0" fmla="*/ 863034 w 863034"/>
              <a:gd name="connsiteY0" fmla="*/ 6740066 h 7424389"/>
              <a:gd name="connsiteX1" fmla="*/ 296001 w 863034"/>
              <a:gd name="connsiteY1" fmla="*/ 6974184 h 7424389"/>
              <a:gd name="connsiteX2" fmla="*/ 4556 w 863034"/>
              <a:gd name="connsiteY2" fmla="*/ 6877302 h 7424389"/>
              <a:gd name="connsiteX3" fmla="*/ 511779 w 863034"/>
              <a:gd name="connsiteY3" fmla="*/ 19801 h 7424389"/>
              <a:gd name="connsiteX0" fmla="*/ 866934 w 866934"/>
              <a:gd name="connsiteY0" fmla="*/ 6740066 h 7509077"/>
              <a:gd name="connsiteX1" fmla="*/ 299901 w 866934"/>
              <a:gd name="connsiteY1" fmla="*/ 6974184 h 7509077"/>
              <a:gd name="connsiteX2" fmla="*/ 8456 w 866934"/>
              <a:gd name="connsiteY2" fmla="*/ 6877302 h 7509077"/>
              <a:gd name="connsiteX3" fmla="*/ 515679 w 866934"/>
              <a:gd name="connsiteY3" fmla="*/ 19801 h 7509077"/>
              <a:gd name="connsiteX0" fmla="*/ 654786 w 654786"/>
              <a:gd name="connsiteY0" fmla="*/ 6759046 h 7156457"/>
              <a:gd name="connsiteX1" fmla="*/ 87753 w 654786"/>
              <a:gd name="connsiteY1" fmla="*/ 6993164 h 7156457"/>
              <a:gd name="connsiteX2" fmla="*/ 23146 w 654786"/>
              <a:gd name="connsiteY2" fmla="*/ 3751609 h 7156457"/>
              <a:gd name="connsiteX3" fmla="*/ 303531 w 654786"/>
              <a:gd name="connsiteY3" fmla="*/ 38781 h 7156457"/>
              <a:gd name="connsiteX0" fmla="*/ 673480 w 673480"/>
              <a:gd name="connsiteY0" fmla="*/ 6759440 h 7156851"/>
              <a:gd name="connsiteX1" fmla="*/ 106447 w 673480"/>
              <a:gd name="connsiteY1" fmla="*/ 6993558 h 7156851"/>
              <a:gd name="connsiteX2" fmla="*/ 41840 w 673480"/>
              <a:gd name="connsiteY2" fmla="*/ 3752003 h 7156851"/>
              <a:gd name="connsiteX3" fmla="*/ 322225 w 673480"/>
              <a:gd name="connsiteY3" fmla="*/ 39175 h 7156851"/>
              <a:gd name="connsiteX0" fmla="*/ 632886 w 632886"/>
              <a:gd name="connsiteY0" fmla="*/ 6754985 h 6754984"/>
              <a:gd name="connsiteX1" fmla="*/ 431876 w 632886"/>
              <a:gd name="connsiteY1" fmla="*/ 4629870 h 6754984"/>
              <a:gd name="connsiteX2" fmla="*/ 1246 w 632886"/>
              <a:gd name="connsiteY2" fmla="*/ 3747548 h 6754984"/>
              <a:gd name="connsiteX3" fmla="*/ 281631 w 632886"/>
              <a:gd name="connsiteY3" fmla="*/ 34720 h 6754984"/>
              <a:gd name="connsiteX0" fmla="*/ 419137 w 439036"/>
              <a:gd name="connsiteY0" fmla="*/ 6747767 h 6747767"/>
              <a:gd name="connsiteX1" fmla="*/ 431876 w 439036"/>
              <a:gd name="connsiteY1" fmla="*/ 4629870 h 6747767"/>
              <a:gd name="connsiteX2" fmla="*/ 1246 w 439036"/>
              <a:gd name="connsiteY2" fmla="*/ 3747548 h 6747767"/>
              <a:gd name="connsiteX3" fmla="*/ 281631 w 439036"/>
              <a:gd name="connsiteY3" fmla="*/ 34720 h 6747767"/>
              <a:gd name="connsiteX0" fmla="*/ 419137 w 481819"/>
              <a:gd name="connsiteY0" fmla="*/ 6747767 h 6747767"/>
              <a:gd name="connsiteX1" fmla="*/ 431876 w 481819"/>
              <a:gd name="connsiteY1" fmla="*/ 4629870 h 6747767"/>
              <a:gd name="connsiteX2" fmla="*/ 1246 w 481819"/>
              <a:gd name="connsiteY2" fmla="*/ 3747548 h 6747767"/>
              <a:gd name="connsiteX3" fmla="*/ 281631 w 481819"/>
              <a:gd name="connsiteY3" fmla="*/ 34720 h 6747767"/>
              <a:gd name="connsiteX0" fmla="*/ 419137 w 498979"/>
              <a:gd name="connsiteY0" fmla="*/ 6747767 h 6747767"/>
              <a:gd name="connsiteX1" fmla="*/ 431876 w 498979"/>
              <a:gd name="connsiteY1" fmla="*/ 4629870 h 6747767"/>
              <a:gd name="connsiteX2" fmla="*/ 1246 w 498979"/>
              <a:gd name="connsiteY2" fmla="*/ 3747548 h 6747767"/>
              <a:gd name="connsiteX3" fmla="*/ 281631 w 498979"/>
              <a:gd name="connsiteY3" fmla="*/ 34720 h 674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979" h="6747767">
                <a:moveTo>
                  <a:pt x="419137" y="6747767"/>
                </a:moveTo>
                <a:cubicBezTo>
                  <a:pt x="499280" y="5610114"/>
                  <a:pt x="543545" y="5007846"/>
                  <a:pt x="431876" y="4629870"/>
                </a:cubicBezTo>
                <a:cubicBezTo>
                  <a:pt x="320207" y="4251894"/>
                  <a:pt x="26287" y="4513406"/>
                  <a:pt x="1246" y="3747548"/>
                </a:cubicBezTo>
                <a:cubicBezTo>
                  <a:pt x="-23795" y="2981690"/>
                  <a:pt x="337668" y="-376246"/>
                  <a:pt x="281631" y="34720"/>
                </a:cubicBezTo>
              </a:path>
            </a:pathLst>
          </a:custGeom>
          <a:noFill/>
          <a:ln w="9525"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1500" y="699828"/>
            <a:ext cx="289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59141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85" y="114129"/>
            <a:ext cx="4534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20"/>
              </a:spcBef>
              <a:defRPr sz="1400">
                <a:solidFill>
                  <a:srgbClr val="EF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/>
              <a:t>Gradient Descent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lvl="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the gradient is given by:</a:t>
                </a:r>
                <a:endParaRPr lang="en-US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384036"/>
                <a:ext cx="5346531" cy="179986"/>
              </a:xfrm>
              <a:prstGeom prst="rect">
                <a:avLst/>
              </a:prstGeom>
              <a:blipFill>
                <a:blip r:embed="rId2"/>
                <a:stretch>
                  <a:fillRect l="-1140"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9285" y="1134279"/>
            <a:ext cx="2595093" cy="1821011"/>
            <a:chOff x="2947670" y="1393826"/>
            <a:chExt cx="2595093" cy="1587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47670" y="1393826"/>
                  <a:ext cx="2595093" cy="158740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Repeat until convergence:</a:t>
                  </a:r>
                </a:p>
                <a:p>
                  <a:pPr>
                    <a:lnSpc>
                      <a:spcPct val="150000"/>
                    </a:lnSpc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Update </a:t>
                  </a:r>
                  <a:r>
                    <a:rPr lang="en-US" sz="1200" spc="-55" dirty="0" smtClean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all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 simultaneously:</a:t>
                  </a: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>
                      <a:solidFill>
                        <a:srgbClr val="35444F"/>
                      </a:solidFill>
                      <a:latin typeface="Lucida Sans" panose="020B0602030504020204" pitchFamily="34" charset="0"/>
                      <a:cs typeface="Trebuchet MS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a14:m>
                  <a:endParaRPr lang="en-US" sz="12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 marL="12700"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spc="-55" dirty="0">
                    <a:solidFill>
                      <a:srgbClr val="35444F"/>
                    </a:solidFill>
                    <a:latin typeface="Trebuchet MS"/>
                    <a:cs typeface="Trebuchet MS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20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0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a14:m>
                  <a:endParaRPr lang="en-US" sz="1050" b="1" dirty="0" smtClean="0">
                    <a:latin typeface="Trebuchet MS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ZA" sz="1200" dirty="0" smtClean="0"/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ZA" sz="1200" dirty="0" smtClean="0"/>
                    <a:t>	</a:t>
                  </a:r>
                </a:p>
                <a:p>
                  <a:pPr lvl="0">
                    <a:spcBef>
                      <a:spcPts val="90"/>
                    </a:spcBef>
                    <a:tabLst>
                      <a:tab pos="179388" algn="l"/>
                    </a:tabLst>
                  </a:pPr>
                  <a:r>
                    <a:rPr lang="en-US" sz="1050" b="1" dirty="0" smtClean="0">
                      <a:solidFill>
                        <a:prstClr val="black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sSub>
                        <m:sSub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ZA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 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a14:m>
                  <a:endParaRPr lang="en-US" sz="1050" b="1" dirty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endParaRPr>
                </a:p>
                <a:p>
                  <a:pPr>
                    <a:spcBef>
                      <a:spcPts val="90"/>
                    </a:spcBef>
                    <a:tabLst>
                      <a:tab pos="179388" algn="l"/>
                    </a:tabLst>
                  </a:pPr>
                  <a:endParaRPr lang="en-US" sz="12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70" y="1393826"/>
                  <a:ext cx="2595093" cy="1587401"/>
                </a:xfrm>
                <a:prstGeom prst="rect">
                  <a:avLst/>
                </a:prstGeom>
                <a:blipFill>
                  <a:blip r:embed="rId3"/>
                  <a:stretch>
                    <a:fillRect l="-3271" t="-26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964362" y="1725178"/>
                  <a:ext cx="1425070" cy="329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ZA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en-US" sz="9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9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ZA" sz="9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ZA" sz="9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ZA" sz="9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ZA" sz="9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362" y="1725178"/>
                  <a:ext cx="1425070" cy="329163"/>
                </a:xfrm>
                <a:prstGeom prst="rect">
                  <a:avLst/>
                </a:prstGeom>
                <a:blipFill>
                  <a:blip r:embed="rId4"/>
                  <a:stretch>
                    <a:fillRect l="-20940" t="-127419" b="-1919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51751" y="2079335"/>
                  <a:ext cx="1450718" cy="329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9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ZA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ZA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ZA" sz="9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9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751" y="2079335"/>
                  <a:ext cx="1450718" cy="329163"/>
                </a:xfrm>
                <a:prstGeom prst="rect">
                  <a:avLst/>
                </a:prstGeom>
                <a:blipFill>
                  <a:blip r:embed="rId5"/>
                  <a:stretch>
                    <a:fillRect l="-20588" t="-127419" b="-1919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24551" y="2460887"/>
                <a:ext cx="1450718" cy="377604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9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9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ZA" sz="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9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9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9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551" y="2460887"/>
                <a:ext cx="1450718" cy="377604"/>
              </a:xfrm>
              <a:prstGeom prst="rect">
                <a:avLst/>
              </a:prstGeom>
              <a:blipFill>
                <a:blip r:embed="rId6"/>
                <a:stretch>
                  <a:fillRect l="-20168" t="-129032" b="-19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0389" y="218376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21226" y="551326"/>
                <a:ext cx="2298385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26" y="551326"/>
                <a:ext cx="2298385" cy="511743"/>
              </a:xfrm>
              <a:prstGeom prst="rect">
                <a:avLst/>
              </a:prstGeom>
              <a:blipFill>
                <a:blip r:embed="rId7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4"/>
          <p:cNvSpPr txBox="1"/>
          <p:nvPr/>
        </p:nvSpPr>
        <p:spPr>
          <a:xfrm>
            <a:off x="3093265" y="1132182"/>
            <a:ext cx="2609036" cy="175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appears to be identical to gradient descent with Linear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It is NOT! The hypothesis here is that of logistic regression</a:t>
            </a:r>
          </a:p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tuning of the learning rate follows a similar technique</a:t>
            </a:r>
          </a:p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Feature scaling should be applied in the same way as explained before to achieve faster convergence</a:t>
            </a:r>
          </a:p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Shouldn’t use a for loop: </a:t>
            </a:r>
            <a:r>
              <a:rPr lang="en-ZA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Vectorize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the approach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85018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422731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Advanced optimization algorithms (we won’t look at HOW these work – look it up):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Conjugate gradient descent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BFGS algorithm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L-BFGS algorithm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Nelder</a:t>
            </a: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-Mead algorithm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Powell algorithm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Etc. (there are many)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These algorithms take in the definition of the cost function and possibly the gradient values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They minimize the function using advanced techniques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 need to worry about learning rate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Work much faster than gradient descent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Implemented in </a:t>
            </a:r>
            <a:r>
              <a:rPr lang="en-US" sz="11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SciPy</a:t>
            </a:r>
            <a:endParaRPr lang="en-US" sz="11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Advanced Optimization Algorithms For Classification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508730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6256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SciPy’s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optimize library: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scipy.optimize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minimize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 =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np.zeros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X.shape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[1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]) #Initialize all thetas to zeros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 =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minimize(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args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), method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=‘TNC',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jac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options={'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maxiter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 : 400, 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disp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': True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})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 function that returns the cost as per: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 function that returns a list/vector of the gradients of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as per: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625655"/>
              </a:xfrm>
              <a:prstGeom prst="rect">
                <a:avLst/>
              </a:prstGeom>
              <a:blipFill>
                <a:blip r:embed="rId2"/>
                <a:stretch>
                  <a:fillRect l="-12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Advanced Optimization Algorithms For Classification</a:t>
            </a:r>
            <a:endParaRPr sz="14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9757" y="2739802"/>
                <a:ext cx="2298385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sz="1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1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ZA" sz="1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ZA" sz="1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57" y="2739802"/>
                <a:ext cx="2298385" cy="511743"/>
              </a:xfrm>
              <a:prstGeom prst="rect">
                <a:avLst/>
              </a:prstGeom>
              <a:blipFill>
                <a:blip r:embed="rId3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52062" y="2203681"/>
                <a:ext cx="3778278" cy="511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m:rPr>
                              <m:brk m:alnAt="23"/>
                            </m:rP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1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sz="1000" b="1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62" y="2203681"/>
                <a:ext cx="3778278" cy="511743"/>
              </a:xfrm>
              <a:prstGeom prst="rect">
                <a:avLst/>
              </a:prstGeom>
              <a:blipFill>
                <a:blip r:embed="rId4"/>
                <a:stretch>
                  <a:fillRect t="-9285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711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46843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SciPy’s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optimize library: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scipy.optimize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minimize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 =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np.zeros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X.shape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[1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]) #Initialize all thetas to zeros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 =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minimize(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costFunc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theta,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args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=(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X,y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), </a:t>
                </a:r>
                <a:r>
                  <a:rPr lang="en-US" sz="1000" spc="-55">
                    <a:solidFill>
                      <a:srgbClr val="35444F"/>
                    </a:solidFill>
                    <a:latin typeface="Trebuchet MS"/>
                    <a:cs typeface="Trebuchet MS"/>
                  </a:rPr>
                  <a:t>method</a:t>
                </a:r>
                <a:r>
                  <a:rPr lang="en-US" sz="1000" spc="-55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=‘TNC', 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jac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gradientFunc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options={'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maxiter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 : 400, '</a:t>
                </a:r>
                <a:r>
                  <a:rPr lang="en-US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disp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': True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})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result.x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will contain the optimal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values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X must contain an extra column of zeros representing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 can then be made by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</p:txBody>
          </p:sp>
        </mc:Choice>
        <mc:Fallback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468433"/>
              </a:xfrm>
              <a:prstGeom prst="rect">
                <a:avLst/>
              </a:prstGeom>
              <a:blipFill>
                <a:blip r:embed="rId2"/>
                <a:stretch>
                  <a:fillRect l="-1236" t="-1733" b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Advanced Optimization Algorithms For Classification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455983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422731" cy="249427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Implemented in </a:t>
                </a:r>
                <a:r>
                  <a:rPr lang="en-US" sz="11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specifically for Logistic Regression:</a:t>
                </a:r>
              </a:p>
              <a:p>
                <a:pPr marL="12700">
                  <a:spcBef>
                    <a:spcPts val="90"/>
                  </a:spcBef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sklearn.linear_model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import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LogisticRegression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random_state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=0, solver='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lbfgs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', </a:t>
                </a:r>
                <a:r>
                  <a:rPr lang="en-US" sz="105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multi_class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='auto')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clf.fit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(X, y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  <a:p>
                <a:pPr marL="469900" lvl="1">
                  <a:spcBef>
                    <a:spcPts val="90"/>
                  </a:spcBef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Note that X should</a:t>
                </a:r>
                <a:r>
                  <a:rPr lang="en-US" sz="1100" b="1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100" b="1" u="sng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contain the extra column of 1s for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 can then be made seamlessly: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predictionvalue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= 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clf.predict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x_new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  <a:p>
                <a:pPr marL="469900" lvl="1">
                  <a:spcBef>
                    <a:spcPts val="90"/>
                  </a:spcBef>
                </a:pP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print(</a:t>
                </a:r>
                <a:r>
                  <a:rPr lang="en-US" sz="105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predictionvalue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422731" cy="2494273"/>
              </a:xfrm>
              <a:prstGeom prst="rect">
                <a:avLst/>
              </a:prstGeom>
              <a:blipFill>
                <a:blip r:embed="rId2"/>
                <a:stretch>
                  <a:fillRect l="-1236" t="-1711" b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Advanced Optimization Algorithms For Classification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2820844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66611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Example classification problems: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Credit-riskiness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Risky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Risky 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927100" lvl="2">
                  <a:spcBef>
                    <a:spcPts val="90"/>
                  </a:spcBef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 detection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Fraudulent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Fraudulent 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Sentiment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detection / analysis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Negative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Positive  ̶  Negative 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Facial expression recognition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  ̶  Negative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Happy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Sad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Surprise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Disgust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Angry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now takes on a set of specific (discrete) values</a:t>
                </a:r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666114"/>
              </a:xfrm>
              <a:prstGeom prst="rect">
                <a:avLst/>
              </a:prstGeom>
              <a:blipFill>
                <a:blip r:embed="rId3"/>
                <a:stretch>
                  <a:fillRect l="-1227" t="-1144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29535" y="753512"/>
                <a:ext cx="776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35" y="753512"/>
                <a:ext cx="7767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85702" y="1260023"/>
                <a:ext cx="776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02" y="1260023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85702" y="1746426"/>
                <a:ext cx="7767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02" y="1746426"/>
                <a:ext cx="7767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5702" y="1911892"/>
                <a:ext cx="8937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02" y="1911892"/>
                <a:ext cx="89377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84769" y="2390260"/>
                <a:ext cx="95949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9" y="2390260"/>
                <a:ext cx="9594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84769" y="2562184"/>
                <a:ext cx="124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,2,3,4,5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769" y="2562184"/>
                <a:ext cx="124482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182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Multi-Class Classification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Classification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 smtClean="0">
                <a:solidFill>
                  <a:schemeClr val="accent6"/>
                </a:solidFill>
                <a:latin typeface="Trebuchet MS"/>
                <a:cs typeface="Trebuchet MS"/>
              </a:rPr>
              <a:t>Multi-Class </a:t>
            </a: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1890949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9194" y="680173"/>
            <a:ext cx="5141670" cy="50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299953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Two broad types of classification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Binary classification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ZA" sz="1000" dirty="0" smtClean="0"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Two classes E.g.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Credit-riskiness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Risky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Risky 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 detection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Non-fraud 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Fraud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Sentiment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detection / analysis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Negative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Facial expression recognition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Emotive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Non-Emotive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  <a:tabLst>
                    <a:tab pos="268288" algn="l"/>
                  </a:tabLst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  <a:tabLst>
                    <a:tab pos="268288" algn="l"/>
                  </a:tabLst>
                </a:pPr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2999539"/>
              </a:xfrm>
              <a:prstGeom prst="rect">
                <a:avLst/>
              </a:prstGeom>
              <a:blipFill>
                <a:blip r:embed="rId3"/>
                <a:stretch>
                  <a:fillRect l="-1227" t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Classification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7100" y="4060825"/>
                <a:ext cx="8937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00" y="4060825"/>
                <a:ext cx="89377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/>
              <p:cNvSpPr txBox="1"/>
              <p:nvPr/>
            </p:nvSpPr>
            <p:spPr>
              <a:xfrm>
                <a:off x="2273301" y="829202"/>
                <a:ext cx="3352800" cy="216597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Multi-class classification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ZA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ZA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ZA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en-ZA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Three or more classes E.g.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Credit-riskiness level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0 Risk 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 Risk  ̶  2 Risk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3 Risk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Sentiment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detection / analysis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Positive  ̶  Negative 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Facial expression recognition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  ̶  Negative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Neutral  ̶  Happy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Sad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Surprise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Disgust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̶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Angry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469900" lvl="1">
                  <a:spcBef>
                    <a:spcPts val="90"/>
                  </a:spcBef>
                  <a:tabLst>
                    <a:tab pos="268288" algn="l"/>
                  </a:tabLst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1" y="829202"/>
                <a:ext cx="3352800" cy="2165978"/>
              </a:xfrm>
              <a:prstGeom prst="rect">
                <a:avLst/>
              </a:prstGeom>
              <a:blipFill>
                <a:blip r:embed="rId5"/>
                <a:stretch>
                  <a:fillRect l="-181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44135" y="1428190"/>
                <a:ext cx="10444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Z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ZA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35" y="1428190"/>
                <a:ext cx="1044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57137" y="2761532"/>
                <a:ext cx="12448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37" y="2761532"/>
                <a:ext cx="124482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544135" y="1922033"/>
                <a:ext cx="95949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35" y="1922033"/>
                <a:ext cx="9594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544135" y="2406187"/>
                <a:ext cx="95949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35" y="2406187"/>
                <a:ext cx="9594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239874" y="857897"/>
            <a:ext cx="0" cy="2364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289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7294" y="497292"/>
                <a:ext cx="4968875" cy="4988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Two broad types of classification</a:t>
                </a: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Binary classification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4" y="497292"/>
                <a:ext cx="4968875" cy="498855"/>
              </a:xfrm>
              <a:prstGeom prst="rect">
                <a:avLst/>
              </a:prstGeom>
              <a:blipFill>
                <a:blip r:embed="rId2"/>
                <a:stretch>
                  <a:fillRect l="-1227" t="-617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3391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Classification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7100" y="4060825"/>
                <a:ext cx="89377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00" y="4060825"/>
                <a:ext cx="89377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/>
              <p:cNvSpPr txBox="1"/>
              <p:nvPr/>
            </p:nvSpPr>
            <p:spPr>
              <a:xfrm>
                <a:off x="3035300" y="829202"/>
                <a:ext cx="3352800" cy="33214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Multi-class classification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ZA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829202"/>
                <a:ext cx="3352800" cy="332142"/>
              </a:xfrm>
              <a:prstGeom prst="rect">
                <a:avLst/>
              </a:prstGeom>
              <a:blipFill>
                <a:blip r:embed="rId4"/>
                <a:stretch>
                  <a:fillRect l="-1818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880738" y="863072"/>
            <a:ext cx="0" cy="22123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94085" y="1321764"/>
            <a:ext cx="1731615" cy="1747216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Decision Boundary"/>
          <p:cNvCxnSpPr/>
          <p:nvPr/>
        </p:nvCxnSpPr>
        <p:spPr>
          <a:xfrm>
            <a:off x="864958" y="1684006"/>
            <a:ext cx="1029066" cy="910351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08235" y="1386676"/>
                <a:ext cx="495222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5" y="1386676"/>
                <a:ext cx="495222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NegClass"/>
          <p:cNvGrpSpPr/>
          <p:nvPr/>
        </p:nvGrpSpPr>
        <p:grpSpPr>
          <a:xfrm>
            <a:off x="785861" y="1970819"/>
            <a:ext cx="520057" cy="673083"/>
            <a:chOff x="1784003" y="2381303"/>
            <a:chExt cx="739992" cy="957735"/>
          </a:xfrm>
        </p:grpSpPr>
        <p:sp>
          <p:nvSpPr>
            <p:cNvPr id="91" name="Isosceles Triangle 90"/>
            <p:cNvSpPr/>
            <p:nvPr/>
          </p:nvSpPr>
          <p:spPr>
            <a:xfrm>
              <a:off x="1843626" y="257626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2062533" y="285190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2399809" y="2842978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1818911" y="2837367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2117449" y="261718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2285174" y="2679996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1980538" y="247673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1784003" y="238130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/>
          </p:nvSpPr>
          <p:spPr>
            <a:xfrm>
              <a:off x="2187730" y="306508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PosClass"/>
          <p:cNvGrpSpPr/>
          <p:nvPr/>
        </p:nvGrpSpPr>
        <p:grpSpPr>
          <a:xfrm>
            <a:off x="1218644" y="1542055"/>
            <a:ext cx="693909" cy="483650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100" name="Oval 99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3491378" y="1321764"/>
            <a:ext cx="1731615" cy="1747216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3105528" y="1386676"/>
                <a:ext cx="495222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528" y="1386676"/>
                <a:ext cx="495222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NegClass"/>
          <p:cNvGrpSpPr/>
          <p:nvPr/>
        </p:nvGrpSpPr>
        <p:grpSpPr>
          <a:xfrm>
            <a:off x="3640104" y="1970819"/>
            <a:ext cx="520057" cy="673083"/>
            <a:chOff x="1784003" y="2381303"/>
            <a:chExt cx="739992" cy="957735"/>
          </a:xfrm>
        </p:grpSpPr>
        <p:sp>
          <p:nvSpPr>
            <p:cNvPr id="224" name="Isosceles Triangle 223"/>
            <p:cNvSpPr/>
            <p:nvPr/>
          </p:nvSpPr>
          <p:spPr>
            <a:xfrm>
              <a:off x="1843626" y="257626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2062533" y="285190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2399809" y="2842978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1818911" y="2837367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2117449" y="261718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2285174" y="2679996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1980538" y="247673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1784003" y="238130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/>
            <p:cNvSpPr/>
            <p:nvPr/>
          </p:nvSpPr>
          <p:spPr>
            <a:xfrm>
              <a:off x="2187730" y="3065084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Isosceles Triangle 232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PosClass"/>
          <p:cNvGrpSpPr/>
          <p:nvPr/>
        </p:nvGrpSpPr>
        <p:grpSpPr>
          <a:xfrm>
            <a:off x="4037763" y="1418114"/>
            <a:ext cx="693909" cy="483650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235" name="Oval 234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Cross 248"/>
          <p:cNvSpPr/>
          <p:nvPr/>
        </p:nvSpPr>
        <p:spPr>
          <a:xfrm rot="2700000">
            <a:off x="4628075" y="2136717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Cross 259"/>
          <p:cNvSpPr/>
          <p:nvPr/>
        </p:nvSpPr>
        <p:spPr>
          <a:xfrm rot="2700000">
            <a:off x="4784421" y="2204606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ross 260"/>
          <p:cNvSpPr/>
          <p:nvPr/>
        </p:nvSpPr>
        <p:spPr>
          <a:xfrm rot="2700000">
            <a:off x="4670881" y="2315255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Cross 261"/>
          <p:cNvSpPr/>
          <p:nvPr/>
        </p:nvSpPr>
        <p:spPr>
          <a:xfrm rot="2700000">
            <a:off x="4891575" y="2348864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ross 262"/>
          <p:cNvSpPr/>
          <p:nvPr/>
        </p:nvSpPr>
        <p:spPr>
          <a:xfrm rot="2700000">
            <a:off x="4973857" y="2114612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Cross 263"/>
          <p:cNvSpPr/>
          <p:nvPr/>
        </p:nvSpPr>
        <p:spPr>
          <a:xfrm rot="2700000">
            <a:off x="4980388" y="2484646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Cross 264"/>
          <p:cNvSpPr/>
          <p:nvPr/>
        </p:nvSpPr>
        <p:spPr>
          <a:xfrm rot="2700000">
            <a:off x="5062670" y="2250394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9" name="Group 278"/>
          <p:cNvGrpSpPr/>
          <p:nvPr/>
        </p:nvGrpSpPr>
        <p:grpSpPr>
          <a:xfrm>
            <a:off x="2016132" y="1389715"/>
            <a:ext cx="546839" cy="372914"/>
            <a:chOff x="2094193" y="2202370"/>
            <a:chExt cx="546839" cy="372914"/>
          </a:xfrm>
        </p:grpSpPr>
        <p:sp>
          <p:nvSpPr>
            <p:cNvPr id="267" name="Oval 266"/>
            <p:cNvSpPr/>
            <p:nvPr/>
          </p:nvSpPr>
          <p:spPr>
            <a:xfrm>
              <a:off x="2126091" y="2278150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8" name="Isosceles Triangle 267"/>
            <p:cNvSpPr/>
            <p:nvPr/>
          </p:nvSpPr>
          <p:spPr>
            <a:xfrm>
              <a:off x="2126093" y="2427998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2177251" y="220237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51" y="2202370"/>
                  <a:ext cx="463781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Rectangle 269"/>
                <p:cNvSpPr/>
                <p:nvPr/>
              </p:nvSpPr>
              <p:spPr>
                <a:xfrm>
                  <a:off x="2177251" y="235984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0" name="Rectangle 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251" y="2359840"/>
                  <a:ext cx="46378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Rectangle 277"/>
            <p:cNvSpPr/>
            <p:nvPr/>
          </p:nvSpPr>
          <p:spPr>
            <a:xfrm>
              <a:off x="2094193" y="2221093"/>
              <a:ext cx="467109" cy="334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5190064" y="1363539"/>
            <a:ext cx="546474" cy="529122"/>
            <a:chOff x="4911627" y="1294707"/>
            <a:chExt cx="546474" cy="529122"/>
          </a:xfrm>
        </p:grpSpPr>
        <p:sp>
          <p:nvSpPr>
            <p:cNvPr id="272" name="Oval 271"/>
            <p:cNvSpPr/>
            <p:nvPr/>
          </p:nvSpPr>
          <p:spPr>
            <a:xfrm>
              <a:off x="4943160" y="152669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3" name="Isosceles Triangle 272"/>
            <p:cNvSpPr/>
            <p:nvPr/>
          </p:nvSpPr>
          <p:spPr>
            <a:xfrm>
              <a:off x="4943162" y="167654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7" name="Cross 276"/>
            <p:cNvSpPr/>
            <p:nvPr/>
          </p:nvSpPr>
          <p:spPr>
            <a:xfrm rot="2700000">
              <a:off x="4940320" y="1352533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11627" y="1301961"/>
              <a:ext cx="467109" cy="509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0663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3441531" cy="696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Two main methods of achieving multi-class classification: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One-vs-Rest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One-vs-One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147185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105862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One-vs-Rest: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Decompose the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into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binary classification problems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Create</a:t>
                </a:r>
                <a:r>
                  <a:rPr lang="en-ZA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separate classifiers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each classifier, set one of the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as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combine all other classes into a single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a 3-class problem: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1058623"/>
              </a:xfrm>
              <a:prstGeom prst="rect">
                <a:avLst/>
              </a:prstGeom>
              <a:blipFill>
                <a:blip r:embed="rId2"/>
                <a:stretch>
                  <a:fillRect l="-1220" t="-3468" r="-1441" b="-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One-Vs-Rest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0900" y="1549504"/>
            <a:ext cx="1532747" cy="1546556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79363" y="1606961"/>
                <a:ext cx="438348" cy="204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63" y="1606961"/>
                <a:ext cx="438348" cy="204322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NegClass"/>
          <p:cNvGrpSpPr/>
          <p:nvPr/>
        </p:nvGrpSpPr>
        <p:grpSpPr>
          <a:xfrm>
            <a:off x="2168542" y="2251065"/>
            <a:ext cx="460332" cy="595785"/>
            <a:chOff x="1784003" y="2381300"/>
            <a:chExt cx="739994" cy="957738"/>
          </a:xfrm>
        </p:grpSpPr>
        <p:sp>
          <p:nvSpPr>
            <p:cNvPr id="12" name="Isosceles Triangle 11"/>
            <p:cNvSpPr/>
            <p:nvPr/>
          </p:nvSpPr>
          <p:spPr>
            <a:xfrm>
              <a:off x="1843628" y="257626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062535" y="285189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399811" y="284297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1818912" y="283736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117452" y="261717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85174" y="2679991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980539" y="247672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1784003" y="238130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187732" y="306507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PosClass"/>
          <p:cNvGrpSpPr/>
          <p:nvPr/>
        </p:nvGrpSpPr>
        <p:grpSpPr>
          <a:xfrm>
            <a:off x="2604535" y="1634789"/>
            <a:ext cx="614217" cy="42810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25" name="Oval 24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036773" y="2426604"/>
            <a:ext cx="480280" cy="423134"/>
            <a:chOff x="1924691" y="1881721"/>
            <a:chExt cx="480280" cy="423134"/>
          </a:xfrm>
        </p:grpSpPr>
        <p:sp>
          <p:nvSpPr>
            <p:cNvPr id="37" name="Cross 36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ross 37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ross 38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ross 41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ross 42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3948462" y="1897249"/>
            <a:ext cx="546474" cy="529122"/>
            <a:chOff x="4911627" y="1294707"/>
            <a:chExt cx="546474" cy="529122"/>
          </a:xfrm>
        </p:grpSpPr>
        <p:sp>
          <p:nvSpPr>
            <p:cNvPr id="240" name="Oval 239"/>
            <p:cNvSpPr/>
            <p:nvPr/>
          </p:nvSpPr>
          <p:spPr>
            <a:xfrm>
              <a:off x="4943160" y="152669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4943162" y="167654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/>
                <p:cNvSpPr/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450915"/>
                  <a:ext cx="463781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/>
                <p:cNvSpPr/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5" name="Rectangle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20" y="1608385"/>
                  <a:ext cx="463781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2" y="1294707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Cross 246"/>
            <p:cNvSpPr/>
            <p:nvPr/>
          </p:nvSpPr>
          <p:spPr>
            <a:xfrm rot="2700000">
              <a:off x="4940320" y="1352533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911627" y="1301961"/>
              <a:ext cx="467109" cy="5093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6588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562432" cy="105862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One-vs-Rest: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Decompose the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into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binary classification problems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Create</a:t>
                </a:r>
                <a:r>
                  <a:rPr lang="en-ZA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separate classifiers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each classifier, set one of the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as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combine all other classes into a single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a 3-class problem: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562432" cy="1058623"/>
              </a:xfrm>
              <a:prstGeom prst="rect">
                <a:avLst/>
              </a:prstGeom>
              <a:blipFill>
                <a:blip r:embed="rId2"/>
                <a:stretch>
                  <a:fillRect l="-1205" t="-3468" r="-219" b="-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One-Vs-Rest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54625" y="1748684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3"/>
                  <a:stretch>
                    <a:fillRect r="-29412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30275" y="1786427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5" y="1786427"/>
                <a:ext cx="287944" cy="134216"/>
              </a:xfrm>
              <a:prstGeom prst="rect">
                <a:avLst/>
              </a:prstGeom>
              <a:blipFill>
                <a:blip r:embed="rId4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PosClass"/>
          <p:cNvGrpSpPr/>
          <p:nvPr/>
        </p:nvGrpSpPr>
        <p:grpSpPr>
          <a:xfrm>
            <a:off x="772317" y="1804706"/>
            <a:ext cx="403469" cy="28121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56" name="Oval 55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4265" y="2197278"/>
            <a:ext cx="312838" cy="401814"/>
            <a:chOff x="4031926" y="1232027"/>
            <a:chExt cx="312838" cy="401814"/>
          </a:xfrm>
        </p:grpSpPr>
        <p:sp>
          <p:nvSpPr>
            <p:cNvPr id="68" name="Hexagon 67"/>
            <p:cNvSpPr/>
            <p:nvPr/>
          </p:nvSpPr>
          <p:spPr>
            <a:xfrm>
              <a:off x="4056290" y="131931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>
              <a:off x="4145742" y="142432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>
              <a:off x="4283564" y="14206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>
              <a:off x="4046191" y="141838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>
              <a:off x="4158658" y="133793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/>
            <p:cNvSpPr/>
            <p:nvPr/>
          </p:nvSpPr>
          <p:spPr>
            <a:xfrm>
              <a:off x="4236720" y="13540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4119856" y="125578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/>
            <p:cNvSpPr/>
            <p:nvPr/>
          </p:nvSpPr>
          <p:spPr>
            <a:xfrm>
              <a:off x="4031926" y="123202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/>
            <p:cNvSpPr/>
            <p:nvPr/>
          </p:nvSpPr>
          <p:spPr>
            <a:xfrm>
              <a:off x="4196902" y="15114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/>
            <p:cNvSpPr/>
            <p:nvPr/>
          </p:nvSpPr>
          <p:spPr>
            <a:xfrm>
              <a:off x="4071564" y="15726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041903" y="2292917"/>
            <a:ext cx="313892" cy="276354"/>
            <a:chOff x="4606375" y="1315634"/>
            <a:chExt cx="313892" cy="276354"/>
          </a:xfrm>
        </p:grpSpPr>
        <p:sp>
          <p:nvSpPr>
            <p:cNvPr id="49" name="Hexagon 48"/>
            <p:cNvSpPr/>
            <p:nvPr/>
          </p:nvSpPr>
          <p:spPr>
            <a:xfrm>
              <a:off x="4606375" y="132848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4697281" y="13679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4631264" y="143229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4759585" y="145183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>
              <a:off x="4807428" y="131563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>
              <a:off x="4811225" y="153078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>
              <a:off x="4859067" y="139458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Decision Boundary"/>
          <p:cNvCxnSpPr/>
          <p:nvPr/>
        </p:nvCxnSpPr>
        <p:spPr>
          <a:xfrm>
            <a:off x="374247" y="2107235"/>
            <a:ext cx="1102364" cy="86192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2391631" y="1748684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6471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2167281" y="1786427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81" y="1786427"/>
                <a:ext cx="287944" cy="134216"/>
              </a:xfrm>
              <a:prstGeom prst="rect">
                <a:avLst/>
              </a:prstGeom>
              <a:blipFill>
                <a:blip r:embed="rId4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2" name="Group 211"/>
          <p:cNvGrpSpPr/>
          <p:nvPr/>
        </p:nvGrpSpPr>
        <p:grpSpPr>
          <a:xfrm>
            <a:off x="2709323" y="1804705"/>
            <a:ext cx="431835" cy="317815"/>
            <a:chOff x="4529175" y="1211265"/>
            <a:chExt cx="431835" cy="317815"/>
          </a:xfrm>
        </p:grpSpPr>
        <p:sp>
          <p:nvSpPr>
            <p:cNvPr id="130" name="Hexagon 129"/>
            <p:cNvSpPr/>
            <p:nvPr/>
          </p:nvSpPr>
          <p:spPr>
            <a:xfrm>
              <a:off x="4733424" y="1420416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4529175" y="12195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4545474" y="129029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exagon 132"/>
            <p:cNvSpPr/>
            <p:nvPr/>
          </p:nvSpPr>
          <p:spPr>
            <a:xfrm>
              <a:off x="4677969" y="1211265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Hexagon 133"/>
            <p:cNvSpPr/>
            <p:nvPr/>
          </p:nvSpPr>
          <p:spPr>
            <a:xfrm>
              <a:off x="4669470" y="134593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exagon 134"/>
            <p:cNvSpPr/>
            <p:nvPr/>
          </p:nvSpPr>
          <p:spPr>
            <a:xfrm>
              <a:off x="4808850" y="141347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4746014" y="131694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4856834" y="133107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exagon 137"/>
            <p:cNvSpPr/>
            <p:nvPr/>
          </p:nvSpPr>
          <p:spPr>
            <a:xfrm>
              <a:off x="4899810" y="142727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exagon 138"/>
            <p:cNvSpPr/>
            <p:nvPr/>
          </p:nvSpPr>
          <p:spPr>
            <a:xfrm>
              <a:off x="4580696" y="140063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4843970" y="14678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4655048" y="14398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Isosceles Triangle 142"/>
          <p:cNvSpPr/>
          <p:nvPr/>
        </p:nvSpPr>
        <p:spPr>
          <a:xfrm>
            <a:off x="2458782" y="2284884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/>
          <p:cNvSpPr/>
          <p:nvPr/>
        </p:nvSpPr>
        <p:spPr>
          <a:xfrm>
            <a:off x="2548234" y="2389899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2686056" y="2386252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/>
          <p:cNvSpPr/>
          <p:nvPr/>
        </p:nvSpPr>
        <p:spPr>
          <a:xfrm>
            <a:off x="2448683" y="2383959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2561150" y="2303509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2639212" y="2319652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2522348" y="2221353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2434418" y="2197597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2599394" y="2477011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2474056" y="2538211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020757" y="2321503"/>
            <a:ext cx="313892" cy="276354"/>
            <a:chOff x="4606375" y="1315634"/>
            <a:chExt cx="313892" cy="276354"/>
          </a:xfrm>
        </p:grpSpPr>
        <p:sp>
          <p:nvSpPr>
            <p:cNvPr id="154" name="Hexagon 153"/>
            <p:cNvSpPr/>
            <p:nvPr/>
          </p:nvSpPr>
          <p:spPr>
            <a:xfrm>
              <a:off x="4606375" y="132848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4697281" y="13679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4631264" y="143229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4759585" y="145183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Hexagon 157"/>
            <p:cNvSpPr/>
            <p:nvPr/>
          </p:nvSpPr>
          <p:spPr>
            <a:xfrm>
              <a:off x="4807428" y="131563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Hexagon 158"/>
            <p:cNvSpPr/>
            <p:nvPr/>
          </p:nvSpPr>
          <p:spPr>
            <a:xfrm>
              <a:off x="4811225" y="153078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4859067" y="139458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1" name="Decision Boundary"/>
          <p:cNvCxnSpPr/>
          <p:nvPr/>
        </p:nvCxnSpPr>
        <p:spPr>
          <a:xfrm>
            <a:off x="2509883" y="1804705"/>
            <a:ext cx="559933" cy="905623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4366711" y="1748684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6471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4142361" y="1786427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61" y="1786427"/>
                <a:ext cx="287944" cy="134216"/>
              </a:xfrm>
              <a:prstGeom prst="rect">
                <a:avLst/>
              </a:prstGeom>
              <a:blipFill>
                <a:blip r:embed="rId4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4409498" y="2197597"/>
            <a:ext cx="312838" cy="401814"/>
            <a:chOff x="4031926" y="1232027"/>
            <a:chExt cx="312838" cy="401814"/>
          </a:xfrm>
        </p:grpSpPr>
        <p:sp>
          <p:nvSpPr>
            <p:cNvPr id="181" name="Hexagon 180"/>
            <p:cNvSpPr/>
            <p:nvPr/>
          </p:nvSpPr>
          <p:spPr>
            <a:xfrm>
              <a:off x="4056290" y="131931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Hexagon 181"/>
            <p:cNvSpPr/>
            <p:nvPr/>
          </p:nvSpPr>
          <p:spPr>
            <a:xfrm>
              <a:off x="4145742" y="142432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Hexagon 182"/>
            <p:cNvSpPr/>
            <p:nvPr/>
          </p:nvSpPr>
          <p:spPr>
            <a:xfrm>
              <a:off x="4283564" y="14206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Hexagon 183"/>
            <p:cNvSpPr/>
            <p:nvPr/>
          </p:nvSpPr>
          <p:spPr>
            <a:xfrm>
              <a:off x="4046191" y="141838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Hexagon 184"/>
            <p:cNvSpPr/>
            <p:nvPr/>
          </p:nvSpPr>
          <p:spPr>
            <a:xfrm>
              <a:off x="4158658" y="133793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/>
            <p:cNvSpPr/>
            <p:nvPr/>
          </p:nvSpPr>
          <p:spPr>
            <a:xfrm>
              <a:off x="4236720" y="13540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/>
            <p:cNvSpPr/>
            <p:nvPr/>
          </p:nvSpPr>
          <p:spPr>
            <a:xfrm>
              <a:off x="4119856" y="125578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/>
            <p:cNvSpPr/>
            <p:nvPr/>
          </p:nvSpPr>
          <p:spPr>
            <a:xfrm>
              <a:off x="4031926" y="123202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/>
            <p:cNvSpPr/>
            <p:nvPr/>
          </p:nvSpPr>
          <p:spPr>
            <a:xfrm>
              <a:off x="4196902" y="15114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Hexagon 189"/>
            <p:cNvSpPr/>
            <p:nvPr/>
          </p:nvSpPr>
          <p:spPr>
            <a:xfrm>
              <a:off x="4071564" y="15726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9" name="Decision Boundary"/>
          <p:cNvCxnSpPr/>
          <p:nvPr/>
        </p:nvCxnSpPr>
        <p:spPr>
          <a:xfrm flipV="1">
            <a:off x="4628519" y="1919273"/>
            <a:ext cx="624781" cy="766307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5006057" y="2265864"/>
            <a:ext cx="367490" cy="323764"/>
            <a:chOff x="1924691" y="1881721"/>
            <a:chExt cx="480280" cy="423134"/>
          </a:xfrm>
        </p:grpSpPr>
        <p:sp>
          <p:nvSpPr>
            <p:cNvPr id="205" name="Cross 204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Cross 205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Cross 206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Cross 207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Cross 208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Cross 209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Cross 210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684403" y="1767586"/>
            <a:ext cx="431835" cy="317815"/>
            <a:chOff x="4529175" y="1211265"/>
            <a:chExt cx="431835" cy="317815"/>
          </a:xfrm>
        </p:grpSpPr>
        <p:sp>
          <p:nvSpPr>
            <p:cNvPr id="214" name="Hexagon 213"/>
            <p:cNvSpPr/>
            <p:nvPr/>
          </p:nvSpPr>
          <p:spPr>
            <a:xfrm>
              <a:off x="4733424" y="1420416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Hexagon 214"/>
            <p:cNvSpPr/>
            <p:nvPr/>
          </p:nvSpPr>
          <p:spPr>
            <a:xfrm>
              <a:off x="4529175" y="12195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Hexagon 215"/>
            <p:cNvSpPr/>
            <p:nvPr/>
          </p:nvSpPr>
          <p:spPr>
            <a:xfrm>
              <a:off x="4545474" y="129029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Hexagon 216"/>
            <p:cNvSpPr/>
            <p:nvPr/>
          </p:nvSpPr>
          <p:spPr>
            <a:xfrm>
              <a:off x="4677969" y="1211265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Hexagon 217"/>
            <p:cNvSpPr/>
            <p:nvPr/>
          </p:nvSpPr>
          <p:spPr>
            <a:xfrm>
              <a:off x="4669470" y="134593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Hexagon 218"/>
            <p:cNvSpPr/>
            <p:nvPr/>
          </p:nvSpPr>
          <p:spPr>
            <a:xfrm>
              <a:off x="4808850" y="141347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xagon 219"/>
            <p:cNvSpPr/>
            <p:nvPr/>
          </p:nvSpPr>
          <p:spPr>
            <a:xfrm>
              <a:off x="4746014" y="131694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Hexagon 220"/>
            <p:cNvSpPr/>
            <p:nvPr/>
          </p:nvSpPr>
          <p:spPr>
            <a:xfrm>
              <a:off x="4856834" y="133107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Hexagon 221"/>
            <p:cNvSpPr/>
            <p:nvPr/>
          </p:nvSpPr>
          <p:spPr>
            <a:xfrm>
              <a:off x="4899810" y="142727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Hexagon 222"/>
            <p:cNvSpPr/>
            <p:nvPr/>
          </p:nvSpPr>
          <p:spPr>
            <a:xfrm>
              <a:off x="4580696" y="140063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Hexagon 223"/>
            <p:cNvSpPr/>
            <p:nvPr/>
          </p:nvSpPr>
          <p:spPr>
            <a:xfrm>
              <a:off x="4843970" y="14678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Hexagon 224"/>
            <p:cNvSpPr/>
            <p:nvPr/>
          </p:nvSpPr>
          <p:spPr>
            <a:xfrm>
              <a:off x="4655048" y="14398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92197" y="2791065"/>
            <a:ext cx="546474" cy="371652"/>
            <a:chOff x="3071521" y="870372"/>
            <a:chExt cx="546474" cy="371652"/>
          </a:xfrm>
        </p:grpSpPr>
        <p:sp>
          <p:nvSpPr>
            <p:cNvPr id="235" name="Oval 234"/>
            <p:cNvSpPr/>
            <p:nvPr/>
          </p:nvSpPr>
          <p:spPr>
            <a:xfrm>
              <a:off x="3112834" y="1096799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3154214" y="1021019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14" y="1021019"/>
                  <a:ext cx="463781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3154214" y="870372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14" y="870372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ectangle 240"/>
            <p:cNvSpPr/>
            <p:nvPr/>
          </p:nvSpPr>
          <p:spPr>
            <a:xfrm>
              <a:off x="3071521" y="872065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Hexagon 249"/>
            <p:cNvSpPr/>
            <p:nvPr/>
          </p:nvSpPr>
          <p:spPr>
            <a:xfrm>
              <a:off x="3107017" y="929495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626389" y="2783334"/>
            <a:ext cx="546474" cy="371652"/>
            <a:chOff x="5020578" y="1219580"/>
            <a:chExt cx="546474" cy="371652"/>
          </a:xfrm>
        </p:grpSpPr>
        <p:sp>
          <p:nvSpPr>
            <p:cNvPr id="244" name="Isosceles Triangle 243"/>
            <p:cNvSpPr/>
            <p:nvPr/>
          </p:nvSpPr>
          <p:spPr>
            <a:xfrm>
              <a:off x="5060053" y="1442992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5103271" y="137022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1370227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5103271" y="121958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1219580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Rectangle 268"/>
            <p:cNvSpPr/>
            <p:nvPr/>
          </p:nvSpPr>
          <p:spPr>
            <a:xfrm>
              <a:off x="5020578" y="122127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Hexagon 269"/>
            <p:cNvSpPr/>
            <p:nvPr/>
          </p:nvSpPr>
          <p:spPr>
            <a:xfrm>
              <a:off x="5056074" y="1278703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4652488" y="2772811"/>
            <a:ext cx="546474" cy="371652"/>
            <a:chOff x="5020578" y="2264440"/>
            <a:chExt cx="546474" cy="371652"/>
          </a:xfrm>
        </p:grpSpPr>
        <p:sp>
          <p:nvSpPr>
            <p:cNvPr id="248" name="Cross 247"/>
            <p:cNvSpPr/>
            <p:nvPr/>
          </p:nvSpPr>
          <p:spPr>
            <a:xfrm rot="2700000">
              <a:off x="5053804" y="2489578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Rectangle 272"/>
                <p:cNvSpPr/>
                <p:nvPr/>
              </p:nvSpPr>
              <p:spPr>
                <a:xfrm>
                  <a:off x="5103271" y="241508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3" name="Rectangle 2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2415087"/>
                  <a:ext cx="463781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5103271" y="226444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2264440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5" name="Rectangle 274"/>
            <p:cNvSpPr/>
            <p:nvPr/>
          </p:nvSpPr>
          <p:spPr>
            <a:xfrm>
              <a:off x="5020578" y="226613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Hexagon 275"/>
            <p:cNvSpPr/>
            <p:nvPr/>
          </p:nvSpPr>
          <p:spPr>
            <a:xfrm>
              <a:off x="5056074" y="2323563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NegClass"/>
          <p:cNvGrpSpPr/>
          <p:nvPr/>
        </p:nvGrpSpPr>
        <p:grpSpPr>
          <a:xfrm>
            <a:off x="4423379" y="2184808"/>
            <a:ext cx="302340" cy="391304"/>
            <a:chOff x="1784003" y="2381300"/>
            <a:chExt cx="739994" cy="957738"/>
          </a:xfrm>
        </p:grpSpPr>
        <p:sp>
          <p:nvSpPr>
            <p:cNvPr id="281" name="Isosceles Triangle 280"/>
            <p:cNvSpPr/>
            <p:nvPr/>
          </p:nvSpPr>
          <p:spPr>
            <a:xfrm>
              <a:off x="1843628" y="257626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Isosceles Triangle 281"/>
            <p:cNvSpPr/>
            <p:nvPr/>
          </p:nvSpPr>
          <p:spPr>
            <a:xfrm>
              <a:off x="2062535" y="285189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Isosceles Triangle 282"/>
            <p:cNvSpPr/>
            <p:nvPr/>
          </p:nvSpPr>
          <p:spPr>
            <a:xfrm>
              <a:off x="2399811" y="284297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Isosceles Triangle 283"/>
            <p:cNvSpPr/>
            <p:nvPr/>
          </p:nvSpPr>
          <p:spPr>
            <a:xfrm>
              <a:off x="1818912" y="283736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Isosceles Triangle 284"/>
            <p:cNvSpPr/>
            <p:nvPr/>
          </p:nvSpPr>
          <p:spPr>
            <a:xfrm>
              <a:off x="2117452" y="261717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285"/>
            <p:cNvSpPr/>
            <p:nvPr/>
          </p:nvSpPr>
          <p:spPr>
            <a:xfrm>
              <a:off x="2285174" y="2679991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Isosceles Triangle 286"/>
            <p:cNvSpPr/>
            <p:nvPr/>
          </p:nvSpPr>
          <p:spPr>
            <a:xfrm>
              <a:off x="1980539" y="247672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Isosceles Triangle 287"/>
            <p:cNvSpPr/>
            <p:nvPr/>
          </p:nvSpPr>
          <p:spPr>
            <a:xfrm>
              <a:off x="1784003" y="238130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Isosceles Triangle 288"/>
            <p:cNvSpPr/>
            <p:nvPr/>
          </p:nvSpPr>
          <p:spPr>
            <a:xfrm>
              <a:off x="2187732" y="306507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Isosceles Triangle 289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PosClass"/>
          <p:cNvGrpSpPr/>
          <p:nvPr/>
        </p:nvGrpSpPr>
        <p:grpSpPr>
          <a:xfrm>
            <a:off x="4705092" y="1795401"/>
            <a:ext cx="403410" cy="281174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292" name="Oval 291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3884484" y="2482480"/>
              <a:ext cx="80351" cy="803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NegClass"/>
          <p:cNvGrpSpPr/>
          <p:nvPr/>
        </p:nvGrpSpPr>
        <p:grpSpPr>
          <a:xfrm>
            <a:off x="506327" y="2192349"/>
            <a:ext cx="302340" cy="391304"/>
            <a:chOff x="1784003" y="2381300"/>
            <a:chExt cx="739994" cy="957738"/>
          </a:xfrm>
        </p:grpSpPr>
        <p:sp>
          <p:nvSpPr>
            <p:cNvPr id="314" name="Isosceles Triangle 313"/>
            <p:cNvSpPr/>
            <p:nvPr/>
          </p:nvSpPr>
          <p:spPr>
            <a:xfrm>
              <a:off x="1843628" y="257626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Isosceles Triangle 314"/>
            <p:cNvSpPr/>
            <p:nvPr/>
          </p:nvSpPr>
          <p:spPr>
            <a:xfrm>
              <a:off x="2062535" y="285189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Isosceles Triangle 315"/>
            <p:cNvSpPr/>
            <p:nvPr/>
          </p:nvSpPr>
          <p:spPr>
            <a:xfrm>
              <a:off x="2399811" y="2842973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Isosceles Triangle 316"/>
            <p:cNvSpPr/>
            <p:nvPr/>
          </p:nvSpPr>
          <p:spPr>
            <a:xfrm>
              <a:off x="1818912" y="283736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Isosceles Triangle 317"/>
            <p:cNvSpPr/>
            <p:nvPr/>
          </p:nvSpPr>
          <p:spPr>
            <a:xfrm>
              <a:off x="2117452" y="2617175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Isosceles Triangle 318"/>
            <p:cNvSpPr/>
            <p:nvPr/>
          </p:nvSpPr>
          <p:spPr>
            <a:xfrm>
              <a:off x="2285174" y="2679991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Isosceles Triangle 319"/>
            <p:cNvSpPr/>
            <p:nvPr/>
          </p:nvSpPr>
          <p:spPr>
            <a:xfrm>
              <a:off x="1980539" y="247672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Isosceles Triangle 320"/>
            <p:cNvSpPr/>
            <p:nvPr/>
          </p:nvSpPr>
          <p:spPr>
            <a:xfrm>
              <a:off x="1784003" y="2381300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Isosceles Triangle 321"/>
            <p:cNvSpPr/>
            <p:nvPr/>
          </p:nvSpPr>
          <p:spPr>
            <a:xfrm>
              <a:off x="2187732" y="3065079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Isosceles Triangle 322"/>
            <p:cNvSpPr/>
            <p:nvPr/>
          </p:nvSpPr>
          <p:spPr>
            <a:xfrm>
              <a:off x="1881004" y="3214852"/>
              <a:ext cx="124186" cy="1241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045291" y="2297835"/>
            <a:ext cx="315441" cy="277909"/>
            <a:chOff x="1924691" y="1881721"/>
            <a:chExt cx="480280" cy="423134"/>
          </a:xfrm>
        </p:grpSpPr>
        <p:sp>
          <p:nvSpPr>
            <p:cNvPr id="325" name="Cross 324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Cross 325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Cross 326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Cross 327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Cross 328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Cross 329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Cross 330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2730766" y="1813020"/>
            <a:ext cx="599330" cy="797963"/>
            <a:chOff x="4344067" y="1219580"/>
            <a:chExt cx="599330" cy="797963"/>
          </a:xfrm>
        </p:grpSpPr>
        <p:grpSp>
          <p:nvGrpSpPr>
            <p:cNvPr id="332" name="PosClass"/>
            <p:cNvGrpSpPr/>
            <p:nvPr/>
          </p:nvGrpSpPr>
          <p:grpSpPr>
            <a:xfrm>
              <a:off x="4344067" y="1219580"/>
              <a:ext cx="403410" cy="288794"/>
              <a:chOff x="3118767" y="1874642"/>
              <a:chExt cx="987367" cy="706839"/>
            </a:xfrm>
            <a:solidFill>
              <a:schemeClr val="tx2">
                <a:lumMod val="75000"/>
              </a:schemeClr>
            </a:solidFill>
          </p:grpSpPr>
          <p:sp>
            <p:nvSpPr>
              <p:cNvPr id="333" name="Oval 332"/>
              <p:cNvSpPr/>
              <p:nvPr/>
            </p:nvSpPr>
            <p:spPr>
              <a:xfrm>
                <a:off x="3618603" y="2386475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118767" y="189499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158654" y="206805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3482896" y="1874642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3462096" y="220420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803185" y="2369501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3649415" y="2133258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920613" y="2167846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025783" y="2403269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244848" y="2338056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865833" y="2501130"/>
                <a:ext cx="80351" cy="8035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426802" y="2434062"/>
                <a:ext cx="80351" cy="803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4627956" y="1739634"/>
              <a:ext cx="315441" cy="277909"/>
              <a:chOff x="1924691" y="1881721"/>
              <a:chExt cx="480280" cy="423134"/>
            </a:xfrm>
          </p:grpSpPr>
          <p:sp>
            <p:nvSpPr>
              <p:cNvPr id="346" name="Cross 345"/>
              <p:cNvSpPr/>
              <p:nvPr/>
            </p:nvSpPr>
            <p:spPr>
              <a:xfrm rot="2700000">
                <a:off x="1924691" y="1901287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Cross 346"/>
              <p:cNvSpPr/>
              <p:nvPr/>
            </p:nvSpPr>
            <p:spPr>
              <a:xfrm rot="2700000">
                <a:off x="2063081" y="1961380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Cross 347"/>
              <p:cNvSpPr/>
              <p:nvPr/>
            </p:nvSpPr>
            <p:spPr>
              <a:xfrm rot="2700000">
                <a:off x="1962581" y="2059321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Cross 348"/>
              <p:cNvSpPr/>
              <p:nvPr/>
            </p:nvSpPr>
            <p:spPr>
              <a:xfrm rot="2700000">
                <a:off x="2157929" y="2089070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Cross 349"/>
              <p:cNvSpPr/>
              <p:nvPr/>
            </p:nvSpPr>
            <p:spPr>
              <a:xfrm rot="2700000">
                <a:off x="2230761" y="1881721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Cross 350"/>
              <p:cNvSpPr/>
              <p:nvPr/>
            </p:nvSpPr>
            <p:spPr>
              <a:xfrm rot="2700000">
                <a:off x="2236542" y="2209258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Cross 351"/>
              <p:cNvSpPr/>
              <p:nvPr/>
            </p:nvSpPr>
            <p:spPr>
              <a:xfrm rot="2700000">
                <a:off x="2309374" y="2001909"/>
                <a:ext cx="95597" cy="95597"/>
              </a:xfrm>
              <a:prstGeom prst="plus">
                <a:avLst>
                  <a:gd name="adj" fmla="val 36225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Rectangle 355"/>
              <p:cNvSpPr/>
              <p:nvPr/>
            </p:nvSpPr>
            <p:spPr>
              <a:xfrm>
                <a:off x="686973" y="1494333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6" name="Rectangle 3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3" y="1494333"/>
                <a:ext cx="569963" cy="266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ectangle 356"/>
              <p:cNvSpPr/>
              <p:nvPr/>
            </p:nvSpPr>
            <p:spPr>
              <a:xfrm>
                <a:off x="2609434" y="1494333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7" name="Rectangle 3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34" y="1494333"/>
                <a:ext cx="569963" cy="26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/>
              <p:cNvSpPr/>
              <p:nvPr/>
            </p:nvSpPr>
            <p:spPr>
              <a:xfrm>
                <a:off x="4616260" y="1494333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8" name="Rectangle 3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60" y="1494333"/>
                <a:ext cx="569963" cy="2665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264322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One-vs-Rest: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Decompose the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into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binary classification problems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Create</a:t>
                </a:r>
                <a:r>
                  <a:rPr lang="en-ZA" sz="105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separate classifiers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9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each classifier, set one of the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classes as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combine all other classes into a single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Remember that the prediction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actually a probability; in this case, the probability that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Then, given an unknown sample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pass it to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classifiers: classifier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with the highest probability means that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most likely belongs to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Mathematically: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2643224"/>
              </a:xfrm>
              <a:prstGeom prst="rect">
                <a:avLst/>
              </a:prstGeom>
              <a:blipFill>
                <a:blip r:embed="rId3"/>
                <a:stretch>
                  <a:fillRect l="-1220" t="-1386" r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One-Vs-Rest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5100" y="2769437"/>
                <a:ext cx="985911" cy="371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ax</m:t>
                          </m:r>
                        </m:e>
                        <m:lim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lim>
                      </m:limLow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2769437"/>
                <a:ext cx="985911" cy="371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32484" y="1853378"/>
                <a:ext cx="1591141" cy="295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84" y="1853378"/>
                <a:ext cx="1591141" cy="295530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5814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111556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With the 3-class problem: assume we have a new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actually belongs to class     i.e.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will predict 0.01;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will predict 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0.15; 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will predict 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0.97. Therefore the predicted class is taken to be 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1115562"/>
              </a:xfrm>
              <a:prstGeom prst="rect">
                <a:avLst/>
              </a:prstGeom>
              <a:blipFill>
                <a:blip r:embed="rId3"/>
                <a:stretch>
                  <a:fillRect l="-1220" t="-3279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One-Vs-Rest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46" name="Cross 45"/>
          <p:cNvSpPr/>
          <p:nvPr/>
        </p:nvSpPr>
        <p:spPr>
          <a:xfrm rot="2700000">
            <a:off x="4978959" y="477447"/>
            <a:ext cx="95597" cy="95597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4625" y="178607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4"/>
                  <a:stretch>
                    <a:fillRect r="-29412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PosClass"/>
          <p:cNvGrpSpPr/>
          <p:nvPr/>
        </p:nvGrpSpPr>
        <p:grpSpPr>
          <a:xfrm>
            <a:off x="772317" y="1842095"/>
            <a:ext cx="403469" cy="28121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15" name="Oval 14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265" y="2234667"/>
            <a:ext cx="312838" cy="401814"/>
            <a:chOff x="4031926" y="1232027"/>
            <a:chExt cx="312838" cy="401814"/>
          </a:xfrm>
        </p:grpSpPr>
        <p:sp>
          <p:nvSpPr>
            <p:cNvPr id="28" name="Hexagon 27"/>
            <p:cNvSpPr/>
            <p:nvPr/>
          </p:nvSpPr>
          <p:spPr>
            <a:xfrm>
              <a:off x="4056290" y="131931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4145742" y="142432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4283564" y="14206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4046191" y="141838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4158658" y="133793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4236720" y="13540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4119856" y="125578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4031926" y="123202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4196902" y="15114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4071564" y="15726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41903" y="2330306"/>
            <a:ext cx="313892" cy="276354"/>
            <a:chOff x="4606375" y="1315634"/>
            <a:chExt cx="313892" cy="276354"/>
          </a:xfrm>
        </p:grpSpPr>
        <p:sp>
          <p:nvSpPr>
            <p:cNvPr id="39" name="Hexagon 38"/>
            <p:cNvSpPr/>
            <p:nvPr/>
          </p:nvSpPr>
          <p:spPr>
            <a:xfrm>
              <a:off x="4606375" y="132848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4697281" y="13679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4631264" y="143229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4759585" y="145183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4807428" y="131563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43"/>
            <p:cNvSpPr/>
            <p:nvPr/>
          </p:nvSpPr>
          <p:spPr>
            <a:xfrm>
              <a:off x="4811225" y="153078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/>
            <p:cNvSpPr/>
            <p:nvPr/>
          </p:nvSpPr>
          <p:spPr>
            <a:xfrm>
              <a:off x="4859067" y="139458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Decision Boundary"/>
          <p:cNvCxnSpPr/>
          <p:nvPr/>
        </p:nvCxnSpPr>
        <p:spPr>
          <a:xfrm>
            <a:off x="374247" y="2144624"/>
            <a:ext cx="1102364" cy="86192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91631" y="178607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167281" y="1823816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281" y="1823816"/>
                <a:ext cx="287944" cy="134216"/>
              </a:xfrm>
              <a:prstGeom prst="rect">
                <a:avLst/>
              </a:prstGeom>
              <a:blipFill>
                <a:blip r:embed="rId6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709323" y="1842094"/>
            <a:ext cx="431835" cy="317815"/>
            <a:chOff x="4529175" y="1211265"/>
            <a:chExt cx="431835" cy="317815"/>
          </a:xfrm>
        </p:grpSpPr>
        <p:sp>
          <p:nvSpPr>
            <p:cNvPr id="54" name="Hexagon 53"/>
            <p:cNvSpPr/>
            <p:nvPr/>
          </p:nvSpPr>
          <p:spPr>
            <a:xfrm>
              <a:off x="4733424" y="1420416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>
              <a:off x="4529175" y="12195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4545474" y="129029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4677969" y="1211265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>
              <a:off x="4669470" y="134593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>
              <a:off x="4808850" y="141347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4746014" y="131694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>
              <a:off x="4856834" y="133107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>
              <a:off x="4899810" y="142727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>
              <a:off x="4580696" y="140063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>
              <a:off x="4843970" y="14678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>
              <a:off x="4655048" y="14398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Isosceles Triangle 65"/>
          <p:cNvSpPr/>
          <p:nvPr/>
        </p:nvSpPr>
        <p:spPr>
          <a:xfrm>
            <a:off x="2458782" y="2322273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2548234" y="2427288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2686056" y="2423641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2448683" y="2421348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2561150" y="2340898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2639212" y="2357041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2522348" y="2258742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2434418" y="2234986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>
            <a:off x="2599394" y="2514400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2474056" y="2575600"/>
            <a:ext cx="61200" cy="61200"/>
          </a:xfrm>
          <a:prstGeom prst="triangl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020757" y="2358892"/>
            <a:ext cx="313892" cy="276354"/>
            <a:chOff x="4606375" y="1315634"/>
            <a:chExt cx="313892" cy="276354"/>
          </a:xfrm>
        </p:grpSpPr>
        <p:sp>
          <p:nvSpPr>
            <p:cNvPr id="77" name="Hexagon 76"/>
            <p:cNvSpPr/>
            <p:nvPr/>
          </p:nvSpPr>
          <p:spPr>
            <a:xfrm>
              <a:off x="4606375" y="132848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Hexagon 77"/>
            <p:cNvSpPr/>
            <p:nvPr/>
          </p:nvSpPr>
          <p:spPr>
            <a:xfrm>
              <a:off x="4697281" y="13679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exagon 78"/>
            <p:cNvSpPr/>
            <p:nvPr/>
          </p:nvSpPr>
          <p:spPr>
            <a:xfrm>
              <a:off x="4631264" y="143229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/>
            <p:cNvSpPr/>
            <p:nvPr/>
          </p:nvSpPr>
          <p:spPr>
            <a:xfrm>
              <a:off x="4759585" y="145183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/>
            <p:cNvSpPr/>
            <p:nvPr/>
          </p:nvSpPr>
          <p:spPr>
            <a:xfrm>
              <a:off x="4807428" y="131563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/>
            <p:cNvSpPr/>
            <p:nvPr/>
          </p:nvSpPr>
          <p:spPr>
            <a:xfrm>
              <a:off x="4811225" y="153078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/>
            <p:cNvSpPr/>
            <p:nvPr/>
          </p:nvSpPr>
          <p:spPr>
            <a:xfrm>
              <a:off x="4859067" y="139458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Decision Boundary"/>
          <p:cNvCxnSpPr/>
          <p:nvPr/>
        </p:nvCxnSpPr>
        <p:spPr>
          <a:xfrm>
            <a:off x="2509883" y="1842094"/>
            <a:ext cx="559933" cy="905623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4366711" y="178607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4142361" y="1823816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361" y="1823816"/>
                <a:ext cx="287944" cy="134216"/>
              </a:xfrm>
              <a:prstGeom prst="rect">
                <a:avLst/>
              </a:prstGeom>
              <a:blipFill>
                <a:blip r:embed="rId6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4409498" y="2234986"/>
            <a:ext cx="312838" cy="401814"/>
            <a:chOff x="4031926" y="1232027"/>
            <a:chExt cx="312838" cy="401814"/>
          </a:xfrm>
        </p:grpSpPr>
        <p:sp>
          <p:nvSpPr>
            <p:cNvPr id="91" name="Hexagon 90"/>
            <p:cNvSpPr/>
            <p:nvPr/>
          </p:nvSpPr>
          <p:spPr>
            <a:xfrm>
              <a:off x="4056290" y="1319314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/>
            <p:cNvSpPr/>
            <p:nvPr/>
          </p:nvSpPr>
          <p:spPr>
            <a:xfrm>
              <a:off x="4145742" y="142432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4283564" y="14206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/>
            <p:cNvSpPr/>
            <p:nvPr/>
          </p:nvSpPr>
          <p:spPr>
            <a:xfrm>
              <a:off x="4046191" y="141838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4158658" y="133793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>
              <a:off x="4236720" y="1354082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>
              <a:off x="4119856" y="125578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4031926" y="123202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4196902" y="15114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4071564" y="157264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1" name="Decision Boundary"/>
          <p:cNvCxnSpPr/>
          <p:nvPr/>
        </p:nvCxnSpPr>
        <p:spPr>
          <a:xfrm flipV="1">
            <a:off x="4628519" y="1956662"/>
            <a:ext cx="624781" cy="766307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006057" y="2303253"/>
            <a:ext cx="367490" cy="323764"/>
            <a:chOff x="1924691" y="1881721"/>
            <a:chExt cx="480280" cy="423134"/>
          </a:xfrm>
        </p:grpSpPr>
        <p:sp>
          <p:nvSpPr>
            <p:cNvPr id="103" name="Cross 102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ross 103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ross 104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Cross 105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Cross 106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ross 107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Cross 108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684403" y="1804975"/>
            <a:ext cx="431835" cy="317815"/>
            <a:chOff x="4529175" y="1211265"/>
            <a:chExt cx="431835" cy="317815"/>
          </a:xfrm>
        </p:grpSpPr>
        <p:sp>
          <p:nvSpPr>
            <p:cNvPr id="111" name="Hexagon 110"/>
            <p:cNvSpPr/>
            <p:nvPr/>
          </p:nvSpPr>
          <p:spPr>
            <a:xfrm>
              <a:off x="4733424" y="1420416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>
              <a:off x="4529175" y="12195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>
              <a:off x="4545474" y="129029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>
              <a:off x="4677969" y="1211265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>
              <a:off x="4669470" y="134593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>
              <a:off x="4808850" y="1413479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>
              <a:off x="4746014" y="1316943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>
              <a:off x="4856834" y="1331077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>
              <a:off x="4899810" y="1427278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/>
            <p:cNvSpPr/>
            <p:nvPr/>
          </p:nvSpPr>
          <p:spPr>
            <a:xfrm>
              <a:off x="4580696" y="140063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/>
            <p:cNvSpPr/>
            <p:nvPr/>
          </p:nvSpPr>
          <p:spPr>
            <a:xfrm>
              <a:off x="4843970" y="1467880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exagon 121"/>
            <p:cNvSpPr/>
            <p:nvPr/>
          </p:nvSpPr>
          <p:spPr>
            <a:xfrm>
              <a:off x="4655048" y="1439861"/>
              <a:ext cx="61200" cy="61200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92197" y="2828454"/>
            <a:ext cx="546474" cy="371652"/>
            <a:chOff x="3071521" y="870372"/>
            <a:chExt cx="546474" cy="371652"/>
          </a:xfrm>
        </p:grpSpPr>
        <p:sp>
          <p:nvSpPr>
            <p:cNvPr id="124" name="Oval 123"/>
            <p:cNvSpPr/>
            <p:nvPr/>
          </p:nvSpPr>
          <p:spPr>
            <a:xfrm>
              <a:off x="3112834" y="1096799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3154214" y="1021019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14" y="1021019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3154214" y="870372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14" y="870372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Rectangle 126"/>
            <p:cNvSpPr/>
            <p:nvPr/>
          </p:nvSpPr>
          <p:spPr>
            <a:xfrm>
              <a:off x="3071521" y="872065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/>
            <p:cNvSpPr/>
            <p:nvPr/>
          </p:nvSpPr>
          <p:spPr>
            <a:xfrm>
              <a:off x="3107017" y="929495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626389" y="2820723"/>
            <a:ext cx="546474" cy="371652"/>
            <a:chOff x="5020578" y="1219580"/>
            <a:chExt cx="546474" cy="371652"/>
          </a:xfrm>
        </p:grpSpPr>
        <p:sp>
          <p:nvSpPr>
            <p:cNvPr id="130" name="Isosceles Triangle 129"/>
            <p:cNvSpPr/>
            <p:nvPr/>
          </p:nvSpPr>
          <p:spPr>
            <a:xfrm>
              <a:off x="5060053" y="1442992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103271" y="137022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1370227"/>
                  <a:ext cx="463781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5103271" y="121958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1219580"/>
                  <a:ext cx="46378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Rectangle 132"/>
            <p:cNvSpPr/>
            <p:nvPr/>
          </p:nvSpPr>
          <p:spPr>
            <a:xfrm>
              <a:off x="5020578" y="122127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Hexagon 133"/>
            <p:cNvSpPr/>
            <p:nvPr/>
          </p:nvSpPr>
          <p:spPr>
            <a:xfrm>
              <a:off x="5056074" y="1278703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652488" y="2810200"/>
            <a:ext cx="546474" cy="371652"/>
            <a:chOff x="5020578" y="2264440"/>
            <a:chExt cx="546474" cy="371652"/>
          </a:xfrm>
        </p:grpSpPr>
        <p:sp>
          <p:nvSpPr>
            <p:cNvPr id="136" name="Cross 135"/>
            <p:cNvSpPr/>
            <p:nvPr/>
          </p:nvSpPr>
          <p:spPr>
            <a:xfrm rot="2700000">
              <a:off x="5053804" y="2489578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103271" y="241508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2415087"/>
                  <a:ext cx="46378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103271" y="226444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271" y="2264440"/>
                  <a:ext cx="463781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Rectangle 138"/>
            <p:cNvSpPr/>
            <p:nvPr/>
          </p:nvSpPr>
          <p:spPr>
            <a:xfrm>
              <a:off x="5020578" y="226613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5056074" y="2323563"/>
              <a:ext cx="102135" cy="102135"/>
            </a:xfrm>
            <a:prstGeom prst="hexagon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686973" y="1531722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73" y="1531722"/>
                <a:ext cx="569963" cy="2665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/>
              <p:cNvSpPr/>
              <p:nvPr/>
            </p:nvSpPr>
            <p:spPr>
              <a:xfrm>
                <a:off x="2609434" y="1531722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7" name="Rectangle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34" y="1531722"/>
                <a:ext cx="569963" cy="2665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4616260" y="1531722"/>
                <a:ext cx="569963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60" y="1531722"/>
                <a:ext cx="569963" cy="2665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7-Point Star 1"/>
          <p:cNvSpPr/>
          <p:nvPr/>
        </p:nvSpPr>
        <p:spPr>
          <a:xfrm>
            <a:off x="3258372" y="586802"/>
            <a:ext cx="152554" cy="152554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7-Point Star 208"/>
          <p:cNvSpPr/>
          <p:nvPr/>
        </p:nvSpPr>
        <p:spPr>
          <a:xfrm>
            <a:off x="5080388" y="2515739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7-Point Star 209"/>
          <p:cNvSpPr/>
          <p:nvPr/>
        </p:nvSpPr>
        <p:spPr>
          <a:xfrm>
            <a:off x="3081839" y="2544904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7-Point Star 210"/>
          <p:cNvSpPr/>
          <p:nvPr/>
        </p:nvSpPr>
        <p:spPr>
          <a:xfrm>
            <a:off x="1102041" y="2514081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51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9" grpId="0" animBg="1"/>
      <p:bldP spid="210" grpId="0" animBg="1"/>
      <p:bldP spid="2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231839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One-vs-One: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Create a series of binary classifiers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9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which deal with only a pair of classes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Remember that the prediction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actually a probability; in this case, the probability that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rPr>
                  <a:t>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b="1" dirty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b="1" dirty="0" smtClean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b="1" dirty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But we can also infer the probability of class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50" b="1" dirty="0" smtClean="0">
                    <a:solidFill>
                      <a:prstClr val="black"/>
                    </a:solidFill>
                    <a:latin typeface="Trebuchet MS"/>
                    <a:ea typeface="Cambria Math" panose="02040503050406030204" pitchFamily="18" charset="0"/>
                  </a:rPr>
                  <a:t>:</a:t>
                </a:r>
                <a:endParaRPr lang="en-US" sz="1050" b="1" dirty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this technique, we keep track of the total probability of each class: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class with the max probability wins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2318392"/>
              </a:xfrm>
              <a:prstGeom prst="rect">
                <a:avLst/>
              </a:prstGeom>
              <a:blipFill>
                <a:blip r:embed="rId3"/>
                <a:stretch>
                  <a:fillRect l="-1220" t="-1579" r="-188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One-Vs-One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/>
              <p:cNvSpPr/>
              <p:nvPr/>
            </p:nvSpPr>
            <p:spPr>
              <a:xfrm>
                <a:off x="1511300" y="1206562"/>
                <a:ext cx="1591141" cy="295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Rectangle 2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1206562"/>
                <a:ext cx="1591141" cy="295530"/>
              </a:xfrm>
              <a:prstGeom prst="rect">
                <a:avLst/>
              </a:prstGeom>
              <a:blipFill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1511300" y="1990522"/>
                <a:ext cx="1831078" cy="295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1990522"/>
                <a:ext cx="1831078" cy="295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5346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375540" y="2800956"/>
                <a:ext cx="8912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𝟒𝟖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8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𝟒𝟗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0" y="2800956"/>
                <a:ext cx="89127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17312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With the 3-class problem: 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assume we have a new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that actually belongs to class     i.e.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173124"/>
              </a:xfrm>
              <a:prstGeom prst="rect">
                <a:avLst/>
              </a:prstGeom>
              <a:blipFill>
                <a:blip r:embed="rId4"/>
                <a:stretch>
                  <a:fillRect l="-1220" t="-21429" b="-4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One-Vs-One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58426" y="90962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5"/>
                  <a:stretch>
                    <a:fillRect r="-29412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PosClass"/>
          <p:cNvGrpSpPr/>
          <p:nvPr/>
        </p:nvGrpSpPr>
        <p:grpSpPr>
          <a:xfrm>
            <a:off x="676118" y="965645"/>
            <a:ext cx="403469" cy="28121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55" name="Oval 54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" name="Decision Boundary"/>
          <p:cNvCxnSpPr/>
          <p:nvPr/>
        </p:nvCxnSpPr>
        <p:spPr>
          <a:xfrm rot="1920000">
            <a:off x="141236" y="1273238"/>
            <a:ext cx="1102364" cy="86192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2245614" y="90962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6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2021264" y="947366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64" y="947366"/>
                <a:ext cx="287944" cy="134216"/>
              </a:xfrm>
              <a:prstGeom prst="rect">
                <a:avLst/>
              </a:prstGeom>
              <a:blipFill>
                <a:blip r:embed="rId7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288401" y="1358536"/>
            <a:ext cx="312838" cy="401814"/>
            <a:chOff x="2434418" y="2234986"/>
            <a:chExt cx="312838" cy="401814"/>
          </a:xfrm>
        </p:grpSpPr>
        <p:sp>
          <p:nvSpPr>
            <p:cNvPr id="106" name="Isosceles Triangle 105"/>
            <p:cNvSpPr/>
            <p:nvPr/>
          </p:nvSpPr>
          <p:spPr>
            <a:xfrm>
              <a:off x="2458782" y="2322273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2548234" y="242728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2686056" y="2423641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2448683" y="242134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2561150" y="234089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/>
            <p:cNvSpPr/>
            <p:nvPr/>
          </p:nvSpPr>
          <p:spPr>
            <a:xfrm>
              <a:off x="2639212" y="2357041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2522348" y="2258742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>
            <a:xfrm>
              <a:off x="2434418" y="2234986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2599394" y="2514400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2474056" y="2575600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Decision Boundary"/>
          <p:cNvCxnSpPr/>
          <p:nvPr/>
        </p:nvCxnSpPr>
        <p:spPr>
          <a:xfrm>
            <a:off x="2698900" y="886326"/>
            <a:ext cx="44425" cy="877732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145129" y="909623"/>
            <a:ext cx="1006836" cy="1015907"/>
            <a:chOff x="3236222" y="994430"/>
            <a:chExt cx="2809456" cy="2486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731" y="3152103"/>
                  <a:ext cx="580496" cy="328452"/>
                </a:xfrm>
                <a:prstGeom prst="rect">
                  <a:avLst/>
                </a:prstGeom>
                <a:blipFill>
                  <a:blip r:embed="rId6"/>
                  <a:stretch>
                    <a:fillRect r="-26471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/>
            <p:cNvCxnSpPr/>
            <p:nvPr/>
          </p:nvCxnSpPr>
          <p:spPr>
            <a:xfrm flipV="1">
              <a:off x="3248791" y="994430"/>
              <a:ext cx="0" cy="2162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3236222" y="3157050"/>
              <a:ext cx="2809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3920779" y="947366"/>
                <a:ext cx="287944" cy="13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79" y="947366"/>
                <a:ext cx="287944" cy="134216"/>
              </a:xfrm>
              <a:prstGeom prst="rect">
                <a:avLst/>
              </a:prstGeom>
              <a:blipFill>
                <a:blip r:embed="rId8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Decision Boundary"/>
          <p:cNvCxnSpPr/>
          <p:nvPr/>
        </p:nvCxnSpPr>
        <p:spPr>
          <a:xfrm rot="1380000" flipV="1">
            <a:off x="4406937" y="1014172"/>
            <a:ext cx="624781" cy="766307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4784475" y="1426803"/>
            <a:ext cx="367490" cy="323764"/>
            <a:chOff x="1924691" y="1881721"/>
            <a:chExt cx="480280" cy="423134"/>
          </a:xfrm>
        </p:grpSpPr>
        <p:sp>
          <p:nvSpPr>
            <p:cNvPr id="143" name="Cross 142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ross 143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Cross 144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ross 145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ross 146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ross 147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Cross 148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590774" y="655272"/>
                <a:ext cx="637290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4" y="655272"/>
                <a:ext cx="637290" cy="266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2463417" y="655272"/>
                <a:ext cx="637290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17" y="655272"/>
                <a:ext cx="637290" cy="26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4394678" y="655272"/>
                <a:ext cx="637290" cy="26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d>
                            <m:dPr>
                              <m:ctrlP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78" y="655272"/>
                <a:ext cx="637290" cy="2665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7-Point Star 183"/>
          <p:cNvSpPr/>
          <p:nvPr/>
        </p:nvSpPr>
        <p:spPr>
          <a:xfrm>
            <a:off x="4858806" y="1639289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7-Point Star 184"/>
          <p:cNvSpPr/>
          <p:nvPr/>
        </p:nvSpPr>
        <p:spPr>
          <a:xfrm>
            <a:off x="2935822" y="1668454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7-Point Star 185"/>
          <p:cNvSpPr/>
          <p:nvPr/>
        </p:nvSpPr>
        <p:spPr>
          <a:xfrm>
            <a:off x="1005842" y="1637631"/>
            <a:ext cx="98348" cy="98348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PosClass"/>
          <p:cNvGrpSpPr/>
          <p:nvPr/>
        </p:nvGrpSpPr>
        <p:grpSpPr>
          <a:xfrm>
            <a:off x="4437577" y="965645"/>
            <a:ext cx="403469" cy="281215"/>
            <a:chOff x="3118767" y="1874642"/>
            <a:chExt cx="987367" cy="688189"/>
          </a:xfrm>
          <a:solidFill>
            <a:schemeClr val="tx2">
              <a:lumMod val="75000"/>
            </a:schemeClr>
          </a:solidFill>
        </p:grpSpPr>
        <p:sp>
          <p:nvSpPr>
            <p:cNvPr id="209" name="Oval 208"/>
            <p:cNvSpPr/>
            <p:nvPr/>
          </p:nvSpPr>
          <p:spPr>
            <a:xfrm>
              <a:off x="3618603" y="2386475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3118767" y="189499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158654" y="206805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482896" y="187464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3462096" y="22042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3803185" y="236950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3649415" y="2133258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3920613" y="216784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4025783" y="2403269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3244848" y="2338056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3800556" y="2482481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3426802" y="2434062"/>
              <a:ext cx="80351" cy="80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411483" y="1358536"/>
            <a:ext cx="312838" cy="401814"/>
            <a:chOff x="2434418" y="2234986"/>
            <a:chExt cx="312838" cy="401814"/>
          </a:xfrm>
        </p:grpSpPr>
        <p:sp>
          <p:nvSpPr>
            <p:cNvPr id="222" name="Isosceles Triangle 221"/>
            <p:cNvSpPr/>
            <p:nvPr/>
          </p:nvSpPr>
          <p:spPr>
            <a:xfrm>
              <a:off x="2458782" y="2322273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/>
            <p:cNvSpPr/>
            <p:nvPr/>
          </p:nvSpPr>
          <p:spPr>
            <a:xfrm>
              <a:off x="2548234" y="242728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/>
            <p:cNvSpPr/>
            <p:nvPr/>
          </p:nvSpPr>
          <p:spPr>
            <a:xfrm>
              <a:off x="2686056" y="2423641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2448683" y="242134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Isosceles Triangle 225"/>
            <p:cNvSpPr/>
            <p:nvPr/>
          </p:nvSpPr>
          <p:spPr>
            <a:xfrm>
              <a:off x="2561150" y="2340898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Isosceles Triangle 226"/>
            <p:cNvSpPr/>
            <p:nvPr/>
          </p:nvSpPr>
          <p:spPr>
            <a:xfrm>
              <a:off x="2639212" y="2357041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2522348" y="2258742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Isosceles Triangle 228"/>
            <p:cNvSpPr/>
            <p:nvPr/>
          </p:nvSpPr>
          <p:spPr>
            <a:xfrm>
              <a:off x="2434418" y="2234986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Isosceles Triangle 229"/>
            <p:cNvSpPr/>
            <p:nvPr/>
          </p:nvSpPr>
          <p:spPr>
            <a:xfrm>
              <a:off x="2599394" y="2514400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Isosceles Triangle 230"/>
            <p:cNvSpPr/>
            <p:nvPr/>
          </p:nvSpPr>
          <p:spPr>
            <a:xfrm>
              <a:off x="2474056" y="2575600"/>
              <a:ext cx="61200" cy="61200"/>
            </a:xfrm>
            <a:prstGeom prst="triangl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2817271" y="1426803"/>
            <a:ext cx="367490" cy="323764"/>
            <a:chOff x="1924691" y="1881721"/>
            <a:chExt cx="480280" cy="423134"/>
          </a:xfrm>
        </p:grpSpPr>
        <p:sp>
          <p:nvSpPr>
            <p:cNvPr id="252" name="Cross 251"/>
            <p:cNvSpPr/>
            <p:nvPr/>
          </p:nvSpPr>
          <p:spPr>
            <a:xfrm rot="2700000">
              <a:off x="1924691" y="1901287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Cross 252"/>
            <p:cNvSpPr/>
            <p:nvPr/>
          </p:nvSpPr>
          <p:spPr>
            <a:xfrm rot="2700000">
              <a:off x="2063081" y="196138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Cross 253"/>
            <p:cNvSpPr/>
            <p:nvPr/>
          </p:nvSpPr>
          <p:spPr>
            <a:xfrm rot="2700000">
              <a:off x="1962581" y="20593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Cross 254"/>
            <p:cNvSpPr/>
            <p:nvPr/>
          </p:nvSpPr>
          <p:spPr>
            <a:xfrm rot="2700000">
              <a:off x="2157929" y="2089070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ross 255"/>
            <p:cNvSpPr/>
            <p:nvPr/>
          </p:nvSpPr>
          <p:spPr>
            <a:xfrm rot="2700000">
              <a:off x="2230761" y="1881721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ross 256"/>
            <p:cNvSpPr/>
            <p:nvPr/>
          </p:nvSpPr>
          <p:spPr>
            <a:xfrm rot="2700000">
              <a:off x="2236542" y="2209258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ross 257"/>
            <p:cNvSpPr/>
            <p:nvPr/>
          </p:nvSpPr>
          <p:spPr>
            <a:xfrm rot="2700000">
              <a:off x="2309374" y="2001909"/>
              <a:ext cx="95597" cy="95597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13085" y="962616"/>
            <a:ext cx="546474" cy="371652"/>
            <a:chOff x="692197" y="1847360"/>
            <a:chExt cx="546474" cy="371652"/>
          </a:xfrm>
        </p:grpSpPr>
        <p:sp>
          <p:nvSpPr>
            <p:cNvPr id="164" name="Oval 163"/>
            <p:cNvSpPr/>
            <p:nvPr/>
          </p:nvSpPr>
          <p:spPr>
            <a:xfrm>
              <a:off x="733510" y="2073787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774890" y="1998007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90" y="1998007"/>
                  <a:ext cx="463781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74890" y="1847360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90" y="1847360"/>
                  <a:ext cx="463781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ctangle 166"/>
            <p:cNvSpPr/>
            <p:nvPr/>
          </p:nvSpPr>
          <p:spPr>
            <a:xfrm>
              <a:off x="692197" y="1849053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/>
          </p:nvSpPr>
          <p:spPr>
            <a:xfrm>
              <a:off x="745964" y="1903827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09129" y="963967"/>
            <a:ext cx="546474" cy="371652"/>
            <a:chOff x="4652488" y="1829106"/>
            <a:chExt cx="546474" cy="371652"/>
          </a:xfrm>
        </p:grpSpPr>
        <p:sp>
          <p:nvSpPr>
            <p:cNvPr id="176" name="Cross 175"/>
            <p:cNvSpPr/>
            <p:nvPr/>
          </p:nvSpPr>
          <p:spPr>
            <a:xfrm rot="2700000">
              <a:off x="4685714" y="2054244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4735181" y="1979753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181" y="1979753"/>
                  <a:ext cx="463781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735181" y="1829106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181" y="1829106"/>
                  <a:ext cx="463781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Rectangle 178"/>
            <p:cNvSpPr/>
            <p:nvPr/>
          </p:nvSpPr>
          <p:spPr>
            <a:xfrm>
              <a:off x="4652488" y="1830799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4711150" y="1895987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16" name="7-Point Star 115"/>
          <p:cNvSpPr/>
          <p:nvPr/>
        </p:nvSpPr>
        <p:spPr>
          <a:xfrm>
            <a:off x="3258372" y="586802"/>
            <a:ext cx="152554" cy="152554"/>
          </a:xfrm>
          <a:prstGeom prst="star7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ross 116"/>
          <p:cNvSpPr/>
          <p:nvPr/>
        </p:nvSpPr>
        <p:spPr>
          <a:xfrm rot="2700000">
            <a:off x="4978959" y="477447"/>
            <a:ext cx="95597" cy="95597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7206" y="1968112"/>
                <a:ext cx="105118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𝟒𝟖</m:t>
                    </m:r>
                  </m:oMath>
                </a14:m>
                <a:r>
                  <a:rPr lang="en-US" sz="800" b="1" dirty="0" smtClean="0">
                    <a:solidFill>
                      <a:prstClr val="black"/>
                    </a:solidFill>
                  </a:rPr>
                  <a:t> 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6" y="1968112"/>
                <a:ext cx="1051185" cy="253916"/>
              </a:xfrm>
              <a:prstGeom prst="rect">
                <a:avLst/>
              </a:prstGeom>
              <a:blipFill>
                <a:blip r:embed="rId1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97273" y="2331570"/>
            <a:ext cx="1205347" cy="215444"/>
            <a:chOff x="297273" y="2755676"/>
            <a:chExt cx="1205347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329285" y="2755676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𝟓𝟐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5" y="2755676"/>
                  <a:ext cx="1173335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Isosceles Triangle 118"/>
            <p:cNvSpPr/>
            <p:nvPr/>
          </p:nvSpPr>
          <p:spPr>
            <a:xfrm>
              <a:off x="297273" y="2820355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3151" y="2166662"/>
            <a:ext cx="1199469" cy="215444"/>
            <a:chOff x="303151" y="2590768"/>
            <a:chExt cx="1199469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29285" y="2590768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𝟒𝟖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5" y="2590768"/>
                  <a:ext cx="1173335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Oval 119"/>
            <p:cNvSpPr/>
            <p:nvPr/>
          </p:nvSpPr>
          <p:spPr>
            <a:xfrm>
              <a:off x="303151" y="2651417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368431" y="1966225"/>
                <a:ext cx="106400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𝟗𝟕</m:t>
                    </m:r>
                  </m:oMath>
                </a14:m>
                <a:r>
                  <a:rPr lang="en-US" sz="800" b="1" dirty="0">
                    <a:solidFill>
                      <a:prstClr val="black"/>
                    </a:solidFill>
                  </a:rPr>
                  <a:t> </a:t>
                </a:r>
                <a:r>
                  <a:rPr lang="en-US" sz="8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800" b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1" y="1966225"/>
                <a:ext cx="1064009" cy="253916"/>
              </a:xfrm>
              <a:prstGeom prst="rect">
                <a:avLst/>
              </a:prstGeom>
              <a:blipFill>
                <a:blip r:embed="rId18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007736" y="2164775"/>
            <a:ext cx="1226109" cy="215444"/>
            <a:chOff x="2007736" y="2590768"/>
            <a:chExt cx="1226109" cy="215444"/>
          </a:xfrm>
        </p:grpSpPr>
        <p:sp>
          <p:nvSpPr>
            <p:cNvPr id="262" name="Cross 261"/>
            <p:cNvSpPr/>
            <p:nvPr/>
          </p:nvSpPr>
          <p:spPr>
            <a:xfrm rot="2700000">
              <a:off x="2007736" y="2657648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2060510" y="2590768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𝟗𝟕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510" y="2590768"/>
                  <a:ext cx="1173335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2011432" y="2329683"/>
            <a:ext cx="1222413" cy="215444"/>
            <a:chOff x="2011432" y="2755676"/>
            <a:chExt cx="1222413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2060510" y="2755676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510" y="2755676"/>
                  <a:ext cx="1173335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Isosceles Triangle 132"/>
            <p:cNvSpPr/>
            <p:nvPr/>
          </p:nvSpPr>
          <p:spPr>
            <a:xfrm>
              <a:off x="2011432" y="2820355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4313966" y="1965954"/>
                <a:ext cx="10415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𝟗𝟗</m:t>
                    </m:r>
                  </m:oMath>
                </a14:m>
                <a:r>
                  <a:rPr lang="en-US" sz="800" b="1" dirty="0">
                    <a:solidFill>
                      <a:prstClr val="black"/>
                    </a:solidFill>
                  </a:rPr>
                  <a:t> </a:t>
                </a:r>
                <a:r>
                  <a:rPr lang="en-US" sz="800" b="1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so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US" sz="800" b="1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66" y="1965954"/>
                <a:ext cx="1041567" cy="253916"/>
              </a:xfrm>
              <a:prstGeom prst="rect">
                <a:avLst/>
              </a:prstGeom>
              <a:blipFill>
                <a:blip r:embed="rId21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996946" y="2329412"/>
            <a:ext cx="1182434" cy="215444"/>
            <a:chOff x="3996946" y="2329412"/>
            <a:chExt cx="1182434" cy="215444"/>
          </a:xfrm>
        </p:grpSpPr>
        <p:sp>
          <p:nvSpPr>
            <p:cNvPr id="134" name="Oval 133"/>
            <p:cNvSpPr/>
            <p:nvPr/>
          </p:nvSpPr>
          <p:spPr>
            <a:xfrm>
              <a:off x="3996946" y="2394091"/>
              <a:ext cx="86400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4006045" y="2329412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5" y="2329412"/>
                  <a:ext cx="1173335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981444" y="2164504"/>
            <a:ext cx="1197936" cy="215444"/>
            <a:chOff x="3981444" y="2164504"/>
            <a:chExt cx="1197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4006045" y="2164504"/>
                  <a:ext cx="11733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𝟗𝟗</m:t>
                        </m:r>
                      </m:oMath>
                    </m:oMathPara>
                  </a14:m>
                  <a:endParaRPr lang="en-US" sz="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5" y="2164504"/>
                  <a:ext cx="1173335" cy="2154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Cross 134"/>
            <p:cNvSpPr/>
            <p:nvPr/>
          </p:nvSpPr>
          <p:spPr>
            <a:xfrm rot="2700000">
              <a:off x="3981444" y="2223849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Oval 135"/>
          <p:cNvSpPr/>
          <p:nvPr/>
        </p:nvSpPr>
        <p:spPr>
          <a:xfrm>
            <a:off x="325083" y="2874482"/>
            <a:ext cx="86400" cy="860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2" name="Group 21"/>
          <p:cNvGrpSpPr/>
          <p:nvPr/>
        </p:nvGrpSpPr>
        <p:grpSpPr>
          <a:xfrm>
            <a:off x="3037391" y="968417"/>
            <a:ext cx="546474" cy="371652"/>
            <a:chOff x="2626389" y="1839629"/>
            <a:chExt cx="546474" cy="37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2709082" y="1990276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082" y="1990276"/>
                  <a:ext cx="463781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/>
                <p:cNvSpPr/>
                <p:nvPr/>
              </p:nvSpPr>
              <p:spPr>
                <a:xfrm>
                  <a:off x="2709082" y="1839629"/>
                  <a:ext cx="46378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8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082" y="1839629"/>
                  <a:ext cx="463781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Rectangle 172"/>
            <p:cNvSpPr/>
            <p:nvPr/>
          </p:nvSpPr>
          <p:spPr>
            <a:xfrm>
              <a:off x="2626389" y="1841322"/>
              <a:ext cx="467109" cy="3699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Isosceles Triangle 258"/>
            <p:cNvSpPr/>
            <p:nvPr/>
          </p:nvSpPr>
          <p:spPr>
            <a:xfrm>
              <a:off x="2665864" y="1898747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8" name="Cross 137"/>
            <p:cNvSpPr/>
            <p:nvPr/>
          </p:nvSpPr>
          <p:spPr>
            <a:xfrm rot="2700000">
              <a:off x="2669545" y="2054243"/>
              <a:ext cx="108000" cy="108000"/>
            </a:xfrm>
            <a:prstGeom prst="plus">
              <a:avLst>
                <a:gd name="adj" fmla="val 3622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297273" y="2549496"/>
            <a:ext cx="52368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0208" y="2601060"/>
            <a:ext cx="5536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Totals: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2208294" y="2800956"/>
                <a:ext cx="8912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𝟓𝟐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𝟎𝟑</m:t>
                      </m:r>
                    </m:oMath>
                  </m:oMathPara>
                </a14:m>
                <a:endParaRPr lang="en-US" sz="8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𝟓𝟓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94" y="2800956"/>
                <a:ext cx="891270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/>
              <p:cNvSpPr/>
              <p:nvPr/>
            </p:nvSpPr>
            <p:spPr>
              <a:xfrm>
                <a:off x="4245124" y="2800956"/>
                <a:ext cx="8912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𝟗𝟕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US" sz="8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𝟗𝟔</m:t>
                      </m:r>
                      <m:r>
                        <a:rPr lang="en-US" sz="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US" sz="80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124" y="2800956"/>
                <a:ext cx="891270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Isosceles Triangle 154"/>
          <p:cNvSpPr/>
          <p:nvPr/>
        </p:nvSpPr>
        <p:spPr>
          <a:xfrm>
            <a:off x="2165236" y="2853710"/>
            <a:ext cx="98156" cy="860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6" name="Cross 155"/>
          <p:cNvSpPr/>
          <p:nvPr/>
        </p:nvSpPr>
        <p:spPr>
          <a:xfrm rot="2700000">
            <a:off x="4195695" y="2861541"/>
            <a:ext cx="108000" cy="108000"/>
          </a:xfrm>
          <a:prstGeom prst="plus">
            <a:avLst>
              <a:gd name="adj" fmla="val 3622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243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84" grpId="0" animBg="1"/>
      <p:bldP spid="185" grpId="0" animBg="1"/>
      <p:bldP spid="186" grpId="0" animBg="1"/>
      <p:bldP spid="116" grpId="0" animBg="1"/>
      <p:bldP spid="4" grpId="0"/>
      <p:bldP spid="121" grpId="0"/>
      <p:bldP spid="130" grpId="0"/>
      <p:bldP spid="136" grpId="0" animBg="1"/>
      <p:bldP spid="150" grpId="0"/>
      <p:bldP spid="152" grpId="0"/>
      <p:bldP spid="155" grpId="0" animBg="1"/>
      <p:bldP spid="1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197618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regression problems, we were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FIT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tightly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E.g. For a two-class problem: Separate data points with class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from those with class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a five-class problem: Separate data points of classes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1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from each other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Etc.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1976182"/>
              </a:xfrm>
              <a:prstGeom prst="rect">
                <a:avLst/>
              </a:prstGeom>
              <a:blipFill>
                <a:blip r:embed="rId2"/>
                <a:stretch>
                  <a:fillRect l="-1249" t="-2160" r="-1816" b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569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8" y="417921"/>
                <a:ext cx="5498931" cy="111351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One-vs-One: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Number of classifiers trained: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3 classes: 3 classifiers i.e. classes 1-2, classes 1-3, classes 2-3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4 classes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6 classifiers 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i.e. classes 1-2, classes 1-3,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classes 1-4, classes 2-3, 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classes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2-4, </a:t>
                </a:r>
                <a:r>
                  <a:rPr lang="en-US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classes </a:t>
                </a: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3-4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classes: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8" y="417921"/>
                <a:ext cx="5498931" cy="1113510"/>
              </a:xfrm>
              <a:prstGeom prst="rect">
                <a:avLst/>
              </a:prstGeom>
              <a:blipFill>
                <a:blip r:embed="rId3"/>
                <a:stretch>
                  <a:fillRect l="-1220" t="-3297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Classification – One-Vs-One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341959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270331" cy="24404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One-vs-Rest: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Computationally cheaper and simpler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Fewer classifiers are trained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Fewer classifiers are used to make predictions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More sensitive to unbalanced classes (find out why)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Can be less accurate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One-vs-One: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Computationally more expensive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Many more classifiers </a:t>
            </a:r>
            <a:r>
              <a:rPr lang="en-ZA" sz="1050" spc="-55" dirty="0">
                <a:solidFill>
                  <a:srgbClr val="35444F"/>
                </a:solidFill>
                <a:latin typeface="Trebuchet MS"/>
                <a:cs typeface="Trebuchet MS"/>
              </a:rPr>
              <a:t>are trained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Many more classifiers </a:t>
            </a:r>
            <a:r>
              <a:rPr lang="en-ZA" sz="1050" spc="-55" dirty="0">
                <a:solidFill>
                  <a:srgbClr val="35444F"/>
                </a:solidFill>
                <a:latin typeface="Trebuchet MS"/>
                <a:cs typeface="Trebuchet MS"/>
              </a:rPr>
              <a:t>are used to make </a:t>
            </a: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predictions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Less sensitive to unbalanced classes (find out why)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Can be more accurate</a:t>
            </a: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481209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Accuracy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35303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73754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When evaluating/comparing models, all the techniques described under Linear Regression apply i.e.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Divide up data into Train-CV-Test OR: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i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k-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fold</a:t>
                </a:r>
                <a:r>
                  <a:rPr lang="en-ZA" sz="1050" i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Cross-validation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Question: what metrics do we use for classification?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metrics change for classification: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F1 score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Running example: credit-riskiness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Assume we’ve trained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05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for credit-riskiness on the Train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sub>
                      <m:sup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need to evaluate the model on the Test set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105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</m:t>
                        </m:r>
                      </m:sub>
                      <m:sup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737544"/>
              </a:xfrm>
              <a:prstGeom prst="rect">
                <a:avLst/>
              </a:prstGeom>
              <a:blipFill>
                <a:blip r:embed="rId2"/>
                <a:stretch>
                  <a:fillRect l="-1205" t="-1336" r="-986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Introduction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94143" y="784225"/>
            <a:ext cx="2093857" cy="1147508"/>
            <a:chOff x="3509057" y="344961"/>
            <a:chExt cx="2093857" cy="1147508"/>
          </a:xfrm>
        </p:grpSpPr>
        <p:sp>
          <p:nvSpPr>
            <p:cNvPr id="6" name="Rectangle 5"/>
            <p:cNvSpPr/>
            <p:nvPr/>
          </p:nvSpPr>
          <p:spPr>
            <a:xfrm>
              <a:off x="3509057" y="344961"/>
              <a:ext cx="2093857" cy="32421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Available Data</a:t>
              </a:r>
              <a:endParaRPr lang="en-US" sz="9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4326400" y="758999"/>
              <a:ext cx="472071" cy="335207"/>
            </a:xfrm>
            <a:prstGeom prst="downArrow">
              <a:avLst/>
            </a:prstGeom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dk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0427" y="1168254"/>
              <a:ext cx="1114078" cy="324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Train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0131" y="1168254"/>
              <a:ext cx="472610" cy="324215"/>
            </a:xfrm>
            <a:prstGeom prst="rect">
              <a:avLst/>
            </a:prstGeom>
            <a:solidFill>
              <a:srgbClr val="B5E492"/>
            </a:solidFill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92740" y="1168254"/>
              <a:ext cx="472610" cy="3242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Test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45384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139826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Accuracy: the most basic metric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Apply the test set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sub>
                      <m:sup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the trained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05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to get prediction labels for each sample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 accuracy is the proportion/percentage of test samples for which the actual label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05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sub>
                      <m:sup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matched the predicted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05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Test</m:t>
                            </m:r>
                          </m:sub>
                          <m:sup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05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1398268"/>
              </a:xfrm>
              <a:prstGeom prst="rect">
                <a:avLst/>
              </a:prstGeom>
              <a:blipFill>
                <a:blip r:embed="rId2"/>
                <a:stretch>
                  <a:fillRect l="-1205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Accuracy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39900" y="2079625"/>
                <a:ext cx="2312428" cy="426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05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050" b="1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Correct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050" b="1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Samples</m:t>
                          </m:r>
                        </m:den>
                      </m:f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00" y="2079625"/>
                <a:ext cx="2312428" cy="426720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6842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Precision and Recall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561703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6019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Skew classes: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 case in which one of the classes to be predicted is scarce in the data set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such data sets, we may not have many examples of the one of the classes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Fraud: there may be far fewer examples of fraud cases than legitimate cases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Cancer: there may be far fewer examples of cancerous cases than non-cancerous cases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such cases, one class (usually the class we’re interested in) may only make up a small percentage of the examples e.g. only 0.5% of the examples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classifier may become very good at detecting negative cases, but not positive cases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Using accuracy will not be a good reflection of the classifier performance</a:t>
            </a: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The Problem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207889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34218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Skew classes: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case in which one of the classes to be predicted is scarce in the data set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such data sets, we may not have many examples of the one of the classes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the credit-riskiness data set, assume we have a test set of 1500 negative (non-risky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examples, and only 50 positive (risky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our classifier correctly predicts 1300 negative samples, but only 10 of the positive examples, accuracy is?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1300+10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1500+50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𝟖𝟒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But is this classifier really good at predicting credit-riskiness?? (NO!)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342180"/>
              </a:xfrm>
              <a:prstGeom prst="rect">
                <a:avLst/>
              </a:prstGeom>
              <a:blipFill>
                <a:blip r:embed="rId2"/>
                <a:stretch>
                  <a:fillRect l="-1205" t="-1563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Problem</a:t>
            </a:r>
          </a:p>
        </p:txBody>
      </p:sp>
    </p:spTree>
    <p:extLst>
      <p:ext uri="{BB962C8B-B14F-4D97-AF65-F5344CB8AC3E}">
        <p14:creationId xmlns:p14="http://schemas.microsoft.com/office/powerpoint/2010/main" val="200093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86867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Skew classes: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 case in which one of the classes to be predicted is scarce in the data set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such data sets, we may not have many examples of the one of the classes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the credit-riskiness data set, assume we have a test set of 1500 negative (non-risky </a:t>
                </a:r>
                <a:r>
                  <a:rPr lang="en-US" sz="105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𝒚=𝟎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examples, and only 50 positive (risky </a:t>
                </a:r>
                <a:r>
                  <a:rPr lang="en-US" sz="105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𝒚=𝟏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 fact, considering the skewness of the classes, we can use a dummy function to get an even better accuracy: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5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5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Using this function to “predict” will give us an accuracy of?</a:t>
                </a:r>
                <a:endParaRPr lang="en-US" sz="105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 is not a true reflection of underlying performance at all (in such cases)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868670"/>
              </a:xfrm>
              <a:prstGeom prst="rect">
                <a:avLst/>
              </a:prstGeom>
              <a:blipFill>
                <a:blip r:embed="rId3"/>
                <a:stretch>
                  <a:fillRect l="-1205" t="-1277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8900" y="1899109"/>
            <a:ext cx="327660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predict(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):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  </a:t>
            </a:r>
            <a:r>
              <a:rPr lang="en-US" sz="8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#Just ignore X. Assume the class is </a:t>
            </a:r>
            <a:r>
              <a:rPr lang="en-US" sz="800" i="1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en-US" dirty="0" smtClean="0"/>
          </a:p>
          <a:p>
            <a:endParaRPr lang="en-US" sz="200" i="1" dirty="0" smtClean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6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5789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need some other way of evaluating our classifier that is not sensitive to the class distribution of examples – we’re going to work towards it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Four things that are important: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positive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(e.g. risky, fraudulent, cancerous etc.):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classifier?   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the cases that are actually </a:t>
            </a:r>
            <a:r>
              <a:rPr lang="en-US" sz="1100" b="1" spc="-55" dirty="0">
                <a:solidFill>
                  <a:srgbClr val="35444F"/>
                </a:solidFill>
                <a:latin typeface="Trebuchet MS"/>
                <a:cs typeface="Trebuchet MS"/>
              </a:rPr>
              <a:t>negative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(e.g. reliable, not fraudulent, benign etc.):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classifier?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classifier?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We don’t want someone who is risky, fraudulent, cancerous etc. to slip through the cracks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don’t want to tell someone they are risky, fraudulent, cancerous etc. if they aren’t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Problem</a:t>
            </a:r>
          </a:p>
        </p:txBody>
      </p:sp>
    </p:spTree>
    <p:extLst>
      <p:ext uri="{BB962C8B-B14F-4D97-AF65-F5344CB8AC3E}">
        <p14:creationId xmlns:p14="http://schemas.microsoft.com/office/powerpoint/2010/main" val="22941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 smtClean="0">
                    <a:solidFill>
                      <a:srgbClr val="35444F"/>
                    </a:solidFill>
                    <a:latin typeface="Trebuchet MS"/>
                  </a:rPr>
                  <a:t>E.g. </a:t>
                </a: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The problem of predicting the credit riskiness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) of a person based on one feature: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owed by a person (R)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  <a:blipFill>
                <a:blip r:embed="rId2"/>
                <a:stretch>
                  <a:fillRect l="-1249" t="-598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73300" y="2700739"/>
            <a:ext cx="178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of </a:t>
            </a: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credit riskiness</a:t>
            </a:r>
            <a:endParaRPr lang="en-US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87906"/>
                  </p:ext>
                </p:extLst>
              </p:nvPr>
            </p:nvGraphicFramePr>
            <p:xfrm>
              <a:off x="2044700" y="1405101"/>
              <a:ext cx="2895600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13796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Amount of Debt (R)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Credit Risk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87906"/>
                  </p:ext>
                </p:extLst>
              </p:nvPr>
            </p:nvGraphicFramePr>
            <p:xfrm>
              <a:off x="2044700" y="1405101"/>
              <a:ext cx="2895600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25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4" t="-2703" r="-11200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90040" t="-2703" r="-398" b="-4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57715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80658" y="798105"/>
            <a:ext cx="184262" cy="1518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0658" y="965745"/>
            <a:ext cx="184262" cy="1518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80658" y="1673000"/>
            <a:ext cx="184262" cy="151855"/>
          </a:xfrm>
          <a:prstGeom prst="rect">
            <a:avLst/>
          </a:prstGeom>
          <a:solidFill>
            <a:srgbClr val="DC3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80658" y="1500280"/>
            <a:ext cx="184262" cy="151855"/>
          </a:xfrm>
          <a:prstGeom prst="rect">
            <a:avLst/>
          </a:prstGeom>
          <a:solidFill>
            <a:srgbClr val="24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20240" y="616585"/>
            <a:ext cx="426720" cy="160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8040" y="79810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1322705"/>
            <a:ext cx="426720" cy="160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2960" y="97082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2960" y="150422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92960" y="167694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15914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four questions on the previous slide have specific “names” in ML literature: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by the classifier?   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98500" lvl="1" indent="-2286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negative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by the classifier?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99998"/>
              </p:ext>
            </p:extLst>
          </p:nvPr>
        </p:nvGraphicFramePr>
        <p:xfrm>
          <a:off x="3553291" y="2111382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 rot="16200000">
            <a:off x="3096523" y="265089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3109689" y="262652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077403" y="1870961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17789" y="1864055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15419" y="1972764"/>
            <a:ext cx="2386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We can represent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this information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in a table called a “Confusion Matrix”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63905" y="2115200"/>
            <a:ext cx="184262" cy="151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99072" y="2115200"/>
            <a:ext cx="184262" cy="151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01720" y="2425080"/>
            <a:ext cx="121774" cy="15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01720" y="2851800"/>
            <a:ext cx="121774" cy="15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007428" y="2347775"/>
            <a:ext cx="249611" cy="276999"/>
            <a:chOff x="4007428" y="2347775"/>
            <a:chExt cx="249611" cy="276999"/>
          </a:xfrm>
        </p:grpSpPr>
        <p:sp>
          <p:nvSpPr>
            <p:cNvPr id="37" name="Rectangle 36"/>
            <p:cNvSpPr/>
            <p:nvPr/>
          </p:nvSpPr>
          <p:spPr>
            <a:xfrm>
              <a:off x="4007428" y="2363560"/>
              <a:ext cx="249611" cy="2577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48246" y="2347775"/>
              <a:ext cx="192681" cy="2769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1.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18627" y="2353631"/>
            <a:ext cx="249611" cy="276999"/>
            <a:chOff x="4007428" y="2764335"/>
            <a:chExt cx="249611" cy="276999"/>
          </a:xfrm>
        </p:grpSpPr>
        <p:sp>
          <p:nvSpPr>
            <p:cNvPr id="42" name="Rectangle 41"/>
            <p:cNvSpPr/>
            <p:nvPr/>
          </p:nvSpPr>
          <p:spPr>
            <a:xfrm>
              <a:off x="4007428" y="2780120"/>
              <a:ext cx="249611" cy="257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48246" y="2764335"/>
              <a:ext cx="192681" cy="2769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2.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18628" y="2764335"/>
            <a:ext cx="249611" cy="276999"/>
            <a:chOff x="4718628" y="2764335"/>
            <a:chExt cx="249611" cy="276999"/>
          </a:xfrm>
        </p:grpSpPr>
        <p:sp>
          <p:nvSpPr>
            <p:cNvPr id="44" name="Rectangle 43"/>
            <p:cNvSpPr/>
            <p:nvPr/>
          </p:nvSpPr>
          <p:spPr>
            <a:xfrm>
              <a:off x="4718628" y="2780120"/>
              <a:ext cx="249611" cy="257720"/>
            </a:xfrm>
            <a:prstGeom prst="rect">
              <a:avLst/>
            </a:prstGeom>
            <a:solidFill>
              <a:srgbClr val="24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59446" y="2764335"/>
              <a:ext cx="192681" cy="2769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3.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07427" y="2764335"/>
            <a:ext cx="249611" cy="276999"/>
            <a:chOff x="4718628" y="2347775"/>
            <a:chExt cx="249611" cy="276999"/>
          </a:xfrm>
        </p:grpSpPr>
        <p:sp>
          <p:nvSpPr>
            <p:cNvPr id="46" name="Rectangle 45"/>
            <p:cNvSpPr/>
            <p:nvPr/>
          </p:nvSpPr>
          <p:spPr>
            <a:xfrm>
              <a:off x="4718628" y="2363560"/>
              <a:ext cx="249611" cy="25772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59446" y="2347775"/>
              <a:ext cx="192681" cy="276999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4.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9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  <p:bldP spid="15" grpId="1" animBg="1"/>
      <p:bldP spid="4" grpId="0"/>
      <p:bldP spid="16" grpId="1" animBg="1"/>
      <p:bldP spid="17" grpId="0"/>
      <p:bldP spid="27" grpId="0" animBg="1"/>
      <p:bldP spid="28" grpId="0" animBg="1"/>
      <p:bldP spid="30" grpId="0" animBg="1"/>
      <p:bldP spid="3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402453" y="970280"/>
            <a:ext cx="551683" cy="14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90801" y="802640"/>
            <a:ext cx="505050" cy="14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34838" y="1685290"/>
            <a:ext cx="501102" cy="14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02452" y="1504315"/>
            <a:ext cx="558168" cy="147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20240" y="616585"/>
            <a:ext cx="426720" cy="160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8040" y="79810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1322705"/>
            <a:ext cx="426720" cy="1606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92960" y="97082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92960" y="150422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92960" y="1676945"/>
            <a:ext cx="513080" cy="151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159146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four questions on the previous slide have specific “names” in ML literature: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by the classifier?  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True Positives  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    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False Negatives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98500" lvl="1" indent="-2286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Of the cases that are actually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negative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by the classifier?   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True Negatives </a:t>
            </a:r>
          </a:p>
          <a:p>
            <a:pPr marL="1155700" lvl="2" indent="-228600">
              <a:spcBef>
                <a:spcPts val="90"/>
              </a:spcBef>
              <a:buFont typeface="+mj-lt"/>
              <a:buAutoNum type="arabicPeriod" startAt="3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many are predicted </a:t>
            </a:r>
            <a:r>
              <a:rPr lang="en-US" sz="11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wrongly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by the classifier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     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False Positives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26300"/>
              </p:ext>
            </p:extLst>
          </p:nvPr>
        </p:nvGraphicFramePr>
        <p:xfrm>
          <a:off x="3553291" y="2111382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Positives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Negatives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Positives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Negatives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15419" y="1972764"/>
            <a:ext cx="3133427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lvl="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the label True/False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Positive/Negative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Positive/Negative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refers to the prediction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True/False refers to whether the prediction was right or wrong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6610" y="753990"/>
            <a:ext cx="854009" cy="19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06610" y="937903"/>
            <a:ext cx="854009" cy="19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06610" y="1473642"/>
            <a:ext cx="854009" cy="19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06610" y="1644587"/>
            <a:ext cx="854009" cy="19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38640" y="2713500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75845" y="2328204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44494" y="2730540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838639" y="2332684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3096523" y="265089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16200000">
            <a:off x="3109689" y="262652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4077403" y="1870961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17789" y="1864055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99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For credit riskiness, fill in the confusion matrix for: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5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0 positive examples of which 10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1500 negative examples of which 1300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TP:  10          FN:  40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FP: 200         TN: 1300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84073"/>
              </p:ext>
            </p:extLst>
          </p:nvPr>
        </p:nvGraphicFramePr>
        <p:xfrm>
          <a:off x="2024211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1300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340939" y="235851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78144" y="197321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6793" y="237555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40938" y="197769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0258" y="1405490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64528" y="1083231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07776" y="1422067"/>
            <a:ext cx="316829" cy="187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4472" y="1087711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6200000">
            <a:off x="1582644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6200000">
            <a:off x="1595810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574404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14790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64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For credit riskiness, fill in the confusion matrix for: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15 positive examples of which 7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270 negative examples of which 200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TP:  7          FN:  8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FP: 70         TN: 200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83766"/>
              </p:ext>
            </p:extLst>
          </p:nvPr>
        </p:nvGraphicFramePr>
        <p:xfrm>
          <a:off x="2024211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7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8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70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277850" y="235851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15055" y="197321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983704" y="237555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77849" y="197769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7169" y="1416646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01439" y="109438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4688" y="1433223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1383" y="109886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1582644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1595810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574404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4790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38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For cat detection, fill in the confusion matrix for: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850 positive examples of which 420 were </a:t>
            </a:r>
            <a:r>
              <a:rPr lang="en-ZA" sz="1000" b="1" u="sng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IN</a:t>
            </a:r>
            <a:r>
              <a:rPr lang="en-ZA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650 negative examples of which 360 were </a:t>
            </a:r>
            <a:r>
              <a:rPr lang="en-ZA" sz="1000" b="1" u="sng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IN</a:t>
            </a:r>
            <a:r>
              <a:rPr lang="en-ZA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TP:  430        FN:  420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FP: 360        TN: 290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72565"/>
              </p:ext>
            </p:extLst>
          </p:nvPr>
        </p:nvGraphicFramePr>
        <p:xfrm>
          <a:off x="2024211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430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420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360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290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314595" y="235851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51800" y="197321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20449" y="237555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14594" y="197769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3914" y="1416646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8184" y="109438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81433" y="1433223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8128" y="109886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1582644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1595810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574404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4790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8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E.g. For cancer detection, fill in the confusion matrix for: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160 positive examples of which 10 were </a:t>
            </a:r>
            <a:r>
              <a:rPr lang="en-ZA" sz="1000" b="1" u="sng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IN</a:t>
            </a:r>
            <a:r>
              <a:rPr lang="en-ZA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1750 negative examples of which 600 were correctly predicted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TP:  150        FN:  10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FP: 1150        TN: 600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Confusion Matrix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12991"/>
              </p:ext>
            </p:extLst>
          </p:nvPr>
        </p:nvGraphicFramePr>
        <p:xfrm>
          <a:off x="2024211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324402" y="235851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61607" y="197321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30256" y="2375552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24401" y="1977696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720" y="1416645"/>
            <a:ext cx="347979" cy="166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47991" y="109438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247991" y="1433223"/>
            <a:ext cx="260078" cy="150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935" y="1098867"/>
            <a:ext cx="260078" cy="153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1582644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1595810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574404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4790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8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37882" y="1452282"/>
            <a:ext cx="4968077" cy="1564749"/>
          </a:xfrm>
          <a:custGeom>
            <a:avLst/>
            <a:gdLst>
              <a:gd name="connsiteX0" fmla="*/ 166255 w 4968077"/>
              <a:gd name="connsiteY0" fmla="*/ 29339 h 1564749"/>
              <a:gd name="connsiteX1" fmla="*/ 728586 w 4968077"/>
              <a:gd name="connsiteY1" fmla="*/ 136916 h 1564749"/>
              <a:gd name="connsiteX2" fmla="*/ 831273 w 4968077"/>
              <a:gd name="connsiteY2" fmla="*/ 151585 h 1564749"/>
              <a:gd name="connsiteX3" fmla="*/ 1408274 w 4968077"/>
              <a:gd name="connsiteY3" fmla="*/ 161365 h 1564749"/>
              <a:gd name="connsiteX4" fmla="*/ 1442503 w 4968077"/>
              <a:gd name="connsiteY4" fmla="*/ 171145 h 1564749"/>
              <a:gd name="connsiteX5" fmla="*/ 1466952 w 4968077"/>
              <a:gd name="connsiteY5" fmla="*/ 176035 h 1564749"/>
              <a:gd name="connsiteX6" fmla="*/ 1481622 w 4968077"/>
              <a:gd name="connsiteY6" fmla="*/ 180924 h 1564749"/>
              <a:gd name="connsiteX7" fmla="*/ 1515851 w 4968077"/>
              <a:gd name="connsiteY7" fmla="*/ 195594 h 1564749"/>
              <a:gd name="connsiteX8" fmla="*/ 1647876 w 4968077"/>
              <a:gd name="connsiteY8" fmla="*/ 205374 h 1564749"/>
              <a:gd name="connsiteX9" fmla="*/ 1677215 w 4968077"/>
              <a:gd name="connsiteY9" fmla="*/ 200484 h 1564749"/>
              <a:gd name="connsiteX10" fmla="*/ 1696775 w 4968077"/>
              <a:gd name="connsiteY10" fmla="*/ 117357 h 1564749"/>
              <a:gd name="connsiteX11" fmla="*/ 1711444 w 4968077"/>
              <a:gd name="connsiteY11" fmla="*/ 112467 h 1564749"/>
              <a:gd name="connsiteX12" fmla="*/ 1863029 w 4968077"/>
              <a:gd name="connsiteY12" fmla="*/ 92907 h 1564749"/>
              <a:gd name="connsiteX13" fmla="*/ 1916817 w 4968077"/>
              <a:gd name="connsiteY13" fmla="*/ 83128 h 1564749"/>
              <a:gd name="connsiteX14" fmla="*/ 1995055 w 4968077"/>
              <a:gd name="connsiteY14" fmla="*/ 73348 h 1564749"/>
              <a:gd name="connsiteX15" fmla="*/ 2063513 w 4968077"/>
              <a:gd name="connsiteY15" fmla="*/ 63568 h 1564749"/>
              <a:gd name="connsiteX16" fmla="*/ 2122191 w 4968077"/>
              <a:gd name="connsiteY16" fmla="*/ 58678 h 1564749"/>
              <a:gd name="connsiteX17" fmla="*/ 2166199 w 4968077"/>
              <a:gd name="connsiteY17" fmla="*/ 53789 h 1564749"/>
              <a:gd name="connsiteX18" fmla="*/ 2200428 w 4968077"/>
              <a:gd name="connsiteY18" fmla="*/ 48899 h 1564749"/>
              <a:gd name="connsiteX19" fmla="*/ 2347123 w 4968077"/>
              <a:gd name="connsiteY19" fmla="*/ 39119 h 1564749"/>
              <a:gd name="connsiteX20" fmla="*/ 2366683 w 4968077"/>
              <a:gd name="connsiteY20" fmla="*/ 34229 h 1564749"/>
              <a:gd name="connsiteX21" fmla="*/ 2396022 w 4968077"/>
              <a:gd name="connsiteY21" fmla="*/ 24450 h 1564749"/>
              <a:gd name="connsiteX22" fmla="*/ 2454700 w 4968077"/>
              <a:gd name="connsiteY22" fmla="*/ 14670 h 1564749"/>
              <a:gd name="connsiteX23" fmla="*/ 2493819 w 4968077"/>
              <a:gd name="connsiteY23" fmla="*/ 9780 h 1564749"/>
              <a:gd name="connsiteX24" fmla="*/ 2552497 w 4968077"/>
              <a:gd name="connsiteY24" fmla="*/ 0 h 1564749"/>
              <a:gd name="connsiteX25" fmla="*/ 2635624 w 4968077"/>
              <a:gd name="connsiteY25" fmla="*/ 4890 h 1564749"/>
              <a:gd name="connsiteX26" fmla="*/ 2655183 w 4968077"/>
              <a:gd name="connsiteY26" fmla="*/ 9780 h 1564749"/>
              <a:gd name="connsiteX27" fmla="*/ 2699192 w 4968077"/>
              <a:gd name="connsiteY27" fmla="*/ 19560 h 1564749"/>
              <a:gd name="connsiteX28" fmla="*/ 2743200 w 4968077"/>
              <a:gd name="connsiteY28" fmla="*/ 24450 h 1564749"/>
              <a:gd name="connsiteX29" fmla="*/ 2894785 w 4968077"/>
              <a:gd name="connsiteY29" fmla="*/ 39119 h 1564749"/>
              <a:gd name="connsiteX30" fmla="*/ 2938794 w 4968077"/>
              <a:gd name="connsiteY30" fmla="*/ 44009 h 1564749"/>
              <a:gd name="connsiteX31" fmla="*/ 3036591 w 4968077"/>
              <a:gd name="connsiteY31" fmla="*/ 53789 h 1564749"/>
              <a:gd name="connsiteX32" fmla="*/ 3285973 w 4968077"/>
              <a:gd name="connsiteY32" fmla="*/ 48899 h 1564749"/>
              <a:gd name="connsiteX33" fmla="*/ 3344651 w 4968077"/>
              <a:gd name="connsiteY33" fmla="*/ 53789 h 1564749"/>
              <a:gd name="connsiteX34" fmla="*/ 3442447 w 4968077"/>
              <a:gd name="connsiteY34" fmla="*/ 58678 h 1564749"/>
              <a:gd name="connsiteX35" fmla="*/ 3486456 w 4968077"/>
              <a:gd name="connsiteY35" fmla="*/ 73348 h 1564749"/>
              <a:gd name="connsiteX36" fmla="*/ 3564693 w 4968077"/>
              <a:gd name="connsiteY36" fmla="*/ 97797 h 1564749"/>
              <a:gd name="connsiteX37" fmla="*/ 3589143 w 4968077"/>
              <a:gd name="connsiteY37" fmla="*/ 102687 h 1564749"/>
              <a:gd name="connsiteX38" fmla="*/ 3667380 w 4968077"/>
              <a:gd name="connsiteY38" fmla="*/ 97797 h 1564749"/>
              <a:gd name="connsiteX39" fmla="*/ 3691829 w 4968077"/>
              <a:gd name="connsiteY39" fmla="*/ 92907 h 1564749"/>
              <a:gd name="connsiteX40" fmla="*/ 3726058 w 4968077"/>
              <a:gd name="connsiteY40" fmla="*/ 88017 h 1564749"/>
              <a:gd name="connsiteX41" fmla="*/ 3794516 w 4968077"/>
              <a:gd name="connsiteY41" fmla="*/ 92907 h 1564749"/>
              <a:gd name="connsiteX42" fmla="*/ 3853194 w 4968077"/>
              <a:gd name="connsiteY42" fmla="*/ 107577 h 1564749"/>
              <a:gd name="connsiteX43" fmla="*/ 3892313 w 4968077"/>
              <a:gd name="connsiteY43" fmla="*/ 112467 h 1564749"/>
              <a:gd name="connsiteX44" fmla="*/ 3921652 w 4968077"/>
              <a:gd name="connsiteY44" fmla="*/ 117357 h 1564749"/>
              <a:gd name="connsiteX45" fmla="*/ 4185703 w 4968077"/>
              <a:gd name="connsiteY45" fmla="*/ 127136 h 1564749"/>
              <a:gd name="connsiteX46" fmla="*/ 4249271 w 4968077"/>
              <a:gd name="connsiteY46" fmla="*/ 141806 h 1564749"/>
              <a:gd name="connsiteX47" fmla="*/ 4263940 w 4968077"/>
              <a:gd name="connsiteY47" fmla="*/ 136916 h 1564749"/>
              <a:gd name="connsiteX48" fmla="*/ 4303059 w 4968077"/>
              <a:gd name="connsiteY48" fmla="*/ 132026 h 1564749"/>
              <a:gd name="connsiteX49" fmla="*/ 4366627 w 4968077"/>
              <a:gd name="connsiteY49" fmla="*/ 117357 h 1564749"/>
              <a:gd name="connsiteX50" fmla="*/ 4400856 w 4968077"/>
              <a:gd name="connsiteY50" fmla="*/ 97797 h 1564749"/>
              <a:gd name="connsiteX51" fmla="*/ 4435085 w 4968077"/>
              <a:gd name="connsiteY51" fmla="*/ 88017 h 1564749"/>
              <a:gd name="connsiteX52" fmla="*/ 4464424 w 4968077"/>
              <a:gd name="connsiteY52" fmla="*/ 78238 h 1564749"/>
              <a:gd name="connsiteX53" fmla="*/ 4488873 w 4968077"/>
              <a:gd name="connsiteY53" fmla="*/ 68458 h 1564749"/>
              <a:gd name="connsiteX54" fmla="*/ 4523102 w 4968077"/>
              <a:gd name="connsiteY54" fmla="*/ 63568 h 1564749"/>
              <a:gd name="connsiteX55" fmla="*/ 4557331 w 4968077"/>
              <a:gd name="connsiteY55" fmla="*/ 53789 h 1564749"/>
              <a:gd name="connsiteX56" fmla="*/ 4572000 w 4968077"/>
              <a:gd name="connsiteY56" fmla="*/ 44009 h 1564749"/>
              <a:gd name="connsiteX57" fmla="*/ 4596450 w 4968077"/>
              <a:gd name="connsiteY57" fmla="*/ 39119 h 1564749"/>
              <a:gd name="connsiteX58" fmla="*/ 4611119 w 4968077"/>
              <a:gd name="connsiteY58" fmla="*/ 34229 h 1564749"/>
              <a:gd name="connsiteX59" fmla="*/ 4640458 w 4968077"/>
              <a:gd name="connsiteY59" fmla="*/ 48899 h 1564749"/>
              <a:gd name="connsiteX60" fmla="*/ 4650238 w 4968077"/>
              <a:gd name="connsiteY60" fmla="*/ 83128 h 1564749"/>
              <a:gd name="connsiteX61" fmla="*/ 4684467 w 4968077"/>
              <a:gd name="connsiteY61" fmla="*/ 107577 h 1564749"/>
              <a:gd name="connsiteX62" fmla="*/ 4796933 w 4968077"/>
              <a:gd name="connsiteY62" fmla="*/ 102687 h 1564749"/>
              <a:gd name="connsiteX63" fmla="*/ 4826272 w 4968077"/>
              <a:gd name="connsiteY63" fmla="*/ 92907 h 1564749"/>
              <a:gd name="connsiteX64" fmla="*/ 4860501 w 4968077"/>
              <a:gd name="connsiteY64" fmla="*/ 83128 h 1564749"/>
              <a:gd name="connsiteX65" fmla="*/ 4899620 w 4968077"/>
              <a:gd name="connsiteY65" fmla="*/ 88017 h 1564749"/>
              <a:gd name="connsiteX66" fmla="*/ 4904509 w 4968077"/>
              <a:gd name="connsiteY66" fmla="*/ 102687 h 1564749"/>
              <a:gd name="connsiteX67" fmla="*/ 4938738 w 4968077"/>
              <a:gd name="connsiteY67" fmla="*/ 97797 h 1564749"/>
              <a:gd name="connsiteX68" fmla="*/ 4963188 w 4968077"/>
              <a:gd name="connsiteY68" fmla="*/ 88017 h 1564749"/>
              <a:gd name="connsiteX69" fmla="*/ 4968077 w 4968077"/>
              <a:gd name="connsiteY69" fmla="*/ 1564749 h 1564749"/>
              <a:gd name="connsiteX70" fmla="*/ 0 w 4968077"/>
              <a:gd name="connsiteY70" fmla="*/ 1515851 h 1564749"/>
              <a:gd name="connsiteX71" fmla="*/ 9780 w 4968077"/>
              <a:gd name="connsiteY71" fmla="*/ 19560 h 1564749"/>
              <a:gd name="connsiteX72" fmla="*/ 166255 w 4968077"/>
              <a:gd name="connsiteY72" fmla="*/ 29339 h 1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68077" h="1564749">
                <a:moveTo>
                  <a:pt x="166255" y="29339"/>
                </a:moveTo>
                <a:lnTo>
                  <a:pt x="728586" y="136916"/>
                </a:lnTo>
                <a:cubicBezTo>
                  <a:pt x="743594" y="139225"/>
                  <a:pt x="808608" y="149842"/>
                  <a:pt x="831273" y="151585"/>
                </a:cubicBezTo>
                <a:cubicBezTo>
                  <a:pt x="1001996" y="164717"/>
                  <a:pt x="1333946" y="160622"/>
                  <a:pt x="1408274" y="161365"/>
                </a:cubicBezTo>
                <a:cubicBezTo>
                  <a:pt x="1424609" y="166810"/>
                  <a:pt x="1424084" y="167052"/>
                  <a:pt x="1442503" y="171145"/>
                </a:cubicBezTo>
                <a:cubicBezTo>
                  <a:pt x="1450616" y="172948"/>
                  <a:pt x="1458889" y="174019"/>
                  <a:pt x="1466952" y="176035"/>
                </a:cubicBezTo>
                <a:cubicBezTo>
                  <a:pt x="1471953" y="177285"/>
                  <a:pt x="1476884" y="178894"/>
                  <a:pt x="1481622" y="180924"/>
                </a:cubicBezTo>
                <a:cubicBezTo>
                  <a:pt x="1494048" y="186249"/>
                  <a:pt x="1502570" y="193179"/>
                  <a:pt x="1515851" y="195594"/>
                </a:cubicBezTo>
                <a:cubicBezTo>
                  <a:pt x="1555004" y="202713"/>
                  <a:pt x="1614386" y="203611"/>
                  <a:pt x="1647876" y="205374"/>
                </a:cubicBezTo>
                <a:lnTo>
                  <a:pt x="1677215" y="200484"/>
                </a:lnTo>
                <a:cubicBezTo>
                  <a:pt x="1706456" y="133648"/>
                  <a:pt x="1655970" y="137759"/>
                  <a:pt x="1696775" y="117357"/>
                </a:cubicBezTo>
                <a:cubicBezTo>
                  <a:pt x="1701385" y="115052"/>
                  <a:pt x="1706368" y="113363"/>
                  <a:pt x="1711444" y="112467"/>
                </a:cubicBezTo>
                <a:cubicBezTo>
                  <a:pt x="1777124" y="100876"/>
                  <a:pt x="1793801" y="102797"/>
                  <a:pt x="1863029" y="92907"/>
                </a:cubicBezTo>
                <a:cubicBezTo>
                  <a:pt x="1881069" y="90330"/>
                  <a:pt x="1898791" y="85799"/>
                  <a:pt x="1916817" y="83128"/>
                </a:cubicBezTo>
                <a:cubicBezTo>
                  <a:pt x="1942816" y="79276"/>
                  <a:pt x="1969003" y="76822"/>
                  <a:pt x="1995055" y="73348"/>
                </a:cubicBezTo>
                <a:cubicBezTo>
                  <a:pt x="2017904" y="70301"/>
                  <a:pt x="2040614" y="66210"/>
                  <a:pt x="2063513" y="63568"/>
                </a:cubicBezTo>
                <a:cubicBezTo>
                  <a:pt x="2083011" y="61318"/>
                  <a:pt x="2102652" y="60539"/>
                  <a:pt x="2122191" y="58678"/>
                </a:cubicBezTo>
                <a:cubicBezTo>
                  <a:pt x="2136884" y="57279"/>
                  <a:pt x="2151553" y="55620"/>
                  <a:pt x="2166199" y="53789"/>
                </a:cubicBezTo>
                <a:cubicBezTo>
                  <a:pt x="2177636" y="52360"/>
                  <a:pt x="2188954" y="49992"/>
                  <a:pt x="2200428" y="48899"/>
                </a:cubicBezTo>
                <a:cubicBezTo>
                  <a:pt x="2226205" y="46444"/>
                  <a:pt x="2324570" y="40529"/>
                  <a:pt x="2347123" y="39119"/>
                </a:cubicBezTo>
                <a:cubicBezTo>
                  <a:pt x="2353643" y="37489"/>
                  <a:pt x="2360246" y="36160"/>
                  <a:pt x="2366683" y="34229"/>
                </a:cubicBezTo>
                <a:cubicBezTo>
                  <a:pt x="2376557" y="31267"/>
                  <a:pt x="2385854" y="26145"/>
                  <a:pt x="2396022" y="24450"/>
                </a:cubicBezTo>
                <a:cubicBezTo>
                  <a:pt x="2415581" y="21190"/>
                  <a:pt x="2435024" y="17130"/>
                  <a:pt x="2454700" y="14670"/>
                </a:cubicBezTo>
                <a:cubicBezTo>
                  <a:pt x="2467740" y="13040"/>
                  <a:pt x="2480823" y="11729"/>
                  <a:pt x="2493819" y="9780"/>
                </a:cubicBezTo>
                <a:cubicBezTo>
                  <a:pt x="2513429" y="6838"/>
                  <a:pt x="2552497" y="0"/>
                  <a:pt x="2552497" y="0"/>
                </a:cubicBezTo>
                <a:cubicBezTo>
                  <a:pt x="2580206" y="1630"/>
                  <a:pt x="2607992" y="2258"/>
                  <a:pt x="2635624" y="4890"/>
                </a:cubicBezTo>
                <a:cubicBezTo>
                  <a:pt x="2642314" y="5527"/>
                  <a:pt x="2648635" y="8269"/>
                  <a:pt x="2655183" y="9780"/>
                </a:cubicBezTo>
                <a:cubicBezTo>
                  <a:pt x="2669826" y="13159"/>
                  <a:pt x="2684369" y="17089"/>
                  <a:pt x="2699192" y="19560"/>
                </a:cubicBezTo>
                <a:cubicBezTo>
                  <a:pt x="2713751" y="21987"/>
                  <a:pt x="2728514" y="22981"/>
                  <a:pt x="2743200" y="24450"/>
                </a:cubicBezTo>
                <a:cubicBezTo>
                  <a:pt x="2836811" y="33810"/>
                  <a:pt x="2765982" y="24807"/>
                  <a:pt x="2894785" y="39119"/>
                </a:cubicBezTo>
                <a:cubicBezTo>
                  <a:pt x="2909455" y="40749"/>
                  <a:pt x="2924095" y="42673"/>
                  <a:pt x="2938794" y="44009"/>
                </a:cubicBezTo>
                <a:cubicBezTo>
                  <a:pt x="3034061" y="52670"/>
                  <a:pt x="2970364" y="44328"/>
                  <a:pt x="3036591" y="53789"/>
                </a:cubicBezTo>
                <a:lnTo>
                  <a:pt x="3285973" y="48899"/>
                </a:lnTo>
                <a:cubicBezTo>
                  <a:pt x="3305600" y="48899"/>
                  <a:pt x="3325062" y="52565"/>
                  <a:pt x="3344651" y="53789"/>
                </a:cubicBezTo>
                <a:cubicBezTo>
                  <a:pt x="3377227" y="55825"/>
                  <a:pt x="3409848" y="57048"/>
                  <a:pt x="3442447" y="58678"/>
                </a:cubicBezTo>
                <a:cubicBezTo>
                  <a:pt x="3496033" y="69395"/>
                  <a:pt x="3440179" y="55994"/>
                  <a:pt x="3486456" y="73348"/>
                </a:cubicBezTo>
                <a:cubicBezTo>
                  <a:pt x="3511691" y="82811"/>
                  <a:pt x="3538112" y="91890"/>
                  <a:pt x="3564693" y="97797"/>
                </a:cubicBezTo>
                <a:cubicBezTo>
                  <a:pt x="3572806" y="99600"/>
                  <a:pt x="3580993" y="101057"/>
                  <a:pt x="3589143" y="102687"/>
                </a:cubicBezTo>
                <a:cubicBezTo>
                  <a:pt x="3615222" y="101057"/>
                  <a:pt x="3641368" y="100274"/>
                  <a:pt x="3667380" y="97797"/>
                </a:cubicBezTo>
                <a:cubicBezTo>
                  <a:pt x="3675654" y="97009"/>
                  <a:pt x="3683631" y="94273"/>
                  <a:pt x="3691829" y="92907"/>
                </a:cubicBezTo>
                <a:cubicBezTo>
                  <a:pt x="3703198" y="91012"/>
                  <a:pt x="3714648" y="89647"/>
                  <a:pt x="3726058" y="88017"/>
                </a:cubicBezTo>
                <a:cubicBezTo>
                  <a:pt x="3748877" y="89647"/>
                  <a:pt x="3771764" y="90512"/>
                  <a:pt x="3794516" y="92907"/>
                </a:cubicBezTo>
                <a:cubicBezTo>
                  <a:pt x="3821270" y="95723"/>
                  <a:pt x="3824296" y="101797"/>
                  <a:pt x="3853194" y="107577"/>
                </a:cubicBezTo>
                <a:cubicBezTo>
                  <a:pt x="3866080" y="110154"/>
                  <a:pt x="3879304" y="110609"/>
                  <a:pt x="3892313" y="112467"/>
                </a:cubicBezTo>
                <a:cubicBezTo>
                  <a:pt x="3902128" y="113869"/>
                  <a:pt x="3911787" y="116371"/>
                  <a:pt x="3921652" y="117357"/>
                </a:cubicBezTo>
                <a:cubicBezTo>
                  <a:pt x="4004287" y="125620"/>
                  <a:pt x="4112274" y="125300"/>
                  <a:pt x="4185703" y="127136"/>
                </a:cubicBezTo>
                <a:cubicBezTo>
                  <a:pt x="4200810" y="131452"/>
                  <a:pt x="4232170" y="141806"/>
                  <a:pt x="4249271" y="141806"/>
                </a:cubicBezTo>
                <a:cubicBezTo>
                  <a:pt x="4254425" y="141806"/>
                  <a:pt x="4258869" y="137838"/>
                  <a:pt x="4263940" y="136916"/>
                </a:cubicBezTo>
                <a:cubicBezTo>
                  <a:pt x="4276869" y="134565"/>
                  <a:pt x="4290118" y="134310"/>
                  <a:pt x="4303059" y="132026"/>
                </a:cubicBezTo>
                <a:cubicBezTo>
                  <a:pt x="4322144" y="128658"/>
                  <a:pt x="4346569" y="122371"/>
                  <a:pt x="4366627" y="117357"/>
                </a:cubicBezTo>
                <a:cubicBezTo>
                  <a:pt x="4378037" y="110837"/>
                  <a:pt x="4388777" y="102974"/>
                  <a:pt x="4400856" y="97797"/>
                </a:cubicBezTo>
                <a:cubicBezTo>
                  <a:pt x="4411763" y="93123"/>
                  <a:pt x="4423743" y="91507"/>
                  <a:pt x="4435085" y="88017"/>
                </a:cubicBezTo>
                <a:cubicBezTo>
                  <a:pt x="4444938" y="84985"/>
                  <a:pt x="4454736" y="81761"/>
                  <a:pt x="4464424" y="78238"/>
                </a:cubicBezTo>
                <a:cubicBezTo>
                  <a:pt x="4472673" y="75238"/>
                  <a:pt x="4480358" y="70587"/>
                  <a:pt x="4488873" y="68458"/>
                </a:cubicBezTo>
                <a:cubicBezTo>
                  <a:pt x="4500054" y="65663"/>
                  <a:pt x="4511762" y="65630"/>
                  <a:pt x="4523102" y="63568"/>
                </a:cubicBezTo>
                <a:cubicBezTo>
                  <a:pt x="4536603" y="61113"/>
                  <a:pt x="4544767" y="57976"/>
                  <a:pt x="4557331" y="53789"/>
                </a:cubicBezTo>
                <a:cubicBezTo>
                  <a:pt x="4562221" y="50529"/>
                  <a:pt x="4566497" y="46073"/>
                  <a:pt x="4572000" y="44009"/>
                </a:cubicBezTo>
                <a:cubicBezTo>
                  <a:pt x="4579782" y="41091"/>
                  <a:pt x="4588387" y="41135"/>
                  <a:pt x="4596450" y="39119"/>
                </a:cubicBezTo>
                <a:cubicBezTo>
                  <a:pt x="4601450" y="37869"/>
                  <a:pt x="4606229" y="35859"/>
                  <a:pt x="4611119" y="34229"/>
                </a:cubicBezTo>
                <a:cubicBezTo>
                  <a:pt x="4619488" y="37019"/>
                  <a:pt x="4635041" y="40773"/>
                  <a:pt x="4640458" y="48899"/>
                </a:cubicBezTo>
                <a:cubicBezTo>
                  <a:pt x="4642885" y="52540"/>
                  <a:pt x="4646071" y="78127"/>
                  <a:pt x="4650238" y="83128"/>
                </a:cubicBezTo>
                <a:cubicBezTo>
                  <a:pt x="4654028" y="87676"/>
                  <a:pt x="4677779" y="103118"/>
                  <a:pt x="4684467" y="107577"/>
                </a:cubicBezTo>
                <a:cubicBezTo>
                  <a:pt x="4721956" y="105947"/>
                  <a:pt x="4759608" y="106548"/>
                  <a:pt x="4796933" y="102687"/>
                </a:cubicBezTo>
                <a:cubicBezTo>
                  <a:pt x="4807187" y="101626"/>
                  <a:pt x="4816492" y="96167"/>
                  <a:pt x="4826272" y="92907"/>
                </a:cubicBezTo>
                <a:cubicBezTo>
                  <a:pt x="4847315" y="85892"/>
                  <a:pt x="4835944" y="89266"/>
                  <a:pt x="4860501" y="83128"/>
                </a:cubicBezTo>
                <a:cubicBezTo>
                  <a:pt x="4873541" y="84758"/>
                  <a:pt x="4887611" y="82680"/>
                  <a:pt x="4899620" y="88017"/>
                </a:cubicBezTo>
                <a:cubicBezTo>
                  <a:pt x="4904330" y="90110"/>
                  <a:pt x="4899509" y="101437"/>
                  <a:pt x="4904509" y="102687"/>
                </a:cubicBezTo>
                <a:cubicBezTo>
                  <a:pt x="4915690" y="105482"/>
                  <a:pt x="4927328" y="99427"/>
                  <a:pt x="4938738" y="97797"/>
                </a:cubicBezTo>
                <a:cubicBezTo>
                  <a:pt x="4956866" y="91754"/>
                  <a:pt x="4948798" y="95212"/>
                  <a:pt x="4963188" y="88017"/>
                </a:cubicBezTo>
                <a:cubicBezTo>
                  <a:pt x="4964818" y="580261"/>
                  <a:pt x="4966447" y="1072505"/>
                  <a:pt x="4968077" y="1564749"/>
                </a:cubicBezTo>
                <a:lnTo>
                  <a:pt x="0" y="1515851"/>
                </a:lnTo>
                <a:lnTo>
                  <a:pt x="9780" y="19560"/>
                </a:lnTo>
                <a:lnTo>
                  <a:pt x="166255" y="29339"/>
                </a:lnTo>
                <a:close/>
              </a:path>
            </a:pathLst>
          </a:custGeom>
          <a:solidFill>
            <a:srgbClr val="AC8260"/>
          </a:solidFill>
          <a:ln>
            <a:solidFill>
              <a:srgbClr val="765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You’ve employed a diamond expert to help you dig for diamonds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main question you want him to answer: where should you dig?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 he says “dig here”, do you trust him (precision)? How many of the diamonds will he find (recall)?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The Story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460625"/>
            <a:ext cx="250224" cy="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9" y="2662592"/>
            <a:ext cx="250224" cy="201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1" y="2434285"/>
            <a:ext cx="250224" cy="20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9" y="2662591"/>
            <a:ext cx="250224" cy="201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561607"/>
            <a:ext cx="250224" cy="201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8" y="2753323"/>
            <a:ext cx="250224" cy="201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0" y="2535269"/>
            <a:ext cx="250224" cy="201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8" y="2359640"/>
            <a:ext cx="250224" cy="2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81" y="1022184"/>
            <a:ext cx="381000" cy="4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37882" y="1452282"/>
            <a:ext cx="4968077" cy="1564749"/>
          </a:xfrm>
          <a:custGeom>
            <a:avLst/>
            <a:gdLst>
              <a:gd name="connsiteX0" fmla="*/ 166255 w 4968077"/>
              <a:gd name="connsiteY0" fmla="*/ 29339 h 1564749"/>
              <a:gd name="connsiteX1" fmla="*/ 728586 w 4968077"/>
              <a:gd name="connsiteY1" fmla="*/ 136916 h 1564749"/>
              <a:gd name="connsiteX2" fmla="*/ 831273 w 4968077"/>
              <a:gd name="connsiteY2" fmla="*/ 151585 h 1564749"/>
              <a:gd name="connsiteX3" fmla="*/ 1408274 w 4968077"/>
              <a:gd name="connsiteY3" fmla="*/ 161365 h 1564749"/>
              <a:gd name="connsiteX4" fmla="*/ 1442503 w 4968077"/>
              <a:gd name="connsiteY4" fmla="*/ 171145 h 1564749"/>
              <a:gd name="connsiteX5" fmla="*/ 1466952 w 4968077"/>
              <a:gd name="connsiteY5" fmla="*/ 176035 h 1564749"/>
              <a:gd name="connsiteX6" fmla="*/ 1481622 w 4968077"/>
              <a:gd name="connsiteY6" fmla="*/ 180924 h 1564749"/>
              <a:gd name="connsiteX7" fmla="*/ 1515851 w 4968077"/>
              <a:gd name="connsiteY7" fmla="*/ 195594 h 1564749"/>
              <a:gd name="connsiteX8" fmla="*/ 1647876 w 4968077"/>
              <a:gd name="connsiteY8" fmla="*/ 205374 h 1564749"/>
              <a:gd name="connsiteX9" fmla="*/ 1677215 w 4968077"/>
              <a:gd name="connsiteY9" fmla="*/ 200484 h 1564749"/>
              <a:gd name="connsiteX10" fmla="*/ 1696775 w 4968077"/>
              <a:gd name="connsiteY10" fmla="*/ 117357 h 1564749"/>
              <a:gd name="connsiteX11" fmla="*/ 1711444 w 4968077"/>
              <a:gd name="connsiteY11" fmla="*/ 112467 h 1564749"/>
              <a:gd name="connsiteX12" fmla="*/ 1863029 w 4968077"/>
              <a:gd name="connsiteY12" fmla="*/ 92907 h 1564749"/>
              <a:gd name="connsiteX13" fmla="*/ 1916817 w 4968077"/>
              <a:gd name="connsiteY13" fmla="*/ 83128 h 1564749"/>
              <a:gd name="connsiteX14" fmla="*/ 1995055 w 4968077"/>
              <a:gd name="connsiteY14" fmla="*/ 73348 h 1564749"/>
              <a:gd name="connsiteX15" fmla="*/ 2063513 w 4968077"/>
              <a:gd name="connsiteY15" fmla="*/ 63568 h 1564749"/>
              <a:gd name="connsiteX16" fmla="*/ 2122191 w 4968077"/>
              <a:gd name="connsiteY16" fmla="*/ 58678 h 1564749"/>
              <a:gd name="connsiteX17" fmla="*/ 2166199 w 4968077"/>
              <a:gd name="connsiteY17" fmla="*/ 53789 h 1564749"/>
              <a:gd name="connsiteX18" fmla="*/ 2200428 w 4968077"/>
              <a:gd name="connsiteY18" fmla="*/ 48899 h 1564749"/>
              <a:gd name="connsiteX19" fmla="*/ 2347123 w 4968077"/>
              <a:gd name="connsiteY19" fmla="*/ 39119 h 1564749"/>
              <a:gd name="connsiteX20" fmla="*/ 2366683 w 4968077"/>
              <a:gd name="connsiteY20" fmla="*/ 34229 h 1564749"/>
              <a:gd name="connsiteX21" fmla="*/ 2396022 w 4968077"/>
              <a:gd name="connsiteY21" fmla="*/ 24450 h 1564749"/>
              <a:gd name="connsiteX22" fmla="*/ 2454700 w 4968077"/>
              <a:gd name="connsiteY22" fmla="*/ 14670 h 1564749"/>
              <a:gd name="connsiteX23" fmla="*/ 2493819 w 4968077"/>
              <a:gd name="connsiteY23" fmla="*/ 9780 h 1564749"/>
              <a:gd name="connsiteX24" fmla="*/ 2552497 w 4968077"/>
              <a:gd name="connsiteY24" fmla="*/ 0 h 1564749"/>
              <a:gd name="connsiteX25" fmla="*/ 2635624 w 4968077"/>
              <a:gd name="connsiteY25" fmla="*/ 4890 h 1564749"/>
              <a:gd name="connsiteX26" fmla="*/ 2655183 w 4968077"/>
              <a:gd name="connsiteY26" fmla="*/ 9780 h 1564749"/>
              <a:gd name="connsiteX27" fmla="*/ 2699192 w 4968077"/>
              <a:gd name="connsiteY27" fmla="*/ 19560 h 1564749"/>
              <a:gd name="connsiteX28" fmla="*/ 2743200 w 4968077"/>
              <a:gd name="connsiteY28" fmla="*/ 24450 h 1564749"/>
              <a:gd name="connsiteX29" fmla="*/ 2894785 w 4968077"/>
              <a:gd name="connsiteY29" fmla="*/ 39119 h 1564749"/>
              <a:gd name="connsiteX30" fmla="*/ 2938794 w 4968077"/>
              <a:gd name="connsiteY30" fmla="*/ 44009 h 1564749"/>
              <a:gd name="connsiteX31" fmla="*/ 3036591 w 4968077"/>
              <a:gd name="connsiteY31" fmla="*/ 53789 h 1564749"/>
              <a:gd name="connsiteX32" fmla="*/ 3285973 w 4968077"/>
              <a:gd name="connsiteY32" fmla="*/ 48899 h 1564749"/>
              <a:gd name="connsiteX33" fmla="*/ 3344651 w 4968077"/>
              <a:gd name="connsiteY33" fmla="*/ 53789 h 1564749"/>
              <a:gd name="connsiteX34" fmla="*/ 3442447 w 4968077"/>
              <a:gd name="connsiteY34" fmla="*/ 58678 h 1564749"/>
              <a:gd name="connsiteX35" fmla="*/ 3486456 w 4968077"/>
              <a:gd name="connsiteY35" fmla="*/ 73348 h 1564749"/>
              <a:gd name="connsiteX36" fmla="*/ 3564693 w 4968077"/>
              <a:gd name="connsiteY36" fmla="*/ 97797 h 1564749"/>
              <a:gd name="connsiteX37" fmla="*/ 3589143 w 4968077"/>
              <a:gd name="connsiteY37" fmla="*/ 102687 h 1564749"/>
              <a:gd name="connsiteX38" fmla="*/ 3667380 w 4968077"/>
              <a:gd name="connsiteY38" fmla="*/ 97797 h 1564749"/>
              <a:gd name="connsiteX39" fmla="*/ 3691829 w 4968077"/>
              <a:gd name="connsiteY39" fmla="*/ 92907 h 1564749"/>
              <a:gd name="connsiteX40" fmla="*/ 3726058 w 4968077"/>
              <a:gd name="connsiteY40" fmla="*/ 88017 h 1564749"/>
              <a:gd name="connsiteX41" fmla="*/ 3794516 w 4968077"/>
              <a:gd name="connsiteY41" fmla="*/ 92907 h 1564749"/>
              <a:gd name="connsiteX42" fmla="*/ 3853194 w 4968077"/>
              <a:gd name="connsiteY42" fmla="*/ 107577 h 1564749"/>
              <a:gd name="connsiteX43" fmla="*/ 3892313 w 4968077"/>
              <a:gd name="connsiteY43" fmla="*/ 112467 h 1564749"/>
              <a:gd name="connsiteX44" fmla="*/ 3921652 w 4968077"/>
              <a:gd name="connsiteY44" fmla="*/ 117357 h 1564749"/>
              <a:gd name="connsiteX45" fmla="*/ 4185703 w 4968077"/>
              <a:gd name="connsiteY45" fmla="*/ 127136 h 1564749"/>
              <a:gd name="connsiteX46" fmla="*/ 4249271 w 4968077"/>
              <a:gd name="connsiteY46" fmla="*/ 141806 h 1564749"/>
              <a:gd name="connsiteX47" fmla="*/ 4263940 w 4968077"/>
              <a:gd name="connsiteY47" fmla="*/ 136916 h 1564749"/>
              <a:gd name="connsiteX48" fmla="*/ 4303059 w 4968077"/>
              <a:gd name="connsiteY48" fmla="*/ 132026 h 1564749"/>
              <a:gd name="connsiteX49" fmla="*/ 4366627 w 4968077"/>
              <a:gd name="connsiteY49" fmla="*/ 117357 h 1564749"/>
              <a:gd name="connsiteX50" fmla="*/ 4400856 w 4968077"/>
              <a:gd name="connsiteY50" fmla="*/ 97797 h 1564749"/>
              <a:gd name="connsiteX51" fmla="*/ 4435085 w 4968077"/>
              <a:gd name="connsiteY51" fmla="*/ 88017 h 1564749"/>
              <a:gd name="connsiteX52" fmla="*/ 4464424 w 4968077"/>
              <a:gd name="connsiteY52" fmla="*/ 78238 h 1564749"/>
              <a:gd name="connsiteX53" fmla="*/ 4488873 w 4968077"/>
              <a:gd name="connsiteY53" fmla="*/ 68458 h 1564749"/>
              <a:gd name="connsiteX54" fmla="*/ 4523102 w 4968077"/>
              <a:gd name="connsiteY54" fmla="*/ 63568 h 1564749"/>
              <a:gd name="connsiteX55" fmla="*/ 4557331 w 4968077"/>
              <a:gd name="connsiteY55" fmla="*/ 53789 h 1564749"/>
              <a:gd name="connsiteX56" fmla="*/ 4572000 w 4968077"/>
              <a:gd name="connsiteY56" fmla="*/ 44009 h 1564749"/>
              <a:gd name="connsiteX57" fmla="*/ 4596450 w 4968077"/>
              <a:gd name="connsiteY57" fmla="*/ 39119 h 1564749"/>
              <a:gd name="connsiteX58" fmla="*/ 4611119 w 4968077"/>
              <a:gd name="connsiteY58" fmla="*/ 34229 h 1564749"/>
              <a:gd name="connsiteX59" fmla="*/ 4640458 w 4968077"/>
              <a:gd name="connsiteY59" fmla="*/ 48899 h 1564749"/>
              <a:gd name="connsiteX60" fmla="*/ 4650238 w 4968077"/>
              <a:gd name="connsiteY60" fmla="*/ 83128 h 1564749"/>
              <a:gd name="connsiteX61" fmla="*/ 4684467 w 4968077"/>
              <a:gd name="connsiteY61" fmla="*/ 107577 h 1564749"/>
              <a:gd name="connsiteX62" fmla="*/ 4796933 w 4968077"/>
              <a:gd name="connsiteY62" fmla="*/ 102687 h 1564749"/>
              <a:gd name="connsiteX63" fmla="*/ 4826272 w 4968077"/>
              <a:gd name="connsiteY63" fmla="*/ 92907 h 1564749"/>
              <a:gd name="connsiteX64" fmla="*/ 4860501 w 4968077"/>
              <a:gd name="connsiteY64" fmla="*/ 83128 h 1564749"/>
              <a:gd name="connsiteX65" fmla="*/ 4899620 w 4968077"/>
              <a:gd name="connsiteY65" fmla="*/ 88017 h 1564749"/>
              <a:gd name="connsiteX66" fmla="*/ 4904509 w 4968077"/>
              <a:gd name="connsiteY66" fmla="*/ 102687 h 1564749"/>
              <a:gd name="connsiteX67" fmla="*/ 4938738 w 4968077"/>
              <a:gd name="connsiteY67" fmla="*/ 97797 h 1564749"/>
              <a:gd name="connsiteX68" fmla="*/ 4963188 w 4968077"/>
              <a:gd name="connsiteY68" fmla="*/ 88017 h 1564749"/>
              <a:gd name="connsiteX69" fmla="*/ 4968077 w 4968077"/>
              <a:gd name="connsiteY69" fmla="*/ 1564749 h 1564749"/>
              <a:gd name="connsiteX70" fmla="*/ 0 w 4968077"/>
              <a:gd name="connsiteY70" fmla="*/ 1515851 h 1564749"/>
              <a:gd name="connsiteX71" fmla="*/ 9780 w 4968077"/>
              <a:gd name="connsiteY71" fmla="*/ 19560 h 1564749"/>
              <a:gd name="connsiteX72" fmla="*/ 166255 w 4968077"/>
              <a:gd name="connsiteY72" fmla="*/ 29339 h 1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68077" h="1564749">
                <a:moveTo>
                  <a:pt x="166255" y="29339"/>
                </a:moveTo>
                <a:lnTo>
                  <a:pt x="728586" y="136916"/>
                </a:lnTo>
                <a:cubicBezTo>
                  <a:pt x="743594" y="139225"/>
                  <a:pt x="808608" y="149842"/>
                  <a:pt x="831273" y="151585"/>
                </a:cubicBezTo>
                <a:cubicBezTo>
                  <a:pt x="1001996" y="164717"/>
                  <a:pt x="1333946" y="160622"/>
                  <a:pt x="1408274" y="161365"/>
                </a:cubicBezTo>
                <a:cubicBezTo>
                  <a:pt x="1424609" y="166810"/>
                  <a:pt x="1424084" y="167052"/>
                  <a:pt x="1442503" y="171145"/>
                </a:cubicBezTo>
                <a:cubicBezTo>
                  <a:pt x="1450616" y="172948"/>
                  <a:pt x="1458889" y="174019"/>
                  <a:pt x="1466952" y="176035"/>
                </a:cubicBezTo>
                <a:cubicBezTo>
                  <a:pt x="1471953" y="177285"/>
                  <a:pt x="1476884" y="178894"/>
                  <a:pt x="1481622" y="180924"/>
                </a:cubicBezTo>
                <a:cubicBezTo>
                  <a:pt x="1494048" y="186249"/>
                  <a:pt x="1502570" y="193179"/>
                  <a:pt x="1515851" y="195594"/>
                </a:cubicBezTo>
                <a:cubicBezTo>
                  <a:pt x="1555004" y="202713"/>
                  <a:pt x="1614386" y="203611"/>
                  <a:pt x="1647876" y="205374"/>
                </a:cubicBezTo>
                <a:lnTo>
                  <a:pt x="1677215" y="200484"/>
                </a:lnTo>
                <a:cubicBezTo>
                  <a:pt x="1706456" y="133648"/>
                  <a:pt x="1655970" y="137759"/>
                  <a:pt x="1696775" y="117357"/>
                </a:cubicBezTo>
                <a:cubicBezTo>
                  <a:pt x="1701385" y="115052"/>
                  <a:pt x="1706368" y="113363"/>
                  <a:pt x="1711444" y="112467"/>
                </a:cubicBezTo>
                <a:cubicBezTo>
                  <a:pt x="1777124" y="100876"/>
                  <a:pt x="1793801" y="102797"/>
                  <a:pt x="1863029" y="92907"/>
                </a:cubicBezTo>
                <a:cubicBezTo>
                  <a:pt x="1881069" y="90330"/>
                  <a:pt x="1898791" y="85799"/>
                  <a:pt x="1916817" y="83128"/>
                </a:cubicBezTo>
                <a:cubicBezTo>
                  <a:pt x="1942816" y="79276"/>
                  <a:pt x="1969003" y="76822"/>
                  <a:pt x="1995055" y="73348"/>
                </a:cubicBezTo>
                <a:cubicBezTo>
                  <a:pt x="2017904" y="70301"/>
                  <a:pt x="2040614" y="66210"/>
                  <a:pt x="2063513" y="63568"/>
                </a:cubicBezTo>
                <a:cubicBezTo>
                  <a:pt x="2083011" y="61318"/>
                  <a:pt x="2102652" y="60539"/>
                  <a:pt x="2122191" y="58678"/>
                </a:cubicBezTo>
                <a:cubicBezTo>
                  <a:pt x="2136884" y="57279"/>
                  <a:pt x="2151553" y="55620"/>
                  <a:pt x="2166199" y="53789"/>
                </a:cubicBezTo>
                <a:cubicBezTo>
                  <a:pt x="2177636" y="52360"/>
                  <a:pt x="2188954" y="49992"/>
                  <a:pt x="2200428" y="48899"/>
                </a:cubicBezTo>
                <a:cubicBezTo>
                  <a:pt x="2226205" y="46444"/>
                  <a:pt x="2324570" y="40529"/>
                  <a:pt x="2347123" y="39119"/>
                </a:cubicBezTo>
                <a:cubicBezTo>
                  <a:pt x="2353643" y="37489"/>
                  <a:pt x="2360246" y="36160"/>
                  <a:pt x="2366683" y="34229"/>
                </a:cubicBezTo>
                <a:cubicBezTo>
                  <a:pt x="2376557" y="31267"/>
                  <a:pt x="2385854" y="26145"/>
                  <a:pt x="2396022" y="24450"/>
                </a:cubicBezTo>
                <a:cubicBezTo>
                  <a:pt x="2415581" y="21190"/>
                  <a:pt x="2435024" y="17130"/>
                  <a:pt x="2454700" y="14670"/>
                </a:cubicBezTo>
                <a:cubicBezTo>
                  <a:pt x="2467740" y="13040"/>
                  <a:pt x="2480823" y="11729"/>
                  <a:pt x="2493819" y="9780"/>
                </a:cubicBezTo>
                <a:cubicBezTo>
                  <a:pt x="2513429" y="6838"/>
                  <a:pt x="2552497" y="0"/>
                  <a:pt x="2552497" y="0"/>
                </a:cubicBezTo>
                <a:cubicBezTo>
                  <a:pt x="2580206" y="1630"/>
                  <a:pt x="2607992" y="2258"/>
                  <a:pt x="2635624" y="4890"/>
                </a:cubicBezTo>
                <a:cubicBezTo>
                  <a:pt x="2642314" y="5527"/>
                  <a:pt x="2648635" y="8269"/>
                  <a:pt x="2655183" y="9780"/>
                </a:cubicBezTo>
                <a:cubicBezTo>
                  <a:pt x="2669826" y="13159"/>
                  <a:pt x="2684369" y="17089"/>
                  <a:pt x="2699192" y="19560"/>
                </a:cubicBezTo>
                <a:cubicBezTo>
                  <a:pt x="2713751" y="21987"/>
                  <a:pt x="2728514" y="22981"/>
                  <a:pt x="2743200" y="24450"/>
                </a:cubicBezTo>
                <a:cubicBezTo>
                  <a:pt x="2836811" y="33810"/>
                  <a:pt x="2765982" y="24807"/>
                  <a:pt x="2894785" y="39119"/>
                </a:cubicBezTo>
                <a:cubicBezTo>
                  <a:pt x="2909455" y="40749"/>
                  <a:pt x="2924095" y="42673"/>
                  <a:pt x="2938794" y="44009"/>
                </a:cubicBezTo>
                <a:cubicBezTo>
                  <a:pt x="3034061" y="52670"/>
                  <a:pt x="2970364" y="44328"/>
                  <a:pt x="3036591" y="53789"/>
                </a:cubicBezTo>
                <a:lnTo>
                  <a:pt x="3285973" y="48899"/>
                </a:lnTo>
                <a:cubicBezTo>
                  <a:pt x="3305600" y="48899"/>
                  <a:pt x="3325062" y="52565"/>
                  <a:pt x="3344651" y="53789"/>
                </a:cubicBezTo>
                <a:cubicBezTo>
                  <a:pt x="3377227" y="55825"/>
                  <a:pt x="3409848" y="57048"/>
                  <a:pt x="3442447" y="58678"/>
                </a:cubicBezTo>
                <a:cubicBezTo>
                  <a:pt x="3496033" y="69395"/>
                  <a:pt x="3440179" y="55994"/>
                  <a:pt x="3486456" y="73348"/>
                </a:cubicBezTo>
                <a:cubicBezTo>
                  <a:pt x="3511691" y="82811"/>
                  <a:pt x="3538112" y="91890"/>
                  <a:pt x="3564693" y="97797"/>
                </a:cubicBezTo>
                <a:cubicBezTo>
                  <a:pt x="3572806" y="99600"/>
                  <a:pt x="3580993" y="101057"/>
                  <a:pt x="3589143" y="102687"/>
                </a:cubicBezTo>
                <a:cubicBezTo>
                  <a:pt x="3615222" y="101057"/>
                  <a:pt x="3641368" y="100274"/>
                  <a:pt x="3667380" y="97797"/>
                </a:cubicBezTo>
                <a:cubicBezTo>
                  <a:pt x="3675654" y="97009"/>
                  <a:pt x="3683631" y="94273"/>
                  <a:pt x="3691829" y="92907"/>
                </a:cubicBezTo>
                <a:cubicBezTo>
                  <a:pt x="3703198" y="91012"/>
                  <a:pt x="3714648" y="89647"/>
                  <a:pt x="3726058" y="88017"/>
                </a:cubicBezTo>
                <a:cubicBezTo>
                  <a:pt x="3748877" y="89647"/>
                  <a:pt x="3771764" y="90512"/>
                  <a:pt x="3794516" y="92907"/>
                </a:cubicBezTo>
                <a:cubicBezTo>
                  <a:pt x="3821270" y="95723"/>
                  <a:pt x="3824296" y="101797"/>
                  <a:pt x="3853194" y="107577"/>
                </a:cubicBezTo>
                <a:cubicBezTo>
                  <a:pt x="3866080" y="110154"/>
                  <a:pt x="3879304" y="110609"/>
                  <a:pt x="3892313" y="112467"/>
                </a:cubicBezTo>
                <a:cubicBezTo>
                  <a:pt x="3902128" y="113869"/>
                  <a:pt x="3911787" y="116371"/>
                  <a:pt x="3921652" y="117357"/>
                </a:cubicBezTo>
                <a:cubicBezTo>
                  <a:pt x="4004287" y="125620"/>
                  <a:pt x="4112274" y="125300"/>
                  <a:pt x="4185703" y="127136"/>
                </a:cubicBezTo>
                <a:cubicBezTo>
                  <a:pt x="4200810" y="131452"/>
                  <a:pt x="4232170" y="141806"/>
                  <a:pt x="4249271" y="141806"/>
                </a:cubicBezTo>
                <a:cubicBezTo>
                  <a:pt x="4254425" y="141806"/>
                  <a:pt x="4258869" y="137838"/>
                  <a:pt x="4263940" y="136916"/>
                </a:cubicBezTo>
                <a:cubicBezTo>
                  <a:pt x="4276869" y="134565"/>
                  <a:pt x="4290118" y="134310"/>
                  <a:pt x="4303059" y="132026"/>
                </a:cubicBezTo>
                <a:cubicBezTo>
                  <a:pt x="4322144" y="128658"/>
                  <a:pt x="4346569" y="122371"/>
                  <a:pt x="4366627" y="117357"/>
                </a:cubicBezTo>
                <a:cubicBezTo>
                  <a:pt x="4378037" y="110837"/>
                  <a:pt x="4388777" y="102974"/>
                  <a:pt x="4400856" y="97797"/>
                </a:cubicBezTo>
                <a:cubicBezTo>
                  <a:pt x="4411763" y="93123"/>
                  <a:pt x="4423743" y="91507"/>
                  <a:pt x="4435085" y="88017"/>
                </a:cubicBezTo>
                <a:cubicBezTo>
                  <a:pt x="4444938" y="84985"/>
                  <a:pt x="4454736" y="81761"/>
                  <a:pt x="4464424" y="78238"/>
                </a:cubicBezTo>
                <a:cubicBezTo>
                  <a:pt x="4472673" y="75238"/>
                  <a:pt x="4480358" y="70587"/>
                  <a:pt x="4488873" y="68458"/>
                </a:cubicBezTo>
                <a:cubicBezTo>
                  <a:pt x="4500054" y="65663"/>
                  <a:pt x="4511762" y="65630"/>
                  <a:pt x="4523102" y="63568"/>
                </a:cubicBezTo>
                <a:cubicBezTo>
                  <a:pt x="4536603" y="61113"/>
                  <a:pt x="4544767" y="57976"/>
                  <a:pt x="4557331" y="53789"/>
                </a:cubicBezTo>
                <a:cubicBezTo>
                  <a:pt x="4562221" y="50529"/>
                  <a:pt x="4566497" y="46073"/>
                  <a:pt x="4572000" y="44009"/>
                </a:cubicBezTo>
                <a:cubicBezTo>
                  <a:pt x="4579782" y="41091"/>
                  <a:pt x="4588387" y="41135"/>
                  <a:pt x="4596450" y="39119"/>
                </a:cubicBezTo>
                <a:cubicBezTo>
                  <a:pt x="4601450" y="37869"/>
                  <a:pt x="4606229" y="35859"/>
                  <a:pt x="4611119" y="34229"/>
                </a:cubicBezTo>
                <a:cubicBezTo>
                  <a:pt x="4619488" y="37019"/>
                  <a:pt x="4635041" y="40773"/>
                  <a:pt x="4640458" y="48899"/>
                </a:cubicBezTo>
                <a:cubicBezTo>
                  <a:pt x="4642885" y="52540"/>
                  <a:pt x="4646071" y="78127"/>
                  <a:pt x="4650238" y="83128"/>
                </a:cubicBezTo>
                <a:cubicBezTo>
                  <a:pt x="4654028" y="87676"/>
                  <a:pt x="4677779" y="103118"/>
                  <a:pt x="4684467" y="107577"/>
                </a:cubicBezTo>
                <a:cubicBezTo>
                  <a:pt x="4721956" y="105947"/>
                  <a:pt x="4759608" y="106548"/>
                  <a:pt x="4796933" y="102687"/>
                </a:cubicBezTo>
                <a:cubicBezTo>
                  <a:pt x="4807187" y="101626"/>
                  <a:pt x="4816492" y="96167"/>
                  <a:pt x="4826272" y="92907"/>
                </a:cubicBezTo>
                <a:cubicBezTo>
                  <a:pt x="4847315" y="85892"/>
                  <a:pt x="4835944" y="89266"/>
                  <a:pt x="4860501" y="83128"/>
                </a:cubicBezTo>
                <a:cubicBezTo>
                  <a:pt x="4873541" y="84758"/>
                  <a:pt x="4887611" y="82680"/>
                  <a:pt x="4899620" y="88017"/>
                </a:cubicBezTo>
                <a:cubicBezTo>
                  <a:pt x="4904330" y="90110"/>
                  <a:pt x="4899509" y="101437"/>
                  <a:pt x="4904509" y="102687"/>
                </a:cubicBezTo>
                <a:cubicBezTo>
                  <a:pt x="4915690" y="105482"/>
                  <a:pt x="4927328" y="99427"/>
                  <a:pt x="4938738" y="97797"/>
                </a:cubicBezTo>
                <a:cubicBezTo>
                  <a:pt x="4956866" y="91754"/>
                  <a:pt x="4948798" y="95212"/>
                  <a:pt x="4963188" y="88017"/>
                </a:cubicBezTo>
                <a:cubicBezTo>
                  <a:pt x="4964818" y="580261"/>
                  <a:pt x="4966447" y="1072505"/>
                  <a:pt x="4968077" y="1564749"/>
                </a:cubicBezTo>
                <a:lnTo>
                  <a:pt x="0" y="1515851"/>
                </a:lnTo>
                <a:lnTo>
                  <a:pt x="9780" y="19560"/>
                </a:lnTo>
                <a:lnTo>
                  <a:pt x="166255" y="29339"/>
                </a:lnTo>
                <a:close/>
              </a:path>
            </a:pathLst>
          </a:custGeom>
          <a:solidFill>
            <a:srgbClr val="AC8260"/>
          </a:solidFill>
          <a:ln>
            <a:solidFill>
              <a:srgbClr val="765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Perfect Case: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Whenever he says “Diamond”, it definitely is… DIG!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High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He finds ALL the diamonds!       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High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Recall)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460625"/>
            <a:ext cx="250224" cy="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9" y="2662592"/>
            <a:ext cx="250224" cy="201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1" y="2434285"/>
            <a:ext cx="250224" cy="20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9" y="2662591"/>
            <a:ext cx="250224" cy="201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561607"/>
            <a:ext cx="250224" cy="201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8" y="2753323"/>
            <a:ext cx="250224" cy="201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0" y="2535269"/>
            <a:ext cx="250224" cy="201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8" y="2359640"/>
            <a:ext cx="250224" cy="2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99" y="1075703"/>
            <a:ext cx="381000" cy="430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91" y="771896"/>
            <a:ext cx="162823" cy="13142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809260" y="124142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24402" y="134117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78090" y="1391053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017974" y="124696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25741" y="118600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88781" y="131346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37916" y="129130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336927" y="1285758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37882" y="1452282"/>
            <a:ext cx="4968077" cy="1564749"/>
          </a:xfrm>
          <a:custGeom>
            <a:avLst/>
            <a:gdLst>
              <a:gd name="connsiteX0" fmla="*/ 166255 w 4968077"/>
              <a:gd name="connsiteY0" fmla="*/ 29339 h 1564749"/>
              <a:gd name="connsiteX1" fmla="*/ 728586 w 4968077"/>
              <a:gd name="connsiteY1" fmla="*/ 136916 h 1564749"/>
              <a:gd name="connsiteX2" fmla="*/ 831273 w 4968077"/>
              <a:gd name="connsiteY2" fmla="*/ 151585 h 1564749"/>
              <a:gd name="connsiteX3" fmla="*/ 1408274 w 4968077"/>
              <a:gd name="connsiteY3" fmla="*/ 161365 h 1564749"/>
              <a:gd name="connsiteX4" fmla="*/ 1442503 w 4968077"/>
              <a:gd name="connsiteY4" fmla="*/ 171145 h 1564749"/>
              <a:gd name="connsiteX5" fmla="*/ 1466952 w 4968077"/>
              <a:gd name="connsiteY5" fmla="*/ 176035 h 1564749"/>
              <a:gd name="connsiteX6" fmla="*/ 1481622 w 4968077"/>
              <a:gd name="connsiteY6" fmla="*/ 180924 h 1564749"/>
              <a:gd name="connsiteX7" fmla="*/ 1515851 w 4968077"/>
              <a:gd name="connsiteY7" fmla="*/ 195594 h 1564749"/>
              <a:gd name="connsiteX8" fmla="*/ 1647876 w 4968077"/>
              <a:gd name="connsiteY8" fmla="*/ 205374 h 1564749"/>
              <a:gd name="connsiteX9" fmla="*/ 1677215 w 4968077"/>
              <a:gd name="connsiteY9" fmla="*/ 200484 h 1564749"/>
              <a:gd name="connsiteX10" fmla="*/ 1696775 w 4968077"/>
              <a:gd name="connsiteY10" fmla="*/ 117357 h 1564749"/>
              <a:gd name="connsiteX11" fmla="*/ 1711444 w 4968077"/>
              <a:gd name="connsiteY11" fmla="*/ 112467 h 1564749"/>
              <a:gd name="connsiteX12" fmla="*/ 1863029 w 4968077"/>
              <a:gd name="connsiteY12" fmla="*/ 92907 h 1564749"/>
              <a:gd name="connsiteX13" fmla="*/ 1916817 w 4968077"/>
              <a:gd name="connsiteY13" fmla="*/ 83128 h 1564749"/>
              <a:gd name="connsiteX14" fmla="*/ 1995055 w 4968077"/>
              <a:gd name="connsiteY14" fmla="*/ 73348 h 1564749"/>
              <a:gd name="connsiteX15" fmla="*/ 2063513 w 4968077"/>
              <a:gd name="connsiteY15" fmla="*/ 63568 h 1564749"/>
              <a:gd name="connsiteX16" fmla="*/ 2122191 w 4968077"/>
              <a:gd name="connsiteY16" fmla="*/ 58678 h 1564749"/>
              <a:gd name="connsiteX17" fmla="*/ 2166199 w 4968077"/>
              <a:gd name="connsiteY17" fmla="*/ 53789 h 1564749"/>
              <a:gd name="connsiteX18" fmla="*/ 2200428 w 4968077"/>
              <a:gd name="connsiteY18" fmla="*/ 48899 h 1564749"/>
              <a:gd name="connsiteX19" fmla="*/ 2347123 w 4968077"/>
              <a:gd name="connsiteY19" fmla="*/ 39119 h 1564749"/>
              <a:gd name="connsiteX20" fmla="*/ 2366683 w 4968077"/>
              <a:gd name="connsiteY20" fmla="*/ 34229 h 1564749"/>
              <a:gd name="connsiteX21" fmla="*/ 2396022 w 4968077"/>
              <a:gd name="connsiteY21" fmla="*/ 24450 h 1564749"/>
              <a:gd name="connsiteX22" fmla="*/ 2454700 w 4968077"/>
              <a:gd name="connsiteY22" fmla="*/ 14670 h 1564749"/>
              <a:gd name="connsiteX23" fmla="*/ 2493819 w 4968077"/>
              <a:gd name="connsiteY23" fmla="*/ 9780 h 1564749"/>
              <a:gd name="connsiteX24" fmla="*/ 2552497 w 4968077"/>
              <a:gd name="connsiteY24" fmla="*/ 0 h 1564749"/>
              <a:gd name="connsiteX25" fmla="*/ 2635624 w 4968077"/>
              <a:gd name="connsiteY25" fmla="*/ 4890 h 1564749"/>
              <a:gd name="connsiteX26" fmla="*/ 2655183 w 4968077"/>
              <a:gd name="connsiteY26" fmla="*/ 9780 h 1564749"/>
              <a:gd name="connsiteX27" fmla="*/ 2699192 w 4968077"/>
              <a:gd name="connsiteY27" fmla="*/ 19560 h 1564749"/>
              <a:gd name="connsiteX28" fmla="*/ 2743200 w 4968077"/>
              <a:gd name="connsiteY28" fmla="*/ 24450 h 1564749"/>
              <a:gd name="connsiteX29" fmla="*/ 2894785 w 4968077"/>
              <a:gd name="connsiteY29" fmla="*/ 39119 h 1564749"/>
              <a:gd name="connsiteX30" fmla="*/ 2938794 w 4968077"/>
              <a:gd name="connsiteY30" fmla="*/ 44009 h 1564749"/>
              <a:gd name="connsiteX31" fmla="*/ 3036591 w 4968077"/>
              <a:gd name="connsiteY31" fmla="*/ 53789 h 1564749"/>
              <a:gd name="connsiteX32" fmla="*/ 3285973 w 4968077"/>
              <a:gd name="connsiteY32" fmla="*/ 48899 h 1564749"/>
              <a:gd name="connsiteX33" fmla="*/ 3344651 w 4968077"/>
              <a:gd name="connsiteY33" fmla="*/ 53789 h 1564749"/>
              <a:gd name="connsiteX34" fmla="*/ 3442447 w 4968077"/>
              <a:gd name="connsiteY34" fmla="*/ 58678 h 1564749"/>
              <a:gd name="connsiteX35" fmla="*/ 3486456 w 4968077"/>
              <a:gd name="connsiteY35" fmla="*/ 73348 h 1564749"/>
              <a:gd name="connsiteX36" fmla="*/ 3564693 w 4968077"/>
              <a:gd name="connsiteY36" fmla="*/ 97797 h 1564749"/>
              <a:gd name="connsiteX37" fmla="*/ 3589143 w 4968077"/>
              <a:gd name="connsiteY37" fmla="*/ 102687 h 1564749"/>
              <a:gd name="connsiteX38" fmla="*/ 3667380 w 4968077"/>
              <a:gd name="connsiteY38" fmla="*/ 97797 h 1564749"/>
              <a:gd name="connsiteX39" fmla="*/ 3691829 w 4968077"/>
              <a:gd name="connsiteY39" fmla="*/ 92907 h 1564749"/>
              <a:gd name="connsiteX40" fmla="*/ 3726058 w 4968077"/>
              <a:gd name="connsiteY40" fmla="*/ 88017 h 1564749"/>
              <a:gd name="connsiteX41" fmla="*/ 3794516 w 4968077"/>
              <a:gd name="connsiteY41" fmla="*/ 92907 h 1564749"/>
              <a:gd name="connsiteX42" fmla="*/ 3853194 w 4968077"/>
              <a:gd name="connsiteY42" fmla="*/ 107577 h 1564749"/>
              <a:gd name="connsiteX43" fmla="*/ 3892313 w 4968077"/>
              <a:gd name="connsiteY43" fmla="*/ 112467 h 1564749"/>
              <a:gd name="connsiteX44" fmla="*/ 3921652 w 4968077"/>
              <a:gd name="connsiteY44" fmla="*/ 117357 h 1564749"/>
              <a:gd name="connsiteX45" fmla="*/ 4185703 w 4968077"/>
              <a:gd name="connsiteY45" fmla="*/ 127136 h 1564749"/>
              <a:gd name="connsiteX46" fmla="*/ 4249271 w 4968077"/>
              <a:gd name="connsiteY46" fmla="*/ 141806 h 1564749"/>
              <a:gd name="connsiteX47" fmla="*/ 4263940 w 4968077"/>
              <a:gd name="connsiteY47" fmla="*/ 136916 h 1564749"/>
              <a:gd name="connsiteX48" fmla="*/ 4303059 w 4968077"/>
              <a:gd name="connsiteY48" fmla="*/ 132026 h 1564749"/>
              <a:gd name="connsiteX49" fmla="*/ 4366627 w 4968077"/>
              <a:gd name="connsiteY49" fmla="*/ 117357 h 1564749"/>
              <a:gd name="connsiteX50" fmla="*/ 4400856 w 4968077"/>
              <a:gd name="connsiteY50" fmla="*/ 97797 h 1564749"/>
              <a:gd name="connsiteX51" fmla="*/ 4435085 w 4968077"/>
              <a:gd name="connsiteY51" fmla="*/ 88017 h 1564749"/>
              <a:gd name="connsiteX52" fmla="*/ 4464424 w 4968077"/>
              <a:gd name="connsiteY52" fmla="*/ 78238 h 1564749"/>
              <a:gd name="connsiteX53" fmla="*/ 4488873 w 4968077"/>
              <a:gd name="connsiteY53" fmla="*/ 68458 h 1564749"/>
              <a:gd name="connsiteX54" fmla="*/ 4523102 w 4968077"/>
              <a:gd name="connsiteY54" fmla="*/ 63568 h 1564749"/>
              <a:gd name="connsiteX55" fmla="*/ 4557331 w 4968077"/>
              <a:gd name="connsiteY55" fmla="*/ 53789 h 1564749"/>
              <a:gd name="connsiteX56" fmla="*/ 4572000 w 4968077"/>
              <a:gd name="connsiteY56" fmla="*/ 44009 h 1564749"/>
              <a:gd name="connsiteX57" fmla="*/ 4596450 w 4968077"/>
              <a:gd name="connsiteY57" fmla="*/ 39119 h 1564749"/>
              <a:gd name="connsiteX58" fmla="*/ 4611119 w 4968077"/>
              <a:gd name="connsiteY58" fmla="*/ 34229 h 1564749"/>
              <a:gd name="connsiteX59" fmla="*/ 4640458 w 4968077"/>
              <a:gd name="connsiteY59" fmla="*/ 48899 h 1564749"/>
              <a:gd name="connsiteX60" fmla="*/ 4650238 w 4968077"/>
              <a:gd name="connsiteY60" fmla="*/ 83128 h 1564749"/>
              <a:gd name="connsiteX61" fmla="*/ 4684467 w 4968077"/>
              <a:gd name="connsiteY61" fmla="*/ 107577 h 1564749"/>
              <a:gd name="connsiteX62" fmla="*/ 4796933 w 4968077"/>
              <a:gd name="connsiteY62" fmla="*/ 102687 h 1564749"/>
              <a:gd name="connsiteX63" fmla="*/ 4826272 w 4968077"/>
              <a:gd name="connsiteY63" fmla="*/ 92907 h 1564749"/>
              <a:gd name="connsiteX64" fmla="*/ 4860501 w 4968077"/>
              <a:gd name="connsiteY64" fmla="*/ 83128 h 1564749"/>
              <a:gd name="connsiteX65" fmla="*/ 4899620 w 4968077"/>
              <a:gd name="connsiteY65" fmla="*/ 88017 h 1564749"/>
              <a:gd name="connsiteX66" fmla="*/ 4904509 w 4968077"/>
              <a:gd name="connsiteY66" fmla="*/ 102687 h 1564749"/>
              <a:gd name="connsiteX67" fmla="*/ 4938738 w 4968077"/>
              <a:gd name="connsiteY67" fmla="*/ 97797 h 1564749"/>
              <a:gd name="connsiteX68" fmla="*/ 4963188 w 4968077"/>
              <a:gd name="connsiteY68" fmla="*/ 88017 h 1564749"/>
              <a:gd name="connsiteX69" fmla="*/ 4968077 w 4968077"/>
              <a:gd name="connsiteY69" fmla="*/ 1564749 h 1564749"/>
              <a:gd name="connsiteX70" fmla="*/ 0 w 4968077"/>
              <a:gd name="connsiteY70" fmla="*/ 1515851 h 1564749"/>
              <a:gd name="connsiteX71" fmla="*/ 9780 w 4968077"/>
              <a:gd name="connsiteY71" fmla="*/ 19560 h 1564749"/>
              <a:gd name="connsiteX72" fmla="*/ 166255 w 4968077"/>
              <a:gd name="connsiteY72" fmla="*/ 29339 h 1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68077" h="1564749">
                <a:moveTo>
                  <a:pt x="166255" y="29339"/>
                </a:moveTo>
                <a:lnTo>
                  <a:pt x="728586" y="136916"/>
                </a:lnTo>
                <a:cubicBezTo>
                  <a:pt x="743594" y="139225"/>
                  <a:pt x="808608" y="149842"/>
                  <a:pt x="831273" y="151585"/>
                </a:cubicBezTo>
                <a:cubicBezTo>
                  <a:pt x="1001996" y="164717"/>
                  <a:pt x="1333946" y="160622"/>
                  <a:pt x="1408274" y="161365"/>
                </a:cubicBezTo>
                <a:cubicBezTo>
                  <a:pt x="1424609" y="166810"/>
                  <a:pt x="1424084" y="167052"/>
                  <a:pt x="1442503" y="171145"/>
                </a:cubicBezTo>
                <a:cubicBezTo>
                  <a:pt x="1450616" y="172948"/>
                  <a:pt x="1458889" y="174019"/>
                  <a:pt x="1466952" y="176035"/>
                </a:cubicBezTo>
                <a:cubicBezTo>
                  <a:pt x="1471953" y="177285"/>
                  <a:pt x="1476884" y="178894"/>
                  <a:pt x="1481622" y="180924"/>
                </a:cubicBezTo>
                <a:cubicBezTo>
                  <a:pt x="1494048" y="186249"/>
                  <a:pt x="1502570" y="193179"/>
                  <a:pt x="1515851" y="195594"/>
                </a:cubicBezTo>
                <a:cubicBezTo>
                  <a:pt x="1555004" y="202713"/>
                  <a:pt x="1614386" y="203611"/>
                  <a:pt x="1647876" y="205374"/>
                </a:cubicBezTo>
                <a:lnTo>
                  <a:pt x="1677215" y="200484"/>
                </a:lnTo>
                <a:cubicBezTo>
                  <a:pt x="1706456" y="133648"/>
                  <a:pt x="1655970" y="137759"/>
                  <a:pt x="1696775" y="117357"/>
                </a:cubicBezTo>
                <a:cubicBezTo>
                  <a:pt x="1701385" y="115052"/>
                  <a:pt x="1706368" y="113363"/>
                  <a:pt x="1711444" y="112467"/>
                </a:cubicBezTo>
                <a:cubicBezTo>
                  <a:pt x="1777124" y="100876"/>
                  <a:pt x="1793801" y="102797"/>
                  <a:pt x="1863029" y="92907"/>
                </a:cubicBezTo>
                <a:cubicBezTo>
                  <a:pt x="1881069" y="90330"/>
                  <a:pt x="1898791" y="85799"/>
                  <a:pt x="1916817" y="83128"/>
                </a:cubicBezTo>
                <a:cubicBezTo>
                  <a:pt x="1942816" y="79276"/>
                  <a:pt x="1969003" y="76822"/>
                  <a:pt x="1995055" y="73348"/>
                </a:cubicBezTo>
                <a:cubicBezTo>
                  <a:pt x="2017904" y="70301"/>
                  <a:pt x="2040614" y="66210"/>
                  <a:pt x="2063513" y="63568"/>
                </a:cubicBezTo>
                <a:cubicBezTo>
                  <a:pt x="2083011" y="61318"/>
                  <a:pt x="2102652" y="60539"/>
                  <a:pt x="2122191" y="58678"/>
                </a:cubicBezTo>
                <a:cubicBezTo>
                  <a:pt x="2136884" y="57279"/>
                  <a:pt x="2151553" y="55620"/>
                  <a:pt x="2166199" y="53789"/>
                </a:cubicBezTo>
                <a:cubicBezTo>
                  <a:pt x="2177636" y="52360"/>
                  <a:pt x="2188954" y="49992"/>
                  <a:pt x="2200428" y="48899"/>
                </a:cubicBezTo>
                <a:cubicBezTo>
                  <a:pt x="2226205" y="46444"/>
                  <a:pt x="2324570" y="40529"/>
                  <a:pt x="2347123" y="39119"/>
                </a:cubicBezTo>
                <a:cubicBezTo>
                  <a:pt x="2353643" y="37489"/>
                  <a:pt x="2360246" y="36160"/>
                  <a:pt x="2366683" y="34229"/>
                </a:cubicBezTo>
                <a:cubicBezTo>
                  <a:pt x="2376557" y="31267"/>
                  <a:pt x="2385854" y="26145"/>
                  <a:pt x="2396022" y="24450"/>
                </a:cubicBezTo>
                <a:cubicBezTo>
                  <a:pt x="2415581" y="21190"/>
                  <a:pt x="2435024" y="17130"/>
                  <a:pt x="2454700" y="14670"/>
                </a:cubicBezTo>
                <a:cubicBezTo>
                  <a:pt x="2467740" y="13040"/>
                  <a:pt x="2480823" y="11729"/>
                  <a:pt x="2493819" y="9780"/>
                </a:cubicBezTo>
                <a:cubicBezTo>
                  <a:pt x="2513429" y="6838"/>
                  <a:pt x="2552497" y="0"/>
                  <a:pt x="2552497" y="0"/>
                </a:cubicBezTo>
                <a:cubicBezTo>
                  <a:pt x="2580206" y="1630"/>
                  <a:pt x="2607992" y="2258"/>
                  <a:pt x="2635624" y="4890"/>
                </a:cubicBezTo>
                <a:cubicBezTo>
                  <a:pt x="2642314" y="5527"/>
                  <a:pt x="2648635" y="8269"/>
                  <a:pt x="2655183" y="9780"/>
                </a:cubicBezTo>
                <a:cubicBezTo>
                  <a:pt x="2669826" y="13159"/>
                  <a:pt x="2684369" y="17089"/>
                  <a:pt x="2699192" y="19560"/>
                </a:cubicBezTo>
                <a:cubicBezTo>
                  <a:pt x="2713751" y="21987"/>
                  <a:pt x="2728514" y="22981"/>
                  <a:pt x="2743200" y="24450"/>
                </a:cubicBezTo>
                <a:cubicBezTo>
                  <a:pt x="2836811" y="33810"/>
                  <a:pt x="2765982" y="24807"/>
                  <a:pt x="2894785" y="39119"/>
                </a:cubicBezTo>
                <a:cubicBezTo>
                  <a:pt x="2909455" y="40749"/>
                  <a:pt x="2924095" y="42673"/>
                  <a:pt x="2938794" y="44009"/>
                </a:cubicBezTo>
                <a:cubicBezTo>
                  <a:pt x="3034061" y="52670"/>
                  <a:pt x="2970364" y="44328"/>
                  <a:pt x="3036591" y="53789"/>
                </a:cubicBezTo>
                <a:lnTo>
                  <a:pt x="3285973" y="48899"/>
                </a:lnTo>
                <a:cubicBezTo>
                  <a:pt x="3305600" y="48899"/>
                  <a:pt x="3325062" y="52565"/>
                  <a:pt x="3344651" y="53789"/>
                </a:cubicBezTo>
                <a:cubicBezTo>
                  <a:pt x="3377227" y="55825"/>
                  <a:pt x="3409848" y="57048"/>
                  <a:pt x="3442447" y="58678"/>
                </a:cubicBezTo>
                <a:cubicBezTo>
                  <a:pt x="3496033" y="69395"/>
                  <a:pt x="3440179" y="55994"/>
                  <a:pt x="3486456" y="73348"/>
                </a:cubicBezTo>
                <a:cubicBezTo>
                  <a:pt x="3511691" y="82811"/>
                  <a:pt x="3538112" y="91890"/>
                  <a:pt x="3564693" y="97797"/>
                </a:cubicBezTo>
                <a:cubicBezTo>
                  <a:pt x="3572806" y="99600"/>
                  <a:pt x="3580993" y="101057"/>
                  <a:pt x="3589143" y="102687"/>
                </a:cubicBezTo>
                <a:cubicBezTo>
                  <a:pt x="3615222" y="101057"/>
                  <a:pt x="3641368" y="100274"/>
                  <a:pt x="3667380" y="97797"/>
                </a:cubicBezTo>
                <a:cubicBezTo>
                  <a:pt x="3675654" y="97009"/>
                  <a:pt x="3683631" y="94273"/>
                  <a:pt x="3691829" y="92907"/>
                </a:cubicBezTo>
                <a:cubicBezTo>
                  <a:pt x="3703198" y="91012"/>
                  <a:pt x="3714648" y="89647"/>
                  <a:pt x="3726058" y="88017"/>
                </a:cubicBezTo>
                <a:cubicBezTo>
                  <a:pt x="3748877" y="89647"/>
                  <a:pt x="3771764" y="90512"/>
                  <a:pt x="3794516" y="92907"/>
                </a:cubicBezTo>
                <a:cubicBezTo>
                  <a:pt x="3821270" y="95723"/>
                  <a:pt x="3824296" y="101797"/>
                  <a:pt x="3853194" y="107577"/>
                </a:cubicBezTo>
                <a:cubicBezTo>
                  <a:pt x="3866080" y="110154"/>
                  <a:pt x="3879304" y="110609"/>
                  <a:pt x="3892313" y="112467"/>
                </a:cubicBezTo>
                <a:cubicBezTo>
                  <a:pt x="3902128" y="113869"/>
                  <a:pt x="3911787" y="116371"/>
                  <a:pt x="3921652" y="117357"/>
                </a:cubicBezTo>
                <a:cubicBezTo>
                  <a:pt x="4004287" y="125620"/>
                  <a:pt x="4112274" y="125300"/>
                  <a:pt x="4185703" y="127136"/>
                </a:cubicBezTo>
                <a:cubicBezTo>
                  <a:pt x="4200810" y="131452"/>
                  <a:pt x="4232170" y="141806"/>
                  <a:pt x="4249271" y="141806"/>
                </a:cubicBezTo>
                <a:cubicBezTo>
                  <a:pt x="4254425" y="141806"/>
                  <a:pt x="4258869" y="137838"/>
                  <a:pt x="4263940" y="136916"/>
                </a:cubicBezTo>
                <a:cubicBezTo>
                  <a:pt x="4276869" y="134565"/>
                  <a:pt x="4290118" y="134310"/>
                  <a:pt x="4303059" y="132026"/>
                </a:cubicBezTo>
                <a:cubicBezTo>
                  <a:pt x="4322144" y="128658"/>
                  <a:pt x="4346569" y="122371"/>
                  <a:pt x="4366627" y="117357"/>
                </a:cubicBezTo>
                <a:cubicBezTo>
                  <a:pt x="4378037" y="110837"/>
                  <a:pt x="4388777" y="102974"/>
                  <a:pt x="4400856" y="97797"/>
                </a:cubicBezTo>
                <a:cubicBezTo>
                  <a:pt x="4411763" y="93123"/>
                  <a:pt x="4423743" y="91507"/>
                  <a:pt x="4435085" y="88017"/>
                </a:cubicBezTo>
                <a:cubicBezTo>
                  <a:pt x="4444938" y="84985"/>
                  <a:pt x="4454736" y="81761"/>
                  <a:pt x="4464424" y="78238"/>
                </a:cubicBezTo>
                <a:cubicBezTo>
                  <a:pt x="4472673" y="75238"/>
                  <a:pt x="4480358" y="70587"/>
                  <a:pt x="4488873" y="68458"/>
                </a:cubicBezTo>
                <a:cubicBezTo>
                  <a:pt x="4500054" y="65663"/>
                  <a:pt x="4511762" y="65630"/>
                  <a:pt x="4523102" y="63568"/>
                </a:cubicBezTo>
                <a:cubicBezTo>
                  <a:pt x="4536603" y="61113"/>
                  <a:pt x="4544767" y="57976"/>
                  <a:pt x="4557331" y="53789"/>
                </a:cubicBezTo>
                <a:cubicBezTo>
                  <a:pt x="4562221" y="50529"/>
                  <a:pt x="4566497" y="46073"/>
                  <a:pt x="4572000" y="44009"/>
                </a:cubicBezTo>
                <a:cubicBezTo>
                  <a:pt x="4579782" y="41091"/>
                  <a:pt x="4588387" y="41135"/>
                  <a:pt x="4596450" y="39119"/>
                </a:cubicBezTo>
                <a:cubicBezTo>
                  <a:pt x="4601450" y="37869"/>
                  <a:pt x="4606229" y="35859"/>
                  <a:pt x="4611119" y="34229"/>
                </a:cubicBezTo>
                <a:cubicBezTo>
                  <a:pt x="4619488" y="37019"/>
                  <a:pt x="4635041" y="40773"/>
                  <a:pt x="4640458" y="48899"/>
                </a:cubicBezTo>
                <a:cubicBezTo>
                  <a:pt x="4642885" y="52540"/>
                  <a:pt x="4646071" y="78127"/>
                  <a:pt x="4650238" y="83128"/>
                </a:cubicBezTo>
                <a:cubicBezTo>
                  <a:pt x="4654028" y="87676"/>
                  <a:pt x="4677779" y="103118"/>
                  <a:pt x="4684467" y="107577"/>
                </a:cubicBezTo>
                <a:cubicBezTo>
                  <a:pt x="4721956" y="105947"/>
                  <a:pt x="4759608" y="106548"/>
                  <a:pt x="4796933" y="102687"/>
                </a:cubicBezTo>
                <a:cubicBezTo>
                  <a:pt x="4807187" y="101626"/>
                  <a:pt x="4816492" y="96167"/>
                  <a:pt x="4826272" y="92907"/>
                </a:cubicBezTo>
                <a:cubicBezTo>
                  <a:pt x="4847315" y="85892"/>
                  <a:pt x="4835944" y="89266"/>
                  <a:pt x="4860501" y="83128"/>
                </a:cubicBezTo>
                <a:cubicBezTo>
                  <a:pt x="4873541" y="84758"/>
                  <a:pt x="4887611" y="82680"/>
                  <a:pt x="4899620" y="88017"/>
                </a:cubicBezTo>
                <a:cubicBezTo>
                  <a:pt x="4904330" y="90110"/>
                  <a:pt x="4899509" y="101437"/>
                  <a:pt x="4904509" y="102687"/>
                </a:cubicBezTo>
                <a:cubicBezTo>
                  <a:pt x="4915690" y="105482"/>
                  <a:pt x="4927328" y="99427"/>
                  <a:pt x="4938738" y="97797"/>
                </a:cubicBezTo>
                <a:cubicBezTo>
                  <a:pt x="4956866" y="91754"/>
                  <a:pt x="4948798" y="95212"/>
                  <a:pt x="4963188" y="88017"/>
                </a:cubicBezTo>
                <a:cubicBezTo>
                  <a:pt x="4964818" y="580261"/>
                  <a:pt x="4966447" y="1072505"/>
                  <a:pt x="4968077" y="1564749"/>
                </a:cubicBezTo>
                <a:lnTo>
                  <a:pt x="0" y="1515851"/>
                </a:lnTo>
                <a:lnTo>
                  <a:pt x="9780" y="19560"/>
                </a:lnTo>
                <a:lnTo>
                  <a:pt x="166255" y="29339"/>
                </a:lnTo>
                <a:close/>
              </a:path>
            </a:pathLst>
          </a:custGeom>
          <a:solidFill>
            <a:srgbClr val="AC8260"/>
          </a:solidFill>
          <a:ln>
            <a:solidFill>
              <a:srgbClr val="765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498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Non-Ideal Case: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Whenever he says “Diamond”, it definitely is… DIG!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High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He only finds very few diamonds!        Is this </a:t>
            </a:r>
            <a:r>
              <a:rPr lang="en-US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gonna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be sustainable??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Low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Recall)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460625"/>
            <a:ext cx="250224" cy="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9" y="2662592"/>
            <a:ext cx="250224" cy="201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1" y="2434285"/>
            <a:ext cx="250224" cy="20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9" y="2662591"/>
            <a:ext cx="250224" cy="201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561607"/>
            <a:ext cx="250224" cy="201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8" y="2753323"/>
            <a:ext cx="250224" cy="201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0" y="2535269"/>
            <a:ext cx="250224" cy="201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8" y="2359640"/>
            <a:ext cx="250224" cy="2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9029">
            <a:off x="3013421" y="897281"/>
            <a:ext cx="381000" cy="430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08" y="766354"/>
            <a:ext cx="162823" cy="13142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3125741" y="118600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37882" y="1452282"/>
            <a:ext cx="4968077" cy="1564749"/>
          </a:xfrm>
          <a:custGeom>
            <a:avLst/>
            <a:gdLst>
              <a:gd name="connsiteX0" fmla="*/ 166255 w 4968077"/>
              <a:gd name="connsiteY0" fmla="*/ 29339 h 1564749"/>
              <a:gd name="connsiteX1" fmla="*/ 728586 w 4968077"/>
              <a:gd name="connsiteY1" fmla="*/ 136916 h 1564749"/>
              <a:gd name="connsiteX2" fmla="*/ 831273 w 4968077"/>
              <a:gd name="connsiteY2" fmla="*/ 151585 h 1564749"/>
              <a:gd name="connsiteX3" fmla="*/ 1408274 w 4968077"/>
              <a:gd name="connsiteY3" fmla="*/ 161365 h 1564749"/>
              <a:gd name="connsiteX4" fmla="*/ 1442503 w 4968077"/>
              <a:gd name="connsiteY4" fmla="*/ 171145 h 1564749"/>
              <a:gd name="connsiteX5" fmla="*/ 1466952 w 4968077"/>
              <a:gd name="connsiteY5" fmla="*/ 176035 h 1564749"/>
              <a:gd name="connsiteX6" fmla="*/ 1481622 w 4968077"/>
              <a:gd name="connsiteY6" fmla="*/ 180924 h 1564749"/>
              <a:gd name="connsiteX7" fmla="*/ 1515851 w 4968077"/>
              <a:gd name="connsiteY7" fmla="*/ 195594 h 1564749"/>
              <a:gd name="connsiteX8" fmla="*/ 1647876 w 4968077"/>
              <a:gd name="connsiteY8" fmla="*/ 205374 h 1564749"/>
              <a:gd name="connsiteX9" fmla="*/ 1677215 w 4968077"/>
              <a:gd name="connsiteY9" fmla="*/ 200484 h 1564749"/>
              <a:gd name="connsiteX10" fmla="*/ 1696775 w 4968077"/>
              <a:gd name="connsiteY10" fmla="*/ 117357 h 1564749"/>
              <a:gd name="connsiteX11" fmla="*/ 1711444 w 4968077"/>
              <a:gd name="connsiteY11" fmla="*/ 112467 h 1564749"/>
              <a:gd name="connsiteX12" fmla="*/ 1863029 w 4968077"/>
              <a:gd name="connsiteY12" fmla="*/ 92907 h 1564749"/>
              <a:gd name="connsiteX13" fmla="*/ 1916817 w 4968077"/>
              <a:gd name="connsiteY13" fmla="*/ 83128 h 1564749"/>
              <a:gd name="connsiteX14" fmla="*/ 1995055 w 4968077"/>
              <a:gd name="connsiteY14" fmla="*/ 73348 h 1564749"/>
              <a:gd name="connsiteX15" fmla="*/ 2063513 w 4968077"/>
              <a:gd name="connsiteY15" fmla="*/ 63568 h 1564749"/>
              <a:gd name="connsiteX16" fmla="*/ 2122191 w 4968077"/>
              <a:gd name="connsiteY16" fmla="*/ 58678 h 1564749"/>
              <a:gd name="connsiteX17" fmla="*/ 2166199 w 4968077"/>
              <a:gd name="connsiteY17" fmla="*/ 53789 h 1564749"/>
              <a:gd name="connsiteX18" fmla="*/ 2200428 w 4968077"/>
              <a:gd name="connsiteY18" fmla="*/ 48899 h 1564749"/>
              <a:gd name="connsiteX19" fmla="*/ 2347123 w 4968077"/>
              <a:gd name="connsiteY19" fmla="*/ 39119 h 1564749"/>
              <a:gd name="connsiteX20" fmla="*/ 2366683 w 4968077"/>
              <a:gd name="connsiteY20" fmla="*/ 34229 h 1564749"/>
              <a:gd name="connsiteX21" fmla="*/ 2396022 w 4968077"/>
              <a:gd name="connsiteY21" fmla="*/ 24450 h 1564749"/>
              <a:gd name="connsiteX22" fmla="*/ 2454700 w 4968077"/>
              <a:gd name="connsiteY22" fmla="*/ 14670 h 1564749"/>
              <a:gd name="connsiteX23" fmla="*/ 2493819 w 4968077"/>
              <a:gd name="connsiteY23" fmla="*/ 9780 h 1564749"/>
              <a:gd name="connsiteX24" fmla="*/ 2552497 w 4968077"/>
              <a:gd name="connsiteY24" fmla="*/ 0 h 1564749"/>
              <a:gd name="connsiteX25" fmla="*/ 2635624 w 4968077"/>
              <a:gd name="connsiteY25" fmla="*/ 4890 h 1564749"/>
              <a:gd name="connsiteX26" fmla="*/ 2655183 w 4968077"/>
              <a:gd name="connsiteY26" fmla="*/ 9780 h 1564749"/>
              <a:gd name="connsiteX27" fmla="*/ 2699192 w 4968077"/>
              <a:gd name="connsiteY27" fmla="*/ 19560 h 1564749"/>
              <a:gd name="connsiteX28" fmla="*/ 2743200 w 4968077"/>
              <a:gd name="connsiteY28" fmla="*/ 24450 h 1564749"/>
              <a:gd name="connsiteX29" fmla="*/ 2894785 w 4968077"/>
              <a:gd name="connsiteY29" fmla="*/ 39119 h 1564749"/>
              <a:gd name="connsiteX30" fmla="*/ 2938794 w 4968077"/>
              <a:gd name="connsiteY30" fmla="*/ 44009 h 1564749"/>
              <a:gd name="connsiteX31" fmla="*/ 3036591 w 4968077"/>
              <a:gd name="connsiteY31" fmla="*/ 53789 h 1564749"/>
              <a:gd name="connsiteX32" fmla="*/ 3285973 w 4968077"/>
              <a:gd name="connsiteY32" fmla="*/ 48899 h 1564749"/>
              <a:gd name="connsiteX33" fmla="*/ 3344651 w 4968077"/>
              <a:gd name="connsiteY33" fmla="*/ 53789 h 1564749"/>
              <a:gd name="connsiteX34" fmla="*/ 3442447 w 4968077"/>
              <a:gd name="connsiteY34" fmla="*/ 58678 h 1564749"/>
              <a:gd name="connsiteX35" fmla="*/ 3486456 w 4968077"/>
              <a:gd name="connsiteY35" fmla="*/ 73348 h 1564749"/>
              <a:gd name="connsiteX36" fmla="*/ 3564693 w 4968077"/>
              <a:gd name="connsiteY36" fmla="*/ 97797 h 1564749"/>
              <a:gd name="connsiteX37" fmla="*/ 3589143 w 4968077"/>
              <a:gd name="connsiteY37" fmla="*/ 102687 h 1564749"/>
              <a:gd name="connsiteX38" fmla="*/ 3667380 w 4968077"/>
              <a:gd name="connsiteY38" fmla="*/ 97797 h 1564749"/>
              <a:gd name="connsiteX39" fmla="*/ 3691829 w 4968077"/>
              <a:gd name="connsiteY39" fmla="*/ 92907 h 1564749"/>
              <a:gd name="connsiteX40" fmla="*/ 3726058 w 4968077"/>
              <a:gd name="connsiteY40" fmla="*/ 88017 h 1564749"/>
              <a:gd name="connsiteX41" fmla="*/ 3794516 w 4968077"/>
              <a:gd name="connsiteY41" fmla="*/ 92907 h 1564749"/>
              <a:gd name="connsiteX42" fmla="*/ 3853194 w 4968077"/>
              <a:gd name="connsiteY42" fmla="*/ 107577 h 1564749"/>
              <a:gd name="connsiteX43" fmla="*/ 3892313 w 4968077"/>
              <a:gd name="connsiteY43" fmla="*/ 112467 h 1564749"/>
              <a:gd name="connsiteX44" fmla="*/ 3921652 w 4968077"/>
              <a:gd name="connsiteY44" fmla="*/ 117357 h 1564749"/>
              <a:gd name="connsiteX45" fmla="*/ 4185703 w 4968077"/>
              <a:gd name="connsiteY45" fmla="*/ 127136 h 1564749"/>
              <a:gd name="connsiteX46" fmla="*/ 4249271 w 4968077"/>
              <a:gd name="connsiteY46" fmla="*/ 141806 h 1564749"/>
              <a:gd name="connsiteX47" fmla="*/ 4263940 w 4968077"/>
              <a:gd name="connsiteY47" fmla="*/ 136916 h 1564749"/>
              <a:gd name="connsiteX48" fmla="*/ 4303059 w 4968077"/>
              <a:gd name="connsiteY48" fmla="*/ 132026 h 1564749"/>
              <a:gd name="connsiteX49" fmla="*/ 4366627 w 4968077"/>
              <a:gd name="connsiteY49" fmla="*/ 117357 h 1564749"/>
              <a:gd name="connsiteX50" fmla="*/ 4400856 w 4968077"/>
              <a:gd name="connsiteY50" fmla="*/ 97797 h 1564749"/>
              <a:gd name="connsiteX51" fmla="*/ 4435085 w 4968077"/>
              <a:gd name="connsiteY51" fmla="*/ 88017 h 1564749"/>
              <a:gd name="connsiteX52" fmla="*/ 4464424 w 4968077"/>
              <a:gd name="connsiteY52" fmla="*/ 78238 h 1564749"/>
              <a:gd name="connsiteX53" fmla="*/ 4488873 w 4968077"/>
              <a:gd name="connsiteY53" fmla="*/ 68458 h 1564749"/>
              <a:gd name="connsiteX54" fmla="*/ 4523102 w 4968077"/>
              <a:gd name="connsiteY54" fmla="*/ 63568 h 1564749"/>
              <a:gd name="connsiteX55" fmla="*/ 4557331 w 4968077"/>
              <a:gd name="connsiteY55" fmla="*/ 53789 h 1564749"/>
              <a:gd name="connsiteX56" fmla="*/ 4572000 w 4968077"/>
              <a:gd name="connsiteY56" fmla="*/ 44009 h 1564749"/>
              <a:gd name="connsiteX57" fmla="*/ 4596450 w 4968077"/>
              <a:gd name="connsiteY57" fmla="*/ 39119 h 1564749"/>
              <a:gd name="connsiteX58" fmla="*/ 4611119 w 4968077"/>
              <a:gd name="connsiteY58" fmla="*/ 34229 h 1564749"/>
              <a:gd name="connsiteX59" fmla="*/ 4640458 w 4968077"/>
              <a:gd name="connsiteY59" fmla="*/ 48899 h 1564749"/>
              <a:gd name="connsiteX60" fmla="*/ 4650238 w 4968077"/>
              <a:gd name="connsiteY60" fmla="*/ 83128 h 1564749"/>
              <a:gd name="connsiteX61" fmla="*/ 4684467 w 4968077"/>
              <a:gd name="connsiteY61" fmla="*/ 107577 h 1564749"/>
              <a:gd name="connsiteX62" fmla="*/ 4796933 w 4968077"/>
              <a:gd name="connsiteY62" fmla="*/ 102687 h 1564749"/>
              <a:gd name="connsiteX63" fmla="*/ 4826272 w 4968077"/>
              <a:gd name="connsiteY63" fmla="*/ 92907 h 1564749"/>
              <a:gd name="connsiteX64" fmla="*/ 4860501 w 4968077"/>
              <a:gd name="connsiteY64" fmla="*/ 83128 h 1564749"/>
              <a:gd name="connsiteX65" fmla="*/ 4899620 w 4968077"/>
              <a:gd name="connsiteY65" fmla="*/ 88017 h 1564749"/>
              <a:gd name="connsiteX66" fmla="*/ 4904509 w 4968077"/>
              <a:gd name="connsiteY66" fmla="*/ 102687 h 1564749"/>
              <a:gd name="connsiteX67" fmla="*/ 4938738 w 4968077"/>
              <a:gd name="connsiteY67" fmla="*/ 97797 h 1564749"/>
              <a:gd name="connsiteX68" fmla="*/ 4963188 w 4968077"/>
              <a:gd name="connsiteY68" fmla="*/ 88017 h 1564749"/>
              <a:gd name="connsiteX69" fmla="*/ 4968077 w 4968077"/>
              <a:gd name="connsiteY69" fmla="*/ 1564749 h 1564749"/>
              <a:gd name="connsiteX70" fmla="*/ 0 w 4968077"/>
              <a:gd name="connsiteY70" fmla="*/ 1515851 h 1564749"/>
              <a:gd name="connsiteX71" fmla="*/ 9780 w 4968077"/>
              <a:gd name="connsiteY71" fmla="*/ 19560 h 1564749"/>
              <a:gd name="connsiteX72" fmla="*/ 166255 w 4968077"/>
              <a:gd name="connsiteY72" fmla="*/ 29339 h 156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68077" h="1564749">
                <a:moveTo>
                  <a:pt x="166255" y="29339"/>
                </a:moveTo>
                <a:lnTo>
                  <a:pt x="728586" y="136916"/>
                </a:lnTo>
                <a:cubicBezTo>
                  <a:pt x="743594" y="139225"/>
                  <a:pt x="808608" y="149842"/>
                  <a:pt x="831273" y="151585"/>
                </a:cubicBezTo>
                <a:cubicBezTo>
                  <a:pt x="1001996" y="164717"/>
                  <a:pt x="1333946" y="160622"/>
                  <a:pt x="1408274" y="161365"/>
                </a:cubicBezTo>
                <a:cubicBezTo>
                  <a:pt x="1424609" y="166810"/>
                  <a:pt x="1424084" y="167052"/>
                  <a:pt x="1442503" y="171145"/>
                </a:cubicBezTo>
                <a:cubicBezTo>
                  <a:pt x="1450616" y="172948"/>
                  <a:pt x="1458889" y="174019"/>
                  <a:pt x="1466952" y="176035"/>
                </a:cubicBezTo>
                <a:cubicBezTo>
                  <a:pt x="1471953" y="177285"/>
                  <a:pt x="1476884" y="178894"/>
                  <a:pt x="1481622" y="180924"/>
                </a:cubicBezTo>
                <a:cubicBezTo>
                  <a:pt x="1494048" y="186249"/>
                  <a:pt x="1502570" y="193179"/>
                  <a:pt x="1515851" y="195594"/>
                </a:cubicBezTo>
                <a:cubicBezTo>
                  <a:pt x="1555004" y="202713"/>
                  <a:pt x="1614386" y="203611"/>
                  <a:pt x="1647876" y="205374"/>
                </a:cubicBezTo>
                <a:lnTo>
                  <a:pt x="1677215" y="200484"/>
                </a:lnTo>
                <a:cubicBezTo>
                  <a:pt x="1706456" y="133648"/>
                  <a:pt x="1655970" y="137759"/>
                  <a:pt x="1696775" y="117357"/>
                </a:cubicBezTo>
                <a:cubicBezTo>
                  <a:pt x="1701385" y="115052"/>
                  <a:pt x="1706368" y="113363"/>
                  <a:pt x="1711444" y="112467"/>
                </a:cubicBezTo>
                <a:cubicBezTo>
                  <a:pt x="1777124" y="100876"/>
                  <a:pt x="1793801" y="102797"/>
                  <a:pt x="1863029" y="92907"/>
                </a:cubicBezTo>
                <a:cubicBezTo>
                  <a:pt x="1881069" y="90330"/>
                  <a:pt x="1898791" y="85799"/>
                  <a:pt x="1916817" y="83128"/>
                </a:cubicBezTo>
                <a:cubicBezTo>
                  <a:pt x="1942816" y="79276"/>
                  <a:pt x="1969003" y="76822"/>
                  <a:pt x="1995055" y="73348"/>
                </a:cubicBezTo>
                <a:cubicBezTo>
                  <a:pt x="2017904" y="70301"/>
                  <a:pt x="2040614" y="66210"/>
                  <a:pt x="2063513" y="63568"/>
                </a:cubicBezTo>
                <a:cubicBezTo>
                  <a:pt x="2083011" y="61318"/>
                  <a:pt x="2102652" y="60539"/>
                  <a:pt x="2122191" y="58678"/>
                </a:cubicBezTo>
                <a:cubicBezTo>
                  <a:pt x="2136884" y="57279"/>
                  <a:pt x="2151553" y="55620"/>
                  <a:pt x="2166199" y="53789"/>
                </a:cubicBezTo>
                <a:cubicBezTo>
                  <a:pt x="2177636" y="52360"/>
                  <a:pt x="2188954" y="49992"/>
                  <a:pt x="2200428" y="48899"/>
                </a:cubicBezTo>
                <a:cubicBezTo>
                  <a:pt x="2226205" y="46444"/>
                  <a:pt x="2324570" y="40529"/>
                  <a:pt x="2347123" y="39119"/>
                </a:cubicBezTo>
                <a:cubicBezTo>
                  <a:pt x="2353643" y="37489"/>
                  <a:pt x="2360246" y="36160"/>
                  <a:pt x="2366683" y="34229"/>
                </a:cubicBezTo>
                <a:cubicBezTo>
                  <a:pt x="2376557" y="31267"/>
                  <a:pt x="2385854" y="26145"/>
                  <a:pt x="2396022" y="24450"/>
                </a:cubicBezTo>
                <a:cubicBezTo>
                  <a:pt x="2415581" y="21190"/>
                  <a:pt x="2435024" y="17130"/>
                  <a:pt x="2454700" y="14670"/>
                </a:cubicBezTo>
                <a:cubicBezTo>
                  <a:pt x="2467740" y="13040"/>
                  <a:pt x="2480823" y="11729"/>
                  <a:pt x="2493819" y="9780"/>
                </a:cubicBezTo>
                <a:cubicBezTo>
                  <a:pt x="2513429" y="6838"/>
                  <a:pt x="2552497" y="0"/>
                  <a:pt x="2552497" y="0"/>
                </a:cubicBezTo>
                <a:cubicBezTo>
                  <a:pt x="2580206" y="1630"/>
                  <a:pt x="2607992" y="2258"/>
                  <a:pt x="2635624" y="4890"/>
                </a:cubicBezTo>
                <a:cubicBezTo>
                  <a:pt x="2642314" y="5527"/>
                  <a:pt x="2648635" y="8269"/>
                  <a:pt x="2655183" y="9780"/>
                </a:cubicBezTo>
                <a:cubicBezTo>
                  <a:pt x="2669826" y="13159"/>
                  <a:pt x="2684369" y="17089"/>
                  <a:pt x="2699192" y="19560"/>
                </a:cubicBezTo>
                <a:cubicBezTo>
                  <a:pt x="2713751" y="21987"/>
                  <a:pt x="2728514" y="22981"/>
                  <a:pt x="2743200" y="24450"/>
                </a:cubicBezTo>
                <a:cubicBezTo>
                  <a:pt x="2836811" y="33810"/>
                  <a:pt x="2765982" y="24807"/>
                  <a:pt x="2894785" y="39119"/>
                </a:cubicBezTo>
                <a:cubicBezTo>
                  <a:pt x="2909455" y="40749"/>
                  <a:pt x="2924095" y="42673"/>
                  <a:pt x="2938794" y="44009"/>
                </a:cubicBezTo>
                <a:cubicBezTo>
                  <a:pt x="3034061" y="52670"/>
                  <a:pt x="2970364" y="44328"/>
                  <a:pt x="3036591" y="53789"/>
                </a:cubicBezTo>
                <a:lnTo>
                  <a:pt x="3285973" y="48899"/>
                </a:lnTo>
                <a:cubicBezTo>
                  <a:pt x="3305600" y="48899"/>
                  <a:pt x="3325062" y="52565"/>
                  <a:pt x="3344651" y="53789"/>
                </a:cubicBezTo>
                <a:cubicBezTo>
                  <a:pt x="3377227" y="55825"/>
                  <a:pt x="3409848" y="57048"/>
                  <a:pt x="3442447" y="58678"/>
                </a:cubicBezTo>
                <a:cubicBezTo>
                  <a:pt x="3496033" y="69395"/>
                  <a:pt x="3440179" y="55994"/>
                  <a:pt x="3486456" y="73348"/>
                </a:cubicBezTo>
                <a:cubicBezTo>
                  <a:pt x="3511691" y="82811"/>
                  <a:pt x="3538112" y="91890"/>
                  <a:pt x="3564693" y="97797"/>
                </a:cubicBezTo>
                <a:cubicBezTo>
                  <a:pt x="3572806" y="99600"/>
                  <a:pt x="3580993" y="101057"/>
                  <a:pt x="3589143" y="102687"/>
                </a:cubicBezTo>
                <a:cubicBezTo>
                  <a:pt x="3615222" y="101057"/>
                  <a:pt x="3641368" y="100274"/>
                  <a:pt x="3667380" y="97797"/>
                </a:cubicBezTo>
                <a:cubicBezTo>
                  <a:pt x="3675654" y="97009"/>
                  <a:pt x="3683631" y="94273"/>
                  <a:pt x="3691829" y="92907"/>
                </a:cubicBezTo>
                <a:cubicBezTo>
                  <a:pt x="3703198" y="91012"/>
                  <a:pt x="3714648" y="89647"/>
                  <a:pt x="3726058" y="88017"/>
                </a:cubicBezTo>
                <a:cubicBezTo>
                  <a:pt x="3748877" y="89647"/>
                  <a:pt x="3771764" y="90512"/>
                  <a:pt x="3794516" y="92907"/>
                </a:cubicBezTo>
                <a:cubicBezTo>
                  <a:pt x="3821270" y="95723"/>
                  <a:pt x="3824296" y="101797"/>
                  <a:pt x="3853194" y="107577"/>
                </a:cubicBezTo>
                <a:cubicBezTo>
                  <a:pt x="3866080" y="110154"/>
                  <a:pt x="3879304" y="110609"/>
                  <a:pt x="3892313" y="112467"/>
                </a:cubicBezTo>
                <a:cubicBezTo>
                  <a:pt x="3902128" y="113869"/>
                  <a:pt x="3911787" y="116371"/>
                  <a:pt x="3921652" y="117357"/>
                </a:cubicBezTo>
                <a:cubicBezTo>
                  <a:pt x="4004287" y="125620"/>
                  <a:pt x="4112274" y="125300"/>
                  <a:pt x="4185703" y="127136"/>
                </a:cubicBezTo>
                <a:cubicBezTo>
                  <a:pt x="4200810" y="131452"/>
                  <a:pt x="4232170" y="141806"/>
                  <a:pt x="4249271" y="141806"/>
                </a:cubicBezTo>
                <a:cubicBezTo>
                  <a:pt x="4254425" y="141806"/>
                  <a:pt x="4258869" y="137838"/>
                  <a:pt x="4263940" y="136916"/>
                </a:cubicBezTo>
                <a:cubicBezTo>
                  <a:pt x="4276869" y="134565"/>
                  <a:pt x="4290118" y="134310"/>
                  <a:pt x="4303059" y="132026"/>
                </a:cubicBezTo>
                <a:cubicBezTo>
                  <a:pt x="4322144" y="128658"/>
                  <a:pt x="4346569" y="122371"/>
                  <a:pt x="4366627" y="117357"/>
                </a:cubicBezTo>
                <a:cubicBezTo>
                  <a:pt x="4378037" y="110837"/>
                  <a:pt x="4388777" y="102974"/>
                  <a:pt x="4400856" y="97797"/>
                </a:cubicBezTo>
                <a:cubicBezTo>
                  <a:pt x="4411763" y="93123"/>
                  <a:pt x="4423743" y="91507"/>
                  <a:pt x="4435085" y="88017"/>
                </a:cubicBezTo>
                <a:cubicBezTo>
                  <a:pt x="4444938" y="84985"/>
                  <a:pt x="4454736" y="81761"/>
                  <a:pt x="4464424" y="78238"/>
                </a:cubicBezTo>
                <a:cubicBezTo>
                  <a:pt x="4472673" y="75238"/>
                  <a:pt x="4480358" y="70587"/>
                  <a:pt x="4488873" y="68458"/>
                </a:cubicBezTo>
                <a:cubicBezTo>
                  <a:pt x="4500054" y="65663"/>
                  <a:pt x="4511762" y="65630"/>
                  <a:pt x="4523102" y="63568"/>
                </a:cubicBezTo>
                <a:cubicBezTo>
                  <a:pt x="4536603" y="61113"/>
                  <a:pt x="4544767" y="57976"/>
                  <a:pt x="4557331" y="53789"/>
                </a:cubicBezTo>
                <a:cubicBezTo>
                  <a:pt x="4562221" y="50529"/>
                  <a:pt x="4566497" y="46073"/>
                  <a:pt x="4572000" y="44009"/>
                </a:cubicBezTo>
                <a:cubicBezTo>
                  <a:pt x="4579782" y="41091"/>
                  <a:pt x="4588387" y="41135"/>
                  <a:pt x="4596450" y="39119"/>
                </a:cubicBezTo>
                <a:cubicBezTo>
                  <a:pt x="4601450" y="37869"/>
                  <a:pt x="4606229" y="35859"/>
                  <a:pt x="4611119" y="34229"/>
                </a:cubicBezTo>
                <a:cubicBezTo>
                  <a:pt x="4619488" y="37019"/>
                  <a:pt x="4635041" y="40773"/>
                  <a:pt x="4640458" y="48899"/>
                </a:cubicBezTo>
                <a:cubicBezTo>
                  <a:pt x="4642885" y="52540"/>
                  <a:pt x="4646071" y="78127"/>
                  <a:pt x="4650238" y="83128"/>
                </a:cubicBezTo>
                <a:cubicBezTo>
                  <a:pt x="4654028" y="87676"/>
                  <a:pt x="4677779" y="103118"/>
                  <a:pt x="4684467" y="107577"/>
                </a:cubicBezTo>
                <a:cubicBezTo>
                  <a:pt x="4721956" y="105947"/>
                  <a:pt x="4759608" y="106548"/>
                  <a:pt x="4796933" y="102687"/>
                </a:cubicBezTo>
                <a:cubicBezTo>
                  <a:pt x="4807187" y="101626"/>
                  <a:pt x="4816492" y="96167"/>
                  <a:pt x="4826272" y="92907"/>
                </a:cubicBezTo>
                <a:cubicBezTo>
                  <a:pt x="4847315" y="85892"/>
                  <a:pt x="4835944" y="89266"/>
                  <a:pt x="4860501" y="83128"/>
                </a:cubicBezTo>
                <a:cubicBezTo>
                  <a:pt x="4873541" y="84758"/>
                  <a:pt x="4887611" y="82680"/>
                  <a:pt x="4899620" y="88017"/>
                </a:cubicBezTo>
                <a:cubicBezTo>
                  <a:pt x="4904330" y="90110"/>
                  <a:pt x="4899509" y="101437"/>
                  <a:pt x="4904509" y="102687"/>
                </a:cubicBezTo>
                <a:cubicBezTo>
                  <a:pt x="4915690" y="105482"/>
                  <a:pt x="4927328" y="99427"/>
                  <a:pt x="4938738" y="97797"/>
                </a:cubicBezTo>
                <a:cubicBezTo>
                  <a:pt x="4956866" y="91754"/>
                  <a:pt x="4948798" y="95212"/>
                  <a:pt x="4963188" y="88017"/>
                </a:cubicBezTo>
                <a:cubicBezTo>
                  <a:pt x="4964818" y="580261"/>
                  <a:pt x="4966447" y="1072505"/>
                  <a:pt x="4968077" y="1564749"/>
                </a:cubicBezTo>
                <a:lnTo>
                  <a:pt x="0" y="1515851"/>
                </a:lnTo>
                <a:lnTo>
                  <a:pt x="9780" y="19560"/>
                </a:lnTo>
                <a:lnTo>
                  <a:pt x="166255" y="29339"/>
                </a:lnTo>
                <a:close/>
              </a:path>
            </a:pathLst>
          </a:custGeom>
          <a:solidFill>
            <a:srgbClr val="AC8260"/>
          </a:solidFill>
          <a:ln>
            <a:solidFill>
              <a:srgbClr val="765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6527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Non-Ideal Case: 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 he says “Diamond”, it is unlikely that it is… dig?? Rather ask your cat…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Low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He finds many/all the diamonds!        In essence, he’s just saying “DIG EVERYWHERE. You’re bound to get all the diamonds that way…” Can we really dig everywhere?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High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Recall)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460625"/>
            <a:ext cx="250224" cy="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89" y="2662592"/>
            <a:ext cx="250224" cy="201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11" y="2434285"/>
            <a:ext cx="250224" cy="201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69" y="2662591"/>
            <a:ext cx="250224" cy="201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2561607"/>
            <a:ext cx="250224" cy="201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048" y="2753323"/>
            <a:ext cx="250224" cy="201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0" y="2535269"/>
            <a:ext cx="250224" cy="201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188" y="2359640"/>
            <a:ext cx="250224" cy="201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2910">
            <a:off x="3401299" y="1075703"/>
            <a:ext cx="381000" cy="4300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08" y="766354"/>
            <a:ext cx="162823" cy="131422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3125741" y="118600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5297" y="122479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98424" y="123033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9261" y="124696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09014" y="1269132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36475" y="1302383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147311" y="131900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96940" y="135226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29944" y="1357801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623908" y="135225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73537" y="135225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889915" y="135225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22919" y="1363343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172548" y="1402136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94468" y="131346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449639" y="127467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593727" y="125250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737815" y="1235881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8527" y="1219256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014905" y="118600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53203" y="119154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364040" y="121371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812927" y="123033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62556" y="1219255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90018" y="126359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72898" y="127467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72403" y="129129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94323" y="130792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99618" y="1296841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832621" y="132455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954541" y="1274674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82003" y="1230339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220548" y="128575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14759" y="1285757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20054" y="1269131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5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8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1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4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7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3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96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9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2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612239" y="1470025"/>
            <a:ext cx="849678" cy="11202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40279" y="1470025"/>
            <a:ext cx="849678" cy="1120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E.g. 2 The problem of predicting the credit riskiness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) of a person based on two features: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and the amount of payment defaults (R) that a person has had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  <a:blipFill>
                <a:blip r:embed="rId2"/>
                <a:stretch>
                  <a:fillRect l="-1249" t="-5983" r="-10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5439" y="2591929"/>
            <a:ext cx="2119483" cy="243070"/>
            <a:chOff x="3033414" y="3190343"/>
            <a:chExt cx="2416710" cy="316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3476634" y="3252445"/>
                  <a:ext cx="1337867" cy="253916"/>
                </a:xfrm>
                <a:prstGeom prst="rect">
                  <a:avLst/>
                </a:prstGeom>
                <a:ln>
                  <a:noFill/>
                  <a:headEnd type="triangl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50" spc="-55" dirty="0" smtClean="0">
                      <a:solidFill>
                        <a:srgbClr val="35444F"/>
                      </a:solidFill>
                      <a:latin typeface="Trebuchet MS"/>
                      <a:cs typeface="Trebuchet MS"/>
                    </a:rPr>
                    <a:t>Amount of Debt (R) </a:t>
                  </a:r>
                  <a14:m>
                    <m:oMath xmlns:m="http://schemas.openxmlformats.org/officeDocument/2006/math"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34" y="3252445"/>
                  <a:ext cx="1337867" cy="253916"/>
                </a:xfrm>
                <a:prstGeom prst="rect">
                  <a:avLst/>
                </a:prstGeom>
                <a:blipFill>
                  <a:blip r:embed="rId3"/>
                  <a:stretch>
                    <a:fillRect r="-8290" b="-46875"/>
                  </a:stretch>
                </a:blipFill>
                <a:ln>
                  <a:noFill/>
                  <a:headEnd type="triangl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>
              <a:off x="3033414" y="3190343"/>
              <a:ext cx="241671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79841" y="2551047"/>
            <a:ext cx="1227017" cy="89337"/>
            <a:chOff x="1425618" y="1969118"/>
            <a:chExt cx="1399088" cy="116148"/>
          </a:xfrm>
        </p:grpSpPr>
        <p:sp>
          <p:nvSpPr>
            <p:cNvPr id="39" name="Oval 38"/>
            <p:cNvSpPr/>
            <p:nvPr/>
          </p:nvSpPr>
          <p:spPr>
            <a:xfrm>
              <a:off x="1425618" y="1969118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/>
            <p:cNvSpPr/>
            <p:nvPr/>
          </p:nvSpPr>
          <p:spPr>
            <a:xfrm>
              <a:off x="1671436" y="1969118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Oval 40"/>
            <p:cNvSpPr/>
            <p:nvPr/>
          </p:nvSpPr>
          <p:spPr>
            <a:xfrm>
              <a:off x="2374431" y="1973344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012393" y="1969118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Oval 55"/>
            <p:cNvSpPr/>
            <p:nvPr/>
          </p:nvSpPr>
          <p:spPr>
            <a:xfrm>
              <a:off x="1812258" y="1969118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Oval 56"/>
            <p:cNvSpPr/>
            <p:nvPr/>
          </p:nvSpPr>
          <p:spPr>
            <a:xfrm>
              <a:off x="2521860" y="1973345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/>
            <p:cNvSpPr/>
            <p:nvPr/>
          </p:nvSpPr>
          <p:spPr>
            <a:xfrm>
              <a:off x="2712785" y="1973345"/>
              <a:ext cx="111921" cy="1119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49936" y="1761445"/>
            <a:ext cx="626126" cy="419080"/>
            <a:chOff x="5096714" y="2126316"/>
            <a:chExt cx="626126" cy="419080"/>
          </a:xfrm>
        </p:grpSpPr>
        <p:sp>
          <p:nvSpPr>
            <p:cNvPr id="78" name="Oval 77"/>
            <p:cNvSpPr/>
            <p:nvPr/>
          </p:nvSpPr>
          <p:spPr>
            <a:xfrm>
              <a:off x="5096714" y="2232025"/>
              <a:ext cx="98156" cy="8608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5096716" y="2381873"/>
              <a:ext cx="98156" cy="860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147874" y="2126316"/>
                  <a:ext cx="57496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ZA" sz="11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126316"/>
                  <a:ext cx="574966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147874" y="2283786"/>
                  <a:ext cx="574966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ZA" sz="11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ZA" sz="1100" spc="-55" dirty="0">
                      <a:solidFill>
                        <a:srgbClr val="35444F"/>
                      </a:solidFill>
                      <a:latin typeface="Trebuchet MS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874" y="2283786"/>
                  <a:ext cx="574966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Connector 80"/>
          <p:cNvCxnSpPr/>
          <p:nvPr/>
        </p:nvCxnSpPr>
        <p:spPr>
          <a:xfrm>
            <a:off x="2598122" y="1356231"/>
            <a:ext cx="0" cy="1493713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93511" y="1949647"/>
                <a:ext cx="9692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11" y="1949647"/>
                <a:ext cx="969240" cy="253916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1674427" y="1943722"/>
                <a:ext cx="96924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27" y="1943722"/>
                <a:ext cx="969240" cy="253916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696978" y="2617521"/>
            <a:ext cx="2481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pc="-55" dirty="0" smtClean="0">
                <a:solidFill>
                  <a:srgbClr val="35444F"/>
                </a:solidFill>
                <a:latin typeface="Trebuchet MS"/>
              </a:rPr>
              <a:t>0</a:t>
            </a:r>
            <a:endParaRPr lang="en-US" sz="1050" dirty="0"/>
          </a:p>
        </p:txBody>
      </p:sp>
      <p:cxnSp>
        <p:nvCxnSpPr>
          <p:cNvPr id="45" name="Straight Connector 44"/>
          <p:cNvCxnSpPr/>
          <p:nvPr/>
        </p:nvCxnSpPr>
        <p:spPr>
          <a:xfrm rot="16200000" flipV="1">
            <a:off x="1778089" y="2633902"/>
            <a:ext cx="87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880456" y="2547677"/>
            <a:ext cx="1227017" cy="92707"/>
            <a:chOff x="1425618" y="1969118"/>
            <a:chExt cx="1399088" cy="120530"/>
          </a:xfrm>
        </p:grpSpPr>
        <p:sp>
          <p:nvSpPr>
            <p:cNvPr id="60" name="Isosceles Triangle 59"/>
            <p:cNvSpPr/>
            <p:nvPr/>
          </p:nvSpPr>
          <p:spPr>
            <a:xfrm>
              <a:off x="1425618" y="1969118"/>
              <a:ext cx="111921" cy="1119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1671436" y="1969118"/>
              <a:ext cx="111921" cy="1119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Oval 71"/>
            <p:cNvSpPr/>
            <p:nvPr/>
          </p:nvSpPr>
          <p:spPr>
            <a:xfrm>
              <a:off x="2374431" y="1977727"/>
              <a:ext cx="111921" cy="1119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2012393" y="1969118"/>
              <a:ext cx="111921" cy="1119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812258" y="1969118"/>
              <a:ext cx="111921" cy="11192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2521860" y="1977727"/>
              <a:ext cx="111921" cy="1119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Oval 76"/>
            <p:cNvSpPr/>
            <p:nvPr/>
          </p:nvSpPr>
          <p:spPr>
            <a:xfrm>
              <a:off x="2712785" y="1977727"/>
              <a:ext cx="111921" cy="11192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rot="10800000" flipV="1">
            <a:off x="2619619" y="1356230"/>
            <a:ext cx="221641" cy="49465"/>
          </a:xfrm>
          <a:prstGeom prst="curvedConnector3">
            <a:avLst>
              <a:gd name="adj1" fmla="val 19058"/>
            </a:avLst>
          </a:prstGeom>
          <a:ln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30437" y="1201164"/>
            <a:ext cx="11182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spc="-55" dirty="0" smtClean="0">
                <a:solidFill>
                  <a:srgbClr val="35444F"/>
                </a:solidFill>
                <a:latin typeface="Trebuchet MS"/>
              </a:rPr>
              <a:t>“Decision Boundary”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97368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2" grpId="0" animBg="1"/>
      <p:bldP spid="14" grpId="0"/>
      <p:bldP spid="89" grpId="0"/>
      <p:bldP spid="5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301093" y="569205"/>
            <a:ext cx="601107" cy="2148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162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classifier, there are two critical questions:</a:t>
                </a: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 How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reliable / trustworthy / precise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are the classifier’s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Can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trust the classifier’s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predictions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When the classifier throws an alarm (i.e.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risky, fraudulent, cancerous) how sure can we be that it actually is? We wouldn’t want to react unnecessarily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When the classifier says all is fine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(i.e.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risky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fraudulent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not cancerous) how sure can we be that it actually is? 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Another way of saying this: of the cases that the classifier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predicts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as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what proportion are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predicted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1627369"/>
              </a:xfrm>
              <a:prstGeom prst="rect">
                <a:avLst/>
              </a:prstGeom>
              <a:blipFill>
                <a:blip r:embed="rId3"/>
                <a:stretch>
                  <a:fillRect l="-1095" t="-1873" r="-767" b="-3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33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84455" y="1927224"/>
            <a:ext cx="726845" cy="11430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01093" y="569205"/>
            <a:ext cx="601107" cy="2148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1152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For any classifier, there are two critical questions: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Precision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How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reliable / trustworthy / precise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are the classifier’s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predictions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Another way of saying this: of the cases that the classifier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predicts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as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,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what proportion are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 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True Positives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True Positives + False Positives</a:t>
            </a:r>
          </a:p>
          <a:p>
            <a:pPr marL="927100" lvl="2">
              <a:spcBef>
                <a:spcPts val="90"/>
              </a:spcBef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		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all of the cases predicted as positive)</a:t>
            </a: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57806"/>
              </p:ext>
            </p:extLst>
          </p:nvPr>
        </p:nvGraphicFramePr>
        <p:xfrm>
          <a:off x="474499" y="1897114"/>
          <a:ext cx="1915640" cy="121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4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833013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833013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2345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1</a:t>
                      </a:r>
                      <a:endParaRPr lang="en-US" sz="1050" b="1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0</a:t>
                      </a:r>
                      <a:endParaRPr lang="en-US" sz="1050" b="1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1</a:t>
                      </a:r>
                      <a:endParaRPr lang="en-US" sz="1050" b="1" dirty="0"/>
                    </a:p>
                  </a:txBody>
                  <a:tcPr marL="0" marR="0" marT="31315" marB="313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Positives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Negatives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0</a:t>
                      </a:r>
                      <a:endParaRPr lang="en-US" sz="1050" b="1" dirty="0"/>
                    </a:p>
                  </a:txBody>
                  <a:tcPr marL="0" marR="0" marT="31315" marB="313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Positives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Negatives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 rot="16200000">
            <a:off x="75856" y="2531272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89022" y="2506905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66062" y="1680723"/>
            <a:ext cx="787399" cy="225345"/>
            <a:chOff x="770012" y="1657985"/>
            <a:chExt cx="787399" cy="225345"/>
          </a:xfrm>
        </p:grpSpPr>
        <p:sp>
          <p:nvSpPr>
            <p:cNvPr id="33" name="Rectangle 32"/>
            <p:cNvSpPr/>
            <p:nvPr/>
          </p:nvSpPr>
          <p:spPr>
            <a:xfrm>
              <a:off x="770012" y="1664891"/>
              <a:ext cx="787399" cy="2184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0398" y="1657985"/>
              <a:ext cx="7107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predicted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55325" y="1893828"/>
                <a:ext cx="3142079" cy="409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  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Predictions</m:t>
                          </m:r>
                        </m:den>
                      </m:f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(×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25" y="1893828"/>
                <a:ext cx="3142079" cy="409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35300" y="2318743"/>
                <a:ext cx="2721706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den>
                      </m:f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(×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2318743"/>
                <a:ext cx="2721706" cy="41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677496" y="1105727"/>
            <a:ext cx="815003" cy="109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53360" y="1230744"/>
            <a:ext cx="1577340" cy="16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5" grpId="0"/>
      <p:bldP spid="18" grpId="0" animBg="1"/>
      <p:bldP spid="1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33670" y="575336"/>
            <a:ext cx="843434" cy="187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29421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For any classifier, there are two critical questions: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25475" lvl="1" indent="-228600">
                  <a:spcBef>
                    <a:spcPts val="90"/>
                  </a:spcBef>
                  <a:buFont typeface="+mj-lt"/>
                  <a:buAutoNum type="arabicPeriod" startAt="2"/>
                </a:pP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Recall: 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comprehensive/thorough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is the classifier in finding cases that are actually positive?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many of the actually positive cases can the classifier actually find?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sure can we be that the classifier will find all of the positive cases?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sure can we be that all of the positive cases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(i.e.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risky, fraudulent, cancerous)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won’t just slip through undetected?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When the classifier identifies a bunch of cases as being positive, how sure can we be that these are all of them?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wouldn’t want to miss positive cases which need to be reacted on</a:t>
                </a: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Another way of saying this: of the cases that are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actually positive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, </a:t>
                </a: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 proportion are </a:t>
                </a:r>
                <a:r>
                  <a:rPr lang="en-US" sz="1000" b="1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predicted correctly</a:t>
                </a: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098550" lvl="2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294218"/>
              </a:xfrm>
              <a:prstGeom prst="rect">
                <a:avLst/>
              </a:prstGeom>
              <a:blipFill>
                <a:blip r:embed="rId3"/>
                <a:stretch>
                  <a:fillRect l="-1095" t="-1330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Recall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19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33670" y="575336"/>
            <a:ext cx="843434" cy="1874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267" y="2159278"/>
            <a:ext cx="1879872" cy="453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4"/>
          <p:cNvSpPr txBox="1"/>
          <p:nvPr/>
        </p:nvSpPr>
        <p:spPr>
          <a:xfrm>
            <a:off x="203369" y="417921"/>
            <a:ext cx="5562431" cy="1152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For any classifier, there are two critical questions:</a:t>
            </a:r>
          </a:p>
          <a:p>
            <a:pPr marL="625475" lvl="1" indent="-228600">
              <a:spcBef>
                <a:spcPts val="90"/>
              </a:spcBef>
              <a:buFont typeface="+mj-lt"/>
              <a:buAutoNum type="arabicPeriod" startAt="2"/>
            </a:pP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Recall: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How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comprehensive/thorough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 is the classifier in finding cases that are actually positive?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Another way of saying this: of the cases that are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actually positive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, what proportion are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correctly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?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 correctly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True Positives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positive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: True Positives + False Negatives</a:t>
            </a:r>
          </a:p>
          <a:p>
            <a:pPr marL="927100" lvl="2">
              <a:spcBef>
                <a:spcPts val="90"/>
              </a:spcBef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	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             (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all of the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actually positive examples)</a:t>
            </a: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Recall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74499" y="1897114"/>
          <a:ext cx="1915640" cy="121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4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833013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833013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23457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1</a:t>
                      </a:r>
                      <a:endParaRPr lang="en-US" sz="1050" b="1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0</a:t>
                      </a:r>
                      <a:endParaRPr lang="en-US" sz="1050" b="1" dirty="0"/>
                    </a:p>
                  </a:txBody>
                  <a:tcPr marL="62631" marR="6263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1</a:t>
                      </a:r>
                      <a:endParaRPr lang="en-US" sz="1050" b="1" dirty="0"/>
                    </a:p>
                  </a:txBody>
                  <a:tcPr marL="0" marR="0" marT="31315" marB="313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Positives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Negatives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10848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0</a:t>
                      </a:r>
                      <a:endParaRPr lang="en-US" sz="1050" b="1" dirty="0"/>
                    </a:p>
                  </a:txBody>
                  <a:tcPr marL="0" marR="0" marT="31315" marB="3131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False Positives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True Negatives</a:t>
                      </a:r>
                      <a:endParaRPr lang="en-US" sz="14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62631" marR="62631" marT="31315" marB="313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 rot="16200000">
            <a:off x="75856" y="2531272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89022" y="2506905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61172" y="1696971"/>
            <a:ext cx="787399" cy="225345"/>
            <a:chOff x="770012" y="1657985"/>
            <a:chExt cx="787399" cy="225345"/>
          </a:xfrm>
        </p:grpSpPr>
        <p:sp>
          <p:nvSpPr>
            <p:cNvPr id="33" name="Rectangle 32"/>
            <p:cNvSpPr/>
            <p:nvPr/>
          </p:nvSpPr>
          <p:spPr>
            <a:xfrm>
              <a:off x="770012" y="1664891"/>
              <a:ext cx="787399" cy="21843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0398" y="1657985"/>
              <a:ext cx="71077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spc="-55" dirty="0" smtClean="0">
                  <a:solidFill>
                    <a:srgbClr val="35444F"/>
                  </a:solidFill>
                  <a:latin typeface="Trebuchet MS"/>
                  <a:cs typeface="Trebuchet MS"/>
                </a:rPr>
                <a:t>predicted</a:t>
              </a:r>
              <a:endParaRPr lang="en-US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01900" y="1893828"/>
                <a:ext cx="3257495" cy="43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  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Actual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Examples</m:t>
                          </m:r>
                        </m:den>
                      </m:f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100)</m:t>
                      </m:r>
                    </m:oMath>
                  </m:oMathPara>
                </a14:m>
                <a:endParaRPr lang="en-US" sz="11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900" y="1893828"/>
                <a:ext cx="3257495" cy="437749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15076" y="2318743"/>
                <a:ext cx="2920736" cy="715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Positives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Negatives</m:t>
                          </m:r>
                        </m:den>
                      </m:f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(×100)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76" y="2318743"/>
                <a:ext cx="2920736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677496" y="1105727"/>
            <a:ext cx="815003" cy="109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1900" y="1230744"/>
            <a:ext cx="1676400" cy="16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5" grpId="0"/>
      <p:bldP spid="18" grpId="0" animBg="1"/>
      <p:bldP spid="1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70689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the credit-riskiness data set, assume we have a test set of 1500 negative (non-risky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examples, and only 50 positive (risky </a:t>
                </a:r>
                <a14:m>
                  <m:oMath xmlns:m="http://schemas.openxmlformats.org/officeDocument/2006/math"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If our classifier correctly predicts 1300 negative samples, but only 10 of the positive examples, accuracy was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1300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𝟖𝟒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2700">
                  <a:spcBef>
                    <a:spcPts val="90"/>
                  </a:spcBef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 about precision?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And recall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?</a:t>
                </a: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 was deceiving, but not precision and recall. This classifier is awful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706895"/>
              </a:xfrm>
              <a:prstGeom prst="rect">
                <a:avLst/>
              </a:prstGeom>
              <a:blipFill>
                <a:blip r:embed="rId2"/>
                <a:stretch>
                  <a:fillRect l="-1205" t="-1351"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Problem 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(Revisited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)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9271"/>
              </p:ext>
            </p:extLst>
          </p:nvPr>
        </p:nvGraphicFramePr>
        <p:xfrm>
          <a:off x="4102100" y="1446543"/>
          <a:ext cx="1451264" cy="864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42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1579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3533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0" marR="0" marT="39485" marB="39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3533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0" marR="0" marT="39485" marB="39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1300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16200000">
            <a:off x="3756118" y="1855795"/>
            <a:ext cx="530861" cy="16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 rot="16200000">
            <a:off x="3765635" y="1839172"/>
            <a:ext cx="503654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595115" y="1248740"/>
            <a:ext cx="680026" cy="1886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635500" y="1241425"/>
            <a:ext cx="61384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3023" y="1639694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98729" y="1645813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98729" y="2017696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83504" y="2010663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6348" y="1800336"/>
                <a:ext cx="1594219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05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48" y="1800336"/>
                <a:ext cx="1594219" cy="3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2250" y="2403862"/>
                <a:ext cx="2077685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69900" lvl="1"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0" y="2403862"/>
                <a:ext cx="2077685" cy="3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4" grpId="0"/>
      <p:bldP spid="1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82429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. For the credit-riskiness data set, assume we have a test set of 1500 negative (non-risky </a:t>
                </a:r>
                <a:r>
                  <a:rPr lang="en-US" sz="105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𝒚=𝟎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examples, and only 50 positive (risky </a:t>
                </a:r>
                <a:r>
                  <a:rPr lang="en-US" sz="105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𝒚=𝟏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examples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 about the dummy function?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4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Using this function to “predict” gave us an accuracy of:</a:t>
                </a:r>
                <a:endParaRPr lang="en-US" sz="105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1500+50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6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What’s the precision of the dummy function?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6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What’s the recall of the dummy function?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en-US" sz="1050" b="1" dirty="0" smtClean="0">
                  <a:solidFill>
                    <a:prstClr val="black"/>
                  </a:solidFill>
                  <a:latin typeface="Trebuchet MS"/>
                  <a:ea typeface="Cambria Math" panose="02040503050406030204" pitchFamily="18" charset="0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9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 was deceiving, but not precision and recall</a:t>
                </a: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824299"/>
              </a:xfrm>
              <a:prstGeom prst="rect">
                <a:avLst/>
              </a:prstGeom>
              <a:blipFill>
                <a:blip r:embed="rId3"/>
                <a:stretch>
                  <a:fillRect l="-1205" t="-1296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 – The </a:t>
            </a: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Problem (Revisited)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6764" y="904951"/>
            <a:ext cx="327660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predict(</a:t>
            </a:r>
            <a:r>
              <a:rPr lang="en-US" sz="8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):</a:t>
            </a:r>
            <a:b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8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8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  </a:t>
            </a:r>
            <a:r>
              <a:rPr lang="en-US" sz="8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#Just ignore X. Assume the class is </a:t>
            </a:r>
            <a:r>
              <a:rPr lang="en-US" sz="800" i="1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en-US" dirty="0" smtClean="0"/>
          </a:p>
          <a:p>
            <a:endParaRPr lang="en-US" sz="200" i="1" dirty="0" smtClean="0">
              <a:solidFill>
                <a:srgbClr val="80808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38917"/>
              </p:ext>
            </p:extLst>
          </p:nvPr>
        </p:nvGraphicFramePr>
        <p:xfrm>
          <a:off x="4102100" y="2003425"/>
          <a:ext cx="1451264" cy="864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42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633961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1579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78971" marR="78971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3533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0" marR="0" marT="39485" marB="39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50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35339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0" marR="0" marT="39485" marB="39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9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1500</a:t>
                      </a:r>
                      <a:endParaRPr lang="en-US" sz="9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marL="78971" marR="78971" marT="39485" marB="39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16200000">
            <a:off x="3756118" y="2412677"/>
            <a:ext cx="530861" cy="167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 rot="16200000">
            <a:off x="3765635" y="2396054"/>
            <a:ext cx="503654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95115" y="1805622"/>
            <a:ext cx="680026" cy="1886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4635500" y="1798307"/>
            <a:ext cx="613849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1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423889" y="2228865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9595" y="2234984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19595" y="2606867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4370" y="2599834"/>
            <a:ext cx="423221" cy="250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64091" y="1975357"/>
                <a:ext cx="1864806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0+0</m:t>
                          </m:r>
                        </m:den>
                      </m:f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NaN</m:t>
                          </m:r>
                        </m:e>
                      </m:d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1" y="1975357"/>
                <a:ext cx="1864806" cy="399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64091" y="2525421"/>
                <a:ext cx="1446743" cy="399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5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0+50</m:t>
                          </m:r>
                        </m:den>
                      </m:f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5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1" y="2525421"/>
                <a:ext cx="1446743" cy="399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3" grpId="0"/>
      <p:bldP spid="1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8227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cat detection: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275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 examples of which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200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were </a:t>
                </a:r>
                <a:r>
                  <a:rPr lang="en-ZA" sz="1000" b="1" u="sng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260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negative examples of which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were </a:t>
                </a:r>
                <a:r>
                  <a:rPr lang="en-ZA" sz="1000" b="1" u="sng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12700">
                  <a:spcBef>
                    <a:spcPts val="90"/>
                  </a:spcBef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240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275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260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Precision: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𝟕𝟖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00" b="1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dirty="0" smtClean="0"/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Interpretation: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(High </a:t>
                </a:r>
                <a:r>
                  <a:rPr lang="en-ZA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): When it says it’s a cat, very good (79%) chance it is; (Low Rec) BUT it won’t find a lot of these cats… a lot of the cats will simply go undetected (as non-cats)…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822760"/>
              </a:xfrm>
              <a:prstGeom prst="rect">
                <a:avLst/>
              </a:prstGeom>
              <a:blipFill>
                <a:blip r:embed="rId3"/>
                <a:stretch>
                  <a:fillRect l="-1205" t="-1080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97498"/>
              </p:ext>
            </p:extLst>
          </p:nvPr>
        </p:nvGraphicFramePr>
        <p:xfrm>
          <a:off x="3844548" y="1698625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75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240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392429" y="1829069"/>
            <a:ext cx="1551254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9597" y="1238399"/>
            <a:ext cx="1549903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8246" y="2432890"/>
            <a:ext cx="60039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98714" y="1830566"/>
            <a:ext cx="58511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16200000">
            <a:off x="3402981" y="2217387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3416147" y="2193020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394741" y="1450469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35127" y="1443563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40" name="Rectangle 39"/>
          <p:cNvSpPr/>
          <p:nvPr/>
        </p:nvSpPr>
        <p:spPr>
          <a:xfrm>
            <a:off x="1392429" y="2440299"/>
            <a:ext cx="1551254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4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8227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cancer detection: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160 positive examples of which 10 were </a:t>
                </a:r>
                <a:r>
                  <a:rPr lang="en-ZA" sz="1000" b="1" u="sng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1750 negative examples of which 600 were correctly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Accuracy: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150+600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160+1750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𝟑𝟗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150+10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𝟗𝟑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Interpretation: (High Recall): It’ll find almost all cancer cases and “treat” them; (Low </a:t>
                </a:r>
                <a:r>
                  <a:rPr lang="en-ZA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BUT it’ll also end up telling a lot of people who aren’t cancerous that they are… and possible “treat” them too…</a:t>
                </a: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822760"/>
              </a:xfrm>
              <a:prstGeom prst="rect">
                <a:avLst/>
              </a:prstGeom>
              <a:blipFill>
                <a:blip r:embed="rId3"/>
                <a:stretch>
                  <a:fillRect l="-1205" t="-1080" r="-329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27772"/>
              </p:ext>
            </p:extLst>
          </p:nvPr>
        </p:nvGraphicFramePr>
        <p:xfrm>
          <a:off x="3868072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 rot="16200000">
            <a:off x="3426505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439671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18265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58651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1387321" y="1827520"/>
            <a:ext cx="1623530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18938" y="1236850"/>
            <a:ext cx="1606762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7588" y="2431341"/>
            <a:ext cx="591348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8055" y="1829017"/>
            <a:ext cx="575549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9230" y="2438750"/>
            <a:ext cx="1417758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6273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Ideal Case: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High Precision – High Recall: Whenever it says it’s a positive it most likely is; and it will successfully locate (almost) all positive cases (few/none will slip through)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Non-Ideal Cases: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High Precision – Low Recall: </a:t>
            </a: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Whenever it says it’s a positive it most likely is; 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BUT it will locate very few (if any) positive </a:t>
            </a: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cases 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(many will </a:t>
            </a:r>
            <a:r>
              <a:rPr lang="en-ZA" sz="1000" spc="-55" dirty="0">
                <a:solidFill>
                  <a:srgbClr val="35444F"/>
                </a:solidFill>
                <a:latin typeface="Trebuchet MS"/>
                <a:cs typeface="Trebuchet MS"/>
              </a:rPr>
              <a:t>slip through</a:t>
            </a: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)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ZA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ZA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High Recall – Low Precision: It will locate (almost) all positive cases (few/none will slip through); BUT when it says it’s a positive, it will most likely not be one – we can’t trust it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Precision and Recall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360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b="1" spc="-40" dirty="0">
                <a:solidFill>
                  <a:srgbClr val="22373A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F1 Score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3263900" y="1756776"/>
            <a:ext cx="2438400" cy="14939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Classification With Logistic Regression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Model Representation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Obtaining the Decision Boundary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Cost Function Minimization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Multi-Class Classification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8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Model Evaluation For Classification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Accuracy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rgbClr val="35444F"/>
                </a:solidFill>
                <a:latin typeface="Trebuchet MS"/>
                <a:cs typeface="Trebuchet MS"/>
              </a:rPr>
              <a:t>Precision and Recall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800" spc="-55" dirty="0">
                <a:solidFill>
                  <a:schemeClr val="accent6"/>
                </a:solidFill>
                <a:latin typeface="Trebuchet MS"/>
                <a:cs typeface="Trebuchet MS"/>
              </a:rPr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5044875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4"/>
              <p:cNvSpPr txBox="1"/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With classification problems, we’re now trying to draw a line to </a:t>
                </a:r>
                <a:r>
                  <a:rPr lang="en-US" sz="1100" b="1" spc="-55" dirty="0" smtClean="0">
                    <a:solidFill>
                      <a:srgbClr val="35444F"/>
                    </a:solidFill>
                    <a:latin typeface="Trebuchet MS"/>
                  </a:rPr>
                  <a:t>SEPARATE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</a:rPr>
                  <a:t> the data nicely</a:t>
                </a: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1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E.g. 2 The problem of predicting the credit riskiness (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ZA" sz="1100" spc="-55" dirty="0">
                    <a:solidFill>
                      <a:srgbClr val="35444F"/>
                    </a:solidFill>
                    <a:latin typeface="Trebuchet MS"/>
                  </a:rPr>
                  <a:t>) of a person based on two features: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debt (R)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 and the </a:t>
                </a:r>
                <a:r>
                  <a:rPr lang="en-US" sz="11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amount of payment defaults (R) </a:t>
                </a:r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that a person has had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1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)</a:t>
                </a:r>
                <a:endParaRPr lang="en-US" sz="11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4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5" y="444324"/>
                <a:ext cx="5373015" cy="714298"/>
              </a:xfrm>
              <a:prstGeom prst="rect">
                <a:avLst/>
              </a:prstGeom>
              <a:blipFill>
                <a:blip r:embed="rId2"/>
                <a:stretch>
                  <a:fillRect l="-1249" t="-5983" r="-10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 txBox="1"/>
          <p:nvPr/>
        </p:nvSpPr>
        <p:spPr>
          <a:xfrm>
            <a:off x="329285" y="114129"/>
            <a:ext cx="48396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Classification With Logistic Regression</a:t>
            </a: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 With Logistic Regression</a:t>
            </a:r>
            <a:endParaRPr lang="en-US" sz="1400" kern="0" spc="-65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852462"/>
                  </p:ext>
                </p:extLst>
              </p:nvPr>
            </p:nvGraphicFramePr>
            <p:xfrm>
              <a:off x="2044700" y="1405101"/>
              <a:ext cx="2895600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13796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Amount of Debt (R)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Credit Risk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852462"/>
                  </p:ext>
                </p:extLst>
              </p:nvPr>
            </p:nvGraphicFramePr>
            <p:xfrm>
              <a:off x="2044700" y="1405101"/>
              <a:ext cx="2895600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25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4" t="-2703" r="-11200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90040" t="-2703" r="-398" b="-4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2273300" y="2700739"/>
            <a:ext cx="178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pc="-55" dirty="0">
                <a:solidFill>
                  <a:srgbClr val="35444F"/>
                </a:solidFill>
                <a:latin typeface="Trebuchet MS"/>
                <a:cs typeface="Trebuchet MS"/>
              </a:rPr>
              <a:t>Training set of </a:t>
            </a:r>
            <a:r>
              <a:rPr lang="en-US" sz="105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credit riskiness</a:t>
            </a:r>
            <a:endParaRPr lang="en-US" sz="105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495757"/>
                  </p:ext>
                </p:extLst>
              </p:nvPr>
            </p:nvGraphicFramePr>
            <p:xfrm>
              <a:off x="520699" y="1405100"/>
              <a:ext cx="4419601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962153473"/>
                        </a:ext>
                      </a:extLst>
                    </a:gridCol>
                    <a:gridCol w="1524001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13796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Amount of Debt (R)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No. of Defaults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1" kern="1200" spc="-55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000" b="1" i="1" kern="1200" spc="-55" smtClean="0">
                                      <a:solidFill>
                                        <a:srgbClr val="35444F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rebuchet M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Credit Risk (</a:t>
                          </a:r>
                          <a14:m>
                            <m:oMath xmlns:m="http://schemas.openxmlformats.org/officeDocument/2006/math">
                              <m:r>
                                <a:rPr lang="en-US" sz="1000" kern="1200" spc="-55" smtClean="0">
                                  <a:solidFill>
                                    <a:srgbClr val="35444F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rebuchet M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)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8150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1750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51549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13000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495757"/>
                  </p:ext>
                </p:extLst>
              </p:nvPr>
            </p:nvGraphicFramePr>
            <p:xfrm>
              <a:off x="520699" y="1405100"/>
              <a:ext cx="4419601" cy="1233919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19398373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962153473"/>
                        </a:ext>
                      </a:extLst>
                    </a:gridCol>
                    <a:gridCol w="1524001">
                      <a:extLst>
                        <a:ext uri="{9D8B030D-6E8A-4147-A177-3AD203B41FA5}">
                          <a16:colId xmlns:a16="http://schemas.microsoft.com/office/drawing/2014/main" val="334335571"/>
                        </a:ext>
                      </a:extLst>
                    </a:gridCol>
                  </a:tblGrid>
                  <a:tr h="2257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400" t="-2703" r="-190800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11062" t="-2703" r="-111062" b="-47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347" marR="73347" marT="36673" marB="3667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90800" t="-2703" r="-400" b="-4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8436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98000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8150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01371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549000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445579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215000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1750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06006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69000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2000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5672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950000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13000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1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146861"/>
                      </a:ext>
                    </a:extLst>
                  </a:tr>
                  <a:tr h="208073"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620" marR="7620" marT="0" marB="0" anchor="ctr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fontAlgn="b"/>
                          <a:r>
                            <a:rPr lang="en-US" sz="1000" kern="1200" spc="-55" dirty="0" smtClean="0">
                              <a:solidFill>
                                <a:srgbClr val="35444F"/>
                              </a:solidFill>
                              <a:latin typeface="Trebuchet MS"/>
                              <a:ea typeface="+mn-ea"/>
                              <a:cs typeface="Trebuchet MS"/>
                            </a:rPr>
                            <a:t>…</a:t>
                          </a:r>
                          <a:endParaRPr lang="en-US" sz="1000" kern="1200" spc="-55" dirty="0">
                            <a:solidFill>
                              <a:srgbClr val="35444F"/>
                            </a:solidFill>
                            <a:latin typeface="Trebuchet MS"/>
                            <a:ea typeface="+mn-ea"/>
                            <a:cs typeface="Trebuchet MS"/>
                          </a:endParaRPr>
                        </a:p>
                      </a:txBody>
                      <a:tcPr marL="73347" marR="73347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983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36653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34269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We’ve now got two numbers (precision and recall)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They give us a very good understanding of our classifier’s performance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BUT they are still TWO numbers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 need some way of combining the two numbers into one number</a:t>
                </a: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the credit-riskiness example: imagine we have three different hypotheses:</a:t>
                </a: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1000" b="1" dirty="0" smtClean="0">
                  <a:latin typeface="Trebuchet MS"/>
                </a:endParaRP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r>
                  <a:rPr lang="en-US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Sup>
                      <m:sSubSup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ZA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241300" indent="-22860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is the No of Defaults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</a:rPr>
                  <a:t>is the Total Debt Owed (R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</a:rPr>
                  <a:t>)</a:t>
                </a:r>
                <a:endParaRPr lang="en-ZA" sz="1000" spc="-55" dirty="0">
                  <a:solidFill>
                    <a:srgbClr val="35444F"/>
                  </a:solidFill>
                  <a:latin typeface="Trebuchet MS"/>
                </a:endParaRPr>
              </a:p>
              <a:p>
                <a:pPr marL="698500" lvl="1" indent="-228600">
                  <a:spcBef>
                    <a:spcPts val="90"/>
                  </a:spcBef>
                  <a:buFont typeface="+mj-lt"/>
                  <a:buAutoNum type="arabicPeriod"/>
                </a:pPr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How do these hypotheses compare??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One way: compute precision and recall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342693"/>
              </a:xfrm>
              <a:prstGeom prst="rect">
                <a:avLst/>
              </a:prstGeom>
              <a:blipFill>
                <a:blip r:embed="rId3"/>
                <a:stretch>
                  <a:fillRect l="-1095" t="-1302"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The Problem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02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332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get these results: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Which model is best? We need some way of combining the two numbers into one number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One possible way: taking the average??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The Problem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8514"/>
              </p:ext>
            </p:extLst>
          </p:nvPr>
        </p:nvGraphicFramePr>
        <p:xfrm>
          <a:off x="469984" y="760412"/>
          <a:ext cx="301752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099695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321728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31918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Approach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Precision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Recall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26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3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8328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get these results: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average doesn’t seem to be a good indicator for performance: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All these approaches appear to be almost exactly the same considering the average whereas: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1 is more balanced between precision and recall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2 simply says “Dig everywhere”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Algorithm 3 only finds one diamond and calls it a day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The Problem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38135"/>
              </p:ext>
            </p:extLst>
          </p:nvPr>
        </p:nvGraphicFramePr>
        <p:xfrm>
          <a:off x="469984" y="760412"/>
          <a:ext cx="402336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099695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321728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3191872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950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Approach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Precision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Recall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Average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6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3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3198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get these results: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 F1 score (</a:t>
            </a:r>
            <a:r>
              <a:rPr lang="en-US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a.k.a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the “harmonic mean” of precision and recall) provides a much more balanced measure: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Definition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9464"/>
              </p:ext>
            </p:extLst>
          </p:nvPr>
        </p:nvGraphicFramePr>
        <p:xfrm>
          <a:off x="469984" y="760412"/>
          <a:ext cx="402336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099695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321728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3191872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950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Approach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Precision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Recall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F1</a:t>
                      </a:r>
                      <a:r>
                        <a:rPr lang="en-US" sz="1000" kern="1200" spc="-55" baseline="0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Score</a:t>
                      </a:r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6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3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644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30300" y="2736415"/>
                <a:ext cx="263713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en-US" sz="11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  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en-US" sz="110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1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2736415"/>
                <a:ext cx="2637132" cy="416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56940" y="690497"/>
            <a:ext cx="1230842" cy="1613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26661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We get these results: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Does the F1 Score reflect what we see in precision and recall?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Algorithm 1 is more balanced between precision and recall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Algorithm 2 simply says “Dig everywhere”</a:t>
            </a:r>
          </a:p>
          <a:p>
            <a:pPr marL="1098550" lvl="2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Algorithm 3 only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“finds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one diamond and calls it a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day”</a:t>
            </a: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Characteristics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9984" y="760412"/>
          <a:ext cx="402336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099695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321728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3191872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3950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Approach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Precision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Recall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F1</a:t>
                      </a:r>
                      <a:r>
                        <a:rPr lang="en-US" sz="1000" kern="1200" spc="-55" baseline="0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Score</a:t>
                      </a:r>
                      <a:r>
                        <a:rPr lang="en-US" sz="1000" kern="1200" spc="-55" dirty="0" smtClean="0">
                          <a:solidFill>
                            <a:schemeClr val="bg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(%)</a:t>
                      </a:r>
                      <a:endParaRPr lang="en-US" sz="1000" kern="1200" spc="-55" dirty="0">
                        <a:solidFill>
                          <a:schemeClr val="bg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265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48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71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12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98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21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3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95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5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pc="-55" dirty="0" smtClean="0">
                          <a:solidFill>
                            <a:schemeClr val="tx1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chemeClr val="tx1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64468"/>
                  </a:ext>
                </a:extLst>
              </a:tr>
            </a:tbl>
          </a:graphicData>
        </a:graphic>
      </p:graphicFrame>
      <p:sp>
        <p:nvSpPr>
          <p:cNvPr id="2" name="L-Shape 1"/>
          <p:cNvSpPr/>
          <p:nvPr/>
        </p:nvSpPr>
        <p:spPr>
          <a:xfrm rot="18900000">
            <a:off x="4310884" y="2516180"/>
            <a:ext cx="251506" cy="126919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/>
          <p:cNvSpPr/>
          <p:nvPr/>
        </p:nvSpPr>
        <p:spPr>
          <a:xfrm rot="18900000">
            <a:off x="4310884" y="2701482"/>
            <a:ext cx="251506" cy="126919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>
            <a:off x="4310885" y="2872932"/>
            <a:ext cx="251506" cy="126919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6401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When precision is 1 or 100% AND recall is 1 or 100% </a:t>
            </a:r>
            <a:r>
              <a:rPr lang="en-US" sz="1000" spc="-55" dirty="0" smtClean="0">
                <a:solidFill>
                  <a:srgbClr val="35444F"/>
                </a:solidFill>
                <a:latin typeface="Century Gothic" panose="020B0502020202020204" pitchFamily="34" charset="0"/>
                <a:cs typeface="Trebuchet MS"/>
              </a:rPr>
              <a:t>→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F1 Score is 1 or 100%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In order to get a perfect F1 score, </a:t>
            </a:r>
            <a:r>
              <a:rPr lang="en-US" sz="1000" b="1" spc="-55" dirty="0">
                <a:solidFill>
                  <a:srgbClr val="35444F"/>
                </a:solidFill>
                <a:latin typeface="Trebuchet MS"/>
                <a:cs typeface="Trebuchet MS"/>
              </a:rPr>
              <a:t>BOTH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 the precision </a:t>
            </a:r>
            <a:r>
              <a:rPr lang="en-US" sz="1000" b="1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AND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recall have to be perfect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 smtClean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If either precision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is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0 OR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recall is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0 </a:t>
            </a:r>
            <a:r>
              <a:rPr lang="en-US" sz="1000" spc="-55" dirty="0" smtClean="0">
                <a:solidFill>
                  <a:srgbClr val="35444F"/>
                </a:solidFill>
                <a:latin typeface="Century Gothic" panose="020B0502020202020204" pitchFamily="34" charset="0"/>
                <a:cs typeface="Trebuchet MS"/>
              </a:rPr>
              <a:t>→ </a:t>
            </a:r>
            <a:r>
              <a:rPr lang="en-US" sz="1000" spc="-55" dirty="0">
                <a:solidFill>
                  <a:srgbClr val="35444F"/>
                </a:solidFill>
                <a:latin typeface="Trebuchet MS"/>
                <a:cs typeface="Trebuchet MS"/>
              </a:rPr>
              <a:t>F1 Score is 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0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If either the precision or recall suffers (regardless of whether or not the other is high), then the F1 score suffers accordingly too</a:t>
            </a:r>
          </a:p>
          <a:p>
            <a:pPr marL="6413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There’s no cheating the F1 score: having a very high precision/recall value while the other precision/recall value is very low will clearly reflect in the F1 score</a:t>
            </a: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sz="1000" spc="-55" dirty="0">
              <a:solidFill>
                <a:srgbClr val="35444F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F1 score </a:t>
            </a:r>
            <a:r>
              <a:rPr lang="en-US" sz="1000" spc="-55" dirty="0" err="1" smtClean="0">
                <a:solidFill>
                  <a:srgbClr val="35444F"/>
                </a:solidFill>
                <a:latin typeface="Trebuchet MS"/>
                <a:cs typeface="Trebuchet MS"/>
              </a:rPr>
              <a:t>favours</a:t>
            </a: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 more balanced precision and recall scores</a:t>
            </a: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F1 Score – Interpretation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174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49735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cat detection:</a:t>
                </a:r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275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positive examples of which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200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were </a:t>
                </a:r>
                <a:r>
                  <a:rPr lang="en-ZA" sz="1000" b="1" u="sng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260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negative examples of which 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20 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were </a:t>
                </a:r>
                <a:r>
                  <a:rPr lang="en-ZA" sz="1000" b="1" u="sng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12700">
                  <a:spcBef>
                    <a:spcPts val="90"/>
                  </a:spcBef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Precision:</a:t>
                </a: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𝟕𝟖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00" b="1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dirty="0" smtClean="0"/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F1 Score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78.9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27.3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78.9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ZA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27.3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𝟒𝟎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497350"/>
              </a:xfrm>
              <a:prstGeom prst="rect">
                <a:avLst/>
              </a:prstGeom>
              <a:blipFill>
                <a:blip r:embed="rId3"/>
                <a:stretch>
                  <a:fillRect l="-1205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F1 Score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44548" y="1698625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75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240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 rot="16200000">
            <a:off x="3402981" y="2217387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3416147" y="2193020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394741" y="1450469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35127" y="1443563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00943" y="2472404"/>
            <a:ext cx="405557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11368" y="2453989"/>
            <a:ext cx="182393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/>
              <p:cNvSpPr txBox="1"/>
              <p:nvPr/>
            </p:nvSpPr>
            <p:spPr>
              <a:xfrm>
                <a:off x="203369" y="417921"/>
                <a:ext cx="5562431" cy="250216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US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E.g. For cancer detection: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160 positive examples of which 10 were </a:t>
                </a:r>
                <a:r>
                  <a:rPr lang="en-ZA" sz="1000" b="1" u="sng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IN</a:t>
                </a:r>
                <a:r>
                  <a:rPr lang="en-ZA" sz="1000" spc="-55" dirty="0" err="1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correctly</a:t>
                </a: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1750 negative examples of which 600 were correctly predicted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Precision</a:t>
                </a: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m:rPr>
                            <m:nor/>
                          </m:rPr>
                          <a:rPr lang="en-ZA" sz="105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115</m:t>
                        </m:r>
                        <m:r>
                          <m:rPr>
                            <m:nor/>
                          </m:rPr>
                          <a:rPr lang="en-US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5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50" spc="-55" dirty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Recall: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m:rPr>
                            <m:nor/>
                          </m:rPr>
                          <a:rPr lang="en-ZA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150+10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𝟗𝟑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ZA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r>
                  <a:rPr lang="en-ZA" sz="1000" spc="-55" dirty="0" smtClean="0">
                    <a:solidFill>
                      <a:srgbClr val="35444F"/>
                    </a:solidFill>
                    <a:latin typeface="Trebuchet MS"/>
                    <a:cs typeface="Trebuchet MS"/>
                  </a:rPr>
                  <a:t>F1 Score:</a:t>
                </a:r>
              </a:p>
              <a:p>
                <a:pPr marL="641350" lvl="1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11.5</m:t>
                        </m:r>
                        <m:r>
                          <a:rPr lang="en-US" sz="1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93.8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11.5 </m:t>
                        </m:r>
                        <m:r>
                          <m:rPr>
                            <m:nor/>
                          </m:rPr>
                          <a:rPr lang="en-ZA" sz="1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93.8</m:t>
                        </m:r>
                      </m:den>
                    </m:f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ZA" sz="1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000" spc="-55" dirty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  <a:p>
                <a:pPr marL="184150" indent="-171450">
                  <a:spcBef>
                    <a:spcPts val="90"/>
                  </a:spcBef>
                  <a:buFont typeface="Arial" panose="020B0604020202020204" pitchFamily="34" charset="0"/>
                  <a:buChar char="•"/>
                </a:pPr>
                <a:endParaRPr lang="en-ZA" sz="1000" spc="-55" dirty="0" smtClean="0">
                  <a:solidFill>
                    <a:srgbClr val="35444F"/>
                  </a:solidFill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9" y="417921"/>
                <a:ext cx="5562431" cy="2502160"/>
              </a:xfrm>
              <a:prstGeom prst="rect">
                <a:avLst/>
              </a:prstGeom>
              <a:blipFill>
                <a:blip r:embed="rId3"/>
                <a:stretch>
                  <a:fillRect l="-1205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>
                <a:solidFill>
                  <a:srgbClr val="EF6C00"/>
                </a:solidFill>
                <a:latin typeface="Trebuchet MS"/>
                <a:cs typeface="Trebuchet MS"/>
              </a:rPr>
              <a:t>F1 Score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68072" y="1756394"/>
          <a:ext cx="1676400" cy="1001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930141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3273423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1081608179"/>
                    </a:ext>
                  </a:extLst>
                </a:gridCol>
              </a:tblGrid>
              <a:tr h="4593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420170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9530332"/>
                  </a:ext>
                </a:extLst>
              </a:tr>
              <a:tr h="4091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1150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kern="1200" spc="-55" dirty="0" smtClean="0">
                          <a:solidFill>
                            <a:srgbClr val="35444F"/>
                          </a:solidFill>
                          <a:latin typeface="Trebuchet MS"/>
                          <a:ea typeface="+mn-ea"/>
                          <a:cs typeface="Trebuchet MS"/>
                        </a:rPr>
                        <a:t>600</a:t>
                      </a:r>
                      <a:endParaRPr lang="en-US" sz="1000" kern="1200" spc="-55" dirty="0">
                        <a:solidFill>
                          <a:srgbClr val="35444F"/>
                        </a:solidFill>
                        <a:latin typeface="Trebuchet MS"/>
                        <a:ea typeface="+mn-ea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8710135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 rot="16200000">
            <a:off x="3426505" y="2275156"/>
            <a:ext cx="614680" cy="193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439671" y="2250789"/>
            <a:ext cx="58317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>
                <a:solidFill>
                  <a:srgbClr val="35444F"/>
                </a:solidFill>
                <a:latin typeface="Trebuchet MS"/>
                <a:cs typeface="Trebuchet MS"/>
              </a:rPr>
              <a:t>actually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18265" y="1508238"/>
            <a:ext cx="787399" cy="218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58651" y="1501332"/>
            <a:ext cx="71077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4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predicted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800943" y="2472404"/>
            <a:ext cx="405557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1368" y="2453989"/>
            <a:ext cx="1823931" cy="355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 txBox="1"/>
          <p:nvPr/>
        </p:nvSpPr>
        <p:spPr>
          <a:xfrm>
            <a:off x="203369" y="417921"/>
            <a:ext cx="5562431" cy="1127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In general, if we have a number of different approaches e.g. different features that we want to compare, we: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Train each of the approaches on the Train set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Compute the accuracy, precision, recall and F1 score on the CV set: pick the one with the highest F1 score</a:t>
            </a:r>
          </a:p>
          <a:p>
            <a:pPr marL="698500" lvl="1" indent="-228600">
              <a:spcBef>
                <a:spcPts val="90"/>
              </a:spcBef>
              <a:buFont typeface="+mj-lt"/>
              <a:buAutoNum type="arabicPeriod"/>
            </a:pPr>
            <a:r>
              <a:rPr lang="en-US" sz="1000" spc="-55" dirty="0" smtClean="0">
                <a:solidFill>
                  <a:srgbClr val="35444F"/>
                </a:solidFill>
                <a:latin typeface="Trebuchet MS"/>
                <a:cs typeface="Trebuchet MS"/>
              </a:rPr>
              <a:t>Compute the accuracy, precision, recall and F1 score on the Test set: quote this as the final performance of the approach</a:t>
            </a: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 rot="16200000">
            <a:off x="-1375797" y="1386676"/>
            <a:ext cx="290639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700" b="1" i="0">
                <a:solidFill>
                  <a:srgbClr val="EF6C00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r">
              <a:spcBef>
                <a:spcPts val="120"/>
              </a:spcBef>
            </a:pPr>
            <a:r>
              <a:rPr lang="en-US" sz="1400" kern="0" spc="-55" dirty="0">
                <a:solidFill>
                  <a:schemeClr val="bg1">
                    <a:lumMod val="65000"/>
                  </a:schemeClr>
                </a:solidFill>
              </a:rPr>
              <a:t>Model Evaluation For </a:t>
            </a:r>
            <a:r>
              <a:rPr lang="en-US" sz="1400" kern="0" spc="-55" dirty="0" smtClean="0">
                <a:solidFill>
                  <a:schemeClr val="bg1">
                    <a:lumMod val="65000"/>
                  </a:schemeClr>
                </a:solidFill>
              </a:rPr>
              <a:t>Classification</a:t>
            </a:r>
            <a:endParaRPr lang="en-US" sz="1400" kern="0" spc="-5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329285" y="114129"/>
            <a:ext cx="529681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400" dirty="0" smtClean="0">
                <a:solidFill>
                  <a:srgbClr val="EF6C00"/>
                </a:solidFill>
                <a:latin typeface="Trebuchet MS"/>
                <a:cs typeface="Trebuchet MS"/>
              </a:rPr>
              <a:t>Model Evaluation For Classification</a:t>
            </a:r>
            <a:endParaRPr lang="en-US" sz="1400" dirty="0">
              <a:solidFill>
                <a:srgbClr val="EF6C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4345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210231"/>
            <a:ext cx="4206596" cy="4610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ZA" sz="1400" b="1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THE END</a:t>
            </a:r>
            <a:endParaRPr lang="en-US" sz="1400" b="1" spc="-4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40" dirty="0" smtClean="0">
                <a:solidFill>
                  <a:srgbClr val="22373A"/>
                </a:solidFill>
                <a:latin typeface="Trebuchet MS"/>
                <a:cs typeface="Trebuchet MS"/>
              </a:rPr>
              <a:t>Of Logistic Regression Part 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6004" y="1668649"/>
            <a:ext cx="3048635" cy="0"/>
          </a:xfrm>
          <a:custGeom>
            <a:avLst/>
            <a:gdLst/>
            <a:ahLst/>
            <a:cxnLst/>
            <a:rect l="l" t="t" r="r" b="b"/>
            <a:pathLst>
              <a:path w="3048635">
                <a:moveTo>
                  <a:pt x="0" y="0"/>
                </a:moveTo>
                <a:lnTo>
                  <a:pt x="3048038" y="0"/>
                </a:lnTo>
              </a:path>
            </a:pathLst>
          </a:custGeom>
          <a:ln w="5060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6004" y="166864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5">
                <a:moveTo>
                  <a:pt x="0" y="0"/>
                </a:moveTo>
                <a:lnTo>
                  <a:pt x="1244963" y="0"/>
                </a:lnTo>
              </a:path>
            </a:pathLst>
          </a:custGeom>
          <a:ln w="5060">
            <a:solidFill>
              <a:srgbClr val="EB8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9930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65346</TotalTime>
  <Words>5904</Words>
  <Application>Microsoft Office PowerPoint</Application>
  <PresentationFormat>Custom</PresentationFormat>
  <Paragraphs>1763</Paragraphs>
  <Slides>100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Cambria Math</vt:lpstr>
      <vt:lpstr>Century Gothic</vt:lpstr>
      <vt:lpstr>Courier New</vt:lpstr>
      <vt:lpstr>Lucida Sans</vt:lpstr>
      <vt:lpstr>Times New Roman</vt:lpstr>
      <vt:lpstr>Trebuchet MS</vt:lpstr>
      <vt:lpstr>Verdana</vt:lpstr>
      <vt:lpstr>Office Theme</vt:lpstr>
      <vt:lpstr>PowerPoint Presentation</vt:lpstr>
      <vt:lpstr>Content</vt:lpstr>
      <vt:lpstr>Content –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Sessie 1 - Inleiding &amp; Regressie</dc:title>
  <dc:creator>Wouter Gevaert</dc:creator>
  <cp:lastModifiedBy>MGA-DELL7567</cp:lastModifiedBy>
  <cp:revision>765</cp:revision>
  <dcterms:created xsi:type="dcterms:W3CDTF">2018-06-06T17:58:58Z</dcterms:created>
  <dcterms:modified xsi:type="dcterms:W3CDTF">2019-04-22T20:58:47Z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2018-06-06T00:00:00Z</vt:filetime>
  </property>
</Properties>
</file>