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96" r:id="rId3"/>
    <p:sldId id="497" r:id="rId4"/>
    <p:sldId id="288" r:id="rId5"/>
    <p:sldId id="345" r:id="rId6"/>
    <p:sldId id="651" r:id="rId7"/>
    <p:sldId id="649" r:id="rId8"/>
    <p:sldId id="652" r:id="rId9"/>
    <p:sldId id="653" r:id="rId10"/>
    <p:sldId id="648" r:id="rId11"/>
    <p:sldId id="654" r:id="rId12"/>
    <p:sldId id="660" r:id="rId13"/>
    <p:sldId id="658" r:id="rId14"/>
    <p:sldId id="655" r:id="rId15"/>
    <p:sldId id="656" r:id="rId16"/>
    <p:sldId id="661" r:id="rId17"/>
    <p:sldId id="662" r:id="rId18"/>
    <p:sldId id="657" r:id="rId19"/>
    <p:sldId id="663" r:id="rId20"/>
    <p:sldId id="666" r:id="rId21"/>
    <p:sldId id="667" r:id="rId22"/>
    <p:sldId id="671" r:id="rId23"/>
    <p:sldId id="672" r:id="rId24"/>
    <p:sldId id="669" r:id="rId25"/>
    <p:sldId id="673" r:id="rId26"/>
    <p:sldId id="674" r:id="rId27"/>
    <p:sldId id="675" r:id="rId28"/>
    <p:sldId id="676" r:id="rId29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73E"/>
    <a:srgbClr val="AC8260"/>
    <a:srgbClr val="0DB315"/>
    <a:srgbClr val="24E3E8"/>
    <a:srgbClr val="FF00FF"/>
    <a:srgbClr val="DC30B7"/>
    <a:srgbClr val="FFBDFF"/>
    <a:srgbClr val="0000CC"/>
    <a:srgbClr val="F2DCDB"/>
    <a:srgbClr val="B5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9" autoAdjust="0"/>
    <p:restoredTop sz="94090" autoAdjust="0"/>
  </p:normalViewPr>
  <p:slideViewPr>
    <p:cSldViewPr>
      <p:cViewPr varScale="1">
        <p:scale>
          <a:sx n="153" d="100"/>
          <a:sy n="153" d="100"/>
        </p:scale>
        <p:origin x="1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31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1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2.png"/><Relationship Id="rId16" Type="http://schemas.openxmlformats.org/officeDocument/2006/relationships/image" Target="../media/image5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4.png"/><Relationship Id="rId9" Type="http://schemas.openxmlformats.org/officeDocument/2006/relationships/image" Target="../media/image31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31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8.png"/><Relationship Id="rId3" Type="http://schemas.openxmlformats.org/officeDocument/2006/relationships/image" Target="../media/image24.png"/><Relationship Id="rId7" Type="http://schemas.openxmlformats.org/officeDocument/2006/relationships/image" Target="../media/image75.png"/><Relationship Id="rId12" Type="http://schemas.openxmlformats.org/officeDocument/2006/relationships/image" Target="../media/image6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77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77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71.png"/><Relationship Id="rId12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30690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 Part </a:t>
            </a:r>
            <a:r>
              <a:rPr lang="en-US" sz="2050" b="1" spc="-6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Practical Issues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Polynomial Degree?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Polynomial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Size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45980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250780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split the data into Train-CV-Test sets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each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polynomial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of 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we’re comparing: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train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on the Train set e.g.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Training gives us the best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on the Train set (that minimizes the cost)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(same) Train set 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training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CV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CV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plot these values on a graph (we’ll see it later)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Pick the model with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that produces the best (lowest)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Compute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error of this model on the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which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is taken as the generalization performance of the selected model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2507802"/>
              </a:xfrm>
              <a:prstGeom prst="rect">
                <a:avLst/>
              </a:prstGeom>
              <a:blipFill>
                <a:blip r:embed="rId3"/>
                <a:stretch>
                  <a:fillRect l="-1168" t="-1214" b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Polynomial Degree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164989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17922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→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→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  …</a:t>
                </a: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gets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Compute the error of this model on the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sup>
                    </m:s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which is taken as the generalization performance of the selected model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1792286"/>
              </a:xfrm>
              <a:prstGeom prst="rect">
                <a:avLst/>
              </a:prstGeom>
              <a:blipFill>
                <a:blip r:embed="rId3"/>
                <a:stretch>
                  <a:fillRect l="-1285" t="-1701" r="-23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Polynomial Degree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337245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plot of the two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versus the parameter we’re optimizing i.e.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  <a:blipFill>
                <a:blip r:embed="rId3"/>
                <a:stretch>
                  <a:fillRect l="-1168" t="-17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Polynomial Degree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05" y="2012758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813" y="2234682"/>
            <a:ext cx="621579" cy="40597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748" y="2188417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41459" y="2559613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417151" y="2130957"/>
            <a:ext cx="722557" cy="60653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349687" y="2999228"/>
                <a:ext cx="76270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1</a:t>
                </a:r>
                <a:endParaRPr lang="en-US" sz="16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7" y="2999228"/>
                <a:ext cx="762709" cy="23083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03838" y="2171001"/>
            <a:ext cx="879358" cy="514350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76500" y="1149306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816" y="2022735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7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8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67638" y="2203343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5068938" y="2584994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752333" y="2253566"/>
            <a:ext cx="639085" cy="417409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4680611" y="2126026"/>
            <a:ext cx="793555" cy="55335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1" name="Group 110"/>
          <p:cNvGrpSpPr/>
          <p:nvPr/>
        </p:nvGrpSpPr>
        <p:grpSpPr>
          <a:xfrm>
            <a:off x="4691073" y="2188092"/>
            <a:ext cx="904125" cy="528837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4640284" y="2947327"/>
                <a:ext cx="76270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4</a:t>
                </a:r>
                <a:endParaRPr lang="en-US" sz="1600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84" y="2947327"/>
                <a:ext cx="762709" cy="2308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760140" y="1102018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3134229" y="2920816"/>
                <a:ext cx="319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29" y="2920816"/>
                <a:ext cx="3193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V="1">
            <a:off x="1860476" y="1317066"/>
            <a:ext cx="2112689" cy="154040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500" h="3071228">
                <a:moveTo>
                  <a:pt x="0" y="3071228"/>
                </a:moveTo>
                <a:cubicBezTo>
                  <a:pt x="222005" y="2777746"/>
                  <a:pt x="299620" y="1729670"/>
                  <a:pt x="635912" y="1283471"/>
                </a:cubicBezTo>
                <a:cubicBezTo>
                  <a:pt x="972204" y="837272"/>
                  <a:pt x="1404139" y="582259"/>
                  <a:pt x="2017752" y="394034"/>
                </a:cubicBezTo>
                <a:cubicBezTo>
                  <a:pt x="2631365" y="205809"/>
                  <a:pt x="3384297" y="219795"/>
                  <a:pt x="4317588" y="154123"/>
                </a:cubicBezTo>
                <a:cubicBezTo>
                  <a:pt x="5250879" y="88451"/>
                  <a:pt x="7100555" y="44687"/>
                  <a:pt x="7617500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/>
              <p:cNvSpPr/>
              <p:nvPr/>
            </p:nvSpPr>
            <p:spPr>
              <a:xfrm>
                <a:off x="366591" y="1838879"/>
                <a:ext cx="93557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1" y="1838879"/>
                <a:ext cx="935577" cy="200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4505657" y="1761016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57" y="1761016"/>
                <a:ext cx="1294200" cy="3254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33582" y="2569220"/>
                <a:ext cx="539443" cy="252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82" y="2569220"/>
                <a:ext cx="539443" cy="252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760048" y="1193955"/>
                <a:ext cx="393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48" y="1193955"/>
                <a:ext cx="393569" cy="246221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280328" y="2942721"/>
            <a:ext cx="844141" cy="352945"/>
            <a:chOff x="2025192" y="2942721"/>
            <a:chExt cx="844141" cy="352945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025192" y="3049445"/>
              <a:ext cx="8441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(“just right”)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 flipV="1">
            <a:off x="2702398" y="1915935"/>
            <a:ext cx="0" cy="100244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 flipV="1">
            <a:off x="1925678" y="1244156"/>
            <a:ext cx="1892333" cy="125268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2986" h="2497575">
                <a:moveTo>
                  <a:pt x="0" y="2497575"/>
                </a:moveTo>
                <a:cubicBezTo>
                  <a:pt x="222005" y="2204093"/>
                  <a:pt x="830012" y="943551"/>
                  <a:pt x="1366643" y="530096"/>
                </a:cubicBezTo>
                <a:cubicBezTo>
                  <a:pt x="1903274" y="116641"/>
                  <a:pt x="2577947" y="-57905"/>
                  <a:pt x="3219785" y="16843"/>
                </a:cubicBezTo>
                <a:cubicBezTo>
                  <a:pt x="3861623" y="91591"/>
                  <a:pt x="4617140" y="579450"/>
                  <a:pt x="5217674" y="978587"/>
                </a:cubicBezTo>
                <a:cubicBezTo>
                  <a:pt x="5818208" y="1377724"/>
                  <a:pt x="6594298" y="2008044"/>
                  <a:pt x="6822986" y="2411665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0190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72" grpId="0" animBg="1"/>
      <p:bldP spid="38" grpId="0"/>
      <p:bldP spid="40" grpId="0"/>
      <p:bldP spid="1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5" y="412061"/>
                <a:ext cx="2307006" cy="4585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Bias: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both errors are large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7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412061"/>
                <a:ext cx="2307006" cy="458523"/>
              </a:xfrm>
              <a:prstGeom prst="rect">
                <a:avLst/>
              </a:prstGeom>
              <a:blipFill>
                <a:blip r:embed="rId3"/>
                <a:stretch>
                  <a:fillRect l="-264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Polynomial Degree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05" y="2012758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813" y="2234682"/>
            <a:ext cx="621579" cy="40597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748" y="2188417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41459" y="2559613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417151" y="2130957"/>
            <a:ext cx="722557" cy="60653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8937" y="2999228"/>
            <a:ext cx="746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degree d = 1</a:t>
            </a:r>
            <a:endParaRPr lang="en-US" sz="16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403838" y="2171001"/>
            <a:ext cx="879358" cy="514350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76500" y="1149306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816" y="2022735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6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7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67638" y="2203343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5068938" y="2584994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752333" y="2253566"/>
            <a:ext cx="639085" cy="417409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4680611" y="2126026"/>
            <a:ext cx="793555" cy="55335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1" name="Group 110"/>
          <p:cNvGrpSpPr/>
          <p:nvPr/>
        </p:nvGrpSpPr>
        <p:grpSpPr>
          <a:xfrm>
            <a:off x="4691073" y="2188092"/>
            <a:ext cx="904125" cy="528837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4709534" y="2947327"/>
            <a:ext cx="746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degree d = 4</a:t>
            </a:r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760140" y="1102018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V="1">
            <a:off x="1860476" y="1317066"/>
            <a:ext cx="2112689" cy="154040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500" h="3071228">
                <a:moveTo>
                  <a:pt x="0" y="3071228"/>
                </a:moveTo>
                <a:cubicBezTo>
                  <a:pt x="222005" y="2777746"/>
                  <a:pt x="299620" y="1729670"/>
                  <a:pt x="635912" y="1283471"/>
                </a:cubicBezTo>
                <a:cubicBezTo>
                  <a:pt x="972204" y="837272"/>
                  <a:pt x="1404139" y="582259"/>
                  <a:pt x="2017752" y="394034"/>
                </a:cubicBezTo>
                <a:cubicBezTo>
                  <a:pt x="2631365" y="205809"/>
                  <a:pt x="3384297" y="219795"/>
                  <a:pt x="4317588" y="154123"/>
                </a:cubicBezTo>
                <a:cubicBezTo>
                  <a:pt x="5250879" y="88451"/>
                  <a:pt x="7100555" y="44687"/>
                  <a:pt x="7617500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3" name="Freeform 172"/>
          <p:cNvSpPr/>
          <p:nvPr/>
        </p:nvSpPr>
        <p:spPr>
          <a:xfrm flipV="1">
            <a:off x="1925678" y="1244156"/>
            <a:ext cx="1892333" cy="125268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2986" h="2497575">
                <a:moveTo>
                  <a:pt x="0" y="2497575"/>
                </a:moveTo>
                <a:cubicBezTo>
                  <a:pt x="222005" y="2204093"/>
                  <a:pt x="830012" y="943551"/>
                  <a:pt x="1366643" y="530096"/>
                </a:cubicBezTo>
                <a:cubicBezTo>
                  <a:pt x="1903274" y="116641"/>
                  <a:pt x="2577947" y="-57905"/>
                  <a:pt x="3219785" y="16843"/>
                </a:cubicBezTo>
                <a:cubicBezTo>
                  <a:pt x="3861623" y="91591"/>
                  <a:pt x="4617140" y="579450"/>
                  <a:pt x="5217674" y="978587"/>
                </a:cubicBezTo>
                <a:cubicBezTo>
                  <a:pt x="5818208" y="1377724"/>
                  <a:pt x="6594298" y="2008044"/>
                  <a:pt x="6822986" y="2411665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/>
              <p:cNvSpPr/>
              <p:nvPr/>
            </p:nvSpPr>
            <p:spPr>
              <a:xfrm>
                <a:off x="366591" y="1838879"/>
                <a:ext cx="93557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4" name="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1" y="1838879"/>
                <a:ext cx="935577" cy="2000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4505657" y="1761016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57" y="1761016"/>
                <a:ext cx="1294200" cy="325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33582" y="2569220"/>
                <a:ext cx="539443" cy="252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82" y="2569220"/>
                <a:ext cx="539443" cy="2520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>
            <a:endCxn id="173" idx="0"/>
          </p:cNvCxnSpPr>
          <p:nvPr/>
        </p:nvCxnSpPr>
        <p:spPr>
          <a:xfrm flipV="1">
            <a:off x="1911253" y="1244156"/>
            <a:ext cx="14425" cy="167422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679778" y="2942721"/>
            <a:ext cx="462947" cy="352945"/>
            <a:chOff x="2215788" y="2942721"/>
            <a:chExt cx="462947" cy="352945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2215788" y="3049445"/>
              <a:ext cx="4629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(bias)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45210" y="2942721"/>
            <a:ext cx="696024" cy="352945"/>
            <a:chOff x="2099251" y="2942721"/>
            <a:chExt cx="696024" cy="352945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2099251" y="3049445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(variance)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 flipV="1">
            <a:off x="3777229" y="1244155"/>
            <a:ext cx="14425" cy="167422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849330" y="1023277"/>
                <a:ext cx="885371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ZA" sz="1000" b="1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(both large)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30" y="1023277"/>
                <a:ext cx="885371" cy="405945"/>
              </a:xfrm>
              <a:prstGeom prst="rect">
                <a:avLst/>
              </a:prstGeom>
              <a:blipFill>
                <a:blip r:embed="rId1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3546390" y="1761220"/>
                <a:ext cx="907171" cy="565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ZA" sz="1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90" y="1761220"/>
                <a:ext cx="907171" cy="5656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554843" y="376730"/>
                <a:ext cx="1934122" cy="591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Variance: </a:t>
                </a: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ZA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sz="1000" dirty="0">
                    <a:solidFill>
                      <a:prstClr val="black"/>
                    </a:solidFill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large so 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ZA" sz="1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43" y="376730"/>
                <a:ext cx="1934122" cy="591316"/>
              </a:xfrm>
              <a:prstGeom prst="rect">
                <a:avLst/>
              </a:prstGeom>
              <a:blipFill>
                <a:blip r:embed="rId1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3760048" y="1193955"/>
                <a:ext cx="393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48" y="1193955"/>
                <a:ext cx="393569" cy="246221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/>
          <p:cNvGrpSpPr/>
          <p:nvPr/>
        </p:nvGrpSpPr>
        <p:grpSpPr>
          <a:xfrm>
            <a:off x="2280328" y="2942721"/>
            <a:ext cx="844141" cy="352945"/>
            <a:chOff x="2025192" y="2942721"/>
            <a:chExt cx="844141" cy="352945"/>
          </a:xfrm>
        </p:grpSpPr>
        <p:cxnSp>
          <p:nvCxnSpPr>
            <p:cNvPr id="145" name="Straight Arrow Connector 144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2025192" y="3049445"/>
              <a:ext cx="8441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(“just right”)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3134229" y="2920816"/>
                <a:ext cx="31931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29" y="2920816"/>
                <a:ext cx="31931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3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142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Practical Issues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How Much to Regularize?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Polynomial 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Size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44856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21624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We’re using a high-order polynomial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split the data into Train-CV-Test sets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range of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values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that we’re comparing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0, 0.02, 0.04, 0.08 … 5.12, 10.24: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train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regularized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on the Train set e.g.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Training gives us the best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on the Train set (that minimizes the cost)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(same) Train set 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training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CV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CV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plot these values on a graph (we’ll see it later)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Pick the model with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produces the best (lowest)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Compute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error of this model on the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which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is taken as the generalization performance of the selected model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2162451"/>
              </a:xfrm>
              <a:prstGeom prst="rect">
                <a:avLst/>
              </a:prstGeom>
              <a:blipFill>
                <a:blip r:embed="rId3"/>
                <a:stretch>
                  <a:fillRect l="-1168" t="-1127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to Regularize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343385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251626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</a:t>
                </a: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      →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0.02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→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  …</a:t>
                </a:r>
              </a:p>
              <a:p>
                <a:pPr marL="241300" lvl="0" indent="-228600">
                  <a:spcBef>
                    <a:spcPts val="90"/>
                  </a:spcBef>
                  <a:buFont typeface="+mj-lt"/>
                  <a:buAutoNum type="arabicPeriod" startAt="6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→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    …</a:t>
                </a: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0.24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lim>
                    </m:limLow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   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→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Century Gothic" panose="020B0502020202020204" pitchFamily="34" charset="0"/>
                    <a:cs typeface="Trebuchet MS"/>
                  </a:rPr>
                  <a:t>    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plot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 startAt="10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0.64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gets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Compute the error of this model on the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sup>
                    </m:s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which is taken as the generalization performance of the selected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model</a:t>
                </a: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Generally good idea to increase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by doubling/tripling it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everytime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2516266"/>
              </a:xfrm>
              <a:prstGeom prst="rect">
                <a:avLst/>
              </a:prstGeom>
              <a:blipFill>
                <a:blip r:embed="rId3"/>
                <a:stretch>
                  <a:fillRect l="-1285" t="-1211" r="-234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to Regularize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370399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7358"/>
                <a:ext cx="5219947" cy="171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plot of the two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versus the parameter we’re optimizing i.e.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7358"/>
                <a:ext cx="5219947" cy="171265"/>
              </a:xfrm>
              <a:prstGeom prst="rect">
                <a:avLst/>
              </a:prstGeom>
              <a:blipFill>
                <a:blip r:embed="rId3"/>
                <a:stretch>
                  <a:fillRect l="-1168" t="-17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How Much to Regularize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31781" y="1726170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85389" y="1948094"/>
            <a:ext cx="621579" cy="40597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87324" y="1901829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4951035" y="2273025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4627136" y="2084944"/>
            <a:ext cx="78972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3866386" y="2611801"/>
                <a:ext cx="1788918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69900" lvl="1" algn="ctr">
                  <a:spcBef>
                    <a:spcPts val="90"/>
                  </a:spcBef>
                </a:pP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ZA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(very large)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386" y="2611801"/>
                <a:ext cx="1788918" cy="246221"/>
              </a:xfrm>
              <a:prstGeom prst="rect">
                <a:avLst/>
              </a:prstGeom>
              <a:blipFill>
                <a:blip r:embed="rId6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613414" y="1884413"/>
            <a:ext cx="879358" cy="514350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252149" y="734891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-42222" y="1637593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7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8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5600" y="1818201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606900" y="2199852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0295" y="1868424"/>
            <a:ext cx="639085" cy="417409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218573" y="1740884"/>
            <a:ext cx="793555" cy="55335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1" name="Group 110"/>
          <p:cNvGrpSpPr/>
          <p:nvPr/>
        </p:nvGrpSpPr>
        <p:grpSpPr>
          <a:xfrm>
            <a:off x="229035" y="1802950"/>
            <a:ext cx="904125" cy="528837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60140" y="1102018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3332174" y="2901443"/>
                <a:ext cx="3027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74" y="2901443"/>
                <a:ext cx="30271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H="1" flipV="1">
            <a:off x="1860476" y="1317066"/>
            <a:ext cx="2112689" cy="154040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149630 w 7617500"/>
              <a:gd name="connsiteY2" fmla="*/ 940968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79871 w 7617500"/>
              <a:gd name="connsiteY1" fmla="*/ 2024869 h 3071228"/>
              <a:gd name="connsiteX2" fmla="*/ 2149630 w 7617500"/>
              <a:gd name="connsiteY2" fmla="*/ 940968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79871 w 7617500"/>
              <a:gd name="connsiteY1" fmla="*/ 2024869 h 3071228"/>
              <a:gd name="connsiteX2" fmla="*/ 2149630 w 7617500"/>
              <a:gd name="connsiteY2" fmla="*/ 1147587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500" h="3071228">
                <a:moveTo>
                  <a:pt x="0" y="3071228"/>
                </a:moveTo>
                <a:cubicBezTo>
                  <a:pt x="222005" y="2777746"/>
                  <a:pt x="321599" y="2345476"/>
                  <a:pt x="679871" y="2024869"/>
                </a:cubicBezTo>
                <a:cubicBezTo>
                  <a:pt x="1038143" y="1704262"/>
                  <a:pt x="1543344" y="1408736"/>
                  <a:pt x="2149630" y="1147587"/>
                </a:cubicBezTo>
                <a:cubicBezTo>
                  <a:pt x="2755916" y="886438"/>
                  <a:pt x="3406276" y="649239"/>
                  <a:pt x="4317588" y="457975"/>
                </a:cubicBezTo>
                <a:cubicBezTo>
                  <a:pt x="5228900" y="266711"/>
                  <a:pt x="7100555" y="44687"/>
                  <a:pt x="7617500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3" name="Freeform 172"/>
          <p:cNvSpPr/>
          <p:nvPr/>
        </p:nvSpPr>
        <p:spPr>
          <a:xfrm flipH="1" flipV="1">
            <a:off x="1889566" y="1274635"/>
            <a:ext cx="2014253" cy="1080627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647148"/>
              <a:gd name="connsiteY0" fmla="*/ 2300475 h 2300475"/>
              <a:gd name="connsiteX1" fmla="*/ 3322836 w 6647148"/>
              <a:gd name="connsiteY1" fmla="*/ 187146 h 2300475"/>
              <a:gd name="connsiteX2" fmla="*/ 4560547 w 6647148"/>
              <a:gd name="connsiteY2" fmla="*/ 184364 h 2300475"/>
              <a:gd name="connsiteX3" fmla="*/ 5635288 w 6647148"/>
              <a:gd name="connsiteY3" fmla="*/ 890872 h 2300475"/>
              <a:gd name="connsiteX4" fmla="*/ 6647148 w 6647148"/>
              <a:gd name="connsiteY4" fmla="*/ 2251027 h 2300475"/>
              <a:gd name="connsiteX0" fmla="*/ 0 w 6647148"/>
              <a:gd name="connsiteY0" fmla="*/ 2229606 h 2229606"/>
              <a:gd name="connsiteX1" fmla="*/ 2289791 w 6647148"/>
              <a:gd name="connsiteY1" fmla="*/ 225664 h 2229606"/>
              <a:gd name="connsiteX2" fmla="*/ 4560547 w 6647148"/>
              <a:gd name="connsiteY2" fmla="*/ 113495 h 2229606"/>
              <a:gd name="connsiteX3" fmla="*/ 5635288 w 6647148"/>
              <a:gd name="connsiteY3" fmla="*/ 820003 h 2229606"/>
              <a:gd name="connsiteX4" fmla="*/ 6647148 w 6647148"/>
              <a:gd name="connsiteY4" fmla="*/ 2180158 h 2229606"/>
              <a:gd name="connsiteX0" fmla="*/ 0 w 6647148"/>
              <a:gd name="connsiteY0" fmla="*/ 2159473 h 2159473"/>
              <a:gd name="connsiteX1" fmla="*/ 2289791 w 6647148"/>
              <a:gd name="connsiteY1" fmla="*/ 155531 h 2159473"/>
              <a:gd name="connsiteX2" fmla="*/ 3769278 w 6647148"/>
              <a:gd name="connsiteY2" fmla="*/ 201366 h 2159473"/>
              <a:gd name="connsiteX3" fmla="*/ 5635288 w 6647148"/>
              <a:gd name="connsiteY3" fmla="*/ 749870 h 2159473"/>
              <a:gd name="connsiteX4" fmla="*/ 6647148 w 6647148"/>
              <a:gd name="connsiteY4" fmla="*/ 2110025 h 2159473"/>
              <a:gd name="connsiteX0" fmla="*/ 0 w 6647148"/>
              <a:gd name="connsiteY0" fmla="*/ 2159473 h 2159473"/>
              <a:gd name="connsiteX1" fmla="*/ 2289791 w 6647148"/>
              <a:gd name="connsiteY1" fmla="*/ 155531 h 2159473"/>
              <a:gd name="connsiteX2" fmla="*/ 3769278 w 6647148"/>
              <a:gd name="connsiteY2" fmla="*/ 201366 h 2159473"/>
              <a:gd name="connsiteX3" fmla="*/ 4734120 w 6647148"/>
              <a:gd name="connsiteY3" fmla="*/ 749871 h 2159473"/>
              <a:gd name="connsiteX4" fmla="*/ 6647148 w 6647148"/>
              <a:gd name="connsiteY4" fmla="*/ 2110025 h 2159473"/>
              <a:gd name="connsiteX0" fmla="*/ 0 w 6647148"/>
              <a:gd name="connsiteY0" fmla="*/ 2160946 h 2160946"/>
              <a:gd name="connsiteX1" fmla="*/ 2289791 w 6647148"/>
              <a:gd name="connsiteY1" fmla="*/ 157004 h 2160946"/>
              <a:gd name="connsiteX2" fmla="*/ 3769278 w 6647148"/>
              <a:gd name="connsiteY2" fmla="*/ 202839 h 2160946"/>
              <a:gd name="connsiteX3" fmla="*/ 5063816 w 6647148"/>
              <a:gd name="connsiteY3" fmla="*/ 787806 h 2160946"/>
              <a:gd name="connsiteX4" fmla="*/ 6647148 w 6647148"/>
              <a:gd name="connsiteY4" fmla="*/ 2111498 h 2160946"/>
              <a:gd name="connsiteX0" fmla="*/ 0 w 6647148"/>
              <a:gd name="connsiteY0" fmla="*/ 2061143 h 2061143"/>
              <a:gd name="connsiteX1" fmla="*/ 1437259 w 6647148"/>
              <a:gd name="connsiteY1" fmla="*/ 701026 h 2061143"/>
              <a:gd name="connsiteX2" fmla="*/ 2289791 w 6647148"/>
              <a:gd name="connsiteY2" fmla="*/ 57201 h 2061143"/>
              <a:gd name="connsiteX3" fmla="*/ 3769278 w 6647148"/>
              <a:gd name="connsiteY3" fmla="*/ 103036 h 2061143"/>
              <a:gd name="connsiteX4" fmla="*/ 5063816 w 6647148"/>
              <a:gd name="connsiteY4" fmla="*/ 688003 h 2061143"/>
              <a:gd name="connsiteX5" fmla="*/ 6647148 w 6647148"/>
              <a:gd name="connsiteY5" fmla="*/ 2011695 h 2061143"/>
              <a:gd name="connsiteX0" fmla="*/ 0 w 6647148"/>
              <a:gd name="connsiteY0" fmla="*/ 2061141 h 2061141"/>
              <a:gd name="connsiteX1" fmla="*/ 1437259 w 6647148"/>
              <a:gd name="connsiteY1" fmla="*/ 701024 h 2061141"/>
              <a:gd name="connsiteX2" fmla="*/ 2509588 w 6647148"/>
              <a:gd name="connsiteY2" fmla="*/ 57200 h 2061141"/>
              <a:gd name="connsiteX3" fmla="*/ 3769278 w 6647148"/>
              <a:gd name="connsiteY3" fmla="*/ 103034 h 2061141"/>
              <a:gd name="connsiteX4" fmla="*/ 5063816 w 6647148"/>
              <a:gd name="connsiteY4" fmla="*/ 688001 h 2061141"/>
              <a:gd name="connsiteX5" fmla="*/ 6647148 w 6647148"/>
              <a:gd name="connsiteY5" fmla="*/ 2011693 h 2061141"/>
              <a:gd name="connsiteX0" fmla="*/ 0 w 7262580"/>
              <a:gd name="connsiteY0" fmla="*/ 2073295 h 2073295"/>
              <a:gd name="connsiteX1" fmla="*/ 2052691 w 7262580"/>
              <a:gd name="connsiteY1" fmla="*/ 701024 h 2073295"/>
              <a:gd name="connsiteX2" fmla="*/ 3125020 w 7262580"/>
              <a:gd name="connsiteY2" fmla="*/ 57200 h 2073295"/>
              <a:gd name="connsiteX3" fmla="*/ 4384710 w 7262580"/>
              <a:gd name="connsiteY3" fmla="*/ 103034 h 2073295"/>
              <a:gd name="connsiteX4" fmla="*/ 5679248 w 7262580"/>
              <a:gd name="connsiteY4" fmla="*/ 688001 h 2073295"/>
              <a:gd name="connsiteX5" fmla="*/ 7262580 w 7262580"/>
              <a:gd name="connsiteY5" fmla="*/ 2011693 h 2073295"/>
              <a:gd name="connsiteX0" fmla="*/ 0 w 7262580"/>
              <a:gd name="connsiteY0" fmla="*/ 2098929 h 2098929"/>
              <a:gd name="connsiteX1" fmla="*/ 865786 w 7262580"/>
              <a:gd name="connsiteY1" fmla="*/ 1079127 h 2098929"/>
              <a:gd name="connsiteX2" fmla="*/ 3125020 w 7262580"/>
              <a:gd name="connsiteY2" fmla="*/ 82834 h 2098929"/>
              <a:gd name="connsiteX3" fmla="*/ 4384710 w 7262580"/>
              <a:gd name="connsiteY3" fmla="*/ 128668 h 2098929"/>
              <a:gd name="connsiteX4" fmla="*/ 5679248 w 7262580"/>
              <a:gd name="connsiteY4" fmla="*/ 713635 h 2098929"/>
              <a:gd name="connsiteX5" fmla="*/ 7262580 w 7262580"/>
              <a:gd name="connsiteY5" fmla="*/ 2037327 h 2098929"/>
              <a:gd name="connsiteX0" fmla="*/ 0 w 7262580"/>
              <a:gd name="connsiteY0" fmla="*/ 2101599 h 2101599"/>
              <a:gd name="connsiteX1" fmla="*/ 1041624 w 7262580"/>
              <a:gd name="connsiteY1" fmla="*/ 1118259 h 2101599"/>
              <a:gd name="connsiteX2" fmla="*/ 3125020 w 7262580"/>
              <a:gd name="connsiteY2" fmla="*/ 85504 h 2101599"/>
              <a:gd name="connsiteX3" fmla="*/ 4384710 w 7262580"/>
              <a:gd name="connsiteY3" fmla="*/ 131338 h 2101599"/>
              <a:gd name="connsiteX4" fmla="*/ 5679248 w 7262580"/>
              <a:gd name="connsiteY4" fmla="*/ 716305 h 2101599"/>
              <a:gd name="connsiteX5" fmla="*/ 7262580 w 7262580"/>
              <a:gd name="connsiteY5" fmla="*/ 2039997 h 2101599"/>
              <a:gd name="connsiteX0" fmla="*/ 0 w 7262580"/>
              <a:gd name="connsiteY0" fmla="*/ 1983155 h 1983155"/>
              <a:gd name="connsiteX1" fmla="*/ 1041624 w 7262580"/>
              <a:gd name="connsiteY1" fmla="*/ 999815 h 1983155"/>
              <a:gd name="connsiteX2" fmla="*/ 2179892 w 7262580"/>
              <a:gd name="connsiteY2" fmla="*/ 258757 h 1983155"/>
              <a:gd name="connsiteX3" fmla="*/ 4384710 w 7262580"/>
              <a:gd name="connsiteY3" fmla="*/ 12894 h 1983155"/>
              <a:gd name="connsiteX4" fmla="*/ 5679248 w 7262580"/>
              <a:gd name="connsiteY4" fmla="*/ 597861 h 1983155"/>
              <a:gd name="connsiteX5" fmla="*/ 7262580 w 7262580"/>
              <a:gd name="connsiteY5" fmla="*/ 1921553 h 1983155"/>
              <a:gd name="connsiteX0" fmla="*/ 0 w 7262580"/>
              <a:gd name="connsiteY0" fmla="*/ 2171376 h 2171376"/>
              <a:gd name="connsiteX1" fmla="*/ 1041624 w 7262580"/>
              <a:gd name="connsiteY1" fmla="*/ 1188036 h 2171376"/>
              <a:gd name="connsiteX2" fmla="*/ 2179892 w 7262580"/>
              <a:gd name="connsiteY2" fmla="*/ 446978 h 2171376"/>
              <a:gd name="connsiteX3" fmla="*/ 3283554 w 7262580"/>
              <a:gd name="connsiteY3" fmla="*/ 9088 h 2171376"/>
              <a:gd name="connsiteX4" fmla="*/ 4384710 w 7262580"/>
              <a:gd name="connsiteY4" fmla="*/ 201115 h 2171376"/>
              <a:gd name="connsiteX5" fmla="*/ 5679248 w 7262580"/>
              <a:gd name="connsiteY5" fmla="*/ 786082 h 2171376"/>
              <a:gd name="connsiteX6" fmla="*/ 7262580 w 7262580"/>
              <a:gd name="connsiteY6" fmla="*/ 2109774 h 2171376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3037 h 2153037"/>
              <a:gd name="connsiteX1" fmla="*/ 1041624 w 7262580"/>
              <a:gd name="connsiteY1" fmla="*/ 1169697 h 2153037"/>
              <a:gd name="connsiteX2" fmla="*/ 2179892 w 7262580"/>
              <a:gd name="connsiteY2" fmla="*/ 428639 h 2153037"/>
              <a:gd name="connsiteX3" fmla="*/ 3525331 w 7262580"/>
              <a:gd name="connsiteY3" fmla="*/ 2903 h 2153037"/>
              <a:gd name="connsiteX4" fmla="*/ 4934202 w 7262580"/>
              <a:gd name="connsiteY4" fmla="*/ 267854 h 2153037"/>
              <a:gd name="connsiteX5" fmla="*/ 5679248 w 7262580"/>
              <a:gd name="connsiteY5" fmla="*/ 767743 h 2153037"/>
              <a:gd name="connsiteX6" fmla="*/ 7262580 w 7262580"/>
              <a:gd name="connsiteY6" fmla="*/ 2091435 h 2153037"/>
              <a:gd name="connsiteX0" fmla="*/ 0 w 7262580"/>
              <a:gd name="connsiteY0" fmla="*/ 2154379 h 2154379"/>
              <a:gd name="connsiteX1" fmla="*/ 1041624 w 7262580"/>
              <a:gd name="connsiteY1" fmla="*/ 1171039 h 2154379"/>
              <a:gd name="connsiteX2" fmla="*/ 2179892 w 7262580"/>
              <a:gd name="connsiteY2" fmla="*/ 429981 h 2154379"/>
              <a:gd name="connsiteX3" fmla="*/ 3525331 w 7262580"/>
              <a:gd name="connsiteY3" fmla="*/ 4245 h 2154379"/>
              <a:gd name="connsiteX4" fmla="*/ 4934202 w 7262580"/>
              <a:gd name="connsiteY4" fmla="*/ 269196 h 2154379"/>
              <a:gd name="connsiteX5" fmla="*/ 6140822 w 7262580"/>
              <a:gd name="connsiteY5" fmla="*/ 1145861 h 2154379"/>
              <a:gd name="connsiteX6" fmla="*/ 7262580 w 7262580"/>
              <a:gd name="connsiteY6" fmla="*/ 2092777 h 2154379"/>
              <a:gd name="connsiteX0" fmla="*/ 0 w 7262580"/>
              <a:gd name="connsiteY0" fmla="*/ 2154038 h 2154038"/>
              <a:gd name="connsiteX1" fmla="*/ 1041624 w 7262580"/>
              <a:gd name="connsiteY1" fmla="*/ 1170698 h 2154038"/>
              <a:gd name="connsiteX2" fmla="*/ 2179892 w 7262580"/>
              <a:gd name="connsiteY2" fmla="*/ 429640 h 2154038"/>
              <a:gd name="connsiteX3" fmla="*/ 3525331 w 7262580"/>
              <a:gd name="connsiteY3" fmla="*/ 3904 h 2154038"/>
              <a:gd name="connsiteX4" fmla="*/ 4934202 w 7262580"/>
              <a:gd name="connsiteY4" fmla="*/ 268855 h 2154038"/>
              <a:gd name="connsiteX5" fmla="*/ 6294680 w 7262580"/>
              <a:gd name="connsiteY5" fmla="*/ 1072596 h 2154038"/>
              <a:gd name="connsiteX6" fmla="*/ 7262580 w 7262580"/>
              <a:gd name="connsiteY6" fmla="*/ 2092436 h 2154038"/>
              <a:gd name="connsiteX0" fmla="*/ 0 w 7262580"/>
              <a:gd name="connsiteY0" fmla="*/ 2154038 h 2154038"/>
              <a:gd name="connsiteX1" fmla="*/ 1041624 w 7262580"/>
              <a:gd name="connsiteY1" fmla="*/ 1170698 h 2154038"/>
              <a:gd name="connsiteX2" fmla="*/ 2179892 w 7262580"/>
              <a:gd name="connsiteY2" fmla="*/ 429640 h 2154038"/>
              <a:gd name="connsiteX3" fmla="*/ 3151676 w 7262580"/>
              <a:gd name="connsiteY3" fmla="*/ 3904 h 2154038"/>
              <a:gd name="connsiteX4" fmla="*/ 4934202 w 7262580"/>
              <a:gd name="connsiteY4" fmla="*/ 268855 h 2154038"/>
              <a:gd name="connsiteX5" fmla="*/ 6294680 w 7262580"/>
              <a:gd name="connsiteY5" fmla="*/ 1072596 h 2154038"/>
              <a:gd name="connsiteX6" fmla="*/ 7262580 w 7262580"/>
              <a:gd name="connsiteY6" fmla="*/ 2092436 h 2154038"/>
              <a:gd name="connsiteX0" fmla="*/ 0 w 7262580"/>
              <a:gd name="connsiteY0" fmla="*/ 2154530 h 2154530"/>
              <a:gd name="connsiteX1" fmla="*/ 1041624 w 7262580"/>
              <a:gd name="connsiteY1" fmla="*/ 1171190 h 2154530"/>
              <a:gd name="connsiteX2" fmla="*/ 1806237 w 7262580"/>
              <a:gd name="connsiteY2" fmla="*/ 442286 h 2154530"/>
              <a:gd name="connsiteX3" fmla="*/ 3151676 w 7262580"/>
              <a:gd name="connsiteY3" fmla="*/ 4396 h 2154530"/>
              <a:gd name="connsiteX4" fmla="*/ 4934202 w 7262580"/>
              <a:gd name="connsiteY4" fmla="*/ 269347 h 2154530"/>
              <a:gd name="connsiteX5" fmla="*/ 6294680 w 7262580"/>
              <a:gd name="connsiteY5" fmla="*/ 1073088 h 2154530"/>
              <a:gd name="connsiteX6" fmla="*/ 7262580 w 7262580"/>
              <a:gd name="connsiteY6" fmla="*/ 2092928 h 2154530"/>
              <a:gd name="connsiteX0" fmla="*/ 0 w 7262580"/>
              <a:gd name="connsiteY0" fmla="*/ 2154532 h 2154532"/>
              <a:gd name="connsiteX1" fmla="*/ 887766 w 7262580"/>
              <a:gd name="connsiteY1" fmla="*/ 1146884 h 2154532"/>
              <a:gd name="connsiteX2" fmla="*/ 1806237 w 7262580"/>
              <a:gd name="connsiteY2" fmla="*/ 442288 h 2154532"/>
              <a:gd name="connsiteX3" fmla="*/ 3151676 w 7262580"/>
              <a:gd name="connsiteY3" fmla="*/ 4398 h 2154532"/>
              <a:gd name="connsiteX4" fmla="*/ 4934202 w 7262580"/>
              <a:gd name="connsiteY4" fmla="*/ 269349 h 2154532"/>
              <a:gd name="connsiteX5" fmla="*/ 6294680 w 7262580"/>
              <a:gd name="connsiteY5" fmla="*/ 1073090 h 2154532"/>
              <a:gd name="connsiteX6" fmla="*/ 7262580 w 7262580"/>
              <a:gd name="connsiteY6" fmla="*/ 2092930 h 21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2580" h="2154532">
                <a:moveTo>
                  <a:pt x="0" y="2154532"/>
                </a:moveTo>
                <a:lnTo>
                  <a:pt x="887766" y="1146884"/>
                </a:lnTo>
                <a:cubicBezTo>
                  <a:pt x="1188805" y="861510"/>
                  <a:pt x="1428919" y="632702"/>
                  <a:pt x="1806237" y="442288"/>
                </a:cubicBezTo>
                <a:cubicBezTo>
                  <a:pt x="2183555" y="251874"/>
                  <a:pt x="2630349" y="33221"/>
                  <a:pt x="3151676" y="4398"/>
                </a:cubicBezTo>
                <a:cubicBezTo>
                  <a:pt x="3673003" y="-24425"/>
                  <a:pt x="4410368" y="91234"/>
                  <a:pt x="4934202" y="269349"/>
                </a:cubicBezTo>
                <a:cubicBezTo>
                  <a:pt x="5458036" y="447464"/>
                  <a:pt x="5906617" y="769160"/>
                  <a:pt x="6294680" y="1073090"/>
                </a:cubicBezTo>
                <a:cubicBezTo>
                  <a:pt x="6682743" y="1377020"/>
                  <a:pt x="7033892" y="1689309"/>
                  <a:pt x="7262580" y="2092930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43619" y="1375874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" y="1375874"/>
                <a:ext cx="1294200" cy="3254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766966" y="2532221"/>
                <a:ext cx="539443" cy="252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66" y="2532221"/>
                <a:ext cx="539443" cy="2520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871922" y="1193955"/>
                <a:ext cx="393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22" y="1193955"/>
                <a:ext cx="393569" cy="246221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563763" y="2942721"/>
            <a:ext cx="844141" cy="352945"/>
            <a:chOff x="2025192" y="2942721"/>
            <a:chExt cx="844141" cy="352945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025192" y="3049445"/>
              <a:ext cx="8441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(“just right”)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 flipV="1">
            <a:off x="2985833" y="1915935"/>
            <a:ext cx="0" cy="100244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-369512" y="2649305"/>
                <a:ext cx="1788918" cy="1384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69900" lvl="1"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ZA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512" y="2649305"/>
                <a:ext cx="1788918" cy="138499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4413690" y="1474428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690" y="1474428"/>
                <a:ext cx="1294200" cy="325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332854" y="2816467"/>
                <a:ext cx="138211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ZA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54" y="2816467"/>
                <a:ext cx="1382110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543461" y="2992927"/>
                <a:ext cx="8915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61" y="2992927"/>
                <a:ext cx="891526" cy="24622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2208" y="2732311"/>
            <a:ext cx="1057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9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72" grpId="0" animBg="1"/>
      <p:bldP spid="173" grpId="0" animBg="1"/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How Much to Regularize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31781" y="1726170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85389" y="1948094"/>
            <a:ext cx="621579" cy="40597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87324" y="1901829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4951035" y="2273025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4627136" y="2084944"/>
            <a:ext cx="78972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3866386" y="2611801"/>
                <a:ext cx="1788918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69900" lvl="1" algn="ctr">
                  <a:spcBef>
                    <a:spcPts val="90"/>
                  </a:spcBef>
                </a:pP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ZA" sz="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(very large)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386" y="2611801"/>
                <a:ext cx="1788918" cy="246221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613414" y="1884413"/>
            <a:ext cx="879358" cy="514350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265060" y="748373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-42222" y="1637593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6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7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5600" y="1818201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606900" y="2199852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0295" y="1868424"/>
            <a:ext cx="639085" cy="417409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218573" y="1740884"/>
            <a:ext cx="793555" cy="55335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1" name="Group 110"/>
          <p:cNvGrpSpPr/>
          <p:nvPr/>
        </p:nvGrpSpPr>
        <p:grpSpPr>
          <a:xfrm>
            <a:off x="229035" y="1802950"/>
            <a:ext cx="904125" cy="528837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60140" y="1102018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3332174" y="2901443"/>
                <a:ext cx="3027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74" y="2901443"/>
                <a:ext cx="3027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6" y="1222367"/>
                <a:ext cx="522259" cy="24622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H="1" flipV="1">
            <a:off x="1860476" y="1317066"/>
            <a:ext cx="2112689" cy="154040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149630 w 7617500"/>
              <a:gd name="connsiteY2" fmla="*/ 940968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79871 w 7617500"/>
              <a:gd name="connsiteY1" fmla="*/ 2024869 h 3071228"/>
              <a:gd name="connsiteX2" fmla="*/ 2149630 w 7617500"/>
              <a:gd name="connsiteY2" fmla="*/ 940968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79871 w 7617500"/>
              <a:gd name="connsiteY1" fmla="*/ 2024869 h 3071228"/>
              <a:gd name="connsiteX2" fmla="*/ 2149630 w 7617500"/>
              <a:gd name="connsiteY2" fmla="*/ 1147587 h 3071228"/>
              <a:gd name="connsiteX3" fmla="*/ 4317588 w 7617500"/>
              <a:gd name="connsiteY3" fmla="*/ 457975 h 3071228"/>
              <a:gd name="connsiteX4" fmla="*/ 7617500 w 7617500"/>
              <a:gd name="connsiteY4" fmla="*/ 0 h 307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7500" h="3071228">
                <a:moveTo>
                  <a:pt x="0" y="3071228"/>
                </a:moveTo>
                <a:cubicBezTo>
                  <a:pt x="222005" y="2777746"/>
                  <a:pt x="321599" y="2345476"/>
                  <a:pt x="679871" y="2024869"/>
                </a:cubicBezTo>
                <a:cubicBezTo>
                  <a:pt x="1038143" y="1704262"/>
                  <a:pt x="1543344" y="1408736"/>
                  <a:pt x="2149630" y="1147587"/>
                </a:cubicBezTo>
                <a:cubicBezTo>
                  <a:pt x="2755916" y="886438"/>
                  <a:pt x="3406276" y="649239"/>
                  <a:pt x="4317588" y="457975"/>
                </a:cubicBezTo>
                <a:cubicBezTo>
                  <a:pt x="5228900" y="266711"/>
                  <a:pt x="7100555" y="44687"/>
                  <a:pt x="7617500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3" name="Freeform 172"/>
          <p:cNvSpPr/>
          <p:nvPr/>
        </p:nvSpPr>
        <p:spPr>
          <a:xfrm flipH="1" flipV="1">
            <a:off x="1889566" y="1274635"/>
            <a:ext cx="2014253" cy="1080627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647148"/>
              <a:gd name="connsiteY0" fmla="*/ 2300475 h 2300475"/>
              <a:gd name="connsiteX1" fmla="*/ 3322836 w 6647148"/>
              <a:gd name="connsiteY1" fmla="*/ 187146 h 2300475"/>
              <a:gd name="connsiteX2" fmla="*/ 4560547 w 6647148"/>
              <a:gd name="connsiteY2" fmla="*/ 184364 h 2300475"/>
              <a:gd name="connsiteX3" fmla="*/ 5635288 w 6647148"/>
              <a:gd name="connsiteY3" fmla="*/ 890872 h 2300475"/>
              <a:gd name="connsiteX4" fmla="*/ 6647148 w 6647148"/>
              <a:gd name="connsiteY4" fmla="*/ 2251027 h 2300475"/>
              <a:gd name="connsiteX0" fmla="*/ 0 w 6647148"/>
              <a:gd name="connsiteY0" fmla="*/ 2229606 h 2229606"/>
              <a:gd name="connsiteX1" fmla="*/ 2289791 w 6647148"/>
              <a:gd name="connsiteY1" fmla="*/ 225664 h 2229606"/>
              <a:gd name="connsiteX2" fmla="*/ 4560547 w 6647148"/>
              <a:gd name="connsiteY2" fmla="*/ 113495 h 2229606"/>
              <a:gd name="connsiteX3" fmla="*/ 5635288 w 6647148"/>
              <a:gd name="connsiteY3" fmla="*/ 820003 h 2229606"/>
              <a:gd name="connsiteX4" fmla="*/ 6647148 w 6647148"/>
              <a:gd name="connsiteY4" fmla="*/ 2180158 h 2229606"/>
              <a:gd name="connsiteX0" fmla="*/ 0 w 6647148"/>
              <a:gd name="connsiteY0" fmla="*/ 2159473 h 2159473"/>
              <a:gd name="connsiteX1" fmla="*/ 2289791 w 6647148"/>
              <a:gd name="connsiteY1" fmla="*/ 155531 h 2159473"/>
              <a:gd name="connsiteX2" fmla="*/ 3769278 w 6647148"/>
              <a:gd name="connsiteY2" fmla="*/ 201366 h 2159473"/>
              <a:gd name="connsiteX3" fmla="*/ 5635288 w 6647148"/>
              <a:gd name="connsiteY3" fmla="*/ 749870 h 2159473"/>
              <a:gd name="connsiteX4" fmla="*/ 6647148 w 6647148"/>
              <a:gd name="connsiteY4" fmla="*/ 2110025 h 2159473"/>
              <a:gd name="connsiteX0" fmla="*/ 0 w 6647148"/>
              <a:gd name="connsiteY0" fmla="*/ 2159473 h 2159473"/>
              <a:gd name="connsiteX1" fmla="*/ 2289791 w 6647148"/>
              <a:gd name="connsiteY1" fmla="*/ 155531 h 2159473"/>
              <a:gd name="connsiteX2" fmla="*/ 3769278 w 6647148"/>
              <a:gd name="connsiteY2" fmla="*/ 201366 h 2159473"/>
              <a:gd name="connsiteX3" fmla="*/ 4734120 w 6647148"/>
              <a:gd name="connsiteY3" fmla="*/ 749871 h 2159473"/>
              <a:gd name="connsiteX4" fmla="*/ 6647148 w 6647148"/>
              <a:gd name="connsiteY4" fmla="*/ 2110025 h 2159473"/>
              <a:gd name="connsiteX0" fmla="*/ 0 w 6647148"/>
              <a:gd name="connsiteY0" fmla="*/ 2160946 h 2160946"/>
              <a:gd name="connsiteX1" fmla="*/ 2289791 w 6647148"/>
              <a:gd name="connsiteY1" fmla="*/ 157004 h 2160946"/>
              <a:gd name="connsiteX2" fmla="*/ 3769278 w 6647148"/>
              <a:gd name="connsiteY2" fmla="*/ 202839 h 2160946"/>
              <a:gd name="connsiteX3" fmla="*/ 5063816 w 6647148"/>
              <a:gd name="connsiteY3" fmla="*/ 787806 h 2160946"/>
              <a:gd name="connsiteX4" fmla="*/ 6647148 w 6647148"/>
              <a:gd name="connsiteY4" fmla="*/ 2111498 h 2160946"/>
              <a:gd name="connsiteX0" fmla="*/ 0 w 6647148"/>
              <a:gd name="connsiteY0" fmla="*/ 2061143 h 2061143"/>
              <a:gd name="connsiteX1" fmla="*/ 1437259 w 6647148"/>
              <a:gd name="connsiteY1" fmla="*/ 701026 h 2061143"/>
              <a:gd name="connsiteX2" fmla="*/ 2289791 w 6647148"/>
              <a:gd name="connsiteY2" fmla="*/ 57201 h 2061143"/>
              <a:gd name="connsiteX3" fmla="*/ 3769278 w 6647148"/>
              <a:gd name="connsiteY3" fmla="*/ 103036 h 2061143"/>
              <a:gd name="connsiteX4" fmla="*/ 5063816 w 6647148"/>
              <a:gd name="connsiteY4" fmla="*/ 688003 h 2061143"/>
              <a:gd name="connsiteX5" fmla="*/ 6647148 w 6647148"/>
              <a:gd name="connsiteY5" fmla="*/ 2011695 h 2061143"/>
              <a:gd name="connsiteX0" fmla="*/ 0 w 6647148"/>
              <a:gd name="connsiteY0" fmla="*/ 2061141 h 2061141"/>
              <a:gd name="connsiteX1" fmla="*/ 1437259 w 6647148"/>
              <a:gd name="connsiteY1" fmla="*/ 701024 h 2061141"/>
              <a:gd name="connsiteX2" fmla="*/ 2509588 w 6647148"/>
              <a:gd name="connsiteY2" fmla="*/ 57200 h 2061141"/>
              <a:gd name="connsiteX3" fmla="*/ 3769278 w 6647148"/>
              <a:gd name="connsiteY3" fmla="*/ 103034 h 2061141"/>
              <a:gd name="connsiteX4" fmla="*/ 5063816 w 6647148"/>
              <a:gd name="connsiteY4" fmla="*/ 688001 h 2061141"/>
              <a:gd name="connsiteX5" fmla="*/ 6647148 w 6647148"/>
              <a:gd name="connsiteY5" fmla="*/ 2011693 h 2061141"/>
              <a:gd name="connsiteX0" fmla="*/ 0 w 7262580"/>
              <a:gd name="connsiteY0" fmla="*/ 2073295 h 2073295"/>
              <a:gd name="connsiteX1" fmla="*/ 2052691 w 7262580"/>
              <a:gd name="connsiteY1" fmla="*/ 701024 h 2073295"/>
              <a:gd name="connsiteX2" fmla="*/ 3125020 w 7262580"/>
              <a:gd name="connsiteY2" fmla="*/ 57200 h 2073295"/>
              <a:gd name="connsiteX3" fmla="*/ 4384710 w 7262580"/>
              <a:gd name="connsiteY3" fmla="*/ 103034 h 2073295"/>
              <a:gd name="connsiteX4" fmla="*/ 5679248 w 7262580"/>
              <a:gd name="connsiteY4" fmla="*/ 688001 h 2073295"/>
              <a:gd name="connsiteX5" fmla="*/ 7262580 w 7262580"/>
              <a:gd name="connsiteY5" fmla="*/ 2011693 h 2073295"/>
              <a:gd name="connsiteX0" fmla="*/ 0 w 7262580"/>
              <a:gd name="connsiteY0" fmla="*/ 2098929 h 2098929"/>
              <a:gd name="connsiteX1" fmla="*/ 865786 w 7262580"/>
              <a:gd name="connsiteY1" fmla="*/ 1079127 h 2098929"/>
              <a:gd name="connsiteX2" fmla="*/ 3125020 w 7262580"/>
              <a:gd name="connsiteY2" fmla="*/ 82834 h 2098929"/>
              <a:gd name="connsiteX3" fmla="*/ 4384710 w 7262580"/>
              <a:gd name="connsiteY3" fmla="*/ 128668 h 2098929"/>
              <a:gd name="connsiteX4" fmla="*/ 5679248 w 7262580"/>
              <a:gd name="connsiteY4" fmla="*/ 713635 h 2098929"/>
              <a:gd name="connsiteX5" fmla="*/ 7262580 w 7262580"/>
              <a:gd name="connsiteY5" fmla="*/ 2037327 h 2098929"/>
              <a:gd name="connsiteX0" fmla="*/ 0 w 7262580"/>
              <a:gd name="connsiteY0" fmla="*/ 2101599 h 2101599"/>
              <a:gd name="connsiteX1" fmla="*/ 1041624 w 7262580"/>
              <a:gd name="connsiteY1" fmla="*/ 1118259 h 2101599"/>
              <a:gd name="connsiteX2" fmla="*/ 3125020 w 7262580"/>
              <a:gd name="connsiteY2" fmla="*/ 85504 h 2101599"/>
              <a:gd name="connsiteX3" fmla="*/ 4384710 w 7262580"/>
              <a:gd name="connsiteY3" fmla="*/ 131338 h 2101599"/>
              <a:gd name="connsiteX4" fmla="*/ 5679248 w 7262580"/>
              <a:gd name="connsiteY4" fmla="*/ 716305 h 2101599"/>
              <a:gd name="connsiteX5" fmla="*/ 7262580 w 7262580"/>
              <a:gd name="connsiteY5" fmla="*/ 2039997 h 2101599"/>
              <a:gd name="connsiteX0" fmla="*/ 0 w 7262580"/>
              <a:gd name="connsiteY0" fmla="*/ 1983155 h 1983155"/>
              <a:gd name="connsiteX1" fmla="*/ 1041624 w 7262580"/>
              <a:gd name="connsiteY1" fmla="*/ 999815 h 1983155"/>
              <a:gd name="connsiteX2" fmla="*/ 2179892 w 7262580"/>
              <a:gd name="connsiteY2" fmla="*/ 258757 h 1983155"/>
              <a:gd name="connsiteX3" fmla="*/ 4384710 w 7262580"/>
              <a:gd name="connsiteY3" fmla="*/ 12894 h 1983155"/>
              <a:gd name="connsiteX4" fmla="*/ 5679248 w 7262580"/>
              <a:gd name="connsiteY4" fmla="*/ 597861 h 1983155"/>
              <a:gd name="connsiteX5" fmla="*/ 7262580 w 7262580"/>
              <a:gd name="connsiteY5" fmla="*/ 1921553 h 1983155"/>
              <a:gd name="connsiteX0" fmla="*/ 0 w 7262580"/>
              <a:gd name="connsiteY0" fmla="*/ 2171376 h 2171376"/>
              <a:gd name="connsiteX1" fmla="*/ 1041624 w 7262580"/>
              <a:gd name="connsiteY1" fmla="*/ 1188036 h 2171376"/>
              <a:gd name="connsiteX2" fmla="*/ 2179892 w 7262580"/>
              <a:gd name="connsiteY2" fmla="*/ 446978 h 2171376"/>
              <a:gd name="connsiteX3" fmla="*/ 3283554 w 7262580"/>
              <a:gd name="connsiteY3" fmla="*/ 9088 h 2171376"/>
              <a:gd name="connsiteX4" fmla="*/ 4384710 w 7262580"/>
              <a:gd name="connsiteY4" fmla="*/ 201115 h 2171376"/>
              <a:gd name="connsiteX5" fmla="*/ 5679248 w 7262580"/>
              <a:gd name="connsiteY5" fmla="*/ 786082 h 2171376"/>
              <a:gd name="connsiteX6" fmla="*/ 7262580 w 7262580"/>
              <a:gd name="connsiteY6" fmla="*/ 2109774 h 2171376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9898 h 2159898"/>
              <a:gd name="connsiteX1" fmla="*/ 1041624 w 7262580"/>
              <a:gd name="connsiteY1" fmla="*/ 1176558 h 2159898"/>
              <a:gd name="connsiteX2" fmla="*/ 2179892 w 7262580"/>
              <a:gd name="connsiteY2" fmla="*/ 435500 h 2159898"/>
              <a:gd name="connsiteX3" fmla="*/ 3525331 w 7262580"/>
              <a:gd name="connsiteY3" fmla="*/ 9764 h 2159898"/>
              <a:gd name="connsiteX4" fmla="*/ 4384710 w 7262580"/>
              <a:gd name="connsiteY4" fmla="*/ 189637 h 2159898"/>
              <a:gd name="connsiteX5" fmla="*/ 5679248 w 7262580"/>
              <a:gd name="connsiteY5" fmla="*/ 774604 h 2159898"/>
              <a:gd name="connsiteX6" fmla="*/ 7262580 w 7262580"/>
              <a:gd name="connsiteY6" fmla="*/ 2098296 h 2159898"/>
              <a:gd name="connsiteX0" fmla="*/ 0 w 7262580"/>
              <a:gd name="connsiteY0" fmla="*/ 2153037 h 2153037"/>
              <a:gd name="connsiteX1" fmla="*/ 1041624 w 7262580"/>
              <a:gd name="connsiteY1" fmla="*/ 1169697 h 2153037"/>
              <a:gd name="connsiteX2" fmla="*/ 2179892 w 7262580"/>
              <a:gd name="connsiteY2" fmla="*/ 428639 h 2153037"/>
              <a:gd name="connsiteX3" fmla="*/ 3525331 w 7262580"/>
              <a:gd name="connsiteY3" fmla="*/ 2903 h 2153037"/>
              <a:gd name="connsiteX4" fmla="*/ 4934202 w 7262580"/>
              <a:gd name="connsiteY4" fmla="*/ 267854 h 2153037"/>
              <a:gd name="connsiteX5" fmla="*/ 5679248 w 7262580"/>
              <a:gd name="connsiteY5" fmla="*/ 767743 h 2153037"/>
              <a:gd name="connsiteX6" fmla="*/ 7262580 w 7262580"/>
              <a:gd name="connsiteY6" fmla="*/ 2091435 h 2153037"/>
              <a:gd name="connsiteX0" fmla="*/ 0 w 7262580"/>
              <a:gd name="connsiteY0" fmla="*/ 2154379 h 2154379"/>
              <a:gd name="connsiteX1" fmla="*/ 1041624 w 7262580"/>
              <a:gd name="connsiteY1" fmla="*/ 1171039 h 2154379"/>
              <a:gd name="connsiteX2" fmla="*/ 2179892 w 7262580"/>
              <a:gd name="connsiteY2" fmla="*/ 429981 h 2154379"/>
              <a:gd name="connsiteX3" fmla="*/ 3525331 w 7262580"/>
              <a:gd name="connsiteY3" fmla="*/ 4245 h 2154379"/>
              <a:gd name="connsiteX4" fmla="*/ 4934202 w 7262580"/>
              <a:gd name="connsiteY4" fmla="*/ 269196 h 2154379"/>
              <a:gd name="connsiteX5" fmla="*/ 6140822 w 7262580"/>
              <a:gd name="connsiteY5" fmla="*/ 1145861 h 2154379"/>
              <a:gd name="connsiteX6" fmla="*/ 7262580 w 7262580"/>
              <a:gd name="connsiteY6" fmla="*/ 2092777 h 2154379"/>
              <a:gd name="connsiteX0" fmla="*/ 0 w 7262580"/>
              <a:gd name="connsiteY0" fmla="*/ 2154038 h 2154038"/>
              <a:gd name="connsiteX1" fmla="*/ 1041624 w 7262580"/>
              <a:gd name="connsiteY1" fmla="*/ 1170698 h 2154038"/>
              <a:gd name="connsiteX2" fmla="*/ 2179892 w 7262580"/>
              <a:gd name="connsiteY2" fmla="*/ 429640 h 2154038"/>
              <a:gd name="connsiteX3" fmla="*/ 3525331 w 7262580"/>
              <a:gd name="connsiteY3" fmla="*/ 3904 h 2154038"/>
              <a:gd name="connsiteX4" fmla="*/ 4934202 w 7262580"/>
              <a:gd name="connsiteY4" fmla="*/ 268855 h 2154038"/>
              <a:gd name="connsiteX5" fmla="*/ 6294680 w 7262580"/>
              <a:gd name="connsiteY5" fmla="*/ 1072596 h 2154038"/>
              <a:gd name="connsiteX6" fmla="*/ 7262580 w 7262580"/>
              <a:gd name="connsiteY6" fmla="*/ 2092436 h 2154038"/>
              <a:gd name="connsiteX0" fmla="*/ 0 w 7262580"/>
              <a:gd name="connsiteY0" fmla="*/ 2154038 h 2154038"/>
              <a:gd name="connsiteX1" fmla="*/ 1041624 w 7262580"/>
              <a:gd name="connsiteY1" fmla="*/ 1170698 h 2154038"/>
              <a:gd name="connsiteX2" fmla="*/ 2179892 w 7262580"/>
              <a:gd name="connsiteY2" fmla="*/ 429640 h 2154038"/>
              <a:gd name="connsiteX3" fmla="*/ 3151676 w 7262580"/>
              <a:gd name="connsiteY3" fmla="*/ 3904 h 2154038"/>
              <a:gd name="connsiteX4" fmla="*/ 4934202 w 7262580"/>
              <a:gd name="connsiteY4" fmla="*/ 268855 h 2154038"/>
              <a:gd name="connsiteX5" fmla="*/ 6294680 w 7262580"/>
              <a:gd name="connsiteY5" fmla="*/ 1072596 h 2154038"/>
              <a:gd name="connsiteX6" fmla="*/ 7262580 w 7262580"/>
              <a:gd name="connsiteY6" fmla="*/ 2092436 h 2154038"/>
              <a:gd name="connsiteX0" fmla="*/ 0 w 7262580"/>
              <a:gd name="connsiteY0" fmla="*/ 2154530 h 2154530"/>
              <a:gd name="connsiteX1" fmla="*/ 1041624 w 7262580"/>
              <a:gd name="connsiteY1" fmla="*/ 1171190 h 2154530"/>
              <a:gd name="connsiteX2" fmla="*/ 1806237 w 7262580"/>
              <a:gd name="connsiteY2" fmla="*/ 442286 h 2154530"/>
              <a:gd name="connsiteX3" fmla="*/ 3151676 w 7262580"/>
              <a:gd name="connsiteY3" fmla="*/ 4396 h 2154530"/>
              <a:gd name="connsiteX4" fmla="*/ 4934202 w 7262580"/>
              <a:gd name="connsiteY4" fmla="*/ 269347 h 2154530"/>
              <a:gd name="connsiteX5" fmla="*/ 6294680 w 7262580"/>
              <a:gd name="connsiteY5" fmla="*/ 1073088 h 2154530"/>
              <a:gd name="connsiteX6" fmla="*/ 7262580 w 7262580"/>
              <a:gd name="connsiteY6" fmla="*/ 2092928 h 2154530"/>
              <a:gd name="connsiteX0" fmla="*/ 0 w 7262580"/>
              <a:gd name="connsiteY0" fmla="*/ 2154532 h 2154532"/>
              <a:gd name="connsiteX1" fmla="*/ 887766 w 7262580"/>
              <a:gd name="connsiteY1" fmla="*/ 1146884 h 2154532"/>
              <a:gd name="connsiteX2" fmla="*/ 1806237 w 7262580"/>
              <a:gd name="connsiteY2" fmla="*/ 442288 h 2154532"/>
              <a:gd name="connsiteX3" fmla="*/ 3151676 w 7262580"/>
              <a:gd name="connsiteY3" fmla="*/ 4398 h 2154532"/>
              <a:gd name="connsiteX4" fmla="*/ 4934202 w 7262580"/>
              <a:gd name="connsiteY4" fmla="*/ 269349 h 2154532"/>
              <a:gd name="connsiteX5" fmla="*/ 6294680 w 7262580"/>
              <a:gd name="connsiteY5" fmla="*/ 1073090 h 2154532"/>
              <a:gd name="connsiteX6" fmla="*/ 7262580 w 7262580"/>
              <a:gd name="connsiteY6" fmla="*/ 2092930 h 21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2580" h="2154532">
                <a:moveTo>
                  <a:pt x="0" y="2154532"/>
                </a:moveTo>
                <a:lnTo>
                  <a:pt x="887766" y="1146884"/>
                </a:lnTo>
                <a:cubicBezTo>
                  <a:pt x="1188805" y="861510"/>
                  <a:pt x="1428919" y="632702"/>
                  <a:pt x="1806237" y="442288"/>
                </a:cubicBezTo>
                <a:cubicBezTo>
                  <a:pt x="2183555" y="251874"/>
                  <a:pt x="2630349" y="33221"/>
                  <a:pt x="3151676" y="4398"/>
                </a:cubicBezTo>
                <a:cubicBezTo>
                  <a:pt x="3673003" y="-24425"/>
                  <a:pt x="4410368" y="91234"/>
                  <a:pt x="4934202" y="269349"/>
                </a:cubicBezTo>
                <a:cubicBezTo>
                  <a:pt x="5458036" y="447464"/>
                  <a:pt x="5906617" y="769160"/>
                  <a:pt x="6294680" y="1073090"/>
                </a:cubicBezTo>
                <a:cubicBezTo>
                  <a:pt x="6682743" y="1377020"/>
                  <a:pt x="7033892" y="1689309"/>
                  <a:pt x="7262580" y="2092930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/>
              <p:cNvSpPr/>
              <p:nvPr/>
            </p:nvSpPr>
            <p:spPr>
              <a:xfrm>
                <a:off x="43619" y="1375874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" y="1375874"/>
                <a:ext cx="1294200" cy="325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766966" y="2532221"/>
                <a:ext cx="539443" cy="252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66" y="2532221"/>
                <a:ext cx="539443" cy="2520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871922" y="1193955"/>
                <a:ext cx="3935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22" y="1193955"/>
                <a:ext cx="393569" cy="246221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2563763" y="2942721"/>
            <a:ext cx="844141" cy="352945"/>
            <a:chOff x="2025192" y="2942721"/>
            <a:chExt cx="844141" cy="352945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025192" y="3049445"/>
              <a:ext cx="8441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(“just right”)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-369512" y="2649305"/>
                <a:ext cx="1788918" cy="1384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469900" lvl="1"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ZA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512" y="2649305"/>
                <a:ext cx="1788918" cy="13849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4413690" y="1474428"/>
                <a:ext cx="1294200" cy="32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7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7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7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7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7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700" b="1" dirty="0" smtClean="0">
                    <a:solidFill>
                      <a:prstClr val="black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7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7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690" y="1474428"/>
                <a:ext cx="1294200" cy="3254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4332854" y="2816467"/>
                <a:ext cx="138211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ZA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54" y="2816467"/>
                <a:ext cx="1382110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543461" y="2992927"/>
                <a:ext cx="8915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461" y="2992927"/>
                <a:ext cx="891526" cy="246221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2208" y="2732311"/>
            <a:ext cx="1057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 regularization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object 4"/>
              <p:cNvSpPr txBox="1"/>
              <p:nvPr/>
            </p:nvSpPr>
            <p:spPr>
              <a:xfrm>
                <a:off x="347295" y="387189"/>
                <a:ext cx="2307006" cy="4585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Bias: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both errors are large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7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3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387189"/>
                <a:ext cx="2307006" cy="458523"/>
              </a:xfrm>
              <a:prstGeom prst="rect">
                <a:avLst/>
              </a:prstGeom>
              <a:blipFill>
                <a:blip r:embed="rId17"/>
                <a:stretch>
                  <a:fillRect l="-264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3554843" y="351858"/>
                <a:ext cx="1934122" cy="591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Variance: </a:t>
                </a: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ZA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sz="1000" dirty="0">
                    <a:solidFill>
                      <a:prstClr val="black"/>
                    </a:solidFill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large so 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ZA" sz="1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43" y="351858"/>
                <a:ext cx="1934122" cy="591316"/>
              </a:xfrm>
              <a:prstGeom prst="rect">
                <a:avLst/>
              </a:prstGeom>
              <a:blipFill>
                <a:blip r:embed="rId18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/>
          <p:nvPr/>
        </p:nvCxnSpPr>
        <p:spPr>
          <a:xfrm flipV="1">
            <a:off x="3887053" y="1244155"/>
            <a:ext cx="14425" cy="167422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3655578" y="2942721"/>
            <a:ext cx="462947" cy="352945"/>
            <a:chOff x="2215788" y="2942721"/>
            <a:chExt cx="462947" cy="352945"/>
          </a:xfrm>
        </p:grpSpPr>
        <p:cxnSp>
          <p:nvCxnSpPr>
            <p:cNvPr id="151" name="Straight Arrow Connector 150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2215788" y="3049445"/>
              <a:ext cx="4629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(bias)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549893" y="2942721"/>
            <a:ext cx="696024" cy="352945"/>
            <a:chOff x="2099251" y="2942721"/>
            <a:chExt cx="696024" cy="352945"/>
          </a:xfrm>
        </p:grpSpPr>
        <p:cxnSp>
          <p:nvCxnSpPr>
            <p:cNvPr id="154" name="Straight Arrow Connector 153"/>
            <p:cNvCxnSpPr/>
            <p:nvPr/>
          </p:nvCxnSpPr>
          <p:spPr>
            <a:xfrm flipV="1">
              <a:off x="2447262" y="2942721"/>
              <a:ext cx="0" cy="15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2099251" y="3049445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(variance)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56" name="Straight Arrow Connector 155"/>
          <p:cNvCxnSpPr/>
          <p:nvPr/>
        </p:nvCxnSpPr>
        <p:spPr>
          <a:xfrm flipV="1">
            <a:off x="1881912" y="1244155"/>
            <a:ext cx="14425" cy="1674228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3825130" y="1023277"/>
                <a:ext cx="885371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ZA" sz="1000" b="1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(both large)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30" y="1023277"/>
                <a:ext cx="885371" cy="405945"/>
              </a:xfrm>
              <a:prstGeom prst="rect">
                <a:avLst/>
              </a:prstGeom>
              <a:blipFill>
                <a:blip r:embed="rId1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1355120" y="1818201"/>
                <a:ext cx="907171" cy="565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ZA" sz="1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20" y="1818201"/>
                <a:ext cx="907171" cy="5656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66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1: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2: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3: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 With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860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Practical Issues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Training Set Size?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Polynomial 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Training Set Size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?</a:t>
            </a:r>
            <a:endParaRPr lang="en-US" sz="800" spc="-55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75607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282353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this case, we’ve got a specific model (possible with a given regularization value) that we want to analyse; we’re going to vary the number of samples we use for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 i="0" smtClean="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i.e. Train set size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ranging from (some appropriate minimum) to (some maximum) in steps of (reasonable step size):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train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using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examples in the Train set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Training gives us the best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on the Train set (that minimizes the cost)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(same) Train set (same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training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pass in the entire CV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to the cost function </a:t>
                </a:r>
                <a14:m>
                  <m:oMath xmlns:m="http://schemas.openxmlformats.org/officeDocument/2006/math">
                    <m:r>
                      <a:rPr lang="en-ZA" sz="10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ZA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the CV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plot these values on a graph (we’ll see it later)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Determine if the model has high Bias or high Variance using the graph (later):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If it has high Bias: try adding more features e.g. new features, higher-order terms, etc.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If it has high Variance: try: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Regularizing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Collecting more training data</a:t>
                </a:r>
                <a:endParaRPr lang="en-US" sz="1000" dirty="0" smtClean="0">
                  <a:latin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2823530"/>
              </a:xfrm>
              <a:prstGeom prst="rect">
                <a:avLst/>
              </a:prstGeom>
              <a:blipFill>
                <a:blip r:embed="rId3"/>
                <a:stretch>
                  <a:fillRect l="-1168" t="-1078" r="-1636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6204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Use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397170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plot of the two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versus the parameter we’re optimizing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  <a:blipFill>
                <a:blip r:embed="rId2"/>
                <a:stretch>
                  <a:fillRect l="-1168" t="-17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Use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914" y="594025"/>
            <a:ext cx="993678" cy="864758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 r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601731" y="865227"/>
            <a:ext cx="35885" cy="35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5" name="Group 24"/>
          <p:cNvGrpSpPr/>
          <p:nvPr/>
        </p:nvGrpSpPr>
        <p:grpSpPr>
          <a:xfrm>
            <a:off x="312290" y="744823"/>
            <a:ext cx="57520" cy="326908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624526" y="1063484"/>
            <a:ext cx="57520" cy="326909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41404" y="970217"/>
                <a:ext cx="576600" cy="202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</a:t>
                </a:r>
                <a:endParaRPr lang="en-US" sz="16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4" y="970217"/>
                <a:ext cx="576600" cy="202622"/>
              </a:xfrm>
              <a:prstGeom prst="rect">
                <a:avLst/>
              </a:prstGeom>
              <a:blipFill>
                <a:blip r:embed="rId5"/>
                <a:stretch>
                  <a:fillRect r="-421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334688" y="729872"/>
            <a:ext cx="754904" cy="441555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24742" y="2896160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77697" y="1012825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020878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878" y="2838839"/>
                <a:ext cx="561372" cy="2360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584536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36" y="1133174"/>
                <a:ext cx="522259" cy="24622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V="1">
            <a:off x="3112326" y="2141156"/>
            <a:ext cx="2209876" cy="68141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lnTo>
                  <a:pt x="1862138" y="163516"/>
                </a:lnTo>
                <a:cubicBezTo>
                  <a:pt x="2471162" y="209914"/>
                  <a:pt x="2993139" y="246016"/>
                  <a:pt x="3654144" y="278388"/>
                </a:cubicBezTo>
                <a:cubicBezTo>
                  <a:pt x="4315149" y="310760"/>
                  <a:pt x="5103492" y="331295"/>
                  <a:pt x="5828166" y="35774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77980" y="2180434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80" y="2180434"/>
                <a:ext cx="539443" cy="2966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414432" y="1364811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32" y="1364811"/>
                <a:ext cx="415113" cy="207722"/>
              </a:xfrm>
              <a:prstGeom prst="rect">
                <a:avLst/>
              </a:prstGeom>
              <a:blipFill>
                <a:blip r:embed="rId9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reeform 108"/>
          <p:cNvSpPr/>
          <p:nvPr/>
        </p:nvSpPr>
        <p:spPr>
          <a:xfrm flipV="1">
            <a:off x="3097924" y="1120686"/>
            <a:ext cx="2147176" cy="76747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050" h="3423801">
                <a:moveTo>
                  <a:pt x="0" y="3423801"/>
                </a:moveTo>
                <a:cubicBezTo>
                  <a:pt x="222005" y="3130319"/>
                  <a:pt x="677175" y="2102968"/>
                  <a:pt x="1073580" y="1648762"/>
                </a:cubicBezTo>
                <a:cubicBezTo>
                  <a:pt x="1469985" y="1194556"/>
                  <a:pt x="1702511" y="932239"/>
                  <a:pt x="2378431" y="698565"/>
                </a:cubicBezTo>
                <a:cubicBezTo>
                  <a:pt x="3054351" y="464891"/>
                  <a:pt x="3977872" y="363144"/>
                  <a:pt x="5129099" y="246718"/>
                </a:cubicBezTo>
                <a:cubicBezTo>
                  <a:pt x="6280326" y="130292"/>
                  <a:pt x="5786334" y="176267"/>
                  <a:pt x="7340050" y="-1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79" name="Group 178"/>
          <p:cNvGrpSpPr/>
          <p:nvPr/>
        </p:nvGrpSpPr>
        <p:grpSpPr>
          <a:xfrm>
            <a:off x="92914" y="1484558"/>
            <a:ext cx="993678" cy="864758"/>
            <a:chOff x="3724205" y="1994903"/>
            <a:chExt cx="1719688" cy="1243955"/>
          </a:xfrm>
        </p:grpSpPr>
        <p:cxnSp>
          <p:nvCxnSpPr>
            <p:cNvPr id="210" name="Straight Arrow Connector 209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 r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Rectangle 213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5207" y="1694255"/>
            <a:ext cx="302208" cy="208452"/>
            <a:chOff x="4461089" y="2118943"/>
            <a:chExt cx="523010" cy="360752"/>
          </a:xfrm>
        </p:grpSpPr>
        <p:sp>
          <p:nvSpPr>
            <p:cNvPr id="205" name="Oval 204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7" name="Oval 206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8" name="Oval 207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12290" y="1635356"/>
            <a:ext cx="57520" cy="326908"/>
            <a:chOff x="798344" y="816603"/>
            <a:chExt cx="99546" cy="565758"/>
          </a:xfrm>
        </p:grpSpPr>
        <p:cxnSp>
          <p:nvCxnSpPr>
            <p:cNvPr id="202" name="Straight Connector 201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 rot="5400000">
            <a:off x="624526" y="1954017"/>
            <a:ext cx="57520" cy="326909"/>
            <a:chOff x="2806700" y="947441"/>
            <a:chExt cx="99546" cy="565758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593875" y="1860750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3</a:t>
                </a:r>
                <a:endParaRPr lang="en-US" sz="1600" dirty="0"/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" y="1860750"/>
                <a:ext cx="671659" cy="23602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/>
          <p:cNvGrpSpPr/>
          <p:nvPr/>
        </p:nvGrpSpPr>
        <p:grpSpPr>
          <a:xfrm>
            <a:off x="334688" y="1620405"/>
            <a:ext cx="754904" cy="441555"/>
            <a:chOff x="535801" y="623087"/>
            <a:chExt cx="1306459" cy="764168"/>
          </a:xfrm>
        </p:grpSpPr>
        <p:sp>
          <p:nvSpPr>
            <p:cNvPr id="186" name="Multiply 185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92914" y="2348165"/>
            <a:ext cx="993678" cy="864758"/>
            <a:chOff x="3724205" y="1994903"/>
            <a:chExt cx="1719688" cy="1243955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 r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 255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96476" y="2538680"/>
            <a:ext cx="533608" cy="348518"/>
            <a:chOff x="4307526" y="2085751"/>
            <a:chExt cx="923477" cy="603155"/>
          </a:xfrm>
        </p:grpSpPr>
        <p:sp>
          <p:nvSpPr>
            <p:cNvPr id="247" name="Oval 246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0" name="Oval 249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1" name="Oval 250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12290" y="2498963"/>
            <a:ext cx="57520" cy="326908"/>
            <a:chOff x="798344" y="816603"/>
            <a:chExt cx="99546" cy="565758"/>
          </a:xfrm>
        </p:grpSpPr>
        <p:cxnSp>
          <p:nvCxnSpPr>
            <p:cNvPr id="244" name="Straight Connector 243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 rot="5400000">
            <a:off x="624526" y="2817624"/>
            <a:ext cx="57520" cy="326909"/>
            <a:chOff x="2806700" y="947441"/>
            <a:chExt cx="99546" cy="565758"/>
          </a:xfrm>
        </p:grpSpPr>
        <p:cxnSp>
          <p:nvCxnSpPr>
            <p:cNvPr id="241" name="Straight Connector 240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593875" y="2724357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5</a:t>
                </a:r>
                <a:endParaRPr lang="en-US" sz="1600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" y="2724357"/>
                <a:ext cx="671659" cy="236027"/>
              </a:xfrm>
              <a:prstGeom prst="rect">
                <a:avLst/>
              </a:prstGeom>
              <a:blipFill>
                <a:blip r:embed="rId11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Group 226"/>
          <p:cNvGrpSpPr/>
          <p:nvPr/>
        </p:nvGrpSpPr>
        <p:grpSpPr>
          <a:xfrm>
            <a:off x="334688" y="2484012"/>
            <a:ext cx="754904" cy="441555"/>
            <a:chOff x="535801" y="623087"/>
            <a:chExt cx="1306459" cy="764168"/>
          </a:xfrm>
        </p:grpSpPr>
        <p:sp>
          <p:nvSpPr>
            <p:cNvPr id="228" name="Multiply 227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248925" y="594025"/>
            <a:ext cx="993678" cy="864758"/>
            <a:chOff x="3724205" y="1994903"/>
            <a:chExt cx="1719688" cy="1243955"/>
          </a:xfrm>
        </p:grpSpPr>
        <p:cxnSp>
          <p:nvCxnSpPr>
            <p:cNvPr id="294" name="Straight Arrow Connector 29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12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Rectangle 297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757724" y="803716"/>
            <a:ext cx="185713" cy="97380"/>
            <a:chOff x="4662700" y="2118943"/>
            <a:chExt cx="321399" cy="168529"/>
          </a:xfrm>
        </p:grpSpPr>
        <p:sp>
          <p:nvSpPr>
            <p:cNvPr id="291" name="Oval 290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2" name="Oval 291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468301" y="744823"/>
            <a:ext cx="57520" cy="326908"/>
            <a:chOff x="798344" y="816603"/>
            <a:chExt cx="99546" cy="565758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 rot="5400000">
            <a:off x="1780537" y="1063484"/>
            <a:ext cx="57520" cy="326909"/>
            <a:chOff x="2806700" y="947441"/>
            <a:chExt cx="99546" cy="565758"/>
          </a:xfrm>
        </p:grpSpPr>
        <p:cxnSp>
          <p:nvCxnSpPr>
            <p:cNvPr id="283" name="Straight Connector 282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/>
              <p:cNvSpPr/>
              <p:nvPr/>
            </p:nvSpPr>
            <p:spPr>
              <a:xfrm>
                <a:off x="1749886" y="970217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2</a:t>
                </a:r>
                <a:endParaRPr lang="en-US" sz="1600" dirty="0"/>
              </a:p>
            </p:txBody>
          </p:sp>
        </mc:Choice>
        <mc:Fallback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86" y="970217"/>
                <a:ext cx="671659" cy="236027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/>
          <p:cNvGrpSpPr/>
          <p:nvPr/>
        </p:nvGrpSpPr>
        <p:grpSpPr>
          <a:xfrm>
            <a:off x="1490699" y="729872"/>
            <a:ext cx="754904" cy="441555"/>
            <a:chOff x="535801" y="623087"/>
            <a:chExt cx="1306459" cy="764168"/>
          </a:xfrm>
        </p:grpSpPr>
        <p:sp>
          <p:nvSpPr>
            <p:cNvPr id="270" name="Multiply 269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1" name="Multiply 270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2" name="Multiply 271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3" name="Multiply 272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4" name="Multiply 273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5" name="Multiply 274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6" name="Multiply 275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7" name="Multiply 276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Multiply 277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9" name="Multiply 278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0" name="Multiply 279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Multiply 280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Multiply 281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248925" y="1484558"/>
            <a:ext cx="993678" cy="864758"/>
            <a:chOff x="3724205" y="1994903"/>
            <a:chExt cx="1719688" cy="1243955"/>
          </a:xfrm>
        </p:grpSpPr>
        <p:cxnSp>
          <p:nvCxnSpPr>
            <p:cNvPr id="336" name="Straight Arrow Connector 335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Rectangle 337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8" name="Rectangle 3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Rectangle 338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9" name="Rectangle 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12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Rectangle 339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641217" y="1675075"/>
            <a:ext cx="444875" cy="227631"/>
            <a:chOff x="4461089" y="2085751"/>
            <a:chExt cx="769914" cy="393944"/>
          </a:xfrm>
        </p:grpSpPr>
        <p:sp>
          <p:nvSpPr>
            <p:cNvPr id="331" name="Oval 330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3" name="Oval 332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4" name="Oval 333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5" name="Oval 334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468301" y="1635356"/>
            <a:ext cx="57520" cy="326908"/>
            <a:chOff x="798344" y="816603"/>
            <a:chExt cx="99546" cy="565758"/>
          </a:xfrm>
        </p:grpSpPr>
        <p:cxnSp>
          <p:nvCxnSpPr>
            <p:cNvPr id="328" name="Straight Connector 327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 rot="5400000">
            <a:off x="1780537" y="1954017"/>
            <a:ext cx="57520" cy="326909"/>
            <a:chOff x="2806700" y="947441"/>
            <a:chExt cx="99546" cy="565758"/>
          </a:xfrm>
        </p:grpSpPr>
        <p:cxnSp>
          <p:nvCxnSpPr>
            <p:cNvPr id="325" name="Straight Connector 324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Rectangle 309"/>
              <p:cNvSpPr/>
              <p:nvPr/>
            </p:nvSpPr>
            <p:spPr>
              <a:xfrm>
                <a:off x="1749886" y="1860750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4</a:t>
                </a:r>
                <a:endParaRPr lang="en-US" sz="1600" dirty="0"/>
              </a:p>
            </p:txBody>
          </p:sp>
        </mc:Choice>
        <mc:Fallback>
          <p:sp>
            <p:nvSpPr>
              <p:cNvPr id="310" name="Rectangle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86" y="1860750"/>
                <a:ext cx="671659" cy="23602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/>
          <p:cNvGrpSpPr/>
          <p:nvPr/>
        </p:nvGrpSpPr>
        <p:grpSpPr>
          <a:xfrm>
            <a:off x="1490699" y="1620405"/>
            <a:ext cx="754904" cy="441555"/>
            <a:chOff x="535801" y="623087"/>
            <a:chExt cx="1306459" cy="764168"/>
          </a:xfrm>
        </p:grpSpPr>
        <p:sp>
          <p:nvSpPr>
            <p:cNvPr id="312" name="Multiply 3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3" name="Multiply 3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4" name="Multiply 3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5" name="Multiply 3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6" name="Multiply 3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7" name="Multiply 3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8" name="Multiply 3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9" name="Multiply 3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0" name="Multiply 3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1" name="Multiply 3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2" name="Multiply 3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3" name="Multiply 3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4" name="Multiply 3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248925" y="2348165"/>
            <a:ext cx="993678" cy="864758"/>
            <a:chOff x="3724205" y="1994903"/>
            <a:chExt cx="1719688" cy="1243955"/>
          </a:xfrm>
        </p:grpSpPr>
        <p:cxnSp>
          <p:nvCxnSpPr>
            <p:cNvPr id="378" name="Straight Arrow Connector 37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Rectangle 379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80" name="Rectangle 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Rectangle 380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81" name="Rectangle 3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12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Rectangle 381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552486" y="2523437"/>
            <a:ext cx="635989" cy="363761"/>
            <a:chOff x="4307526" y="2059371"/>
            <a:chExt cx="1100661" cy="629535"/>
          </a:xfrm>
        </p:grpSpPr>
        <p:sp>
          <p:nvSpPr>
            <p:cNvPr id="373" name="Oval 37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4" name="Oval 37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5" name="Oval 37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6" name="Oval 37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7" name="Oval 37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8" name="Oval 387"/>
            <p:cNvSpPr/>
            <p:nvPr/>
          </p:nvSpPr>
          <p:spPr>
            <a:xfrm>
              <a:off x="5346083" y="2059371"/>
              <a:ext cx="62104" cy="62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468301" y="2498963"/>
            <a:ext cx="57520" cy="326908"/>
            <a:chOff x="798344" y="816603"/>
            <a:chExt cx="99546" cy="565758"/>
          </a:xfrm>
        </p:grpSpPr>
        <p:cxnSp>
          <p:nvCxnSpPr>
            <p:cNvPr id="370" name="Straight Connector 369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rot="5400000">
            <a:off x="1780537" y="2817624"/>
            <a:ext cx="57520" cy="326909"/>
            <a:chOff x="2806700" y="947441"/>
            <a:chExt cx="99546" cy="565758"/>
          </a:xfrm>
        </p:grpSpPr>
        <p:cxnSp>
          <p:nvCxnSpPr>
            <p:cNvPr id="367" name="Straight Connector 366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Rectangle 351"/>
              <p:cNvSpPr/>
              <p:nvPr/>
            </p:nvSpPr>
            <p:spPr>
              <a:xfrm>
                <a:off x="1749886" y="2724357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6</a:t>
                </a:r>
                <a:endParaRPr lang="en-US" sz="1600" dirty="0"/>
              </a:p>
            </p:txBody>
          </p:sp>
        </mc:Choice>
        <mc:Fallback>
          <p:sp>
            <p:nvSpPr>
              <p:cNvPr id="352" name="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886" y="2724357"/>
                <a:ext cx="671659" cy="236027"/>
              </a:xfrm>
              <a:prstGeom prst="rect">
                <a:avLst/>
              </a:prstGeom>
              <a:blipFill>
                <a:blip r:embed="rId1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Group 352"/>
          <p:cNvGrpSpPr/>
          <p:nvPr/>
        </p:nvGrpSpPr>
        <p:grpSpPr>
          <a:xfrm>
            <a:off x="1490699" y="2484012"/>
            <a:ext cx="754904" cy="441555"/>
            <a:chOff x="535801" y="623087"/>
            <a:chExt cx="1306459" cy="764168"/>
          </a:xfrm>
        </p:grpSpPr>
        <p:sp>
          <p:nvSpPr>
            <p:cNvPr id="354" name="Multiply 353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5" name="Multiply 354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6" name="Multiply 355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7" name="Multiply 356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8" name="Multiply 357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9" name="Multiply 358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0" name="Multiply 359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1" name="Multiply 360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2" name="Multiply 361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3" name="Multiply 362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4" name="Multiply 363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5" name="Multiply 364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6" name="Multiply 365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04558" y="624424"/>
                <a:ext cx="1397819" cy="218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58" y="624424"/>
                <a:ext cx="1397819" cy="218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Freeform 388"/>
          <p:cNvSpPr/>
          <p:nvPr/>
        </p:nvSpPr>
        <p:spPr>
          <a:xfrm flipV="1">
            <a:off x="449265" y="646175"/>
            <a:ext cx="349055" cy="238975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551" h="476463">
                <a:moveTo>
                  <a:pt x="0" y="476463"/>
                </a:moveTo>
                <a:cubicBezTo>
                  <a:pt x="222005" y="182981"/>
                  <a:pt x="373310" y="0"/>
                  <a:pt x="583068" y="0"/>
                </a:cubicBezTo>
                <a:cubicBezTo>
                  <a:pt x="792826" y="0"/>
                  <a:pt x="997625" y="164293"/>
                  <a:pt x="1258551" y="476463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0" name="Freeform 389"/>
          <p:cNvSpPr/>
          <p:nvPr/>
        </p:nvSpPr>
        <p:spPr>
          <a:xfrm>
            <a:off x="1710257" y="810614"/>
            <a:ext cx="349055" cy="238975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551" h="476463">
                <a:moveTo>
                  <a:pt x="0" y="476463"/>
                </a:moveTo>
                <a:cubicBezTo>
                  <a:pt x="222005" y="182981"/>
                  <a:pt x="373310" y="0"/>
                  <a:pt x="583068" y="0"/>
                </a:cubicBezTo>
                <a:cubicBezTo>
                  <a:pt x="792826" y="0"/>
                  <a:pt x="997625" y="164293"/>
                  <a:pt x="1258551" y="476463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1" name="Freeform 390"/>
          <p:cNvSpPr/>
          <p:nvPr/>
        </p:nvSpPr>
        <p:spPr>
          <a:xfrm>
            <a:off x="448046" y="1659719"/>
            <a:ext cx="552255" cy="32003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963733"/>
              <a:gd name="connsiteY0" fmla="*/ 595549 h 595549"/>
              <a:gd name="connsiteX1" fmla="*/ 583068 w 1963733"/>
              <a:gd name="connsiteY1" fmla="*/ 119086 h 595549"/>
              <a:gd name="connsiteX2" fmla="*/ 1963733 w 1963733"/>
              <a:gd name="connsiteY2" fmla="*/ 175221 h 595549"/>
              <a:gd name="connsiteX0" fmla="*/ 0 w 2009524"/>
              <a:gd name="connsiteY0" fmla="*/ 552952 h 552952"/>
              <a:gd name="connsiteX1" fmla="*/ 628859 w 2009524"/>
              <a:gd name="connsiteY1" fmla="*/ 117003 h 552952"/>
              <a:gd name="connsiteX2" fmla="*/ 2009524 w 2009524"/>
              <a:gd name="connsiteY2" fmla="*/ 173138 h 552952"/>
              <a:gd name="connsiteX0" fmla="*/ 0 w 2009524"/>
              <a:gd name="connsiteY0" fmla="*/ 563090 h 563090"/>
              <a:gd name="connsiteX1" fmla="*/ 885289 w 2009524"/>
              <a:gd name="connsiteY1" fmla="*/ 101820 h 563090"/>
              <a:gd name="connsiteX2" fmla="*/ 2009524 w 2009524"/>
              <a:gd name="connsiteY2" fmla="*/ 183276 h 563090"/>
              <a:gd name="connsiteX0" fmla="*/ 0 w 2073631"/>
              <a:gd name="connsiteY0" fmla="*/ 648507 h 648507"/>
              <a:gd name="connsiteX1" fmla="*/ 885289 w 2073631"/>
              <a:gd name="connsiteY1" fmla="*/ 187237 h 648507"/>
              <a:gd name="connsiteX2" fmla="*/ 2073631 w 2073631"/>
              <a:gd name="connsiteY2" fmla="*/ 147152 h 648507"/>
              <a:gd name="connsiteX0" fmla="*/ 0 w 2073631"/>
              <a:gd name="connsiteY0" fmla="*/ 526015 h 526015"/>
              <a:gd name="connsiteX1" fmla="*/ 885289 w 2073631"/>
              <a:gd name="connsiteY1" fmla="*/ 64745 h 526015"/>
              <a:gd name="connsiteX2" fmla="*/ 2073631 w 2073631"/>
              <a:gd name="connsiteY2" fmla="*/ 24660 h 526015"/>
              <a:gd name="connsiteX0" fmla="*/ 0 w 2009524"/>
              <a:gd name="connsiteY0" fmla="*/ 578280 h 578280"/>
              <a:gd name="connsiteX1" fmla="*/ 885289 w 2009524"/>
              <a:gd name="connsiteY1" fmla="*/ 117010 h 578280"/>
              <a:gd name="connsiteX2" fmla="*/ 2009524 w 2009524"/>
              <a:gd name="connsiteY2" fmla="*/ 11092 h 578280"/>
              <a:gd name="connsiteX0" fmla="*/ 0 w 2009524"/>
              <a:gd name="connsiteY0" fmla="*/ 567189 h 567189"/>
              <a:gd name="connsiteX1" fmla="*/ 885289 w 2009524"/>
              <a:gd name="connsiteY1" fmla="*/ 105919 h 567189"/>
              <a:gd name="connsiteX2" fmla="*/ 2009524 w 2009524"/>
              <a:gd name="connsiteY2" fmla="*/ 1 h 567189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208" h="638086">
                <a:moveTo>
                  <a:pt x="0" y="638086"/>
                </a:moveTo>
                <a:cubicBezTo>
                  <a:pt x="222005" y="344604"/>
                  <a:pt x="480156" y="257844"/>
                  <a:pt x="812023" y="166688"/>
                </a:cubicBezTo>
                <a:cubicBezTo>
                  <a:pt x="1143890" y="75532"/>
                  <a:pt x="1693649" y="6873"/>
                  <a:pt x="1991208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2" name="Freeform 391"/>
          <p:cNvSpPr/>
          <p:nvPr/>
        </p:nvSpPr>
        <p:spPr>
          <a:xfrm>
            <a:off x="1611200" y="1649783"/>
            <a:ext cx="552255" cy="32003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963733"/>
              <a:gd name="connsiteY0" fmla="*/ 595549 h 595549"/>
              <a:gd name="connsiteX1" fmla="*/ 583068 w 1963733"/>
              <a:gd name="connsiteY1" fmla="*/ 119086 h 595549"/>
              <a:gd name="connsiteX2" fmla="*/ 1963733 w 1963733"/>
              <a:gd name="connsiteY2" fmla="*/ 175221 h 595549"/>
              <a:gd name="connsiteX0" fmla="*/ 0 w 2009524"/>
              <a:gd name="connsiteY0" fmla="*/ 552952 h 552952"/>
              <a:gd name="connsiteX1" fmla="*/ 628859 w 2009524"/>
              <a:gd name="connsiteY1" fmla="*/ 117003 h 552952"/>
              <a:gd name="connsiteX2" fmla="*/ 2009524 w 2009524"/>
              <a:gd name="connsiteY2" fmla="*/ 173138 h 552952"/>
              <a:gd name="connsiteX0" fmla="*/ 0 w 2009524"/>
              <a:gd name="connsiteY0" fmla="*/ 563090 h 563090"/>
              <a:gd name="connsiteX1" fmla="*/ 885289 w 2009524"/>
              <a:gd name="connsiteY1" fmla="*/ 101820 h 563090"/>
              <a:gd name="connsiteX2" fmla="*/ 2009524 w 2009524"/>
              <a:gd name="connsiteY2" fmla="*/ 183276 h 563090"/>
              <a:gd name="connsiteX0" fmla="*/ 0 w 2073631"/>
              <a:gd name="connsiteY0" fmla="*/ 648507 h 648507"/>
              <a:gd name="connsiteX1" fmla="*/ 885289 w 2073631"/>
              <a:gd name="connsiteY1" fmla="*/ 187237 h 648507"/>
              <a:gd name="connsiteX2" fmla="*/ 2073631 w 2073631"/>
              <a:gd name="connsiteY2" fmla="*/ 147152 h 648507"/>
              <a:gd name="connsiteX0" fmla="*/ 0 w 2073631"/>
              <a:gd name="connsiteY0" fmla="*/ 526015 h 526015"/>
              <a:gd name="connsiteX1" fmla="*/ 885289 w 2073631"/>
              <a:gd name="connsiteY1" fmla="*/ 64745 h 526015"/>
              <a:gd name="connsiteX2" fmla="*/ 2073631 w 2073631"/>
              <a:gd name="connsiteY2" fmla="*/ 24660 h 526015"/>
              <a:gd name="connsiteX0" fmla="*/ 0 w 2009524"/>
              <a:gd name="connsiteY0" fmla="*/ 578280 h 578280"/>
              <a:gd name="connsiteX1" fmla="*/ 885289 w 2009524"/>
              <a:gd name="connsiteY1" fmla="*/ 117010 h 578280"/>
              <a:gd name="connsiteX2" fmla="*/ 2009524 w 2009524"/>
              <a:gd name="connsiteY2" fmla="*/ 11092 h 578280"/>
              <a:gd name="connsiteX0" fmla="*/ 0 w 2009524"/>
              <a:gd name="connsiteY0" fmla="*/ 567189 h 567189"/>
              <a:gd name="connsiteX1" fmla="*/ 885289 w 2009524"/>
              <a:gd name="connsiteY1" fmla="*/ 105919 h 567189"/>
              <a:gd name="connsiteX2" fmla="*/ 2009524 w 2009524"/>
              <a:gd name="connsiteY2" fmla="*/ 1 h 567189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208" h="638086">
                <a:moveTo>
                  <a:pt x="0" y="638086"/>
                </a:moveTo>
                <a:cubicBezTo>
                  <a:pt x="222005" y="344604"/>
                  <a:pt x="480156" y="257844"/>
                  <a:pt x="812023" y="166688"/>
                </a:cubicBezTo>
                <a:cubicBezTo>
                  <a:pt x="1143890" y="75532"/>
                  <a:pt x="1693649" y="6873"/>
                  <a:pt x="1991208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3" name="Freeform 392"/>
          <p:cNvSpPr/>
          <p:nvPr/>
        </p:nvSpPr>
        <p:spPr>
          <a:xfrm>
            <a:off x="415661" y="2565147"/>
            <a:ext cx="552255" cy="32003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963733"/>
              <a:gd name="connsiteY0" fmla="*/ 595549 h 595549"/>
              <a:gd name="connsiteX1" fmla="*/ 583068 w 1963733"/>
              <a:gd name="connsiteY1" fmla="*/ 119086 h 595549"/>
              <a:gd name="connsiteX2" fmla="*/ 1963733 w 1963733"/>
              <a:gd name="connsiteY2" fmla="*/ 175221 h 595549"/>
              <a:gd name="connsiteX0" fmla="*/ 0 w 2009524"/>
              <a:gd name="connsiteY0" fmla="*/ 552952 h 552952"/>
              <a:gd name="connsiteX1" fmla="*/ 628859 w 2009524"/>
              <a:gd name="connsiteY1" fmla="*/ 117003 h 552952"/>
              <a:gd name="connsiteX2" fmla="*/ 2009524 w 2009524"/>
              <a:gd name="connsiteY2" fmla="*/ 173138 h 552952"/>
              <a:gd name="connsiteX0" fmla="*/ 0 w 2009524"/>
              <a:gd name="connsiteY0" fmla="*/ 563090 h 563090"/>
              <a:gd name="connsiteX1" fmla="*/ 885289 w 2009524"/>
              <a:gd name="connsiteY1" fmla="*/ 101820 h 563090"/>
              <a:gd name="connsiteX2" fmla="*/ 2009524 w 2009524"/>
              <a:gd name="connsiteY2" fmla="*/ 183276 h 563090"/>
              <a:gd name="connsiteX0" fmla="*/ 0 w 2073631"/>
              <a:gd name="connsiteY0" fmla="*/ 648507 h 648507"/>
              <a:gd name="connsiteX1" fmla="*/ 885289 w 2073631"/>
              <a:gd name="connsiteY1" fmla="*/ 187237 h 648507"/>
              <a:gd name="connsiteX2" fmla="*/ 2073631 w 2073631"/>
              <a:gd name="connsiteY2" fmla="*/ 147152 h 648507"/>
              <a:gd name="connsiteX0" fmla="*/ 0 w 2073631"/>
              <a:gd name="connsiteY0" fmla="*/ 526015 h 526015"/>
              <a:gd name="connsiteX1" fmla="*/ 885289 w 2073631"/>
              <a:gd name="connsiteY1" fmla="*/ 64745 h 526015"/>
              <a:gd name="connsiteX2" fmla="*/ 2073631 w 2073631"/>
              <a:gd name="connsiteY2" fmla="*/ 24660 h 526015"/>
              <a:gd name="connsiteX0" fmla="*/ 0 w 2009524"/>
              <a:gd name="connsiteY0" fmla="*/ 578280 h 578280"/>
              <a:gd name="connsiteX1" fmla="*/ 885289 w 2009524"/>
              <a:gd name="connsiteY1" fmla="*/ 117010 h 578280"/>
              <a:gd name="connsiteX2" fmla="*/ 2009524 w 2009524"/>
              <a:gd name="connsiteY2" fmla="*/ 11092 h 578280"/>
              <a:gd name="connsiteX0" fmla="*/ 0 w 2009524"/>
              <a:gd name="connsiteY0" fmla="*/ 567189 h 567189"/>
              <a:gd name="connsiteX1" fmla="*/ 885289 w 2009524"/>
              <a:gd name="connsiteY1" fmla="*/ 105919 h 567189"/>
              <a:gd name="connsiteX2" fmla="*/ 2009524 w 2009524"/>
              <a:gd name="connsiteY2" fmla="*/ 1 h 567189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208" h="638086">
                <a:moveTo>
                  <a:pt x="0" y="638086"/>
                </a:moveTo>
                <a:cubicBezTo>
                  <a:pt x="222005" y="344604"/>
                  <a:pt x="480156" y="257844"/>
                  <a:pt x="812023" y="166688"/>
                </a:cubicBezTo>
                <a:cubicBezTo>
                  <a:pt x="1143890" y="75532"/>
                  <a:pt x="1693649" y="6873"/>
                  <a:pt x="1991208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4" name="Freeform 393"/>
          <p:cNvSpPr/>
          <p:nvPr/>
        </p:nvSpPr>
        <p:spPr>
          <a:xfrm>
            <a:off x="1556306" y="2554280"/>
            <a:ext cx="691955" cy="32511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8728"/>
              <a:gd name="connsiteX1" fmla="*/ 509804 w 2861238"/>
              <a:gd name="connsiteY1" fmla="*/ 1050 h 1108728"/>
              <a:gd name="connsiteX2" fmla="*/ 918766 w 2861238"/>
              <a:gd name="connsiteY2" fmla="*/ 675703 h 1108728"/>
              <a:gd name="connsiteX3" fmla="*/ 2173664 w 2861238"/>
              <a:gd name="connsiteY3" fmla="*/ 1103269 h 1108728"/>
              <a:gd name="connsiteX4" fmla="*/ 2861238 w 2861238"/>
              <a:gd name="connsiteY4" fmla="*/ 381294 h 1108728"/>
              <a:gd name="connsiteX0" fmla="*/ 0 w 2861238"/>
              <a:gd name="connsiteY0" fmla="*/ 553477 h 684532"/>
              <a:gd name="connsiteX1" fmla="*/ 509804 w 2861238"/>
              <a:gd name="connsiteY1" fmla="*/ 1050 h 684532"/>
              <a:gd name="connsiteX2" fmla="*/ 918766 w 2861238"/>
              <a:gd name="connsiteY2" fmla="*/ 675703 h 684532"/>
              <a:gd name="connsiteX3" fmla="*/ 2861238 w 2861238"/>
              <a:gd name="connsiteY3" fmla="*/ 381294 h 684532"/>
              <a:gd name="connsiteX0" fmla="*/ 0 w 2861238"/>
              <a:gd name="connsiteY0" fmla="*/ 554191 h 554191"/>
              <a:gd name="connsiteX1" fmla="*/ 509804 w 2861238"/>
              <a:gd name="connsiteY1" fmla="*/ 1764 h 554191"/>
              <a:gd name="connsiteX2" fmla="*/ 2861238 w 2861238"/>
              <a:gd name="connsiteY2" fmla="*/ 382008 h 554191"/>
              <a:gd name="connsiteX0" fmla="*/ 0 w 1643196"/>
              <a:gd name="connsiteY0" fmla="*/ 552853 h 628816"/>
              <a:gd name="connsiteX1" fmla="*/ 509804 w 1643196"/>
              <a:gd name="connsiteY1" fmla="*/ 426 h 628816"/>
              <a:gd name="connsiteX2" fmla="*/ 1643196 w 1643196"/>
              <a:gd name="connsiteY2" fmla="*/ 628816 h 628816"/>
              <a:gd name="connsiteX0" fmla="*/ 0 w 1643196"/>
              <a:gd name="connsiteY0" fmla="*/ 176190 h 252153"/>
              <a:gd name="connsiteX1" fmla="*/ 491486 w 1643196"/>
              <a:gd name="connsiteY1" fmla="*/ 54221 h 252153"/>
              <a:gd name="connsiteX2" fmla="*/ 1643196 w 1643196"/>
              <a:gd name="connsiteY2" fmla="*/ 252153 h 252153"/>
              <a:gd name="connsiteX0" fmla="*/ 0 w 1734778"/>
              <a:gd name="connsiteY0" fmla="*/ 484550 h 484550"/>
              <a:gd name="connsiteX1" fmla="*/ 583068 w 1734778"/>
              <a:gd name="connsiteY1" fmla="*/ 8087 h 484550"/>
              <a:gd name="connsiteX2" fmla="*/ 1734778 w 1734778"/>
              <a:gd name="connsiteY2" fmla="*/ 206019 h 484550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258551"/>
              <a:gd name="connsiteY0" fmla="*/ 476463 h 476463"/>
              <a:gd name="connsiteX1" fmla="*/ 583068 w 1258551"/>
              <a:gd name="connsiteY1" fmla="*/ 0 h 476463"/>
              <a:gd name="connsiteX2" fmla="*/ 1258551 w 1258551"/>
              <a:gd name="connsiteY2" fmla="*/ 476463 h 476463"/>
              <a:gd name="connsiteX0" fmla="*/ 0 w 1963733"/>
              <a:gd name="connsiteY0" fmla="*/ 595549 h 595549"/>
              <a:gd name="connsiteX1" fmla="*/ 583068 w 1963733"/>
              <a:gd name="connsiteY1" fmla="*/ 119086 h 595549"/>
              <a:gd name="connsiteX2" fmla="*/ 1963733 w 1963733"/>
              <a:gd name="connsiteY2" fmla="*/ 175221 h 595549"/>
              <a:gd name="connsiteX0" fmla="*/ 0 w 2009524"/>
              <a:gd name="connsiteY0" fmla="*/ 552952 h 552952"/>
              <a:gd name="connsiteX1" fmla="*/ 628859 w 2009524"/>
              <a:gd name="connsiteY1" fmla="*/ 117003 h 552952"/>
              <a:gd name="connsiteX2" fmla="*/ 2009524 w 2009524"/>
              <a:gd name="connsiteY2" fmla="*/ 173138 h 552952"/>
              <a:gd name="connsiteX0" fmla="*/ 0 w 2009524"/>
              <a:gd name="connsiteY0" fmla="*/ 563090 h 563090"/>
              <a:gd name="connsiteX1" fmla="*/ 885289 w 2009524"/>
              <a:gd name="connsiteY1" fmla="*/ 101820 h 563090"/>
              <a:gd name="connsiteX2" fmla="*/ 2009524 w 2009524"/>
              <a:gd name="connsiteY2" fmla="*/ 183276 h 563090"/>
              <a:gd name="connsiteX0" fmla="*/ 0 w 2073631"/>
              <a:gd name="connsiteY0" fmla="*/ 648507 h 648507"/>
              <a:gd name="connsiteX1" fmla="*/ 885289 w 2073631"/>
              <a:gd name="connsiteY1" fmla="*/ 187237 h 648507"/>
              <a:gd name="connsiteX2" fmla="*/ 2073631 w 2073631"/>
              <a:gd name="connsiteY2" fmla="*/ 147152 h 648507"/>
              <a:gd name="connsiteX0" fmla="*/ 0 w 2073631"/>
              <a:gd name="connsiteY0" fmla="*/ 526015 h 526015"/>
              <a:gd name="connsiteX1" fmla="*/ 885289 w 2073631"/>
              <a:gd name="connsiteY1" fmla="*/ 64745 h 526015"/>
              <a:gd name="connsiteX2" fmla="*/ 2073631 w 2073631"/>
              <a:gd name="connsiteY2" fmla="*/ 24660 h 526015"/>
              <a:gd name="connsiteX0" fmla="*/ 0 w 2009524"/>
              <a:gd name="connsiteY0" fmla="*/ 578280 h 578280"/>
              <a:gd name="connsiteX1" fmla="*/ 885289 w 2009524"/>
              <a:gd name="connsiteY1" fmla="*/ 117010 h 578280"/>
              <a:gd name="connsiteX2" fmla="*/ 2009524 w 2009524"/>
              <a:gd name="connsiteY2" fmla="*/ 11092 h 578280"/>
              <a:gd name="connsiteX0" fmla="*/ 0 w 2009524"/>
              <a:gd name="connsiteY0" fmla="*/ 567189 h 567189"/>
              <a:gd name="connsiteX1" fmla="*/ 885289 w 2009524"/>
              <a:gd name="connsiteY1" fmla="*/ 105919 h 567189"/>
              <a:gd name="connsiteX2" fmla="*/ 2009524 w 2009524"/>
              <a:gd name="connsiteY2" fmla="*/ 1 h 567189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85289 w 1991208"/>
              <a:gd name="connsiteY1" fmla="*/ 176816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1991208"/>
              <a:gd name="connsiteY0" fmla="*/ 638086 h 638086"/>
              <a:gd name="connsiteX1" fmla="*/ 812023 w 1991208"/>
              <a:gd name="connsiteY1" fmla="*/ 166688 h 638086"/>
              <a:gd name="connsiteX2" fmla="*/ 1991208 w 1991208"/>
              <a:gd name="connsiteY2" fmla="*/ 0 h 638086"/>
              <a:gd name="connsiteX0" fmla="*/ 0 w 2494910"/>
              <a:gd name="connsiteY0" fmla="*/ 648214 h 648214"/>
              <a:gd name="connsiteX1" fmla="*/ 812023 w 2494910"/>
              <a:gd name="connsiteY1" fmla="*/ 176816 h 648214"/>
              <a:gd name="connsiteX2" fmla="*/ 2494910 w 2494910"/>
              <a:gd name="connsiteY2" fmla="*/ 0 h 648214"/>
              <a:gd name="connsiteX0" fmla="*/ 0 w 2494910"/>
              <a:gd name="connsiteY0" fmla="*/ 648274 h 648274"/>
              <a:gd name="connsiteX1" fmla="*/ 1086770 w 2494910"/>
              <a:gd name="connsiteY1" fmla="*/ 80656 h 648274"/>
              <a:gd name="connsiteX2" fmla="*/ 2494910 w 2494910"/>
              <a:gd name="connsiteY2" fmla="*/ 60 h 648274"/>
              <a:gd name="connsiteX0" fmla="*/ 0 w 2494910"/>
              <a:gd name="connsiteY0" fmla="*/ 648214 h 648214"/>
              <a:gd name="connsiteX1" fmla="*/ 1077612 w 2494910"/>
              <a:gd name="connsiteY1" fmla="*/ 131238 h 648214"/>
              <a:gd name="connsiteX2" fmla="*/ 2494910 w 2494910"/>
              <a:gd name="connsiteY2" fmla="*/ 0 h 648214"/>
              <a:gd name="connsiteX0" fmla="*/ 0 w 2494910"/>
              <a:gd name="connsiteY0" fmla="*/ 648214 h 648214"/>
              <a:gd name="connsiteX1" fmla="*/ 1077612 w 2494910"/>
              <a:gd name="connsiteY1" fmla="*/ 131238 h 648214"/>
              <a:gd name="connsiteX2" fmla="*/ 2494910 w 2494910"/>
              <a:gd name="connsiteY2" fmla="*/ 0 h 6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910" h="648214">
                <a:moveTo>
                  <a:pt x="0" y="648214"/>
                </a:moveTo>
                <a:cubicBezTo>
                  <a:pt x="222005" y="354732"/>
                  <a:pt x="625161" y="193697"/>
                  <a:pt x="1077612" y="131238"/>
                </a:cubicBezTo>
                <a:cubicBezTo>
                  <a:pt x="1530063" y="68779"/>
                  <a:pt x="2197351" y="6873"/>
                  <a:pt x="2494910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5" name="Multiply 394"/>
          <p:cNvSpPr/>
          <p:nvPr/>
        </p:nvSpPr>
        <p:spPr>
          <a:xfrm>
            <a:off x="3056471" y="2749080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Multiply 395"/>
          <p:cNvSpPr/>
          <p:nvPr/>
        </p:nvSpPr>
        <p:spPr>
          <a:xfrm>
            <a:off x="3335787" y="2616408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Multiply 396"/>
          <p:cNvSpPr/>
          <p:nvPr/>
        </p:nvSpPr>
        <p:spPr>
          <a:xfrm>
            <a:off x="3619637" y="2485174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Multiply 397"/>
          <p:cNvSpPr/>
          <p:nvPr/>
        </p:nvSpPr>
        <p:spPr>
          <a:xfrm>
            <a:off x="3981324" y="2343520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Multiply 398"/>
          <p:cNvSpPr/>
          <p:nvPr/>
        </p:nvSpPr>
        <p:spPr>
          <a:xfrm>
            <a:off x="4339251" y="2241906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Multiply 399"/>
          <p:cNvSpPr/>
          <p:nvPr/>
        </p:nvSpPr>
        <p:spPr>
          <a:xfrm>
            <a:off x="4707021" y="2178088"/>
            <a:ext cx="121680" cy="12168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Multiply 401"/>
          <p:cNvSpPr/>
          <p:nvPr/>
        </p:nvSpPr>
        <p:spPr>
          <a:xfrm>
            <a:off x="3056471" y="1079982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Multiply 402"/>
          <p:cNvSpPr/>
          <p:nvPr/>
        </p:nvSpPr>
        <p:spPr>
          <a:xfrm>
            <a:off x="3334496" y="1428980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Multiply 403"/>
          <p:cNvSpPr/>
          <p:nvPr/>
        </p:nvSpPr>
        <p:spPr>
          <a:xfrm>
            <a:off x="3615901" y="1639015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Multiply 404"/>
          <p:cNvSpPr/>
          <p:nvPr/>
        </p:nvSpPr>
        <p:spPr>
          <a:xfrm>
            <a:off x="3977131" y="1720900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Multiply 405"/>
          <p:cNvSpPr/>
          <p:nvPr/>
        </p:nvSpPr>
        <p:spPr>
          <a:xfrm>
            <a:off x="4339251" y="1758898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Multiply 406"/>
          <p:cNvSpPr/>
          <p:nvPr/>
        </p:nvSpPr>
        <p:spPr>
          <a:xfrm>
            <a:off x="4700101" y="1783274"/>
            <a:ext cx="121680" cy="12168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4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38" grpId="0"/>
      <p:bldP spid="40" grpId="0"/>
      <p:bldP spid="109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5" grpId="1" animBg="1"/>
      <p:bldP spid="396" grpId="0" animBg="1"/>
      <p:bldP spid="396" grpId="1" animBg="1"/>
      <p:bldP spid="397" grpId="0" animBg="1"/>
      <p:bldP spid="397" grpId="1" animBg="1"/>
      <p:bldP spid="398" grpId="0" animBg="1"/>
      <p:bldP spid="398" grpId="1" animBg="1"/>
      <p:bldP spid="399" grpId="0" animBg="1"/>
      <p:bldP spid="399" grpId="1" animBg="1"/>
      <p:bldP spid="400" grpId="0" animBg="1"/>
      <p:bldP spid="400" grpId="1" animBg="1"/>
      <p:bldP spid="402" grpId="0" animBg="1"/>
      <p:bldP spid="402" grpId="1" animBg="1"/>
      <p:bldP spid="403" grpId="0" animBg="1"/>
      <p:bldP spid="403" grpId="1" animBg="1"/>
      <p:bldP spid="404" grpId="0" animBg="1"/>
      <p:bldP spid="404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plot of the two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versus the parameter we’re optimizing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10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171265"/>
              </a:xfrm>
              <a:prstGeom prst="rect">
                <a:avLst/>
              </a:prstGeom>
              <a:blipFill>
                <a:blip r:embed="rId2"/>
                <a:stretch>
                  <a:fillRect l="-1168" t="-17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Use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077697" y="1012825"/>
            <a:ext cx="2415739" cy="1826014"/>
            <a:chOff x="2415535" y="1453138"/>
            <a:chExt cx="1194708" cy="1102112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020878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878" y="2838839"/>
                <a:ext cx="561372" cy="236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584536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36" y="1133174"/>
                <a:ext cx="522259" cy="24622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reeform 171"/>
          <p:cNvSpPr/>
          <p:nvPr/>
        </p:nvSpPr>
        <p:spPr>
          <a:xfrm flipV="1">
            <a:off x="3112326" y="2141156"/>
            <a:ext cx="2209876" cy="68141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lnTo>
                  <a:pt x="1862138" y="163516"/>
                </a:lnTo>
                <a:cubicBezTo>
                  <a:pt x="2471162" y="209914"/>
                  <a:pt x="2993139" y="246016"/>
                  <a:pt x="3654144" y="278388"/>
                </a:cubicBezTo>
                <a:cubicBezTo>
                  <a:pt x="4315149" y="310760"/>
                  <a:pt x="5103492" y="331295"/>
                  <a:pt x="5828166" y="35774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477980" y="2180434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80" y="2180434"/>
                <a:ext cx="539443" cy="296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3414432" y="1364811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32" y="1364811"/>
                <a:ext cx="415113" cy="207722"/>
              </a:xfrm>
              <a:prstGeom prst="rect">
                <a:avLst/>
              </a:prstGeom>
              <a:blipFill>
                <a:blip r:embed="rId6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reeform 108"/>
          <p:cNvSpPr/>
          <p:nvPr/>
        </p:nvSpPr>
        <p:spPr>
          <a:xfrm flipV="1">
            <a:off x="3097924" y="1120686"/>
            <a:ext cx="2147176" cy="76747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050" h="3423801">
                <a:moveTo>
                  <a:pt x="0" y="3423801"/>
                </a:moveTo>
                <a:cubicBezTo>
                  <a:pt x="222005" y="3130319"/>
                  <a:pt x="677175" y="2102968"/>
                  <a:pt x="1073580" y="1648762"/>
                </a:cubicBezTo>
                <a:cubicBezTo>
                  <a:pt x="1469985" y="1194556"/>
                  <a:pt x="1702511" y="932239"/>
                  <a:pt x="2378431" y="698565"/>
                </a:cubicBezTo>
                <a:cubicBezTo>
                  <a:pt x="3054351" y="464891"/>
                  <a:pt x="3977872" y="363144"/>
                  <a:pt x="5129099" y="246718"/>
                </a:cubicBezTo>
                <a:cubicBezTo>
                  <a:pt x="6280326" y="130292"/>
                  <a:pt x="5786334" y="176267"/>
                  <a:pt x="7340050" y="-1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object 4"/>
              <p:cNvSpPr txBox="1"/>
              <p:nvPr/>
            </p:nvSpPr>
            <p:spPr>
              <a:xfrm>
                <a:off x="347295" y="1067049"/>
                <a:ext cx="2202614" cy="20762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kind of a plot is called a </a:t>
                </a:r>
                <a:r>
                  <a:rPr lang="en-ZA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“learning curve”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gives some indication of how the model is “learning” as training examples are increasing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general,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this is what a learning curve looks like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low, then the model performs well: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call it a day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 If not: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learning curve will take a specific shape depending on whether the model has bias or variance (next slides)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can then react accordingly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28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1067049"/>
                <a:ext cx="2202614" cy="2076209"/>
              </a:xfrm>
              <a:prstGeom prst="rect">
                <a:avLst/>
              </a:prstGeom>
              <a:blipFill>
                <a:blip r:embed="rId7"/>
                <a:stretch>
                  <a:fillRect l="-2770" t="-1466" r="-4986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47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33214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the model suffers from high bias, what will the learning curve will look like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Imagine using a straight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fit non-linear data as below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332142"/>
              </a:xfrm>
              <a:prstGeom prst="rect">
                <a:avLst/>
              </a:prstGeom>
              <a:blipFill>
                <a:blip r:embed="rId2"/>
                <a:stretch>
                  <a:fillRect l="-1168" t="-9091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Use – High Bias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05" y="2012758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748" y="2188417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41459" y="2559613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388439" y="2152313"/>
            <a:ext cx="741087" cy="49376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179850" y="2904665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816" y="2022735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6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67638" y="2203343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5068938" y="2584994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91849" y="2204285"/>
            <a:ext cx="775469" cy="516972"/>
            <a:chOff x="4220128" y="2014541"/>
            <a:chExt cx="1120552" cy="747024"/>
          </a:xfrm>
        </p:grpSpPr>
        <p:sp>
          <p:nvSpPr>
            <p:cNvPr id="103" name="Oval 102"/>
            <p:cNvSpPr/>
            <p:nvPr/>
          </p:nvSpPr>
          <p:spPr>
            <a:xfrm>
              <a:off x="5081069" y="2016664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20128" y="26994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31201" y="204620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00782" y="209063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96758" y="2490840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69287" y="2078767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Oval 133"/>
            <p:cNvSpPr/>
            <p:nvPr/>
          </p:nvSpPr>
          <p:spPr>
            <a:xfrm>
              <a:off x="5157717" y="201454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Oval 134"/>
            <p:cNvSpPr/>
            <p:nvPr/>
          </p:nvSpPr>
          <p:spPr>
            <a:xfrm>
              <a:off x="4698642" y="206318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71708" y="22807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Oval 136"/>
            <p:cNvSpPr/>
            <p:nvPr/>
          </p:nvSpPr>
          <p:spPr>
            <a:xfrm>
              <a:off x="5278577" y="205881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451490" y="2241154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576729" y="210766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0" name="Oval 139"/>
            <p:cNvSpPr/>
            <p:nvPr/>
          </p:nvSpPr>
          <p:spPr>
            <a:xfrm>
              <a:off x="5219820" y="20193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61333" y="2046948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2" name="Oval 141"/>
            <p:cNvSpPr/>
            <p:nvPr/>
          </p:nvSpPr>
          <p:spPr>
            <a:xfrm>
              <a:off x="4251545" y="2556017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298144" y="240720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58244" y="2177524"/>
              <a:ext cx="62103" cy="564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464601" y="2969690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6</a:t>
                </a:r>
                <a:endParaRPr lang="en-US" sz="1600" dirty="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1" y="2969690"/>
                <a:ext cx="671659" cy="23602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4796205" y="2969690"/>
                <a:ext cx="725520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17</a:t>
                </a:r>
                <a:endParaRPr lang="en-US" sz="16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05" y="2969690"/>
                <a:ext cx="725520" cy="236027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/>
          <p:cNvCxnSpPr/>
          <p:nvPr/>
        </p:nvCxnSpPr>
        <p:spPr>
          <a:xfrm flipV="1">
            <a:off x="4608649" y="2132390"/>
            <a:ext cx="806657" cy="56186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04426" y="2207622"/>
            <a:ext cx="734807" cy="513636"/>
            <a:chOff x="4220128" y="2019362"/>
            <a:chExt cx="1061795" cy="742203"/>
          </a:xfrm>
        </p:grpSpPr>
        <p:sp>
          <p:nvSpPr>
            <p:cNvPr id="156" name="Oval 155"/>
            <p:cNvSpPr/>
            <p:nvPr/>
          </p:nvSpPr>
          <p:spPr>
            <a:xfrm>
              <a:off x="4220128" y="26994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Oval 161"/>
            <p:cNvSpPr/>
            <p:nvPr/>
          </p:nvSpPr>
          <p:spPr>
            <a:xfrm>
              <a:off x="4698642" y="206318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19820" y="20193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Oval 167"/>
            <p:cNvSpPr/>
            <p:nvPr/>
          </p:nvSpPr>
          <p:spPr>
            <a:xfrm>
              <a:off x="4961333" y="2046948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0" name="Oval 169"/>
            <p:cNvSpPr/>
            <p:nvPr/>
          </p:nvSpPr>
          <p:spPr>
            <a:xfrm>
              <a:off x="4298144" y="240720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Oval 170"/>
            <p:cNvSpPr/>
            <p:nvPr/>
          </p:nvSpPr>
          <p:spPr>
            <a:xfrm>
              <a:off x="4458244" y="2177524"/>
              <a:ext cx="62103" cy="564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689337" y="1012825"/>
            <a:ext cx="2415739" cy="1826014"/>
            <a:chOff x="2415535" y="1453138"/>
            <a:chExt cx="1194708" cy="1102112"/>
          </a:xfrm>
        </p:grpSpPr>
        <p:cxnSp>
          <p:nvCxnSpPr>
            <p:cNvPr id="176" name="Straight Arrow Connector 175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2632518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18" y="2838839"/>
                <a:ext cx="561372" cy="2360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1196176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76" y="1133174"/>
                <a:ext cx="522259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Freeform 180"/>
          <p:cNvSpPr/>
          <p:nvPr/>
        </p:nvSpPr>
        <p:spPr>
          <a:xfrm flipV="1">
            <a:off x="1723966" y="1504012"/>
            <a:ext cx="2209876" cy="1318561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cubicBezTo>
                  <a:pt x="422535" y="75102"/>
                  <a:pt x="772682" y="163328"/>
                  <a:pt x="1267604" y="225305"/>
                </a:cubicBezTo>
                <a:cubicBezTo>
                  <a:pt x="1762526" y="287282"/>
                  <a:pt x="2260484" y="340021"/>
                  <a:pt x="2969532" y="371865"/>
                </a:cubicBezTo>
                <a:cubicBezTo>
                  <a:pt x="3678580" y="403709"/>
                  <a:pt x="4688828" y="408665"/>
                  <a:pt x="5521892" y="41636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1982152" y="2089780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52" y="2089780"/>
                <a:ext cx="539443" cy="296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1990522" y="1303194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22" y="1303194"/>
                <a:ext cx="415113" cy="207722"/>
              </a:xfrm>
              <a:prstGeom prst="rect">
                <a:avLst/>
              </a:prstGeom>
              <a:blipFill>
                <a:blip r:embed="rId12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Freeform 183"/>
          <p:cNvSpPr/>
          <p:nvPr/>
        </p:nvSpPr>
        <p:spPr>
          <a:xfrm flipV="1">
            <a:off x="1758096" y="1035760"/>
            <a:ext cx="2147176" cy="41901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050" h="3423801">
                <a:moveTo>
                  <a:pt x="0" y="3423801"/>
                </a:moveTo>
                <a:cubicBezTo>
                  <a:pt x="222005" y="3130319"/>
                  <a:pt x="677175" y="2147128"/>
                  <a:pt x="1073580" y="1648762"/>
                </a:cubicBezTo>
                <a:cubicBezTo>
                  <a:pt x="1469986" y="1150397"/>
                  <a:pt x="1873327" y="689362"/>
                  <a:pt x="2378433" y="433608"/>
                </a:cubicBezTo>
                <a:cubicBezTo>
                  <a:pt x="2883539" y="177854"/>
                  <a:pt x="4302162" y="186505"/>
                  <a:pt x="5129098" y="114237"/>
                </a:cubicBezTo>
                <a:cubicBezTo>
                  <a:pt x="5956034" y="41969"/>
                  <a:pt x="5769254" y="43791"/>
                  <a:pt x="7340050" y="-1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11" name="Group 110"/>
          <p:cNvGrpSpPr/>
          <p:nvPr/>
        </p:nvGrpSpPr>
        <p:grpSpPr>
          <a:xfrm>
            <a:off x="4691073" y="2198800"/>
            <a:ext cx="818454" cy="518129"/>
            <a:chOff x="535801" y="638560"/>
            <a:chExt cx="1182664" cy="748695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209529" y="64174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082759" y="66473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949874" y="69933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721418" y="853001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34873" y="976026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558272" y="108546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496127" y="64174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66886" y="65429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863261" y="731718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38919" y="91387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836702" y="787648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88142" y="2198800"/>
            <a:ext cx="818454" cy="518129"/>
            <a:chOff x="535801" y="638560"/>
            <a:chExt cx="1182664" cy="748695"/>
          </a:xfrm>
        </p:grpSpPr>
        <p:sp>
          <p:nvSpPr>
            <p:cNvPr id="186" name="Multiply 185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1209529" y="64174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1082759" y="66473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949874" y="69933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721418" y="853001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634873" y="976026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558272" y="108546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1496127" y="64174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1366886" y="65429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863261" y="731718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638919" y="91387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836702" y="787648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3995083" y="930691"/>
                <a:ext cx="1320015" cy="114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bias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endParaRPr lang="en-ZA" sz="1000" b="1" dirty="0" smtClean="0">
                  <a:solidFill>
                    <a:prstClr val="black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4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Both are very large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3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Both appear to stabilize</a:t>
                </a:r>
              </a:p>
              <a:p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83" y="930691"/>
                <a:ext cx="1320015" cy="11446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1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/>
      <p:bldP spid="183" grpId="0"/>
      <p:bldP spid="184" grpId="0" animBg="1"/>
      <p:bldP spid="1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219947" cy="33214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the model suffers from high bias, what will the learning curve will look like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Imagine using a straight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fit non-linear data as below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219947" cy="332142"/>
              </a:xfrm>
              <a:prstGeom prst="rect">
                <a:avLst/>
              </a:prstGeom>
              <a:blipFill>
                <a:blip r:embed="rId2"/>
                <a:stretch>
                  <a:fillRect l="-1168" t="-9091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Use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High Bias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3151502" y="1012825"/>
            <a:ext cx="2415739" cy="1826014"/>
            <a:chOff x="2415535" y="1453138"/>
            <a:chExt cx="1194708" cy="1102112"/>
          </a:xfrm>
        </p:grpSpPr>
        <p:cxnSp>
          <p:nvCxnSpPr>
            <p:cNvPr id="176" name="Straight Arrow Connector 175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4094683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83" y="2838839"/>
                <a:ext cx="561372" cy="236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2658341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41" y="1133174"/>
                <a:ext cx="522259" cy="24622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Freeform 180"/>
          <p:cNvSpPr/>
          <p:nvPr/>
        </p:nvSpPr>
        <p:spPr>
          <a:xfrm flipV="1">
            <a:off x="3186131" y="1504012"/>
            <a:ext cx="2209876" cy="1318561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cubicBezTo>
                  <a:pt x="422535" y="75102"/>
                  <a:pt x="772682" y="163328"/>
                  <a:pt x="1267604" y="225305"/>
                </a:cubicBezTo>
                <a:cubicBezTo>
                  <a:pt x="1762526" y="287282"/>
                  <a:pt x="2260484" y="340021"/>
                  <a:pt x="2969532" y="371865"/>
                </a:cubicBezTo>
                <a:cubicBezTo>
                  <a:pt x="3678580" y="403709"/>
                  <a:pt x="4688828" y="408665"/>
                  <a:pt x="5521892" y="41636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3444317" y="2089780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17" y="2089780"/>
                <a:ext cx="539443" cy="296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3452687" y="1303194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687" y="1303194"/>
                <a:ext cx="415113" cy="207722"/>
              </a:xfrm>
              <a:prstGeom prst="rect">
                <a:avLst/>
              </a:prstGeom>
              <a:blipFill>
                <a:blip r:embed="rId6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Freeform 183"/>
          <p:cNvSpPr/>
          <p:nvPr/>
        </p:nvSpPr>
        <p:spPr>
          <a:xfrm flipV="1">
            <a:off x="3220261" y="1035760"/>
            <a:ext cx="2147176" cy="41901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050" h="3423801">
                <a:moveTo>
                  <a:pt x="0" y="3423801"/>
                </a:moveTo>
                <a:cubicBezTo>
                  <a:pt x="222005" y="3130319"/>
                  <a:pt x="677175" y="2147128"/>
                  <a:pt x="1073580" y="1648762"/>
                </a:cubicBezTo>
                <a:cubicBezTo>
                  <a:pt x="1469986" y="1150397"/>
                  <a:pt x="1873327" y="689362"/>
                  <a:pt x="2378433" y="433608"/>
                </a:cubicBezTo>
                <a:cubicBezTo>
                  <a:pt x="2883539" y="177854"/>
                  <a:pt x="4302162" y="186505"/>
                  <a:pt x="5129098" y="114237"/>
                </a:cubicBezTo>
                <a:cubicBezTo>
                  <a:pt x="5956034" y="41969"/>
                  <a:pt x="5769254" y="43791"/>
                  <a:pt x="7340050" y="-1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0" name="object 4"/>
          <p:cNvSpPr txBox="1"/>
          <p:nvPr/>
        </p:nvSpPr>
        <p:spPr>
          <a:xfrm>
            <a:off x="347294" y="1067049"/>
            <a:ext cx="2383205" cy="19607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high bias model is about the worst you can have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this case: no amount of data will help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Don’t waste time/money collecting more data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model is just too simple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Only one solution: back to the drawing board to make the model more complex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Add new features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Add higher-order features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Add combinations of features</a:t>
            </a:r>
          </a:p>
        </p:txBody>
      </p:sp>
    </p:spTree>
    <p:extLst>
      <p:ext uri="{BB962C8B-B14F-4D97-AF65-F5344CB8AC3E}">
        <p14:creationId xmlns:p14="http://schemas.microsoft.com/office/powerpoint/2010/main" val="139008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418506" cy="4929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the model suffers from high variance, what will the learning curve will look like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Imagine using an extremely high-order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ZA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ZA" sz="1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ZA" sz="1000" b="1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ZA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ZA" sz="1000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</m:sup>
                    </m:sSup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to fit data as below!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418506" cy="492955"/>
              </a:xfrm>
              <a:prstGeom prst="rect">
                <a:avLst/>
              </a:prstGeom>
              <a:blipFill>
                <a:blip r:embed="rId2"/>
                <a:stretch>
                  <a:fillRect l="-1125" t="-61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Use – High Variance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205" y="2071839"/>
            <a:ext cx="1157496" cy="1007323"/>
            <a:chOff x="3724205" y="1994903"/>
            <a:chExt cx="1719688" cy="1243955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04" y="2953801"/>
                  <a:ext cx="412489" cy="2850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23257" y="2314342"/>
                  <a:ext cx="344841" cy="3429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853218" y="2533574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3218" y="2300842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3218" y="2068175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8828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6370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8549" y="2886809"/>
              <a:ext cx="354379" cy="285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7748" y="2247498"/>
            <a:ext cx="67003" cy="380803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41459" y="2618694"/>
            <a:ext cx="67003" cy="380803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179850" y="2904665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1253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cv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816" y="2081816"/>
            <a:ext cx="1117649" cy="967371"/>
            <a:chOff x="3754259" y="1994903"/>
            <a:chExt cx="1615001" cy="1161895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0" y="2964930"/>
                  <a:ext cx="277640" cy="191868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3621" y="2370399"/>
                  <a:ext cx="232108" cy="230832"/>
                </a:xfrm>
                <a:prstGeom prst="rect">
                  <a:avLst/>
                </a:prstGeom>
                <a:blipFill>
                  <a:blip r:embed="rId6"/>
                  <a:stretch>
                    <a:fillRect r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9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38527" cy="191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9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67638" y="2262424"/>
            <a:ext cx="68890" cy="39152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5068938" y="2644075"/>
            <a:ext cx="68890" cy="39152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91849" y="2263366"/>
            <a:ext cx="775469" cy="516972"/>
            <a:chOff x="4220128" y="2014541"/>
            <a:chExt cx="1120552" cy="747024"/>
          </a:xfrm>
        </p:grpSpPr>
        <p:sp>
          <p:nvSpPr>
            <p:cNvPr id="103" name="Oval 102"/>
            <p:cNvSpPr/>
            <p:nvPr/>
          </p:nvSpPr>
          <p:spPr>
            <a:xfrm>
              <a:off x="5081069" y="2016664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20128" y="26994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831201" y="204620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00782" y="209063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96758" y="2490840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69287" y="2078767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Oval 133"/>
            <p:cNvSpPr/>
            <p:nvPr/>
          </p:nvSpPr>
          <p:spPr>
            <a:xfrm>
              <a:off x="5157717" y="201454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Oval 134"/>
            <p:cNvSpPr/>
            <p:nvPr/>
          </p:nvSpPr>
          <p:spPr>
            <a:xfrm>
              <a:off x="4698642" y="206318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71708" y="22807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Oval 136"/>
            <p:cNvSpPr/>
            <p:nvPr/>
          </p:nvSpPr>
          <p:spPr>
            <a:xfrm>
              <a:off x="5278577" y="205881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4451490" y="2241154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576729" y="210766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0" name="Oval 139"/>
            <p:cNvSpPr/>
            <p:nvPr/>
          </p:nvSpPr>
          <p:spPr>
            <a:xfrm>
              <a:off x="5219820" y="20193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61333" y="2046948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2" name="Oval 141"/>
            <p:cNvSpPr/>
            <p:nvPr/>
          </p:nvSpPr>
          <p:spPr>
            <a:xfrm>
              <a:off x="4251545" y="2556017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298144" y="240720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58244" y="2177524"/>
              <a:ext cx="62103" cy="564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464601" y="3028771"/>
                <a:ext cx="671659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6</a:t>
                </a:r>
                <a:endParaRPr lang="en-US" sz="1600" dirty="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01" y="3028771"/>
                <a:ext cx="671659" cy="236027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4796205" y="3028771"/>
                <a:ext cx="725520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9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nor/>
                          </m:rPr>
                          <a:rPr lang="en-ZA" sz="900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sz="9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 17</a:t>
                </a:r>
                <a:endParaRPr lang="en-US" sz="16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05" y="3028771"/>
                <a:ext cx="725520" cy="236027"/>
              </a:xfrm>
              <a:prstGeom prst="rect">
                <a:avLst/>
              </a:prstGeom>
              <a:blipFill>
                <a:blip r:embed="rId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/>
          <p:cNvGrpSpPr/>
          <p:nvPr/>
        </p:nvGrpSpPr>
        <p:grpSpPr>
          <a:xfrm>
            <a:off x="404426" y="2266703"/>
            <a:ext cx="734807" cy="513636"/>
            <a:chOff x="4220128" y="2019362"/>
            <a:chExt cx="1061795" cy="742203"/>
          </a:xfrm>
        </p:grpSpPr>
        <p:sp>
          <p:nvSpPr>
            <p:cNvPr id="156" name="Oval 155"/>
            <p:cNvSpPr/>
            <p:nvPr/>
          </p:nvSpPr>
          <p:spPr>
            <a:xfrm>
              <a:off x="4220128" y="26994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Oval 161"/>
            <p:cNvSpPr/>
            <p:nvPr/>
          </p:nvSpPr>
          <p:spPr>
            <a:xfrm>
              <a:off x="4698642" y="206318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19820" y="201936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Oval 167"/>
            <p:cNvSpPr/>
            <p:nvPr/>
          </p:nvSpPr>
          <p:spPr>
            <a:xfrm>
              <a:off x="4961333" y="2046948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0" name="Oval 169"/>
            <p:cNvSpPr/>
            <p:nvPr/>
          </p:nvSpPr>
          <p:spPr>
            <a:xfrm>
              <a:off x="4298144" y="240720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1" name="Oval 170"/>
            <p:cNvSpPr/>
            <p:nvPr/>
          </p:nvSpPr>
          <p:spPr>
            <a:xfrm>
              <a:off x="4458244" y="2177524"/>
              <a:ext cx="62103" cy="564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689337" y="1012825"/>
            <a:ext cx="2415739" cy="1826014"/>
            <a:chOff x="2415535" y="1453138"/>
            <a:chExt cx="1194708" cy="1102112"/>
          </a:xfrm>
        </p:grpSpPr>
        <p:cxnSp>
          <p:nvCxnSpPr>
            <p:cNvPr id="176" name="Straight Arrow Connector 175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2632518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18" y="2838839"/>
                <a:ext cx="561372" cy="2360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1196176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76" y="1133174"/>
                <a:ext cx="522259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Freeform 180"/>
          <p:cNvSpPr/>
          <p:nvPr/>
        </p:nvSpPr>
        <p:spPr>
          <a:xfrm flipV="1">
            <a:off x="1723966" y="2476022"/>
            <a:ext cx="2209876" cy="34654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cubicBezTo>
                  <a:pt x="422535" y="75102"/>
                  <a:pt x="772682" y="163328"/>
                  <a:pt x="1267604" y="225305"/>
                </a:cubicBezTo>
                <a:cubicBezTo>
                  <a:pt x="1762526" y="287282"/>
                  <a:pt x="2260484" y="340021"/>
                  <a:pt x="2969532" y="371865"/>
                </a:cubicBezTo>
                <a:cubicBezTo>
                  <a:pt x="3678580" y="403709"/>
                  <a:pt x="4688828" y="408665"/>
                  <a:pt x="5521892" y="41636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2182499" y="2264335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99" y="2264335"/>
                <a:ext cx="539443" cy="296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1990522" y="1303194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22" y="1303194"/>
                <a:ext cx="415113" cy="207722"/>
              </a:xfrm>
              <a:prstGeom prst="rect">
                <a:avLst/>
              </a:prstGeom>
              <a:blipFill>
                <a:blip r:embed="rId12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Freeform 183"/>
          <p:cNvSpPr/>
          <p:nvPr/>
        </p:nvSpPr>
        <p:spPr>
          <a:xfrm flipV="1">
            <a:off x="1758096" y="1035759"/>
            <a:ext cx="2157169" cy="768645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446757 w 7340050"/>
              <a:gd name="connsiteY2" fmla="*/ 1127692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46757 w 7340050"/>
              <a:gd name="connsiteY2" fmla="*/ 1127692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46757 w 7340050"/>
              <a:gd name="connsiteY2" fmla="*/ 1127692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46177 w 7340050"/>
              <a:gd name="connsiteY3" fmla="*/ 889979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98000 w 7340050"/>
              <a:gd name="connsiteY2" fmla="*/ 1699293 h 3423801"/>
              <a:gd name="connsiteX3" fmla="*/ 5146177 w 7340050"/>
              <a:gd name="connsiteY3" fmla="*/ 889979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5146177 w 7340050"/>
              <a:gd name="connsiteY2" fmla="*/ 889979 h 3423801"/>
              <a:gd name="connsiteX3" fmla="*/ 7340050 w 7340050"/>
              <a:gd name="connsiteY3" fmla="*/ -1 h 3423801"/>
              <a:gd name="connsiteX0" fmla="*/ 0 w 7340050"/>
              <a:gd name="connsiteY0" fmla="*/ 3423801 h 3423801"/>
              <a:gd name="connsiteX1" fmla="*/ 2030121 w 7340050"/>
              <a:gd name="connsiteY1" fmla="*/ 2097878 h 3423801"/>
              <a:gd name="connsiteX2" fmla="*/ 5146177 w 7340050"/>
              <a:gd name="connsiteY2" fmla="*/ 889979 h 3423801"/>
              <a:gd name="connsiteX3" fmla="*/ 7340050 w 7340050"/>
              <a:gd name="connsiteY3" fmla="*/ -1 h 3423801"/>
              <a:gd name="connsiteX0" fmla="*/ 0 w 7374211"/>
              <a:gd name="connsiteY0" fmla="*/ 3546286 h 3546286"/>
              <a:gd name="connsiteX1" fmla="*/ 2030121 w 7374211"/>
              <a:gd name="connsiteY1" fmla="*/ 2220363 h 3546286"/>
              <a:gd name="connsiteX2" fmla="*/ 5146177 w 7374211"/>
              <a:gd name="connsiteY2" fmla="*/ 1012464 h 3546286"/>
              <a:gd name="connsiteX3" fmla="*/ 7374211 w 7374211"/>
              <a:gd name="connsiteY3" fmla="*/ 0 h 3546286"/>
              <a:gd name="connsiteX0" fmla="*/ 0 w 7374211"/>
              <a:gd name="connsiteY0" fmla="*/ 3546286 h 3546286"/>
              <a:gd name="connsiteX1" fmla="*/ 2030121 w 7374211"/>
              <a:gd name="connsiteY1" fmla="*/ 2220363 h 3546286"/>
              <a:gd name="connsiteX2" fmla="*/ 4309200 w 7374211"/>
              <a:gd name="connsiteY2" fmla="*/ 1175771 h 3546286"/>
              <a:gd name="connsiteX3" fmla="*/ 7374211 w 7374211"/>
              <a:gd name="connsiteY3" fmla="*/ 0 h 354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4211" h="3546286">
                <a:moveTo>
                  <a:pt x="0" y="3546286"/>
                </a:moveTo>
                <a:cubicBezTo>
                  <a:pt x="222005" y="3252804"/>
                  <a:pt x="1311921" y="2615449"/>
                  <a:pt x="2030121" y="2220363"/>
                </a:cubicBezTo>
                <a:cubicBezTo>
                  <a:pt x="2748321" y="1825277"/>
                  <a:pt x="3418518" y="1545831"/>
                  <a:pt x="4309200" y="1175771"/>
                </a:cubicBezTo>
                <a:cubicBezTo>
                  <a:pt x="5199882" y="805711"/>
                  <a:pt x="5854658" y="574559"/>
                  <a:pt x="7374211" y="0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Rectangle 198"/>
              <p:cNvSpPr/>
              <p:nvPr/>
            </p:nvSpPr>
            <p:spPr>
              <a:xfrm>
                <a:off x="3830248" y="831806"/>
                <a:ext cx="1707217" cy="1350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High variance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ZA" sz="10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is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possibly very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low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400" b="1" dirty="0" smtClean="0">
                  <a:solidFill>
                    <a:prstClr val="black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ZA" sz="1000" b="1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endParaRPr lang="en-ZA" sz="1000" b="1" dirty="0" smtClean="0">
                  <a:solidFill>
                    <a:prstClr val="black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4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big gap between them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3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doesn’t appear to have stabilized</a:t>
                </a:r>
              </a:p>
              <a:p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48" y="831806"/>
                <a:ext cx="1707217" cy="13504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/>
          <p:cNvSpPr/>
          <p:nvPr/>
        </p:nvSpPr>
        <p:spPr>
          <a:xfrm flipV="1">
            <a:off x="439270" y="2227257"/>
            <a:ext cx="776117" cy="531216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940289"/>
              <a:gd name="connsiteY0" fmla="*/ 139288 h 1314965"/>
              <a:gd name="connsiteX1" fmla="*/ 588855 w 2940289"/>
              <a:gd name="connsiteY1" fmla="*/ 212746 h 1314965"/>
              <a:gd name="connsiteX2" fmla="*/ 997817 w 2940289"/>
              <a:gd name="connsiteY2" fmla="*/ 887399 h 1314965"/>
              <a:gd name="connsiteX3" fmla="*/ 1716032 w 2940289"/>
              <a:gd name="connsiteY3" fmla="*/ 769123 h 1314965"/>
              <a:gd name="connsiteX4" fmla="*/ 2252715 w 2940289"/>
              <a:gd name="connsiteY4" fmla="*/ 1314965 h 1314965"/>
              <a:gd name="connsiteX5" fmla="*/ 2940289 w 2940289"/>
              <a:gd name="connsiteY5" fmla="*/ 592990 h 1314965"/>
              <a:gd name="connsiteX0" fmla="*/ 0 w 2940289"/>
              <a:gd name="connsiteY0" fmla="*/ 0 h 1175677"/>
              <a:gd name="connsiteX1" fmla="*/ 588855 w 2940289"/>
              <a:gd name="connsiteY1" fmla="*/ 73458 h 1175677"/>
              <a:gd name="connsiteX2" fmla="*/ 997817 w 2940289"/>
              <a:gd name="connsiteY2" fmla="*/ 748111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75677"/>
              <a:gd name="connsiteX1" fmla="*/ 163953 w 2940289"/>
              <a:gd name="connsiteY1" fmla="*/ 539542 h 1175677"/>
              <a:gd name="connsiteX2" fmla="*/ 997817 w 2940289"/>
              <a:gd name="connsiteY2" fmla="*/ 748111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75677"/>
              <a:gd name="connsiteX1" fmla="*/ 163953 w 2940289"/>
              <a:gd name="connsiteY1" fmla="*/ 539542 h 1175677"/>
              <a:gd name="connsiteX2" fmla="*/ 612441 w 2940289"/>
              <a:gd name="connsiteY2" fmla="*/ 987812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81942"/>
              <a:gd name="connsiteX1" fmla="*/ 163953 w 2940289"/>
              <a:gd name="connsiteY1" fmla="*/ 539542 h 1181942"/>
              <a:gd name="connsiteX2" fmla="*/ 612441 w 2940289"/>
              <a:gd name="connsiteY2" fmla="*/ 987812 h 1181942"/>
              <a:gd name="connsiteX3" fmla="*/ 1281252 w 2940289"/>
              <a:gd name="connsiteY3" fmla="*/ 1175821 h 1181942"/>
              <a:gd name="connsiteX4" fmla="*/ 2252715 w 2940289"/>
              <a:gd name="connsiteY4" fmla="*/ 1175677 h 1181942"/>
              <a:gd name="connsiteX5" fmla="*/ 2940289 w 2940289"/>
              <a:gd name="connsiteY5" fmla="*/ 453702 h 1181942"/>
              <a:gd name="connsiteX0" fmla="*/ 0 w 2940289"/>
              <a:gd name="connsiteY0" fmla="*/ 0 h 1181284"/>
              <a:gd name="connsiteX1" fmla="*/ 163953 w 2940289"/>
              <a:gd name="connsiteY1" fmla="*/ 539542 h 1181284"/>
              <a:gd name="connsiteX2" fmla="*/ 612441 w 2940289"/>
              <a:gd name="connsiteY2" fmla="*/ 987812 h 1181284"/>
              <a:gd name="connsiteX3" fmla="*/ 1281252 w 2940289"/>
              <a:gd name="connsiteY3" fmla="*/ 1175821 h 1181284"/>
              <a:gd name="connsiteX4" fmla="*/ 1936510 w 2940289"/>
              <a:gd name="connsiteY4" fmla="*/ 1169018 h 1181284"/>
              <a:gd name="connsiteX5" fmla="*/ 2940289 w 2940289"/>
              <a:gd name="connsiteY5" fmla="*/ 453702 h 1181284"/>
              <a:gd name="connsiteX0" fmla="*/ 0 w 3019340"/>
              <a:gd name="connsiteY0" fmla="*/ 0 h 1243348"/>
              <a:gd name="connsiteX1" fmla="*/ 163953 w 3019340"/>
              <a:gd name="connsiteY1" fmla="*/ 539542 h 1243348"/>
              <a:gd name="connsiteX2" fmla="*/ 612441 w 3019340"/>
              <a:gd name="connsiteY2" fmla="*/ 987812 h 1243348"/>
              <a:gd name="connsiteX3" fmla="*/ 1281252 w 3019340"/>
              <a:gd name="connsiteY3" fmla="*/ 1175821 h 1243348"/>
              <a:gd name="connsiteX4" fmla="*/ 1936510 w 3019340"/>
              <a:gd name="connsiteY4" fmla="*/ 1169018 h 1243348"/>
              <a:gd name="connsiteX5" fmla="*/ 3019340 w 3019340"/>
              <a:gd name="connsiteY5" fmla="*/ 1192779 h 1243348"/>
              <a:gd name="connsiteX0" fmla="*/ 0 w 3019340"/>
              <a:gd name="connsiteY0" fmla="*/ 0 h 1192779"/>
              <a:gd name="connsiteX1" fmla="*/ 163953 w 3019340"/>
              <a:gd name="connsiteY1" fmla="*/ 539542 h 1192779"/>
              <a:gd name="connsiteX2" fmla="*/ 612441 w 3019340"/>
              <a:gd name="connsiteY2" fmla="*/ 987812 h 1192779"/>
              <a:gd name="connsiteX3" fmla="*/ 1281252 w 3019340"/>
              <a:gd name="connsiteY3" fmla="*/ 1175821 h 1192779"/>
              <a:gd name="connsiteX4" fmla="*/ 1936510 w 3019340"/>
              <a:gd name="connsiteY4" fmla="*/ 1169018 h 1192779"/>
              <a:gd name="connsiteX5" fmla="*/ 3019340 w 3019340"/>
              <a:gd name="connsiteY5" fmla="*/ 1192779 h 1192779"/>
              <a:gd name="connsiteX0" fmla="*/ 0 w 3019340"/>
              <a:gd name="connsiteY0" fmla="*/ 0 h 1392530"/>
              <a:gd name="connsiteX1" fmla="*/ 163953 w 3019340"/>
              <a:gd name="connsiteY1" fmla="*/ 539542 h 1392530"/>
              <a:gd name="connsiteX2" fmla="*/ 612441 w 3019340"/>
              <a:gd name="connsiteY2" fmla="*/ 987812 h 1392530"/>
              <a:gd name="connsiteX3" fmla="*/ 1281252 w 3019340"/>
              <a:gd name="connsiteY3" fmla="*/ 1175821 h 1392530"/>
              <a:gd name="connsiteX4" fmla="*/ 1936510 w 3019340"/>
              <a:gd name="connsiteY4" fmla="*/ 1169018 h 1392530"/>
              <a:gd name="connsiteX5" fmla="*/ 3019340 w 3019340"/>
              <a:gd name="connsiteY5" fmla="*/ 1392530 h 139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9340" h="1392530">
                <a:moveTo>
                  <a:pt x="0" y="0"/>
                </a:moveTo>
                <a:cubicBezTo>
                  <a:pt x="63902" y="212554"/>
                  <a:pt x="61880" y="374907"/>
                  <a:pt x="163953" y="539542"/>
                </a:cubicBezTo>
                <a:cubicBezTo>
                  <a:pt x="266026" y="704177"/>
                  <a:pt x="422465" y="868214"/>
                  <a:pt x="612441" y="987812"/>
                </a:cubicBezTo>
                <a:cubicBezTo>
                  <a:pt x="992554" y="932180"/>
                  <a:pt x="1060574" y="1145620"/>
                  <a:pt x="1281252" y="1175821"/>
                </a:cubicBezTo>
                <a:cubicBezTo>
                  <a:pt x="1501930" y="1206022"/>
                  <a:pt x="1688103" y="1097907"/>
                  <a:pt x="1936510" y="1169018"/>
                </a:cubicBezTo>
                <a:cubicBezTo>
                  <a:pt x="2197593" y="1149008"/>
                  <a:pt x="2744738" y="1200620"/>
                  <a:pt x="3019340" y="139253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 flipV="1">
            <a:off x="4705312" y="2267766"/>
            <a:ext cx="810407" cy="498831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940289"/>
              <a:gd name="connsiteY0" fmla="*/ 139288 h 1314965"/>
              <a:gd name="connsiteX1" fmla="*/ 588855 w 2940289"/>
              <a:gd name="connsiteY1" fmla="*/ 212746 h 1314965"/>
              <a:gd name="connsiteX2" fmla="*/ 997817 w 2940289"/>
              <a:gd name="connsiteY2" fmla="*/ 887399 h 1314965"/>
              <a:gd name="connsiteX3" fmla="*/ 1716032 w 2940289"/>
              <a:gd name="connsiteY3" fmla="*/ 769123 h 1314965"/>
              <a:gd name="connsiteX4" fmla="*/ 2252715 w 2940289"/>
              <a:gd name="connsiteY4" fmla="*/ 1314965 h 1314965"/>
              <a:gd name="connsiteX5" fmla="*/ 2940289 w 2940289"/>
              <a:gd name="connsiteY5" fmla="*/ 592990 h 1314965"/>
              <a:gd name="connsiteX0" fmla="*/ 0 w 2940289"/>
              <a:gd name="connsiteY0" fmla="*/ 0 h 1175677"/>
              <a:gd name="connsiteX1" fmla="*/ 588855 w 2940289"/>
              <a:gd name="connsiteY1" fmla="*/ 73458 h 1175677"/>
              <a:gd name="connsiteX2" fmla="*/ 997817 w 2940289"/>
              <a:gd name="connsiteY2" fmla="*/ 748111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75677"/>
              <a:gd name="connsiteX1" fmla="*/ 163953 w 2940289"/>
              <a:gd name="connsiteY1" fmla="*/ 539542 h 1175677"/>
              <a:gd name="connsiteX2" fmla="*/ 997817 w 2940289"/>
              <a:gd name="connsiteY2" fmla="*/ 748111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75677"/>
              <a:gd name="connsiteX1" fmla="*/ 163953 w 2940289"/>
              <a:gd name="connsiteY1" fmla="*/ 539542 h 1175677"/>
              <a:gd name="connsiteX2" fmla="*/ 612441 w 2940289"/>
              <a:gd name="connsiteY2" fmla="*/ 987812 h 1175677"/>
              <a:gd name="connsiteX3" fmla="*/ 1716032 w 2940289"/>
              <a:gd name="connsiteY3" fmla="*/ 629835 h 1175677"/>
              <a:gd name="connsiteX4" fmla="*/ 2252715 w 2940289"/>
              <a:gd name="connsiteY4" fmla="*/ 1175677 h 1175677"/>
              <a:gd name="connsiteX5" fmla="*/ 2940289 w 2940289"/>
              <a:gd name="connsiteY5" fmla="*/ 453702 h 1175677"/>
              <a:gd name="connsiteX0" fmla="*/ 0 w 2940289"/>
              <a:gd name="connsiteY0" fmla="*/ 0 h 1181942"/>
              <a:gd name="connsiteX1" fmla="*/ 163953 w 2940289"/>
              <a:gd name="connsiteY1" fmla="*/ 539542 h 1181942"/>
              <a:gd name="connsiteX2" fmla="*/ 612441 w 2940289"/>
              <a:gd name="connsiteY2" fmla="*/ 987812 h 1181942"/>
              <a:gd name="connsiteX3" fmla="*/ 1281252 w 2940289"/>
              <a:gd name="connsiteY3" fmla="*/ 1175821 h 1181942"/>
              <a:gd name="connsiteX4" fmla="*/ 2252715 w 2940289"/>
              <a:gd name="connsiteY4" fmla="*/ 1175677 h 1181942"/>
              <a:gd name="connsiteX5" fmla="*/ 2940289 w 2940289"/>
              <a:gd name="connsiteY5" fmla="*/ 453702 h 1181942"/>
              <a:gd name="connsiteX0" fmla="*/ 0 w 2940289"/>
              <a:gd name="connsiteY0" fmla="*/ 0 h 1181284"/>
              <a:gd name="connsiteX1" fmla="*/ 163953 w 2940289"/>
              <a:gd name="connsiteY1" fmla="*/ 539542 h 1181284"/>
              <a:gd name="connsiteX2" fmla="*/ 612441 w 2940289"/>
              <a:gd name="connsiteY2" fmla="*/ 987812 h 1181284"/>
              <a:gd name="connsiteX3" fmla="*/ 1281252 w 2940289"/>
              <a:gd name="connsiteY3" fmla="*/ 1175821 h 1181284"/>
              <a:gd name="connsiteX4" fmla="*/ 1936510 w 2940289"/>
              <a:gd name="connsiteY4" fmla="*/ 1169018 h 1181284"/>
              <a:gd name="connsiteX5" fmla="*/ 2940289 w 2940289"/>
              <a:gd name="connsiteY5" fmla="*/ 453702 h 1181284"/>
              <a:gd name="connsiteX0" fmla="*/ 0 w 3019340"/>
              <a:gd name="connsiteY0" fmla="*/ 0 h 1243348"/>
              <a:gd name="connsiteX1" fmla="*/ 163953 w 3019340"/>
              <a:gd name="connsiteY1" fmla="*/ 539542 h 1243348"/>
              <a:gd name="connsiteX2" fmla="*/ 612441 w 3019340"/>
              <a:gd name="connsiteY2" fmla="*/ 987812 h 1243348"/>
              <a:gd name="connsiteX3" fmla="*/ 1281252 w 3019340"/>
              <a:gd name="connsiteY3" fmla="*/ 1175821 h 1243348"/>
              <a:gd name="connsiteX4" fmla="*/ 1936510 w 3019340"/>
              <a:gd name="connsiteY4" fmla="*/ 1169018 h 1243348"/>
              <a:gd name="connsiteX5" fmla="*/ 3019340 w 3019340"/>
              <a:gd name="connsiteY5" fmla="*/ 1192779 h 1243348"/>
              <a:gd name="connsiteX0" fmla="*/ 0 w 3019340"/>
              <a:gd name="connsiteY0" fmla="*/ 0 h 1192779"/>
              <a:gd name="connsiteX1" fmla="*/ 163953 w 3019340"/>
              <a:gd name="connsiteY1" fmla="*/ 539542 h 1192779"/>
              <a:gd name="connsiteX2" fmla="*/ 612441 w 3019340"/>
              <a:gd name="connsiteY2" fmla="*/ 987812 h 1192779"/>
              <a:gd name="connsiteX3" fmla="*/ 1281252 w 3019340"/>
              <a:gd name="connsiteY3" fmla="*/ 1175821 h 1192779"/>
              <a:gd name="connsiteX4" fmla="*/ 1936510 w 3019340"/>
              <a:gd name="connsiteY4" fmla="*/ 1169018 h 1192779"/>
              <a:gd name="connsiteX5" fmla="*/ 3019340 w 3019340"/>
              <a:gd name="connsiteY5" fmla="*/ 1192779 h 1192779"/>
              <a:gd name="connsiteX0" fmla="*/ 0 w 3019340"/>
              <a:gd name="connsiteY0" fmla="*/ 0 h 1392530"/>
              <a:gd name="connsiteX1" fmla="*/ 163953 w 3019340"/>
              <a:gd name="connsiteY1" fmla="*/ 539542 h 1392530"/>
              <a:gd name="connsiteX2" fmla="*/ 612441 w 3019340"/>
              <a:gd name="connsiteY2" fmla="*/ 987812 h 1392530"/>
              <a:gd name="connsiteX3" fmla="*/ 1281252 w 3019340"/>
              <a:gd name="connsiteY3" fmla="*/ 1175821 h 1392530"/>
              <a:gd name="connsiteX4" fmla="*/ 1936510 w 3019340"/>
              <a:gd name="connsiteY4" fmla="*/ 1169018 h 1392530"/>
              <a:gd name="connsiteX5" fmla="*/ 3019340 w 3019340"/>
              <a:gd name="connsiteY5" fmla="*/ 1392530 h 1392530"/>
              <a:gd name="connsiteX0" fmla="*/ 0 w 3019340"/>
              <a:gd name="connsiteY0" fmla="*/ 0 h 1392530"/>
              <a:gd name="connsiteX1" fmla="*/ 104665 w 3019340"/>
              <a:gd name="connsiteY1" fmla="*/ 233257 h 1392530"/>
              <a:gd name="connsiteX2" fmla="*/ 612441 w 3019340"/>
              <a:gd name="connsiteY2" fmla="*/ 987812 h 1392530"/>
              <a:gd name="connsiteX3" fmla="*/ 1281252 w 3019340"/>
              <a:gd name="connsiteY3" fmla="*/ 1175821 h 1392530"/>
              <a:gd name="connsiteX4" fmla="*/ 1936510 w 3019340"/>
              <a:gd name="connsiteY4" fmla="*/ 1169018 h 1392530"/>
              <a:gd name="connsiteX5" fmla="*/ 3019340 w 3019340"/>
              <a:gd name="connsiteY5" fmla="*/ 1392530 h 1392530"/>
              <a:gd name="connsiteX0" fmla="*/ 0 w 3019340"/>
              <a:gd name="connsiteY0" fmla="*/ 0 h 1392530"/>
              <a:gd name="connsiteX1" fmla="*/ 104665 w 3019340"/>
              <a:gd name="connsiteY1" fmla="*/ 233257 h 1392530"/>
              <a:gd name="connsiteX2" fmla="*/ 220900 w 3019340"/>
              <a:gd name="connsiteY2" fmla="*/ 371222 h 1392530"/>
              <a:gd name="connsiteX3" fmla="*/ 612441 w 3019340"/>
              <a:gd name="connsiteY3" fmla="*/ 987812 h 1392530"/>
              <a:gd name="connsiteX4" fmla="*/ 1281252 w 3019340"/>
              <a:gd name="connsiteY4" fmla="*/ 1175821 h 1392530"/>
              <a:gd name="connsiteX5" fmla="*/ 1936510 w 3019340"/>
              <a:gd name="connsiteY5" fmla="*/ 1169018 h 1392530"/>
              <a:gd name="connsiteX6" fmla="*/ 3019340 w 3019340"/>
              <a:gd name="connsiteY6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612441 w 3019340"/>
              <a:gd name="connsiteY3" fmla="*/ 987812 h 1392530"/>
              <a:gd name="connsiteX4" fmla="*/ 1281252 w 3019340"/>
              <a:gd name="connsiteY4" fmla="*/ 1175821 h 1392530"/>
              <a:gd name="connsiteX5" fmla="*/ 1936510 w 3019340"/>
              <a:gd name="connsiteY5" fmla="*/ 1169018 h 1392530"/>
              <a:gd name="connsiteX6" fmla="*/ 3019340 w 3019340"/>
              <a:gd name="connsiteY6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612441 w 3019340"/>
              <a:gd name="connsiteY4" fmla="*/ 987812 h 1392530"/>
              <a:gd name="connsiteX5" fmla="*/ 1281252 w 3019340"/>
              <a:gd name="connsiteY5" fmla="*/ 1175821 h 1392530"/>
              <a:gd name="connsiteX6" fmla="*/ 1936510 w 3019340"/>
              <a:gd name="connsiteY6" fmla="*/ 1169018 h 1392530"/>
              <a:gd name="connsiteX7" fmla="*/ 3019340 w 3019340"/>
              <a:gd name="connsiteY7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12441 w 3019340"/>
              <a:gd name="connsiteY5" fmla="*/ 987812 h 1392530"/>
              <a:gd name="connsiteX6" fmla="*/ 1281252 w 3019340"/>
              <a:gd name="connsiteY6" fmla="*/ 1175821 h 1392530"/>
              <a:gd name="connsiteX7" fmla="*/ 1936510 w 3019340"/>
              <a:gd name="connsiteY7" fmla="*/ 1169018 h 1392530"/>
              <a:gd name="connsiteX8" fmla="*/ 3019340 w 3019340"/>
              <a:gd name="connsiteY8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281252 w 3019340"/>
              <a:gd name="connsiteY7" fmla="*/ 1175821 h 1392530"/>
              <a:gd name="connsiteX8" fmla="*/ 1936510 w 3019340"/>
              <a:gd name="connsiteY8" fmla="*/ 1169018 h 1392530"/>
              <a:gd name="connsiteX9" fmla="*/ 3019340 w 3019340"/>
              <a:gd name="connsiteY9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936510 w 3019340"/>
              <a:gd name="connsiteY9" fmla="*/ 1169018 h 1392530"/>
              <a:gd name="connsiteX10" fmla="*/ 3019340 w 3019340"/>
              <a:gd name="connsiteY10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675045 w 3019340"/>
              <a:gd name="connsiteY9" fmla="*/ 1209831 h 1392530"/>
              <a:gd name="connsiteX10" fmla="*/ 1936510 w 3019340"/>
              <a:gd name="connsiteY10" fmla="*/ 1169018 h 1392530"/>
              <a:gd name="connsiteX11" fmla="*/ 3019340 w 3019340"/>
              <a:gd name="connsiteY11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936510 w 3019340"/>
              <a:gd name="connsiteY11" fmla="*/ 1169018 h 1392530"/>
              <a:gd name="connsiteX12" fmla="*/ 3019340 w 3019340"/>
              <a:gd name="connsiteY12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884632 w 3019340"/>
              <a:gd name="connsiteY11" fmla="*/ 1119081 h 1392530"/>
              <a:gd name="connsiteX12" fmla="*/ 3019340 w 3019340"/>
              <a:gd name="connsiteY12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884632 w 3019340"/>
              <a:gd name="connsiteY11" fmla="*/ 1119081 h 1392530"/>
              <a:gd name="connsiteX12" fmla="*/ 2053009 w 3019340"/>
              <a:gd name="connsiteY12" fmla="*/ 1209831 h 1392530"/>
              <a:gd name="connsiteX13" fmla="*/ 3019340 w 3019340"/>
              <a:gd name="connsiteY13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884632 w 3019340"/>
              <a:gd name="connsiteY11" fmla="*/ 1119081 h 1392530"/>
              <a:gd name="connsiteX12" fmla="*/ 2053009 w 3019340"/>
              <a:gd name="connsiteY12" fmla="*/ 1209831 h 1392530"/>
              <a:gd name="connsiteX13" fmla="*/ 2356862 w 3019340"/>
              <a:gd name="connsiteY13" fmla="*/ 1259769 h 1392530"/>
              <a:gd name="connsiteX14" fmla="*/ 3019340 w 3019340"/>
              <a:gd name="connsiteY14" fmla="*/ 1392530 h 1392530"/>
              <a:gd name="connsiteX0" fmla="*/ 0 w 3019340"/>
              <a:gd name="connsiteY0" fmla="*/ 0 h 1526470"/>
              <a:gd name="connsiteX1" fmla="*/ 55258 w 3019340"/>
              <a:gd name="connsiteY1" fmla="*/ 259891 h 1526470"/>
              <a:gd name="connsiteX2" fmla="*/ 220900 w 3019340"/>
              <a:gd name="connsiteY2" fmla="*/ 371222 h 1526470"/>
              <a:gd name="connsiteX3" fmla="*/ 237301 w 3019340"/>
              <a:gd name="connsiteY3" fmla="*/ 580617 h 1526470"/>
              <a:gd name="connsiteX4" fmla="*/ 437400 w 3019340"/>
              <a:gd name="connsiteY4" fmla="*/ 760392 h 1526470"/>
              <a:gd name="connsiteX5" fmla="*/ 667142 w 3019340"/>
              <a:gd name="connsiteY5" fmla="*/ 845286 h 1526470"/>
              <a:gd name="connsiteX6" fmla="*/ 612441 w 3019340"/>
              <a:gd name="connsiteY6" fmla="*/ 987812 h 1526470"/>
              <a:gd name="connsiteX7" fmla="*/ 1015462 w 3019340"/>
              <a:gd name="connsiteY7" fmla="*/ 1079994 h 1526470"/>
              <a:gd name="connsiteX8" fmla="*/ 1281252 w 3019340"/>
              <a:gd name="connsiteY8" fmla="*/ 1175821 h 1526470"/>
              <a:gd name="connsiteX9" fmla="*/ 1489769 w 3019340"/>
              <a:gd name="connsiteY9" fmla="*/ 1124937 h 1526470"/>
              <a:gd name="connsiteX10" fmla="*/ 1675045 w 3019340"/>
              <a:gd name="connsiteY10" fmla="*/ 1209831 h 1526470"/>
              <a:gd name="connsiteX11" fmla="*/ 1884632 w 3019340"/>
              <a:gd name="connsiteY11" fmla="*/ 1119081 h 1526470"/>
              <a:gd name="connsiteX12" fmla="*/ 2053009 w 3019340"/>
              <a:gd name="connsiteY12" fmla="*/ 1209831 h 1526470"/>
              <a:gd name="connsiteX13" fmla="*/ 2356862 w 3019340"/>
              <a:gd name="connsiteY13" fmla="*/ 1259769 h 1526470"/>
              <a:gd name="connsiteX14" fmla="*/ 2682948 w 3019340"/>
              <a:gd name="connsiteY14" fmla="*/ 1524439 h 1526470"/>
              <a:gd name="connsiteX15" fmla="*/ 3019340 w 3019340"/>
              <a:gd name="connsiteY15" fmla="*/ 1392530 h 152647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884632 w 3019340"/>
              <a:gd name="connsiteY11" fmla="*/ 1119081 h 1392530"/>
              <a:gd name="connsiteX12" fmla="*/ 2053009 w 3019340"/>
              <a:gd name="connsiteY12" fmla="*/ 1209831 h 1392530"/>
              <a:gd name="connsiteX13" fmla="*/ 2356862 w 3019340"/>
              <a:gd name="connsiteY13" fmla="*/ 1259769 h 1392530"/>
              <a:gd name="connsiteX14" fmla="*/ 2571783 w 3019340"/>
              <a:gd name="connsiteY14" fmla="*/ 1254775 h 1392530"/>
              <a:gd name="connsiteX15" fmla="*/ 3019340 w 3019340"/>
              <a:gd name="connsiteY15" fmla="*/ 1392530 h 1392530"/>
              <a:gd name="connsiteX0" fmla="*/ 0 w 3019340"/>
              <a:gd name="connsiteY0" fmla="*/ 0 h 1392530"/>
              <a:gd name="connsiteX1" fmla="*/ 55258 w 3019340"/>
              <a:gd name="connsiteY1" fmla="*/ 259891 h 1392530"/>
              <a:gd name="connsiteX2" fmla="*/ 220900 w 3019340"/>
              <a:gd name="connsiteY2" fmla="*/ 371222 h 1392530"/>
              <a:gd name="connsiteX3" fmla="*/ 237301 w 3019340"/>
              <a:gd name="connsiteY3" fmla="*/ 580617 h 1392530"/>
              <a:gd name="connsiteX4" fmla="*/ 437400 w 3019340"/>
              <a:gd name="connsiteY4" fmla="*/ 760392 h 1392530"/>
              <a:gd name="connsiteX5" fmla="*/ 667142 w 3019340"/>
              <a:gd name="connsiteY5" fmla="*/ 845286 h 1392530"/>
              <a:gd name="connsiteX6" fmla="*/ 612441 w 3019340"/>
              <a:gd name="connsiteY6" fmla="*/ 987812 h 1392530"/>
              <a:gd name="connsiteX7" fmla="*/ 1015462 w 3019340"/>
              <a:gd name="connsiteY7" fmla="*/ 1079994 h 1392530"/>
              <a:gd name="connsiteX8" fmla="*/ 1281252 w 3019340"/>
              <a:gd name="connsiteY8" fmla="*/ 1175821 h 1392530"/>
              <a:gd name="connsiteX9" fmla="*/ 1489769 w 3019340"/>
              <a:gd name="connsiteY9" fmla="*/ 1124937 h 1392530"/>
              <a:gd name="connsiteX10" fmla="*/ 1675045 w 3019340"/>
              <a:gd name="connsiteY10" fmla="*/ 1209831 h 1392530"/>
              <a:gd name="connsiteX11" fmla="*/ 1884632 w 3019340"/>
              <a:gd name="connsiteY11" fmla="*/ 1119081 h 1392530"/>
              <a:gd name="connsiteX12" fmla="*/ 2053009 w 3019340"/>
              <a:gd name="connsiteY12" fmla="*/ 1209831 h 1392530"/>
              <a:gd name="connsiteX13" fmla="*/ 2356862 w 3019340"/>
              <a:gd name="connsiteY13" fmla="*/ 1259769 h 1392530"/>
              <a:gd name="connsiteX14" fmla="*/ 2571783 w 3019340"/>
              <a:gd name="connsiteY14" fmla="*/ 1254775 h 1392530"/>
              <a:gd name="connsiteX15" fmla="*/ 2890458 w 3019340"/>
              <a:gd name="connsiteY15" fmla="*/ 1204838 h 1392530"/>
              <a:gd name="connsiteX16" fmla="*/ 3019340 w 3019340"/>
              <a:gd name="connsiteY16" fmla="*/ 1392530 h 1392530"/>
              <a:gd name="connsiteX0" fmla="*/ 0 w 3152739"/>
              <a:gd name="connsiteY0" fmla="*/ 0 h 1307636"/>
              <a:gd name="connsiteX1" fmla="*/ 55258 w 3152739"/>
              <a:gd name="connsiteY1" fmla="*/ 259891 h 1307636"/>
              <a:gd name="connsiteX2" fmla="*/ 220900 w 3152739"/>
              <a:gd name="connsiteY2" fmla="*/ 371222 h 1307636"/>
              <a:gd name="connsiteX3" fmla="*/ 237301 w 3152739"/>
              <a:gd name="connsiteY3" fmla="*/ 580617 h 1307636"/>
              <a:gd name="connsiteX4" fmla="*/ 437400 w 3152739"/>
              <a:gd name="connsiteY4" fmla="*/ 760392 h 1307636"/>
              <a:gd name="connsiteX5" fmla="*/ 667142 w 3152739"/>
              <a:gd name="connsiteY5" fmla="*/ 845286 h 1307636"/>
              <a:gd name="connsiteX6" fmla="*/ 612441 w 3152739"/>
              <a:gd name="connsiteY6" fmla="*/ 987812 h 1307636"/>
              <a:gd name="connsiteX7" fmla="*/ 1015462 w 3152739"/>
              <a:gd name="connsiteY7" fmla="*/ 1079994 h 1307636"/>
              <a:gd name="connsiteX8" fmla="*/ 1281252 w 3152739"/>
              <a:gd name="connsiteY8" fmla="*/ 1175821 h 1307636"/>
              <a:gd name="connsiteX9" fmla="*/ 1489769 w 3152739"/>
              <a:gd name="connsiteY9" fmla="*/ 1124937 h 1307636"/>
              <a:gd name="connsiteX10" fmla="*/ 1675045 w 3152739"/>
              <a:gd name="connsiteY10" fmla="*/ 1209831 h 1307636"/>
              <a:gd name="connsiteX11" fmla="*/ 1884632 w 3152739"/>
              <a:gd name="connsiteY11" fmla="*/ 1119081 h 1307636"/>
              <a:gd name="connsiteX12" fmla="*/ 2053009 w 3152739"/>
              <a:gd name="connsiteY12" fmla="*/ 1209831 h 1307636"/>
              <a:gd name="connsiteX13" fmla="*/ 2356862 w 3152739"/>
              <a:gd name="connsiteY13" fmla="*/ 1259769 h 1307636"/>
              <a:gd name="connsiteX14" fmla="*/ 2571783 w 3152739"/>
              <a:gd name="connsiteY14" fmla="*/ 1254775 h 1307636"/>
              <a:gd name="connsiteX15" fmla="*/ 2890458 w 3152739"/>
              <a:gd name="connsiteY15" fmla="*/ 1204838 h 1307636"/>
              <a:gd name="connsiteX16" fmla="*/ 3152739 w 3152739"/>
              <a:gd name="connsiteY16" fmla="*/ 1307636 h 130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2739" h="1307636">
                <a:moveTo>
                  <a:pt x="0" y="0"/>
                </a:moveTo>
                <a:cubicBezTo>
                  <a:pt x="63902" y="212554"/>
                  <a:pt x="18441" y="198021"/>
                  <a:pt x="55258" y="259891"/>
                </a:cubicBezTo>
                <a:cubicBezTo>
                  <a:pt x="92075" y="321761"/>
                  <a:pt x="176973" y="322762"/>
                  <a:pt x="220900" y="371222"/>
                </a:cubicBezTo>
                <a:cubicBezTo>
                  <a:pt x="264827" y="419682"/>
                  <a:pt x="207394" y="505768"/>
                  <a:pt x="237301" y="580617"/>
                </a:cubicBezTo>
                <a:cubicBezTo>
                  <a:pt x="267209" y="655466"/>
                  <a:pt x="390463" y="701299"/>
                  <a:pt x="437400" y="760392"/>
                </a:cubicBezTo>
                <a:cubicBezTo>
                  <a:pt x="484337" y="819485"/>
                  <a:pt x="637969" y="807383"/>
                  <a:pt x="667142" y="845286"/>
                </a:cubicBezTo>
                <a:cubicBezTo>
                  <a:pt x="696315" y="883189"/>
                  <a:pt x="555623" y="955353"/>
                  <a:pt x="612441" y="987812"/>
                </a:cubicBezTo>
                <a:cubicBezTo>
                  <a:pt x="669259" y="1020271"/>
                  <a:pt x="903994" y="1048659"/>
                  <a:pt x="1015462" y="1079994"/>
                </a:cubicBezTo>
                <a:cubicBezTo>
                  <a:pt x="1126930" y="1111329"/>
                  <a:pt x="1202201" y="1168331"/>
                  <a:pt x="1281252" y="1175821"/>
                </a:cubicBezTo>
                <a:cubicBezTo>
                  <a:pt x="1360303" y="1183312"/>
                  <a:pt x="1424137" y="1119269"/>
                  <a:pt x="1489769" y="1124937"/>
                </a:cubicBezTo>
                <a:cubicBezTo>
                  <a:pt x="1555401" y="1130605"/>
                  <a:pt x="1594412" y="1214969"/>
                  <a:pt x="1675045" y="1209831"/>
                </a:cubicBezTo>
                <a:cubicBezTo>
                  <a:pt x="1755678" y="1204693"/>
                  <a:pt x="1793229" y="1131565"/>
                  <a:pt x="1884632" y="1119081"/>
                </a:cubicBezTo>
                <a:cubicBezTo>
                  <a:pt x="1976035" y="1106597"/>
                  <a:pt x="1970599" y="1183054"/>
                  <a:pt x="2053009" y="1209831"/>
                </a:cubicBezTo>
                <a:cubicBezTo>
                  <a:pt x="2135420" y="1236608"/>
                  <a:pt x="2250637" y="1241459"/>
                  <a:pt x="2356862" y="1259769"/>
                </a:cubicBezTo>
                <a:cubicBezTo>
                  <a:pt x="2463087" y="1278080"/>
                  <a:pt x="2495202" y="1242290"/>
                  <a:pt x="2571783" y="1254775"/>
                </a:cubicBezTo>
                <a:cubicBezTo>
                  <a:pt x="2648364" y="1267260"/>
                  <a:pt x="2815865" y="1181879"/>
                  <a:pt x="2890458" y="1204838"/>
                </a:cubicBezTo>
                <a:cubicBezTo>
                  <a:pt x="2965051" y="1227797"/>
                  <a:pt x="3118907" y="1297994"/>
                  <a:pt x="3152739" y="1307636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388142" y="2233428"/>
            <a:ext cx="845908" cy="542849"/>
            <a:chOff x="535801" y="602840"/>
            <a:chExt cx="1222335" cy="784415"/>
          </a:xfrm>
        </p:grpSpPr>
        <p:sp>
          <p:nvSpPr>
            <p:cNvPr id="186" name="Multiply 185"/>
            <p:cNvSpPr/>
            <p:nvPr/>
          </p:nvSpPr>
          <p:spPr>
            <a:xfrm>
              <a:off x="1652205" y="633292"/>
              <a:ext cx="105931" cy="105933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1211118" y="66095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1090810" y="607714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936824" y="65687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691664" y="80246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673453" y="100337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558272" y="108546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1458517" y="60284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1366886" y="65429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845928" y="706644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638919" y="91387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811814" y="83697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676808" y="2233428"/>
            <a:ext cx="845908" cy="542849"/>
            <a:chOff x="535801" y="602840"/>
            <a:chExt cx="1222335" cy="784415"/>
          </a:xfrm>
        </p:grpSpPr>
        <p:sp>
          <p:nvSpPr>
            <p:cNvPr id="133" name="Multiply 132"/>
            <p:cNvSpPr/>
            <p:nvPr/>
          </p:nvSpPr>
          <p:spPr>
            <a:xfrm>
              <a:off x="1652205" y="633292"/>
              <a:ext cx="105931" cy="105933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1211118" y="66095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1090810" y="607714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936824" y="65687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91664" y="802462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73453" y="100337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558272" y="108546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1458517" y="602840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1366886" y="65429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845928" y="706644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638919" y="913875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811814" y="836977"/>
              <a:ext cx="105931" cy="105931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3740509" y="1799491"/>
            <a:ext cx="0" cy="640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>
            <a:off x="3559259" y="1979859"/>
            <a:ext cx="58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big gap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/>
      <p:bldP spid="183" grpId="0"/>
      <p:bldP spid="184" grpId="0" animBg="1"/>
      <p:bldP spid="199" grpId="0"/>
      <p:bldP spid="130" grpId="0" animBg="1"/>
      <p:bldP spid="131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392293"/>
                <a:ext cx="5355006" cy="49520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the model suffers from high variance, what will the learning curve will look like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Imagine using an extremely high-order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ZA" sz="1000" b="1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ZA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</m:sub>
                    </m:sSub>
                    <m:sSup>
                      <m:s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ZA" sz="1000" b="1" i="1">
                            <a:latin typeface="Cambria Math" panose="02040503050406030204" pitchFamily="18" charset="0"/>
                          </a:rPr>
                          <m:t>𝟓𝟎</m:t>
                        </m:r>
                      </m:sup>
                    </m:sSup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 to fit data as below!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392293"/>
                <a:ext cx="5355006" cy="495200"/>
              </a:xfrm>
              <a:prstGeom prst="rect">
                <a:avLst/>
              </a:prstGeom>
              <a:blipFill>
                <a:blip r:embed="rId2"/>
                <a:stretch>
                  <a:fillRect l="-1139" t="-6098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5174581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Determining How Much Training Data To Use – High Variance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3286561" y="1012825"/>
            <a:ext cx="2415739" cy="1826014"/>
            <a:chOff x="2415535" y="1453138"/>
            <a:chExt cx="1194708" cy="1102112"/>
          </a:xfrm>
        </p:grpSpPr>
        <p:cxnSp>
          <p:nvCxnSpPr>
            <p:cNvPr id="176" name="Straight Arrow Connector 175"/>
            <p:cNvCxnSpPr/>
            <p:nvPr/>
          </p:nvCxnSpPr>
          <p:spPr>
            <a:xfrm flipV="1">
              <a:off x="2415535" y="1453138"/>
              <a:ext cx="0" cy="110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2415535" y="2555250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4229742" y="2838839"/>
                <a:ext cx="561372" cy="236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ZA" sz="9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42" y="2838839"/>
                <a:ext cx="561372" cy="236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2793400" y="1133174"/>
                <a:ext cx="5222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</a:t>
                </a:r>
                <a14:m>
                  <m:oMath xmlns:m="http://schemas.openxmlformats.org/officeDocument/2006/math"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400" y="1133174"/>
                <a:ext cx="522259" cy="24622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object 4"/>
              <p:cNvSpPr txBox="1"/>
              <p:nvPr/>
            </p:nvSpPr>
            <p:spPr>
              <a:xfrm>
                <a:off x="347294" y="1067049"/>
                <a:ext cx="2459406" cy="19479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high variance model is can be worked 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this case: more data can help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Extrapolating the curves to the right will bring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cv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lower and lower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Before collecting more data, consider first: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Regularizing the model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(as seen before)</a:t>
                </a: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it doesn’t work: try reducing the polynomial order (as seen before)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those don’t work: try using/collecting more data</a:t>
                </a:r>
              </a:p>
            </p:txBody>
          </p:sp>
        </mc:Choice>
        <mc:Fallback>
          <p:sp>
            <p:nvSpPr>
              <p:cNvPr id="13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1067049"/>
                <a:ext cx="2459406" cy="1947969"/>
              </a:xfrm>
              <a:prstGeom prst="rect">
                <a:avLst/>
              </a:prstGeom>
              <a:blipFill>
                <a:blip r:embed="rId5"/>
                <a:stretch>
                  <a:fillRect l="-2481" t="-1563" r="-248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 flipV="1">
            <a:off x="3335626" y="2474573"/>
            <a:ext cx="2209876" cy="346549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745715"/>
              <a:gd name="connsiteY0" fmla="*/ 38187 h 1302637"/>
              <a:gd name="connsiteX1" fmla="*/ 764127 w 7745715"/>
              <a:gd name="connsiteY1" fmla="*/ 1299076 h 1302637"/>
              <a:gd name="connsiteX2" fmla="*/ 2145967 w 7745715"/>
              <a:gd name="connsiteY2" fmla="*/ 409639 h 1302637"/>
              <a:gd name="connsiteX3" fmla="*/ 4445803 w 7745715"/>
              <a:gd name="connsiteY3" fmla="*/ 169728 h 1302637"/>
              <a:gd name="connsiteX4" fmla="*/ 7745715 w 7745715"/>
              <a:gd name="connsiteY4" fmla="*/ 15605 h 1302637"/>
              <a:gd name="connsiteX0" fmla="*/ 0 w 7745715"/>
              <a:gd name="connsiteY0" fmla="*/ 22582 h 1287032"/>
              <a:gd name="connsiteX1" fmla="*/ 764127 w 7745715"/>
              <a:gd name="connsiteY1" fmla="*/ 1283471 h 1287032"/>
              <a:gd name="connsiteX2" fmla="*/ 2145967 w 7745715"/>
              <a:gd name="connsiteY2" fmla="*/ 394034 h 1287032"/>
              <a:gd name="connsiteX3" fmla="*/ 4445803 w 7745715"/>
              <a:gd name="connsiteY3" fmla="*/ 154123 h 1287032"/>
              <a:gd name="connsiteX4" fmla="*/ 7745715 w 7745715"/>
              <a:gd name="connsiteY4" fmla="*/ 0 h 1287032"/>
              <a:gd name="connsiteX0" fmla="*/ 0 w 7745715"/>
              <a:gd name="connsiteY0" fmla="*/ 22582 h 394060"/>
              <a:gd name="connsiteX1" fmla="*/ 874025 w 7745715"/>
              <a:gd name="connsiteY1" fmla="*/ 138962 h 394060"/>
              <a:gd name="connsiteX2" fmla="*/ 2145967 w 7745715"/>
              <a:gd name="connsiteY2" fmla="*/ 394034 h 394060"/>
              <a:gd name="connsiteX3" fmla="*/ 4445803 w 7745715"/>
              <a:gd name="connsiteY3" fmla="*/ 154123 h 394060"/>
              <a:gd name="connsiteX4" fmla="*/ 7745715 w 7745715"/>
              <a:gd name="connsiteY4" fmla="*/ 0 h 394060"/>
              <a:gd name="connsiteX0" fmla="*/ 0 w 7745715"/>
              <a:gd name="connsiteY0" fmla="*/ 22582 h 160294"/>
              <a:gd name="connsiteX1" fmla="*/ 874025 w 7745715"/>
              <a:gd name="connsiteY1" fmla="*/ 138962 h 160294"/>
              <a:gd name="connsiteX2" fmla="*/ 2109334 w 7745715"/>
              <a:gd name="connsiteY2" fmla="*/ 130696 h 160294"/>
              <a:gd name="connsiteX3" fmla="*/ 4445803 w 7745715"/>
              <a:gd name="connsiteY3" fmla="*/ 154123 h 160294"/>
              <a:gd name="connsiteX4" fmla="*/ 7745715 w 7745715"/>
              <a:gd name="connsiteY4" fmla="*/ 0 h 160294"/>
              <a:gd name="connsiteX0" fmla="*/ 0 w 7855614"/>
              <a:gd name="connsiteY0" fmla="*/ 0 h 288877"/>
              <a:gd name="connsiteX1" fmla="*/ 874025 w 7855614"/>
              <a:gd name="connsiteY1" fmla="*/ 116380 h 288877"/>
              <a:gd name="connsiteX2" fmla="*/ 2109334 w 7855614"/>
              <a:gd name="connsiteY2" fmla="*/ 108114 h 288877"/>
              <a:gd name="connsiteX3" fmla="*/ 4445803 w 7855614"/>
              <a:gd name="connsiteY3" fmla="*/ 131541 h 288877"/>
              <a:gd name="connsiteX4" fmla="*/ 7855614 w 7855614"/>
              <a:gd name="connsiteY4" fmla="*/ 281270 h 288877"/>
              <a:gd name="connsiteX0" fmla="*/ 0 w 7855614"/>
              <a:gd name="connsiteY0" fmla="*/ 0 h 298296"/>
              <a:gd name="connsiteX1" fmla="*/ 874025 w 7855614"/>
              <a:gd name="connsiteY1" fmla="*/ 116380 h 298296"/>
              <a:gd name="connsiteX2" fmla="*/ 2109334 w 7855614"/>
              <a:gd name="connsiteY2" fmla="*/ 108114 h 298296"/>
              <a:gd name="connsiteX3" fmla="*/ 4409170 w 7855614"/>
              <a:gd name="connsiteY3" fmla="*/ 242954 h 298296"/>
              <a:gd name="connsiteX4" fmla="*/ 7855614 w 7855614"/>
              <a:gd name="connsiteY4" fmla="*/ 281270 h 298296"/>
              <a:gd name="connsiteX0" fmla="*/ 0 w 7855614"/>
              <a:gd name="connsiteY0" fmla="*/ 0 h 295058"/>
              <a:gd name="connsiteX1" fmla="*/ 874025 w 7855614"/>
              <a:gd name="connsiteY1" fmla="*/ 116380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55614"/>
              <a:gd name="connsiteY0" fmla="*/ 0 h 295058"/>
              <a:gd name="connsiteX1" fmla="*/ 764126 w 7855614"/>
              <a:gd name="connsiteY1" fmla="*/ 207535 h 295058"/>
              <a:gd name="connsiteX2" fmla="*/ 1889537 w 7855614"/>
              <a:gd name="connsiteY2" fmla="*/ 249913 h 295058"/>
              <a:gd name="connsiteX3" fmla="*/ 4409170 w 7855614"/>
              <a:gd name="connsiteY3" fmla="*/ 242954 h 295058"/>
              <a:gd name="connsiteX4" fmla="*/ 7855614 w 7855614"/>
              <a:gd name="connsiteY4" fmla="*/ 281270 h 295058"/>
              <a:gd name="connsiteX0" fmla="*/ 0 w 7892247"/>
              <a:gd name="connsiteY0" fmla="*/ 0 h 376085"/>
              <a:gd name="connsiteX1" fmla="*/ 800759 w 7892247"/>
              <a:gd name="connsiteY1" fmla="*/ 288562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58177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329076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76085"/>
              <a:gd name="connsiteX1" fmla="*/ 855709 w 7892247"/>
              <a:gd name="connsiteY1" fmla="*/ 268305 h 376085"/>
              <a:gd name="connsiteX2" fmla="*/ 1926170 w 7892247"/>
              <a:gd name="connsiteY2" fmla="*/ 330940 h 376085"/>
              <a:gd name="connsiteX3" fmla="*/ 4445803 w 7892247"/>
              <a:gd name="connsiteY3" fmla="*/ 323981 h 376085"/>
              <a:gd name="connsiteX4" fmla="*/ 7892247 w 7892247"/>
              <a:gd name="connsiteY4" fmla="*/ 362297 h 376085"/>
              <a:gd name="connsiteX0" fmla="*/ 0 w 7892247"/>
              <a:gd name="connsiteY0" fmla="*/ 0 h 384856"/>
              <a:gd name="connsiteX1" fmla="*/ 855709 w 7892247"/>
              <a:gd name="connsiteY1" fmla="*/ 268305 h 384856"/>
              <a:gd name="connsiteX2" fmla="*/ 1926170 w 7892247"/>
              <a:gd name="connsiteY2" fmla="*/ 330940 h 384856"/>
              <a:gd name="connsiteX3" fmla="*/ 4280955 w 7892247"/>
              <a:gd name="connsiteY3" fmla="*/ 384752 h 384856"/>
              <a:gd name="connsiteX4" fmla="*/ 7892247 w 7892247"/>
              <a:gd name="connsiteY4" fmla="*/ 362297 h 384856"/>
              <a:gd name="connsiteX0" fmla="*/ 0 w 7892247"/>
              <a:gd name="connsiteY0" fmla="*/ 0 h 362296"/>
              <a:gd name="connsiteX1" fmla="*/ 855709 w 7892247"/>
              <a:gd name="connsiteY1" fmla="*/ 268305 h 362296"/>
              <a:gd name="connsiteX2" fmla="*/ 1926170 w 7892247"/>
              <a:gd name="connsiteY2" fmla="*/ 330940 h 362296"/>
              <a:gd name="connsiteX3" fmla="*/ 4244322 w 7892247"/>
              <a:gd name="connsiteY3" fmla="*/ 344239 h 362296"/>
              <a:gd name="connsiteX4" fmla="*/ 7892247 w 7892247"/>
              <a:gd name="connsiteY4" fmla="*/ 362297 h 362296"/>
              <a:gd name="connsiteX0" fmla="*/ 0 w 7892247"/>
              <a:gd name="connsiteY0" fmla="*/ 0 h 362297"/>
              <a:gd name="connsiteX1" fmla="*/ 855709 w 7892247"/>
              <a:gd name="connsiteY1" fmla="*/ 268305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62297"/>
              <a:gd name="connsiteX1" fmla="*/ 1666437 w 7892247"/>
              <a:gd name="connsiteY1" fmla="*/ 264697 h 362297"/>
              <a:gd name="connsiteX2" fmla="*/ 3403494 w 7892247"/>
              <a:gd name="connsiteY2" fmla="*/ 356193 h 362297"/>
              <a:gd name="connsiteX3" fmla="*/ 4244322 w 7892247"/>
              <a:gd name="connsiteY3" fmla="*/ 344239 h 362297"/>
              <a:gd name="connsiteX4" fmla="*/ 7892247 w 7892247"/>
              <a:gd name="connsiteY4" fmla="*/ 362297 h 362297"/>
              <a:gd name="connsiteX0" fmla="*/ 0 w 7892247"/>
              <a:gd name="connsiteY0" fmla="*/ 0 h 391138"/>
              <a:gd name="connsiteX1" fmla="*/ 1666437 w 7892247"/>
              <a:gd name="connsiteY1" fmla="*/ 264697 h 391138"/>
              <a:gd name="connsiteX2" fmla="*/ 3403494 w 7892247"/>
              <a:gd name="connsiteY2" fmla="*/ 356193 h 391138"/>
              <a:gd name="connsiteX3" fmla="*/ 5577516 w 7892247"/>
              <a:gd name="connsiteY3" fmla="*/ 391138 h 391138"/>
              <a:gd name="connsiteX4" fmla="*/ 7892247 w 7892247"/>
              <a:gd name="connsiteY4" fmla="*/ 362297 h 391138"/>
              <a:gd name="connsiteX0" fmla="*/ 0 w 7928281"/>
              <a:gd name="connsiteY0" fmla="*/ 0 h 420019"/>
              <a:gd name="connsiteX1" fmla="*/ 1666437 w 7928281"/>
              <a:gd name="connsiteY1" fmla="*/ 264697 h 420019"/>
              <a:gd name="connsiteX2" fmla="*/ 3403494 w 7928281"/>
              <a:gd name="connsiteY2" fmla="*/ 356193 h 420019"/>
              <a:gd name="connsiteX3" fmla="*/ 5577516 w 7928281"/>
              <a:gd name="connsiteY3" fmla="*/ 391138 h 420019"/>
              <a:gd name="connsiteX4" fmla="*/ 7928281 w 7928281"/>
              <a:gd name="connsiteY4" fmla="*/ 420019 h 420019"/>
              <a:gd name="connsiteX0" fmla="*/ 0 w 7676055"/>
              <a:gd name="connsiteY0" fmla="*/ 0 h 416411"/>
              <a:gd name="connsiteX1" fmla="*/ 1666437 w 7676055"/>
              <a:gd name="connsiteY1" fmla="*/ 264697 h 416411"/>
              <a:gd name="connsiteX2" fmla="*/ 3403494 w 7676055"/>
              <a:gd name="connsiteY2" fmla="*/ 356193 h 416411"/>
              <a:gd name="connsiteX3" fmla="*/ 5577516 w 7676055"/>
              <a:gd name="connsiteY3" fmla="*/ 391138 h 416411"/>
              <a:gd name="connsiteX4" fmla="*/ 7676055 w 7676055"/>
              <a:gd name="connsiteY4" fmla="*/ 416411 h 416411"/>
              <a:gd name="connsiteX0" fmla="*/ 0 w 7748120"/>
              <a:gd name="connsiteY0" fmla="*/ 0 h 434449"/>
              <a:gd name="connsiteX1" fmla="*/ 1738502 w 7748120"/>
              <a:gd name="connsiteY1" fmla="*/ 28273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475559 w 7748120"/>
              <a:gd name="connsiteY2" fmla="*/ 374231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48120"/>
              <a:gd name="connsiteY0" fmla="*/ 0 h 434449"/>
              <a:gd name="connsiteX1" fmla="*/ 1450019 w 7748120"/>
              <a:gd name="connsiteY1" fmla="*/ 242995 h 434449"/>
              <a:gd name="connsiteX2" fmla="*/ 3296974 w 7748120"/>
              <a:gd name="connsiteY2" fmla="*/ 339166 h 434449"/>
              <a:gd name="connsiteX3" fmla="*/ 5649581 w 7748120"/>
              <a:gd name="connsiteY3" fmla="*/ 409176 h 434449"/>
              <a:gd name="connsiteX4" fmla="*/ 7748120 w 7748120"/>
              <a:gd name="connsiteY4" fmla="*/ 434449 h 434449"/>
              <a:gd name="connsiteX0" fmla="*/ 0 w 7789332"/>
              <a:gd name="connsiteY0" fmla="*/ 0 h 448475"/>
              <a:gd name="connsiteX1" fmla="*/ 1450019 w 7789332"/>
              <a:gd name="connsiteY1" fmla="*/ 242995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296974 w 7789332"/>
              <a:gd name="connsiteY2" fmla="*/ 339166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649581 w 7789332"/>
              <a:gd name="connsiteY3" fmla="*/ 409176 h 448475"/>
              <a:gd name="connsiteX4" fmla="*/ 7789332 w 7789332"/>
              <a:gd name="connsiteY4" fmla="*/ 448475 h 448475"/>
              <a:gd name="connsiteX0" fmla="*/ 0 w 7789332"/>
              <a:gd name="connsiteY0" fmla="*/ 0 h 448475"/>
              <a:gd name="connsiteX1" fmla="*/ 1834664 w 7789332"/>
              <a:gd name="connsiteY1" fmla="*/ 179879 h 448475"/>
              <a:gd name="connsiteX2" fmla="*/ 3654144 w 7789332"/>
              <a:gd name="connsiteY2" fmla="*/ 278388 h 448475"/>
              <a:gd name="connsiteX3" fmla="*/ 5828166 w 7789332"/>
              <a:gd name="connsiteY3" fmla="*/ 357748 h 448475"/>
              <a:gd name="connsiteX4" fmla="*/ 7789332 w 7789332"/>
              <a:gd name="connsiteY4" fmla="*/ 448475 h 448475"/>
              <a:gd name="connsiteX0" fmla="*/ 0 w 7967917"/>
              <a:gd name="connsiteY0" fmla="*/ 0 h 418086"/>
              <a:gd name="connsiteX1" fmla="*/ 1834664 w 7967917"/>
              <a:gd name="connsiteY1" fmla="*/ 179879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862138 w 7967917"/>
              <a:gd name="connsiteY1" fmla="*/ 163516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654144 w 7967917"/>
              <a:gd name="connsiteY2" fmla="*/ 278388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828166 w 7967917"/>
              <a:gd name="connsiteY3" fmla="*/ 35774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59610 w 7967917"/>
              <a:gd name="connsiteY2" fmla="*/ 390877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702053 w 7967917"/>
              <a:gd name="connsiteY3" fmla="*/ 410031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3023580 w 7967917"/>
              <a:gd name="connsiteY2" fmla="*/ 368696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  <a:gd name="connsiteX0" fmla="*/ 0 w 7967917"/>
              <a:gd name="connsiteY0" fmla="*/ 0 h 418086"/>
              <a:gd name="connsiteX1" fmla="*/ 1267604 w 7967917"/>
              <a:gd name="connsiteY1" fmla="*/ 225305 h 418086"/>
              <a:gd name="connsiteX2" fmla="*/ 2969532 w 7967917"/>
              <a:gd name="connsiteY2" fmla="*/ 371865 h 418086"/>
              <a:gd name="connsiteX3" fmla="*/ 5521892 w 7967917"/>
              <a:gd name="connsiteY3" fmla="*/ 416368 h 418086"/>
              <a:gd name="connsiteX4" fmla="*/ 7967917 w 7967917"/>
              <a:gd name="connsiteY4" fmla="*/ 418086 h 4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7917" h="418086">
                <a:moveTo>
                  <a:pt x="0" y="0"/>
                </a:moveTo>
                <a:cubicBezTo>
                  <a:pt x="422535" y="75102"/>
                  <a:pt x="772682" y="163328"/>
                  <a:pt x="1267604" y="225305"/>
                </a:cubicBezTo>
                <a:cubicBezTo>
                  <a:pt x="1762526" y="287282"/>
                  <a:pt x="2260484" y="340021"/>
                  <a:pt x="2969532" y="371865"/>
                </a:cubicBezTo>
                <a:cubicBezTo>
                  <a:pt x="3678580" y="403709"/>
                  <a:pt x="4688828" y="408665"/>
                  <a:pt x="5521892" y="416368"/>
                </a:cubicBezTo>
                <a:lnTo>
                  <a:pt x="7967917" y="418086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794159" y="2262886"/>
                <a:ext cx="539443" cy="296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59" y="2262886"/>
                <a:ext cx="539443" cy="296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602182" y="1301745"/>
                <a:ext cx="415113" cy="2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cv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82" y="1301745"/>
                <a:ext cx="415113" cy="207722"/>
              </a:xfrm>
              <a:prstGeom prst="rect">
                <a:avLst/>
              </a:prstGeom>
              <a:blipFill>
                <a:blip r:embed="rId7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 flipV="1">
            <a:off x="3369756" y="1034310"/>
            <a:ext cx="2157169" cy="768645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3401720"/>
              <a:gd name="connsiteY0" fmla="*/ 1786238 h 1786238"/>
              <a:gd name="connsiteX1" fmla="*/ 1050286 w 3401720"/>
              <a:gd name="connsiteY1" fmla="*/ 28367 h 1786238"/>
              <a:gd name="connsiteX2" fmla="*/ 1459248 w 3401720"/>
              <a:gd name="connsiteY2" fmla="*/ 703020 h 1786238"/>
              <a:gd name="connsiteX3" fmla="*/ 2177463 w 3401720"/>
              <a:gd name="connsiteY3" fmla="*/ 584744 h 1786238"/>
              <a:gd name="connsiteX4" fmla="*/ 2714146 w 3401720"/>
              <a:gd name="connsiteY4" fmla="*/ 1130586 h 1786238"/>
              <a:gd name="connsiteX5" fmla="*/ 3401720 w 3401720"/>
              <a:gd name="connsiteY5" fmla="*/ 408611 h 178623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2714146 w 7617500"/>
              <a:gd name="connsiteY4" fmla="*/ 2415576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2177463 w 7617500"/>
              <a:gd name="connsiteY3" fmla="*/ 1869734 h 3071228"/>
              <a:gd name="connsiteX4" fmla="*/ 4137423 w 7617500"/>
              <a:gd name="connsiteY4" fmla="*/ 174047 h 3071228"/>
              <a:gd name="connsiteX5" fmla="*/ 7617500 w 7617500"/>
              <a:gd name="connsiteY5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459248 w 7617500"/>
              <a:gd name="connsiteY2" fmla="*/ 1988010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1050286 w 7617500"/>
              <a:gd name="connsiteY1" fmla="*/ 1313357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1549331 w 7617500"/>
              <a:gd name="connsiteY2" fmla="*/ 513581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137423 w 7617500"/>
              <a:gd name="connsiteY3" fmla="*/ 174047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317588 w 7617500"/>
              <a:gd name="connsiteY3" fmla="*/ 154123 h 3071228"/>
              <a:gd name="connsiteX4" fmla="*/ 7617500 w 7617500"/>
              <a:gd name="connsiteY4" fmla="*/ 0 h 3071228"/>
              <a:gd name="connsiteX0" fmla="*/ 0 w 7617500"/>
              <a:gd name="connsiteY0" fmla="*/ 3071228 h 3071228"/>
              <a:gd name="connsiteX1" fmla="*/ 635912 w 7617500"/>
              <a:gd name="connsiteY1" fmla="*/ 1283471 h 3071228"/>
              <a:gd name="connsiteX2" fmla="*/ 2017752 w 7617500"/>
              <a:gd name="connsiteY2" fmla="*/ 394034 h 3071228"/>
              <a:gd name="connsiteX3" fmla="*/ 4461714 w 7617500"/>
              <a:gd name="connsiteY3" fmla="*/ 1040772 h 3071228"/>
              <a:gd name="connsiteX4" fmla="*/ 7617500 w 7617500"/>
              <a:gd name="connsiteY4" fmla="*/ 0 h 3071228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5797868"/>
              <a:gd name="connsiteY0" fmla="*/ 2680840 h 2680840"/>
              <a:gd name="connsiteX1" fmla="*/ 635912 w 5797868"/>
              <a:gd name="connsiteY1" fmla="*/ 893083 h 2680840"/>
              <a:gd name="connsiteX2" fmla="*/ 2017752 w 5797868"/>
              <a:gd name="connsiteY2" fmla="*/ 3646 h 2680840"/>
              <a:gd name="connsiteX3" fmla="*/ 4461714 w 5797868"/>
              <a:gd name="connsiteY3" fmla="*/ 650384 h 2680840"/>
              <a:gd name="connsiteX4" fmla="*/ 5797868 w 5797868"/>
              <a:gd name="connsiteY4" fmla="*/ 2319372 h 2680840"/>
              <a:gd name="connsiteX0" fmla="*/ 0 w 7131062"/>
              <a:gd name="connsiteY0" fmla="*/ 2660916 h 2660916"/>
              <a:gd name="connsiteX1" fmla="*/ 1969106 w 7131062"/>
              <a:gd name="connsiteY1" fmla="*/ 893083 h 2660916"/>
              <a:gd name="connsiteX2" fmla="*/ 3350946 w 7131062"/>
              <a:gd name="connsiteY2" fmla="*/ 3646 h 2660916"/>
              <a:gd name="connsiteX3" fmla="*/ 5794908 w 7131062"/>
              <a:gd name="connsiteY3" fmla="*/ 650384 h 2660916"/>
              <a:gd name="connsiteX4" fmla="*/ 7131062 w 7131062"/>
              <a:gd name="connsiteY4" fmla="*/ 2319372 h 2660916"/>
              <a:gd name="connsiteX0" fmla="*/ 0 w 7131062"/>
              <a:gd name="connsiteY0" fmla="*/ 2661462 h 2661462"/>
              <a:gd name="connsiteX1" fmla="*/ 996233 w 7131062"/>
              <a:gd name="connsiteY1" fmla="*/ 913553 h 2661462"/>
              <a:gd name="connsiteX2" fmla="*/ 3350946 w 7131062"/>
              <a:gd name="connsiteY2" fmla="*/ 4192 h 2661462"/>
              <a:gd name="connsiteX3" fmla="*/ 5794908 w 7131062"/>
              <a:gd name="connsiteY3" fmla="*/ 650930 h 2661462"/>
              <a:gd name="connsiteX4" fmla="*/ 7131062 w 7131062"/>
              <a:gd name="connsiteY4" fmla="*/ 2319918 h 2661462"/>
              <a:gd name="connsiteX0" fmla="*/ 0 w 7311223"/>
              <a:gd name="connsiteY0" fmla="*/ 2751124 h 2751124"/>
              <a:gd name="connsiteX1" fmla="*/ 1176394 w 7311223"/>
              <a:gd name="connsiteY1" fmla="*/ 913555 h 2751124"/>
              <a:gd name="connsiteX2" fmla="*/ 3531107 w 7311223"/>
              <a:gd name="connsiteY2" fmla="*/ 4194 h 2751124"/>
              <a:gd name="connsiteX3" fmla="*/ 5975069 w 7311223"/>
              <a:gd name="connsiteY3" fmla="*/ 650932 h 2751124"/>
              <a:gd name="connsiteX4" fmla="*/ 7311223 w 7311223"/>
              <a:gd name="connsiteY4" fmla="*/ 2319920 h 2751124"/>
              <a:gd name="connsiteX0" fmla="*/ 0 w 7311223"/>
              <a:gd name="connsiteY0" fmla="*/ 2748909 h 2748909"/>
              <a:gd name="connsiteX1" fmla="*/ 1230442 w 7311223"/>
              <a:gd name="connsiteY1" fmla="*/ 821678 h 2748909"/>
              <a:gd name="connsiteX2" fmla="*/ 3531107 w 7311223"/>
              <a:gd name="connsiteY2" fmla="*/ 1979 h 2748909"/>
              <a:gd name="connsiteX3" fmla="*/ 5975069 w 7311223"/>
              <a:gd name="connsiteY3" fmla="*/ 648717 h 2748909"/>
              <a:gd name="connsiteX4" fmla="*/ 7311223 w 7311223"/>
              <a:gd name="connsiteY4" fmla="*/ 2317705 h 2748909"/>
              <a:gd name="connsiteX0" fmla="*/ 0 w 7311223"/>
              <a:gd name="connsiteY0" fmla="*/ 2267310 h 2267310"/>
              <a:gd name="connsiteX1" fmla="*/ 1230442 w 7311223"/>
              <a:gd name="connsiteY1" fmla="*/ 340079 h 2267310"/>
              <a:gd name="connsiteX2" fmla="*/ 3423011 w 7311223"/>
              <a:gd name="connsiteY2" fmla="*/ 78272 h 2267310"/>
              <a:gd name="connsiteX3" fmla="*/ 5975069 w 7311223"/>
              <a:gd name="connsiteY3" fmla="*/ 167118 h 2267310"/>
              <a:gd name="connsiteX4" fmla="*/ 7311223 w 7311223"/>
              <a:gd name="connsiteY4" fmla="*/ 1836106 h 2267310"/>
              <a:gd name="connsiteX0" fmla="*/ 0 w 7311223"/>
              <a:gd name="connsiteY0" fmla="*/ 2244886 h 2244886"/>
              <a:gd name="connsiteX1" fmla="*/ 1230442 w 7311223"/>
              <a:gd name="connsiteY1" fmla="*/ 317655 h 2244886"/>
              <a:gd name="connsiteX2" fmla="*/ 3423011 w 7311223"/>
              <a:gd name="connsiteY2" fmla="*/ 55848 h 2244886"/>
              <a:gd name="connsiteX3" fmla="*/ 4335601 w 7311223"/>
              <a:gd name="connsiteY3" fmla="*/ 891871 h 2244886"/>
              <a:gd name="connsiteX4" fmla="*/ 7311223 w 7311223"/>
              <a:gd name="connsiteY4" fmla="*/ 1813682 h 2244886"/>
              <a:gd name="connsiteX0" fmla="*/ 0 w 7311223"/>
              <a:gd name="connsiteY0" fmla="*/ 2086949 h 2086949"/>
              <a:gd name="connsiteX1" fmla="*/ 1230442 w 7311223"/>
              <a:gd name="connsiteY1" fmla="*/ 159718 h 2086949"/>
              <a:gd name="connsiteX2" fmla="*/ 3134751 w 7311223"/>
              <a:gd name="connsiteY2" fmla="*/ 176858 h 2086949"/>
              <a:gd name="connsiteX3" fmla="*/ 4335601 w 7311223"/>
              <a:gd name="connsiteY3" fmla="*/ 733934 h 2086949"/>
              <a:gd name="connsiteX4" fmla="*/ 7311223 w 7311223"/>
              <a:gd name="connsiteY4" fmla="*/ 1655745 h 2086949"/>
              <a:gd name="connsiteX0" fmla="*/ 0 w 7311223"/>
              <a:gd name="connsiteY0" fmla="*/ 2296936 h 2296936"/>
              <a:gd name="connsiteX1" fmla="*/ 1410602 w 7311223"/>
              <a:gd name="connsiteY1" fmla="*/ 110683 h 2296936"/>
              <a:gd name="connsiteX2" fmla="*/ 3134751 w 7311223"/>
              <a:gd name="connsiteY2" fmla="*/ 386845 h 2296936"/>
              <a:gd name="connsiteX3" fmla="*/ 4335601 w 7311223"/>
              <a:gd name="connsiteY3" fmla="*/ 943921 h 2296936"/>
              <a:gd name="connsiteX4" fmla="*/ 7311223 w 7311223"/>
              <a:gd name="connsiteY4" fmla="*/ 1865732 h 2296936"/>
              <a:gd name="connsiteX0" fmla="*/ 0 w 7311223"/>
              <a:gd name="connsiteY0" fmla="*/ 2380631 h 2380631"/>
              <a:gd name="connsiteX1" fmla="*/ 1410602 w 7311223"/>
              <a:gd name="connsiteY1" fmla="*/ 194378 h 2380631"/>
              <a:gd name="connsiteX2" fmla="*/ 2558234 w 7311223"/>
              <a:gd name="connsiteY2" fmla="*/ 201557 h 2380631"/>
              <a:gd name="connsiteX3" fmla="*/ 4335601 w 7311223"/>
              <a:gd name="connsiteY3" fmla="*/ 1027616 h 2380631"/>
              <a:gd name="connsiteX4" fmla="*/ 7311223 w 7311223"/>
              <a:gd name="connsiteY4" fmla="*/ 1949427 h 2380631"/>
              <a:gd name="connsiteX0" fmla="*/ 0 w 7311223"/>
              <a:gd name="connsiteY0" fmla="*/ 2371464 h 2371464"/>
              <a:gd name="connsiteX1" fmla="*/ 1410602 w 7311223"/>
              <a:gd name="connsiteY1" fmla="*/ 185211 h 2371464"/>
              <a:gd name="connsiteX2" fmla="*/ 2558234 w 7311223"/>
              <a:gd name="connsiteY2" fmla="*/ 192390 h 2371464"/>
              <a:gd name="connsiteX3" fmla="*/ 3759085 w 7311223"/>
              <a:gd name="connsiteY3" fmla="*/ 819202 h 2371464"/>
              <a:gd name="connsiteX4" fmla="*/ 7311223 w 7311223"/>
              <a:gd name="connsiteY4" fmla="*/ 1940260 h 2371464"/>
              <a:gd name="connsiteX0" fmla="*/ 0 w 4644832"/>
              <a:gd name="connsiteY0" fmla="*/ 2371462 h 2371462"/>
              <a:gd name="connsiteX1" fmla="*/ 1410602 w 4644832"/>
              <a:gd name="connsiteY1" fmla="*/ 185209 h 2371462"/>
              <a:gd name="connsiteX2" fmla="*/ 2558234 w 4644832"/>
              <a:gd name="connsiteY2" fmla="*/ 192388 h 2371462"/>
              <a:gd name="connsiteX3" fmla="*/ 3759085 w 4644832"/>
              <a:gd name="connsiteY3" fmla="*/ 819200 h 2371462"/>
              <a:gd name="connsiteX4" fmla="*/ 4644832 w 4644832"/>
              <a:gd name="connsiteY4" fmla="*/ 1930295 h 2371462"/>
              <a:gd name="connsiteX0" fmla="*/ 0 w 4644832"/>
              <a:gd name="connsiteY0" fmla="*/ 2375452 h 2375452"/>
              <a:gd name="connsiteX1" fmla="*/ 1410602 w 4644832"/>
              <a:gd name="connsiteY1" fmla="*/ 189199 h 2375452"/>
              <a:gd name="connsiteX2" fmla="*/ 2648313 w 4644832"/>
              <a:gd name="connsiteY2" fmla="*/ 186417 h 2375452"/>
              <a:gd name="connsiteX3" fmla="*/ 3759085 w 4644832"/>
              <a:gd name="connsiteY3" fmla="*/ 823190 h 2375452"/>
              <a:gd name="connsiteX4" fmla="*/ 4644832 w 4644832"/>
              <a:gd name="connsiteY4" fmla="*/ 1934285 h 2375452"/>
              <a:gd name="connsiteX0" fmla="*/ 0 w 4644832"/>
              <a:gd name="connsiteY0" fmla="*/ 2392746 h 2392746"/>
              <a:gd name="connsiteX1" fmla="*/ 1410602 w 4644832"/>
              <a:gd name="connsiteY1" fmla="*/ 206493 h 2392746"/>
              <a:gd name="connsiteX2" fmla="*/ 2648313 w 4644832"/>
              <a:gd name="connsiteY2" fmla="*/ 203711 h 2392746"/>
              <a:gd name="connsiteX3" fmla="*/ 3759085 w 4644832"/>
              <a:gd name="connsiteY3" fmla="*/ 840484 h 2392746"/>
              <a:gd name="connsiteX4" fmla="*/ 4644832 w 4644832"/>
              <a:gd name="connsiteY4" fmla="*/ 1951579 h 2392746"/>
              <a:gd name="connsiteX0" fmla="*/ 0 w 4644832"/>
              <a:gd name="connsiteY0" fmla="*/ 2363374 h 2363374"/>
              <a:gd name="connsiteX1" fmla="*/ 1410602 w 4644832"/>
              <a:gd name="connsiteY1" fmla="*/ 177121 h 2363374"/>
              <a:gd name="connsiteX2" fmla="*/ 2648313 w 4644832"/>
              <a:gd name="connsiteY2" fmla="*/ 174339 h 2363374"/>
              <a:gd name="connsiteX3" fmla="*/ 3759085 w 4644832"/>
              <a:gd name="connsiteY3" fmla="*/ 811112 h 2363374"/>
              <a:gd name="connsiteX4" fmla="*/ 4644832 w 4644832"/>
              <a:gd name="connsiteY4" fmla="*/ 1922207 h 2363374"/>
              <a:gd name="connsiteX0" fmla="*/ 0 w 4644832"/>
              <a:gd name="connsiteY0" fmla="*/ 2380078 h 2380078"/>
              <a:gd name="connsiteX1" fmla="*/ 1410602 w 4644832"/>
              <a:gd name="connsiteY1" fmla="*/ 193825 h 2380078"/>
              <a:gd name="connsiteX2" fmla="*/ 2648313 w 4644832"/>
              <a:gd name="connsiteY2" fmla="*/ 191043 h 2380078"/>
              <a:gd name="connsiteX3" fmla="*/ 3759085 w 4644832"/>
              <a:gd name="connsiteY3" fmla="*/ 827816 h 2380078"/>
              <a:gd name="connsiteX4" fmla="*/ 4644832 w 4644832"/>
              <a:gd name="connsiteY4" fmla="*/ 1938911 h 2380078"/>
              <a:gd name="connsiteX0" fmla="*/ 0 w 4644832"/>
              <a:gd name="connsiteY0" fmla="*/ 2366666 h 2366666"/>
              <a:gd name="connsiteX1" fmla="*/ 1410602 w 4644832"/>
              <a:gd name="connsiteY1" fmla="*/ 180413 h 2366666"/>
              <a:gd name="connsiteX2" fmla="*/ 2648313 w 4644832"/>
              <a:gd name="connsiteY2" fmla="*/ 177631 h 2366666"/>
              <a:gd name="connsiteX3" fmla="*/ 3650989 w 4644832"/>
              <a:gd name="connsiteY3" fmla="*/ 904063 h 2366666"/>
              <a:gd name="connsiteX4" fmla="*/ 4644832 w 4644832"/>
              <a:gd name="connsiteY4" fmla="*/ 1925499 h 2366666"/>
              <a:gd name="connsiteX0" fmla="*/ 0 w 4644832"/>
              <a:gd name="connsiteY0" fmla="*/ 2365715 h 2365715"/>
              <a:gd name="connsiteX1" fmla="*/ 1410602 w 4644832"/>
              <a:gd name="connsiteY1" fmla="*/ 179462 h 2365715"/>
              <a:gd name="connsiteX2" fmla="*/ 2648313 w 4644832"/>
              <a:gd name="connsiteY2" fmla="*/ 176680 h 2365715"/>
              <a:gd name="connsiteX3" fmla="*/ 3723054 w 4644832"/>
              <a:gd name="connsiteY3" fmla="*/ 883188 h 2365715"/>
              <a:gd name="connsiteX4" fmla="*/ 4644832 w 4644832"/>
              <a:gd name="connsiteY4" fmla="*/ 1924548 h 2365715"/>
              <a:gd name="connsiteX0" fmla="*/ 0 w 4644832"/>
              <a:gd name="connsiteY0" fmla="*/ 2365713 h 2365713"/>
              <a:gd name="connsiteX1" fmla="*/ 1410602 w 4644832"/>
              <a:gd name="connsiteY1" fmla="*/ 179460 h 2365713"/>
              <a:gd name="connsiteX2" fmla="*/ 2648313 w 4644832"/>
              <a:gd name="connsiteY2" fmla="*/ 176678 h 2365713"/>
              <a:gd name="connsiteX3" fmla="*/ 3723054 w 4644832"/>
              <a:gd name="connsiteY3" fmla="*/ 883186 h 2365713"/>
              <a:gd name="connsiteX4" fmla="*/ 4644832 w 4644832"/>
              <a:gd name="connsiteY4" fmla="*/ 1924546 h 2365713"/>
              <a:gd name="connsiteX0" fmla="*/ 0 w 4734914"/>
              <a:gd name="connsiteY0" fmla="*/ 2365713 h 2365713"/>
              <a:gd name="connsiteX1" fmla="*/ 1410602 w 4734914"/>
              <a:gd name="connsiteY1" fmla="*/ 179460 h 2365713"/>
              <a:gd name="connsiteX2" fmla="*/ 2648313 w 4734914"/>
              <a:gd name="connsiteY2" fmla="*/ 176678 h 2365713"/>
              <a:gd name="connsiteX3" fmla="*/ 3723054 w 4734914"/>
              <a:gd name="connsiteY3" fmla="*/ 883186 h 2365713"/>
              <a:gd name="connsiteX4" fmla="*/ 4734914 w 4734914"/>
              <a:gd name="connsiteY4" fmla="*/ 2243341 h 2365713"/>
              <a:gd name="connsiteX0" fmla="*/ 0 w 6822986"/>
              <a:gd name="connsiteY0" fmla="*/ 2365713 h 2365713"/>
              <a:gd name="connsiteX1" fmla="*/ 1410602 w 6822986"/>
              <a:gd name="connsiteY1" fmla="*/ 179460 h 2365713"/>
              <a:gd name="connsiteX2" fmla="*/ 2648313 w 6822986"/>
              <a:gd name="connsiteY2" fmla="*/ 176678 h 2365713"/>
              <a:gd name="connsiteX3" fmla="*/ 3723054 w 6822986"/>
              <a:gd name="connsiteY3" fmla="*/ 883186 h 2365713"/>
              <a:gd name="connsiteX4" fmla="*/ 6822986 w 6822986"/>
              <a:gd name="connsiteY4" fmla="*/ 2279803 h 2365713"/>
              <a:gd name="connsiteX0" fmla="*/ 0 w 6822986"/>
              <a:gd name="connsiteY0" fmla="*/ 2362846 h 2362846"/>
              <a:gd name="connsiteX1" fmla="*/ 1410602 w 6822986"/>
              <a:gd name="connsiteY1" fmla="*/ 176593 h 2362846"/>
              <a:gd name="connsiteX2" fmla="*/ 2648313 w 6822986"/>
              <a:gd name="connsiteY2" fmla="*/ 173811 h 2362846"/>
              <a:gd name="connsiteX3" fmla="*/ 4865999 w 6822986"/>
              <a:gd name="connsiteY3" fmla="*/ 819549 h 2362846"/>
              <a:gd name="connsiteX4" fmla="*/ 6822986 w 6822986"/>
              <a:gd name="connsiteY4" fmla="*/ 2276936 h 2362846"/>
              <a:gd name="connsiteX0" fmla="*/ 0 w 6822986"/>
              <a:gd name="connsiteY0" fmla="*/ 2453788 h 2453788"/>
              <a:gd name="connsiteX1" fmla="*/ 1410602 w 6822986"/>
              <a:gd name="connsiteY1" fmla="*/ 267535 h 2453788"/>
              <a:gd name="connsiteX2" fmla="*/ 3395623 w 6822986"/>
              <a:gd name="connsiteY2" fmla="*/ 106751 h 2453788"/>
              <a:gd name="connsiteX3" fmla="*/ 4865999 w 6822986"/>
              <a:gd name="connsiteY3" fmla="*/ 910491 h 2453788"/>
              <a:gd name="connsiteX4" fmla="*/ 6822986 w 6822986"/>
              <a:gd name="connsiteY4" fmla="*/ 2367878 h 2453788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461041 h 2461041"/>
              <a:gd name="connsiteX1" fmla="*/ 1410602 w 6822986"/>
              <a:gd name="connsiteY1" fmla="*/ 274788 h 2461041"/>
              <a:gd name="connsiteX2" fmla="*/ 3615420 w 6822986"/>
              <a:gd name="connsiteY2" fmla="*/ 101850 h 2461041"/>
              <a:gd name="connsiteX3" fmla="*/ 4865999 w 6822986"/>
              <a:gd name="connsiteY3" fmla="*/ 917744 h 2461041"/>
              <a:gd name="connsiteX4" fmla="*/ 6822986 w 6822986"/>
              <a:gd name="connsiteY4" fmla="*/ 2375131 h 2461041"/>
              <a:gd name="connsiteX0" fmla="*/ 0 w 6822986"/>
              <a:gd name="connsiteY0" fmla="*/ 2500753 h 2500753"/>
              <a:gd name="connsiteX1" fmla="*/ 1410602 w 6822986"/>
              <a:gd name="connsiteY1" fmla="*/ 314500 h 2500753"/>
              <a:gd name="connsiteX2" fmla="*/ 3615420 w 6822986"/>
              <a:gd name="connsiteY2" fmla="*/ 141562 h 2500753"/>
              <a:gd name="connsiteX3" fmla="*/ 4865999 w 6822986"/>
              <a:gd name="connsiteY3" fmla="*/ 957456 h 2500753"/>
              <a:gd name="connsiteX4" fmla="*/ 6822986 w 6822986"/>
              <a:gd name="connsiteY4" fmla="*/ 2414843 h 2500753"/>
              <a:gd name="connsiteX0" fmla="*/ 0 w 6822986"/>
              <a:gd name="connsiteY0" fmla="*/ 2462652 h 2462652"/>
              <a:gd name="connsiteX1" fmla="*/ 1410602 w 6822986"/>
              <a:gd name="connsiteY1" fmla="*/ 276399 h 2462652"/>
              <a:gd name="connsiteX2" fmla="*/ 3615420 w 6822986"/>
              <a:gd name="connsiteY2" fmla="*/ 103461 h 2462652"/>
              <a:gd name="connsiteX3" fmla="*/ 5217674 w 6822986"/>
              <a:gd name="connsiteY3" fmla="*/ 943664 h 2462652"/>
              <a:gd name="connsiteX4" fmla="*/ 6822986 w 6822986"/>
              <a:gd name="connsiteY4" fmla="*/ 2376742 h 2462652"/>
              <a:gd name="connsiteX0" fmla="*/ 0 w 6822986"/>
              <a:gd name="connsiteY0" fmla="*/ 2385210 h 2385210"/>
              <a:gd name="connsiteX1" fmla="*/ 1366643 w 6822986"/>
              <a:gd name="connsiteY1" fmla="*/ 417731 h 2385210"/>
              <a:gd name="connsiteX2" fmla="*/ 3615420 w 6822986"/>
              <a:gd name="connsiteY2" fmla="*/ 26019 h 2385210"/>
              <a:gd name="connsiteX3" fmla="*/ 5217674 w 6822986"/>
              <a:gd name="connsiteY3" fmla="*/ 866222 h 2385210"/>
              <a:gd name="connsiteX4" fmla="*/ 6822986 w 6822986"/>
              <a:gd name="connsiteY4" fmla="*/ 2299300 h 2385210"/>
              <a:gd name="connsiteX0" fmla="*/ 0 w 6822986"/>
              <a:gd name="connsiteY0" fmla="*/ 2497575 h 2497575"/>
              <a:gd name="connsiteX1" fmla="*/ 1366643 w 6822986"/>
              <a:gd name="connsiteY1" fmla="*/ 530096 h 2497575"/>
              <a:gd name="connsiteX2" fmla="*/ 3219785 w 6822986"/>
              <a:gd name="connsiteY2" fmla="*/ 16843 h 2497575"/>
              <a:gd name="connsiteX3" fmla="*/ 5217674 w 6822986"/>
              <a:gd name="connsiteY3" fmla="*/ 978587 h 2497575"/>
              <a:gd name="connsiteX4" fmla="*/ 6822986 w 6822986"/>
              <a:gd name="connsiteY4" fmla="*/ 2411665 h 2497575"/>
              <a:gd name="connsiteX0" fmla="*/ 0 w 6822986"/>
              <a:gd name="connsiteY0" fmla="*/ 2783142 h 2783142"/>
              <a:gd name="connsiteX1" fmla="*/ 1366643 w 6822986"/>
              <a:gd name="connsiteY1" fmla="*/ 815663 h 2783142"/>
              <a:gd name="connsiteX2" fmla="*/ 3219785 w 6822986"/>
              <a:gd name="connsiteY2" fmla="*/ 8687 h 2783142"/>
              <a:gd name="connsiteX3" fmla="*/ 5217674 w 6822986"/>
              <a:gd name="connsiteY3" fmla="*/ 1264154 h 2783142"/>
              <a:gd name="connsiteX4" fmla="*/ 6822986 w 6822986"/>
              <a:gd name="connsiteY4" fmla="*/ 2697232 h 2783142"/>
              <a:gd name="connsiteX0" fmla="*/ 0 w 6822986"/>
              <a:gd name="connsiteY0" fmla="*/ 3029294 h 3029294"/>
              <a:gd name="connsiteX1" fmla="*/ 1366643 w 6822986"/>
              <a:gd name="connsiteY1" fmla="*/ 1061815 h 3029294"/>
              <a:gd name="connsiteX2" fmla="*/ 3219785 w 6822986"/>
              <a:gd name="connsiteY2" fmla="*/ 254839 h 3029294"/>
              <a:gd name="connsiteX3" fmla="*/ 5327573 w 6822986"/>
              <a:gd name="connsiteY3" fmla="*/ 223999 h 3029294"/>
              <a:gd name="connsiteX4" fmla="*/ 6822986 w 6822986"/>
              <a:gd name="connsiteY4" fmla="*/ 2943384 h 3029294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857817 h 2857817"/>
              <a:gd name="connsiteX1" fmla="*/ 1366643 w 7500694"/>
              <a:gd name="connsiteY1" fmla="*/ 890338 h 2857817"/>
              <a:gd name="connsiteX2" fmla="*/ 3219785 w 7500694"/>
              <a:gd name="connsiteY2" fmla="*/ 83362 h 2857817"/>
              <a:gd name="connsiteX3" fmla="*/ 5327573 w 7500694"/>
              <a:gd name="connsiteY3" fmla="*/ 52522 h 2857817"/>
              <a:gd name="connsiteX4" fmla="*/ 7500694 w 7500694"/>
              <a:gd name="connsiteY4" fmla="*/ 320835 h 2857817"/>
              <a:gd name="connsiteX0" fmla="*/ 0 w 7500694"/>
              <a:gd name="connsiteY0" fmla="*/ 2901341 h 2901341"/>
              <a:gd name="connsiteX1" fmla="*/ 1366643 w 7500694"/>
              <a:gd name="connsiteY1" fmla="*/ 933862 h 2901341"/>
              <a:gd name="connsiteX2" fmla="*/ 3219785 w 7500694"/>
              <a:gd name="connsiteY2" fmla="*/ 126886 h 2901341"/>
              <a:gd name="connsiteX3" fmla="*/ 5309257 w 7500694"/>
              <a:gd name="connsiteY3" fmla="*/ 25147 h 2901341"/>
              <a:gd name="connsiteX4" fmla="*/ 7500694 w 7500694"/>
              <a:gd name="connsiteY4" fmla="*/ 364359 h 2901341"/>
              <a:gd name="connsiteX0" fmla="*/ 0 w 7592276"/>
              <a:gd name="connsiteY0" fmla="*/ 2956662 h 2956662"/>
              <a:gd name="connsiteX1" fmla="*/ 1366643 w 7592276"/>
              <a:gd name="connsiteY1" fmla="*/ 989183 h 2956662"/>
              <a:gd name="connsiteX2" fmla="*/ 3219785 w 7592276"/>
              <a:gd name="connsiteY2" fmla="*/ 182207 h 2956662"/>
              <a:gd name="connsiteX3" fmla="*/ 5309257 w 7592276"/>
              <a:gd name="connsiteY3" fmla="*/ 80468 h 2956662"/>
              <a:gd name="connsiteX4" fmla="*/ 7592276 w 7592276"/>
              <a:gd name="connsiteY4" fmla="*/ 115828 h 2956662"/>
              <a:gd name="connsiteX0" fmla="*/ 0 w 7592276"/>
              <a:gd name="connsiteY0" fmla="*/ 2879238 h 2879238"/>
              <a:gd name="connsiteX1" fmla="*/ 1366643 w 7592276"/>
              <a:gd name="connsiteY1" fmla="*/ 911759 h 2879238"/>
              <a:gd name="connsiteX2" fmla="*/ 3219785 w 7592276"/>
              <a:gd name="connsiteY2" fmla="*/ 104783 h 2879238"/>
              <a:gd name="connsiteX3" fmla="*/ 5309257 w 7592276"/>
              <a:gd name="connsiteY3" fmla="*/ 3044 h 2879238"/>
              <a:gd name="connsiteX4" fmla="*/ 7592276 w 7592276"/>
              <a:gd name="connsiteY4" fmla="*/ 38404 h 2879238"/>
              <a:gd name="connsiteX0" fmla="*/ 0 w 7592276"/>
              <a:gd name="connsiteY0" fmla="*/ 2888457 h 2888457"/>
              <a:gd name="connsiteX1" fmla="*/ 1366643 w 7592276"/>
              <a:gd name="connsiteY1" fmla="*/ 920978 h 2888457"/>
              <a:gd name="connsiteX2" fmla="*/ 2450496 w 7592276"/>
              <a:gd name="connsiteY2" fmla="*/ 276056 h 2888457"/>
              <a:gd name="connsiteX3" fmla="*/ 5309257 w 7592276"/>
              <a:gd name="connsiteY3" fmla="*/ 12263 h 2888457"/>
              <a:gd name="connsiteX4" fmla="*/ 7592276 w 7592276"/>
              <a:gd name="connsiteY4" fmla="*/ 47623 h 2888457"/>
              <a:gd name="connsiteX0" fmla="*/ 0 w 7592276"/>
              <a:gd name="connsiteY0" fmla="*/ 2888459 h 2888459"/>
              <a:gd name="connsiteX1" fmla="*/ 1073580 w 7592276"/>
              <a:gd name="connsiteY1" fmla="*/ 1113420 h 2888459"/>
              <a:gd name="connsiteX2" fmla="*/ 2450496 w 7592276"/>
              <a:gd name="connsiteY2" fmla="*/ 276058 h 2888459"/>
              <a:gd name="connsiteX3" fmla="*/ 5309257 w 7592276"/>
              <a:gd name="connsiteY3" fmla="*/ 12265 h 2888459"/>
              <a:gd name="connsiteX4" fmla="*/ 7592276 w 7592276"/>
              <a:gd name="connsiteY4" fmla="*/ 47625 h 2888459"/>
              <a:gd name="connsiteX0" fmla="*/ 0 w 7610293"/>
              <a:gd name="connsiteY0" fmla="*/ 3273699 h 3273699"/>
              <a:gd name="connsiteX1" fmla="*/ 1073580 w 7610293"/>
              <a:gd name="connsiteY1" fmla="*/ 1498660 h 3273699"/>
              <a:gd name="connsiteX2" fmla="*/ 2450496 w 7610293"/>
              <a:gd name="connsiteY2" fmla="*/ 661298 h 3273699"/>
              <a:gd name="connsiteX3" fmla="*/ 5309257 w 7610293"/>
              <a:gd name="connsiteY3" fmla="*/ 397505 h 3273699"/>
              <a:gd name="connsiteX4" fmla="*/ 7610293 w 7610293"/>
              <a:gd name="connsiteY4" fmla="*/ 338 h 3273699"/>
              <a:gd name="connsiteX0" fmla="*/ 0 w 7610293"/>
              <a:gd name="connsiteY0" fmla="*/ 3274380 h 3274380"/>
              <a:gd name="connsiteX1" fmla="*/ 1073580 w 7610293"/>
              <a:gd name="connsiteY1" fmla="*/ 1499341 h 3274380"/>
              <a:gd name="connsiteX2" fmla="*/ 2450496 w 7610293"/>
              <a:gd name="connsiteY2" fmla="*/ 661979 h 3274380"/>
              <a:gd name="connsiteX3" fmla="*/ 5201161 w 7610293"/>
              <a:gd name="connsiteY3" fmla="*/ 191325 h 3274380"/>
              <a:gd name="connsiteX4" fmla="*/ 7610293 w 7610293"/>
              <a:gd name="connsiteY4" fmla="*/ 1019 h 3274380"/>
              <a:gd name="connsiteX0" fmla="*/ 0 w 7610293"/>
              <a:gd name="connsiteY0" fmla="*/ 3274229 h 3274229"/>
              <a:gd name="connsiteX1" fmla="*/ 1073580 w 7610293"/>
              <a:gd name="connsiteY1" fmla="*/ 1499190 h 3274229"/>
              <a:gd name="connsiteX2" fmla="*/ 2378431 w 7610293"/>
              <a:gd name="connsiteY2" fmla="*/ 548993 h 3274229"/>
              <a:gd name="connsiteX3" fmla="*/ 5201161 w 7610293"/>
              <a:gd name="connsiteY3" fmla="*/ 191174 h 3274229"/>
              <a:gd name="connsiteX4" fmla="*/ 7610293 w 7610293"/>
              <a:gd name="connsiteY4" fmla="*/ 868 h 3274229"/>
              <a:gd name="connsiteX0" fmla="*/ 0 w 7610293"/>
              <a:gd name="connsiteY0" fmla="*/ 3276687 h 3276687"/>
              <a:gd name="connsiteX1" fmla="*/ 1073580 w 7610293"/>
              <a:gd name="connsiteY1" fmla="*/ 1501648 h 3276687"/>
              <a:gd name="connsiteX2" fmla="*/ 2378431 w 7610293"/>
              <a:gd name="connsiteY2" fmla="*/ 551451 h 3276687"/>
              <a:gd name="connsiteX3" fmla="*/ 5129099 w 7610293"/>
              <a:gd name="connsiteY3" fmla="*/ 99604 h 3276687"/>
              <a:gd name="connsiteX4" fmla="*/ 7610293 w 7610293"/>
              <a:gd name="connsiteY4" fmla="*/ 3326 h 3276687"/>
              <a:gd name="connsiteX0" fmla="*/ 0 w 7340050"/>
              <a:gd name="connsiteY0" fmla="*/ 3424490 h 3424490"/>
              <a:gd name="connsiteX1" fmla="*/ 1073580 w 7340050"/>
              <a:gd name="connsiteY1" fmla="*/ 1649451 h 3424490"/>
              <a:gd name="connsiteX2" fmla="*/ 2378431 w 7340050"/>
              <a:gd name="connsiteY2" fmla="*/ 699254 h 3424490"/>
              <a:gd name="connsiteX3" fmla="*/ 5129099 w 7340050"/>
              <a:gd name="connsiteY3" fmla="*/ 247407 h 3424490"/>
              <a:gd name="connsiteX4" fmla="*/ 7340050 w 7340050"/>
              <a:gd name="connsiteY4" fmla="*/ 688 h 3424490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9 w 7340050"/>
              <a:gd name="connsiteY3" fmla="*/ 246718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1 w 7340050"/>
              <a:gd name="connsiteY2" fmla="*/ 698565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378433 w 7340050"/>
              <a:gd name="connsiteY2" fmla="*/ 433608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073580 w 7340050"/>
              <a:gd name="connsiteY1" fmla="*/ 1648762 h 3423801"/>
              <a:gd name="connsiteX2" fmla="*/ 2446757 w 7340050"/>
              <a:gd name="connsiteY2" fmla="*/ 1127692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46757 w 7340050"/>
              <a:gd name="connsiteY2" fmla="*/ 1127692 h 3423801"/>
              <a:gd name="connsiteX3" fmla="*/ 5129098 w 7340050"/>
              <a:gd name="connsiteY3" fmla="*/ 114237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46757 w 7340050"/>
              <a:gd name="connsiteY2" fmla="*/ 1127692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63259 w 7340050"/>
              <a:gd name="connsiteY3" fmla="*/ 522525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80918 w 7340050"/>
              <a:gd name="connsiteY2" fmla="*/ 1454323 h 3423801"/>
              <a:gd name="connsiteX3" fmla="*/ 5146177 w 7340050"/>
              <a:gd name="connsiteY3" fmla="*/ 889979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2498000 w 7340050"/>
              <a:gd name="connsiteY2" fmla="*/ 1699293 h 3423801"/>
              <a:gd name="connsiteX3" fmla="*/ 5146177 w 7340050"/>
              <a:gd name="connsiteY3" fmla="*/ 889979 h 3423801"/>
              <a:gd name="connsiteX4" fmla="*/ 7340050 w 7340050"/>
              <a:gd name="connsiteY4" fmla="*/ -1 h 3423801"/>
              <a:gd name="connsiteX0" fmla="*/ 0 w 7340050"/>
              <a:gd name="connsiteY0" fmla="*/ 3423801 h 3423801"/>
              <a:gd name="connsiteX1" fmla="*/ 1124823 w 7340050"/>
              <a:gd name="connsiteY1" fmla="*/ 2097878 h 3423801"/>
              <a:gd name="connsiteX2" fmla="*/ 5146177 w 7340050"/>
              <a:gd name="connsiteY2" fmla="*/ 889979 h 3423801"/>
              <a:gd name="connsiteX3" fmla="*/ 7340050 w 7340050"/>
              <a:gd name="connsiteY3" fmla="*/ -1 h 3423801"/>
              <a:gd name="connsiteX0" fmla="*/ 0 w 7340050"/>
              <a:gd name="connsiteY0" fmla="*/ 3423801 h 3423801"/>
              <a:gd name="connsiteX1" fmla="*/ 2030121 w 7340050"/>
              <a:gd name="connsiteY1" fmla="*/ 2097878 h 3423801"/>
              <a:gd name="connsiteX2" fmla="*/ 5146177 w 7340050"/>
              <a:gd name="connsiteY2" fmla="*/ 889979 h 3423801"/>
              <a:gd name="connsiteX3" fmla="*/ 7340050 w 7340050"/>
              <a:gd name="connsiteY3" fmla="*/ -1 h 3423801"/>
              <a:gd name="connsiteX0" fmla="*/ 0 w 7374211"/>
              <a:gd name="connsiteY0" fmla="*/ 3546286 h 3546286"/>
              <a:gd name="connsiteX1" fmla="*/ 2030121 w 7374211"/>
              <a:gd name="connsiteY1" fmla="*/ 2220363 h 3546286"/>
              <a:gd name="connsiteX2" fmla="*/ 5146177 w 7374211"/>
              <a:gd name="connsiteY2" fmla="*/ 1012464 h 3546286"/>
              <a:gd name="connsiteX3" fmla="*/ 7374211 w 7374211"/>
              <a:gd name="connsiteY3" fmla="*/ 0 h 3546286"/>
              <a:gd name="connsiteX0" fmla="*/ 0 w 7374211"/>
              <a:gd name="connsiteY0" fmla="*/ 3546286 h 3546286"/>
              <a:gd name="connsiteX1" fmla="*/ 2030121 w 7374211"/>
              <a:gd name="connsiteY1" fmla="*/ 2220363 h 3546286"/>
              <a:gd name="connsiteX2" fmla="*/ 4309200 w 7374211"/>
              <a:gd name="connsiteY2" fmla="*/ 1175771 h 3546286"/>
              <a:gd name="connsiteX3" fmla="*/ 7374211 w 7374211"/>
              <a:gd name="connsiteY3" fmla="*/ 0 h 354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4211" h="3546286">
                <a:moveTo>
                  <a:pt x="0" y="3546286"/>
                </a:moveTo>
                <a:cubicBezTo>
                  <a:pt x="222005" y="3252804"/>
                  <a:pt x="1311921" y="2615449"/>
                  <a:pt x="2030121" y="2220363"/>
                </a:cubicBezTo>
                <a:cubicBezTo>
                  <a:pt x="2748321" y="1825277"/>
                  <a:pt x="3418518" y="1545831"/>
                  <a:pt x="4309200" y="1175771"/>
                </a:cubicBezTo>
                <a:cubicBezTo>
                  <a:pt x="5199882" y="805711"/>
                  <a:pt x="5854658" y="574559"/>
                  <a:pt x="7374211" y="0"/>
                </a:cubicBezTo>
              </a:path>
            </a:pathLst>
          </a:custGeom>
          <a:ln w="2857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352169" y="1798042"/>
            <a:ext cx="0" cy="640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16200000">
            <a:off x="5170919" y="1978410"/>
            <a:ext cx="58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big gap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Logistic </a:t>
            </a: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1053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 – Part </a:t>
            </a:r>
            <a:r>
              <a:rPr lang="en-US" spc="-50" dirty="0" smtClean="0"/>
              <a:t>3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1137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Practical Issues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Polynomial Degree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Training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Set Size?</a:t>
            </a: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68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Practical Issues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Introduction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6783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Polynomial </a:t>
            </a: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Size</a:t>
            </a: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5219947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the previous part we discovered that the degree of polynomial that we use can affect accuracy: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Too low: the model will have high bias: too simple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Too high: the model will have high variance: too complex and “hugging” the data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258" y="1132435"/>
            <a:ext cx="1757305" cy="1381215"/>
            <a:chOff x="3710037" y="1994903"/>
            <a:chExt cx="1757305" cy="114806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159244" y="2908652"/>
                  <a:ext cx="308098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244" y="2908652"/>
                  <a:ext cx="308098" cy="2302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3710037" y="2270608"/>
                  <a:ext cx="311304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037" y="2270608"/>
                  <a:ext cx="311304" cy="230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778" y="1462148"/>
            <a:ext cx="923477" cy="60315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1083" y="1393413"/>
            <a:ext cx="99546" cy="565758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1031447" y="1944897"/>
            <a:ext cx="99546" cy="565758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549624" y="1308044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508651" y="2439423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1" y="2439423"/>
                <a:ext cx="1150892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45146" y="2631711"/>
                <a:ext cx="836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1</a:t>
                </a:r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46" y="2631711"/>
                <a:ext cx="836447" cy="24622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529845" y="1367537"/>
            <a:ext cx="1306459" cy="764168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81262" y="1132435"/>
            <a:ext cx="1823651" cy="1381215"/>
            <a:chOff x="3715138" y="1994903"/>
            <a:chExt cx="1823651" cy="1148068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230691" y="2910979"/>
                  <a:ext cx="308098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691" y="2910979"/>
                  <a:ext cx="308098" cy="2302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3715138" y="2274428"/>
                  <a:ext cx="311304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138" y="2274428"/>
                  <a:ext cx="311304" cy="2302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78486" y="1393413"/>
            <a:ext cx="99546" cy="56575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4758363" y="1944897"/>
            <a:ext cx="99546" cy="56575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300870" y="1465985"/>
            <a:ext cx="923477" cy="603155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4197232" y="1281689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746132" y="2424737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32" y="2424737"/>
                <a:ext cx="2007281" cy="3880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4212349" y="1371374"/>
            <a:ext cx="1306459" cy="764168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24823" y="2082464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4357892" y="2625985"/>
                <a:ext cx="836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4</a:t>
                </a:r>
                <a:endParaRPr lang="en-US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92" y="2625985"/>
                <a:ext cx="836447" cy="24622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497292"/>
            <a:ext cx="5219947" cy="21531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the previous part we discovered that the degree of polynomial that we use can affect accuracy: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Too low: the model will have high bias: too simple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Too high: the model will have high variance: too complex and “hugging” the data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looked at bias and variance: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Bias: the model is too simple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model doesn’t fit either the train or test data well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Variance: the model is too complex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model fits the train data VERY well but doesn’t fit the test data well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both cases: the model fails to predict the test data well (which is what we’re interested in in the first place)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spcBef>
                <a:spcPts val="90"/>
              </a:spcBef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316390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5219947" cy="90665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spoke about regularization using the parameter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high: high regularization – all weights are reduced to almost zero – high bias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low (zero): no regularization – model remains complex – high variance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Question is: how can we systematically / practically determine: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best polynomial degree?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19947" cy="906658"/>
              </a:xfrm>
              <a:prstGeom prst="rect">
                <a:avLst/>
              </a:prstGeom>
              <a:blipFill>
                <a:blip r:embed="rId3"/>
                <a:stretch>
                  <a:fillRect l="-1168" t="-337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240403491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5219947" cy="90665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spoke about regularization using the parameter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high: high regularization – all weights are reduced to almost zero – high bias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low (zero): no regularization – model remains complex – high variance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Question is: how can we systematically / practically determine: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best polynomial degree?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19947" cy="906658"/>
              </a:xfrm>
              <a:prstGeom prst="rect">
                <a:avLst/>
              </a:prstGeom>
              <a:blipFill>
                <a:blip r:embed="rId3"/>
                <a:stretch>
                  <a:fillRect l="-1168" t="-337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402" y="1453137"/>
            <a:ext cx="1672534" cy="1438567"/>
            <a:chOff x="3757181" y="1994903"/>
            <a:chExt cx="1672534" cy="119573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121618" y="2960400"/>
                  <a:ext cx="308097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618" y="2960400"/>
                  <a:ext cx="308097" cy="230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 rot="16200000">
                  <a:off x="3766303" y="2347318"/>
                  <a:ext cx="2587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66303" y="2347318"/>
                  <a:ext cx="2587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8060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5815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5033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778" y="1782850"/>
            <a:ext cx="923477" cy="603155"/>
            <a:chOff x="4307526" y="2085751"/>
            <a:chExt cx="923477" cy="603155"/>
          </a:xfrm>
        </p:grpSpPr>
        <p:sp>
          <p:nvSpPr>
            <p:cNvPr id="20" name="Oval 19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1083" y="1714115"/>
            <a:ext cx="99546" cy="565758"/>
            <a:chOff x="798344" y="816603"/>
            <a:chExt cx="99546" cy="565758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1031447" y="2265599"/>
            <a:ext cx="99546" cy="565758"/>
            <a:chOff x="2806700" y="947441"/>
            <a:chExt cx="99546" cy="56575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V="1">
            <a:off x="549624" y="1628746"/>
            <a:ext cx="1073500" cy="901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505778" y="2784287"/>
                <a:ext cx="115089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8" y="2784287"/>
                <a:ext cx="1150892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51191" y="3009568"/>
                <a:ext cx="836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1</a:t>
                </a:r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1" y="3009568"/>
                <a:ext cx="836447" cy="246221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529845" y="1688239"/>
            <a:ext cx="1306459" cy="764168"/>
            <a:chOff x="535801" y="623087"/>
            <a:chExt cx="1306459" cy="764168"/>
          </a:xfrm>
        </p:grpSpPr>
        <p:sp>
          <p:nvSpPr>
            <p:cNvPr id="65" name="Multiply 64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y 69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ultiply 70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ultiply 71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921919" y="1408167"/>
            <a:ext cx="1722930" cy="1426185"/>
            <a:chOff x="3731176" y="1994903"/>
            <a:chExt cx="1722930" cy="1185447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5146008" y="2950108"/>
                  <a:ext cx="308098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008" y="2950108"/>
                  <a:ext cx="308098" cy="2302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 rot="16200000">
                  <a:off x="3740298" y="2347317"/>
                  <a:ext cx="2587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40298" y="2347317"/>
                  <a:ext cx="25875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30738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828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0046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303105" y="1669144"/>
            <a:ext cx="99546" cy="565758"/>
            <a:chOff x="798344" y="816603"/>
            <a:chExt cx="99546" cy="565758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5400000">
            <a:off x="4882982" y="2220628"/>
            <a:ext cx="99546" cy="565758"/>
            <a:chOff x="2806700" y="947441"/>
            <a:chExt cx="99546" cy="56575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425489" y="1741716"/>
            <a:ext cx="923477" cy="603155"/>
            <a:chOff x="4307526" y="2085751"/>
            <a:chExt cx="923477" cy="603155"/>
          </a:xfrm>
        </p:grpSpPr>
        <p:sp>
          <p:nvSpPr>
            <p:cNvPr id="103" name="Oval 102"/>
            <p:cNvSpPr/>
            <p:nvPr/>
          </p:nvSpPr>
          <p:spPr>
            <a:xfrm>
              <a:off x="4461089" y="24175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662700" y="222536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Freeform 107"/>
          <p:cNvSpPr/>
          <p:nvPr/>
        </p:nvSpPr>
        <p:spPr>
          <a:xfrm flipV="1">
            <a:off x="4321851" y="1557420"/>
            <a:ext cx="1146686" cy="799598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  <a:gd name="connsiteX0" fmla="*/ 0 w 2937292"/>
              <a:gd name="connsiteY0" fmla="*/ 86749 h 442899"/>
              <a:gd name="connsiteX1" fmla="*/ 902752 w 2937292"/>
              <a:gd name="connsiteY1" fmla="*/ 3944 h 442899"/>
              <a:gd name="connsiteX2" fmla="*/ 1725712 w 2937292"/>
              <a:gd name="connsiteY2" fmla="*/ 343034 h 442899"/>
              <a:gd name="connsiteX3" fmla="*/ 2392462 w 2937292"/>
              <a:gd name="connsiteY3" fmla="*/ 438284 h 442899"/>
              <a:gd name="connsiteX4" fmla="*/ 2937292 w 2937292"/>
              <a:gd name="connsiteY4" fmla="*/ 419234 h 442899"/>
              <a:gd name="connsiteX0" fmla="*/ 0 w 2937292"/>
              <a:gd name="connsiteY0" fmla="*/ 505139 h 861289"/>
              <a:gd name="connsiteX1" fmla="*/ 560507 w 2937292"/>
              <a:gd name="connsiteY1" fmla="*/ 1777 h 861289"/>
              <a:gd name="connsiteX2" fmla="*/ 1725712 w 2937292"/>
              <a:gd name="connsiteY2" fmla="*/ 761424 h 861289"/>
              <a:gd name="connsiteX3" fmla="*/ 2392462 w 2937292"/>
              <a:gd name="connsiteY3" fmla="*/ 856674 h 861289"/>
              <a:gd name="connsiteX4" fmla="*/ 2937292 w 2937292"/>
              <a:gd name="connsiteY4" fmla="*/ 837624 h 861289"/>
              <a:gd name="connsiteX0" fmla="*/ 0 w 2937292"/>
              <a:gd name="connsiteY0" fmla="*/ 508096 h 864246"/>
              <a:gd name="connsiteX1" fmla="*/ 560507 w 2937292"/>
              <a:gd name="connsiteY1" fmla="*/ 4734 h 864246"/>
              <a:gd name="connsiteX2" fmla="*/ 1725712 w 2937292"/>
              <a:gd name="connsiteY2" fmla="*/ 764381 h 864246"/>
              <a:gd name="connsiteX3" fmla="*/ 2392462 w 2937292"/>
              <a:gd name="connsiteY3" fmla="*/ 859631 h 864246"/>
              <a:gd name="connsiteX4" fmla="*/ 2937292 w 2937292"/>
              <a:gd name="connsiteY4" fmla="*/ 840581 h 864246"/>
              <a:gd name="connsiteX0" fmla="*/ 0 w 2861238"/>
              <a:gd name="connsiteY0" fmla="*/ 596103 h 861132"/>
              <a:gd name="connsiteX1" fmla="*/ 484453 w 2861238"/>
              <a:gd name="connsiteY1" fmla="*/ 1620 h 861132"/>
              <a:gd name="connsiteX2" fmla="*/ 1649658 w 2861238"/>
              <a:gd name="connsiteY2" fmla="*/ 761267 h 861132"/>
              <a:gd name="connsiteX3" fmla="*/ 2316408 w 2861238"/>
              <a:gd name="connsiteY3" fmla="*/ 856517 h 861132"/>
              <a:gd name="connsiteX4" fmla="*/ 2861238 w 2861238"/>
              <a:gd name="connsiteY4" fmla="*/ 837467 h 861132"/>
              <a:gd name="connsiteX0" fmla="*/ 0 w 2861238"/>
              <a:gd name="connsiteY0" fmla="*/ 589127 h 854156"/>
              <a:gd name="connsiteX1" fmla="*/ 509804 w 2861238"/>
              <a:gd name="connsiteY1" fmla="*/ 1653 h 854156"/>
              <a:gd name="connsiteX2" fmla="*/ 1649658 w 2861238"/>
              <a:gd name="connsiteY2" fmla="*/ 754291 h 854156"/>
              <a:gd name="connsiteX3" fmla="*/ 2316408 w 2861238"/>
              <a:gd name="connsiteY3" fmla="*/ 849541 h 854156"/>
              <a:gd name="connsiteX4" fmla="*/ 2861238 w 2861238"/>
              <a:gd name="connsiteY4" fmla="*/ 830491 h 854156"/>
              <a:gd name="connsiteX0" fmla="*/ 0 w 2861238"/>
              <a:gd name="connsiteY0" fmla="*/ 610345 h 875374"/>
              <a:gd name="connsiteX1" fmla="*/ 509804 w 2861238"/>
              <a:gd name="connsiteY1" fmla="*/ 22871 h 875374"/>
              <a:gd name="connsiteX2" fmla="*/ 1649658 w 2861238"/>
              <a:gd name="connsiteY2" fmla="*/ 775509 h 875374"/>
              <a:gd name="connsiteX3" fmla="*/ 2316408 w 2861238"/>
              <a:gd name="connsiteY3" fmla="*/ 870759 h 875374"/>
              <a:gd name="connsiteX4" fmla="*/ 2861238 w 2861238"/>
              <a:gd name="connsiteY4" fmla="*/ 851709 h 875374"/>
              <a:gd name="connsiteX0" fmla="*/ 0 w 2861238"/>
              <a:gd name="connsiteY0" fmla="*/ 570240 h 835269"/>
              <a:gd name="connsiteX1" fmla="*/ 598534 w 2861238"/>
              <a:gd name="connsiteY1" fmla="*/ 24822 h 835269"/>
              <a:gd name="connsiteX2" fmla="*/ 1649658 w 2861238"/>
              <a:gd name="connsiteY2" fmla="*/ 735404 h 835269"/>
              <a:gd name="connsiteX3" fmla="*/ 2316408 w 2861238"/>
              <a:gd name="connsiteY3" fmla="*/ 830654 h 835269"/>
              <a:gd name="connsiteX4" fmla="*/ 2861238 w 2861238"/>
              <a:gd name="connsiteY4" fmla="*/ 811604 h 835269"/>
              <a:gd name="connsiteX0" fmla="*/ 0 w 2861238"/>
              <a:gd name="connsiteY0" fmla="*/ 588507 h 853536"/>
              <a:gd name="connsiteX1" fmla="*/ 598534 w 2861238"/>
              <a:gd name="connsiteY1" fmla="*/ 43089 h 853536"/>
              <a:gd name="connsiteX2" fmla="*/ 1649658 w 2861238"/>
              <a:gd name="connsiteY2" fmla="*/ 753671 h 853536"/>
              <a:gd name="connsiteX3" fmla="*/ 2316408 w 2861238"/>
              <a:gd name="connsiteY3" fmla="*/ 848921 h 853536"/>
              <a:gd name="connsiteX4" fmla="*/ 2861238 w 2861238"/>
              <a:gd name="connsiteY4" fmla="*/ 829871 h 85353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95017 h 860046"/>
              <a:gd name="connsiteX1" fmla="*/ 509804 w 2861238"/>
              <a:gd name="connsiteY1" fmla="*/ 42590 h 860046"/>
              <a:gd name="connsiteX2" fmla="*/ 1649658 w 2861238"/>
              <a:gd name="connsiteY2" fmla="*/ 760181 h 860046"/>
              <a:gd name="connsiteX3" fmla="*/ 2316408 w 2861238"/>
              <a:gd name="connsiteY3" fmla="*/ 855431 h 860046"/>
              <a:gd name="connsiteX4" fmla="*/ 2861238 w 2861238"/>
              <a:gd name="connsiteY4" fmla="*/ 836381 h 86004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649658 w 2861238"/>
              <a:gd name="connsiteY3" fmla="*/ 718641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818506"/>
              <a:gd name="connsiteX1" fmla="*/ 509804 w 2861238"/>
              <a:gd name="connsiteY1" fmla="*/ 1050 h 818506"/>
              <a:gd name="connsiteX2" fmla="*/ 918766 w 2861238"/>
              <a:gd name="connsiteY2" fmla="*/ 675703 h 818506"/>
              <a:gd name="connsiteX3" fmla="*/ 1573603 w 2861238"/>
              <a:gd name="connsiteY3" fmla="*/ 578455 h 818506"/>
              <a:gd name="connsiteX4" fmla="*/ 2316408 w 2861238"/>
              <a:gd name="connsiteY4" fmla="*/ 813891 h 818506"/>
              <a:gd name="connsiteX5" fmla="*/ 2861238 w 2861238"/>
              <a:gd name="connsiteY5" fmla="*/ 794841 h 818506"/>
              <a:gd name="connsiteX0" fmla="*/ 0 w 2861238"/>
              <a:gd name="connsiteY0" fmla="*/ 553477 h 1106430"/>
              <a:gd name="connsiteX1" fmla="*/ 509804 w 2861238"/>
              <a:gd name="connsiteY1" fmla="*/ 1050 h 1106430"/>
              <a:gd name="connsiteX2" fmla="*/ 918766 w 2861238"/>
              <a:gd name="connsiteY2" fmla="*/ 675703 h 1106430"/>
              <a:gd name="connsiteX3" fmla="*/ 1573603 w 2861238"/>
              <a:gd name="connsiteY3" fmla="*/ 578455 h 1106430"/>
              <a:gd name="connsiteX4" fmla="*/ 2173664 w 2861238"/>
              <a:gd name="connsiteY4" fmla="*/ 1103269 h 1106430"/>
              <a:gd name="connsiteX5" fmla="*/ 2316408 w 2861238"/>
              <a:gd name="connsiteY5" fmla="*/ 813891 h 1106430"/>
              <a:gd name="connsiteX6" fmla="*/ 2861238 w 2861238"/>
              <a:gd name="connsiteY6" fmla="*/ 794841 h 1106430"/>
              <a:gd name="connsiteX0" fmla="*/ 0 w 2861238"/>
              <a:gd name="connsiteY0" fmla="*/ 553477 h 1106843"/>
              <a:gd name="connsiteX1" fmla="*/ 509804 w 2861238"/>
              <a:gd name="connsiteY1" fmla="*/ 1050 h 1106843"/>
              <a:gd name="connsiteX2" fmla="*/ 918766 w 2861238"/>
              <a:gd name="connsiteY2" fmla="*/ 675703 h 1106843"/>
              <a:gd name="connsiteX3" fmla="*/ 1573603 w 2861238"/>
              <a:gd name="connsiteY3" fmla="*/ 578455 h 1106843"/>
              <a:gd name="connsiteX4" fmla="*/ 2173664 w 2861238"/>
              <a:gd name="connsiteY4" fmla="*/ 1103269 h 1106843"/>
              <a:gd name="connsiteX5" fmla="*/ 2557247 w 2861238"/>
              <a:gd name="connsiteY5" fmla="*/ 855947 h 1106843"/>
              <a:gd name="connsiteX6" fmla="*/ 2861238 w 2861238"/>
              <a:gd name="connsiteY6" fmla="*/ 794841 h 1106843"/>
              <a:gd name="connsiteX0" fmla="*/ 0 w 3140104"/>
              <a:gd name="connsiteY0" fmla="*/ 553477 h 1106842"/>
              <a:gd name="connsiteX1" fmla="*/ 509804 w 3140104"/>
              <a:gd name="connsiteY1" fmla="*/ 1050 h 1106842"/>
              <a:gd name="connsiteX2" fmla="*/ 918766 w 3140104"/>
              <a:gd name="connsiteY2" fmla="*/ 675703 h 1106842"/>
              <a:gd name="connsiteX3" fmla="*/ 1573603 w 3140104"/>
              <a:gd name="connsiteY3" fmla="*/ 578455 h 1106842"/>
              <a:gd name="connsiteX4" fmla="*/ 2173664 w 3140104"/>
              <a:gd name="connsiteY4" fmla="*/ 1103269 h 1106842"/>
              <a:gd name="connsiteX5" fmla="*/ 2557247 w 3140104"/>
              <a:gd name="connsiteY5" fmla="*/ 855947 h 1106842"/>
              <a:gd name="connsiteX6" fmla="*/ 3140104 w 3140104"/>
              <a:gd name="connsiteY6" fmla="*/ 458395 h 1106842"/>
              <a:gd name="connsiteX0" fmla="*/ 0 w 3140104"/>
              <a:gd name="connsiteY0" fmla="*/ 553477 h 1106371"/>
              <a:gd name="connsiteX1" fmla="*/ 509804 w 3140104"/>
              <a:gd name="connsiteY1" fmla="*/ 1050 h 1106371"/>
              <a:gd name="connsiteX2" fmla="*/ 918766 w 3140104"/>
              <a:gd name="connsiteY2" fmla="*/ 675703 h 1106371"/>
              <a:gd name="connsiteX3" fmla="*/ 1573603 w 3140104"/>
              <a:gd name="connsiteY3" fmla="*/ 578455 h 1106371"/>
              <a:gd name="connsiteX4" fmla="*/ 2173664 w 3140104"/>
              <a:gd name="connsiteY4" fmla="*/ 1103269 h 1106371"/>
              <a:gd name="connsiteX5" fmla="*/ 2544572 w 3140104"/>
              <a:gd name="connsiteY5" fmla="*/ 806882 h 1106371"/>
              <a:gd name="connsiteX6" fmla="*/ 3140104 w 3140104"/>
              <a:gd name="connsiteY6" fmla="*/ 458395 h 1106371"/>
              <a:gd name="connsiteX0" fmla="*/ 0 w 3140104"/>
              <a:gd name="connsiteY0" fmla="*/ 553477 h 1103885"/>
              <a:gd name="connsiteX1" fmla="*/ 509804 w 3140104"/>
              <a:gd name="connsiteY1" fmla="*/ 1050 h 1103885"/>
              <a:gd name="connsiteX2" fmla="*/ 918766 w 3140104"/>
              <a:gd name="connsiteY2" fmla="*/ 675703 h 1103885"/>
              <a:gd name="connsiteX3" fmla="*/ 1573603 w 3140104"/>
              <a:gd name="connsiteY3" fmla="*/ 578455 h 1103885"/>
              <a:gd name="connsiteX4" fmla="*/ 2173664 w 3140104"/>
              <a:gd name="connsiteY4" fmla="*/ 1103269 h 1103885"/>
              <a:gd name="connsiteX5" fmla="*/ 3140104 w 3140104"/>
              <a:gd name="connsiteY5" fmla="*/ 458395 h 1103885"/>
              <a:gd name="connsiteX0" fmla="*/ 0 w 2861238"/>
              <a:gd name="connsiteY0" fmla="*/ 553477 h 1103885"/>
              <a:gd name="connsiteX1" fmla="*/ 509804 w 2861238"/>
              <a:gd name="connsiteY1" fmla="*/ 1050 h 1103885"/>
              <a:gd name="connsiteX2" fmla="*/ 918766 w 2861238"/>
              <a:gd name="connsiteY2" fmla="*/ 675703 h 1103885"/>
              <a:gd name="connsiteX3" fmla="*/ 1573603 w 2861238"/>
              <a:gd name="connsiteY3" fmla="*/ 578455 h 1103885"/>
              <a:gd name="connsiteX4" fmla="*/ 2173664 w 2861238"/>
              <a:gd name="connsiteY4" fmla="*/ 1103269 h 1103885"/>
              <a:gd name="connsiteX5" fmla="*/ 2861238 w 2861238"/>
              <a:gd name="connsiteY5" fmla="*/ 381294 h 1103885"/>
              <a:gd name="connsiteX0" fmla="*/ 0 w 2861238"/>
              <a:gd name="connsiteY0" fmla="*/ 553477 h 1103270"/>
              <a:gd name="connsiteX1" fmla="*/ 509804 w 2861238"/>
              <a:gd name="connsiteY1" fmla="*/ 1050 h 1103270"/>
              <a:gd name="connsiteX2" fmla="*/ 918766 w 2861238"/>
              <a:gd name="connsiteY2" fmla="*/ 675703 h 1103270"/>
              <a:gd name="connsiteX3" fmla="*/ 1573603 w 2861238"/>
              <a:gd name="connsiteY3" fmla="*/ 578455 h 1103270"/>
              <a:gd name="connsiteX4" fmla="*/ 2173664 w 2861238"/>
              <a:gd name="connsiteY4" fmla="*/ 1103269 h 1103270"/>
              <a:gd name="connsiteX5" fmla="*/ 2861238 w 2861238"/>
              <a:gd name="connsiteY5" fmla="*/ 381294 h 1103270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  <a:gd name="connsiteX0" fmla="*/ 0 w 2861238"/>
              <a:gd name="connsiteY0" fmla="*/ 553477 h 1103269"/>
              <a:gd name="connsiteX1" fmla="*/ 509804 w 2861238"/>
              <a:gd name="connsiteY1" fmla="*/ 1050 h 1103269"/>
              <a:gd name="connsiteX2" fmla="*/ 918766 w 2861238"/>
              <a:gd name="connsiteY2" fmla="*/ 675703 h 1103269"/>
              <a:gd name="connsiteX3" fmla="*/ 1636981 w 2861238"/>
              <a:gd name="connsiteY3" fmla="*/ 557427 h 1103269"/>
              <a:gd name="connsiteX4" fmla="*/ 2173664 w 2861238"/>
              <a:gd name="connsiteY4" fmla="*/ 1103269 h 1103269"/>
              <a:gd name="connsiteX5" fmla="*/ 2861238 w 2861238"/>
              <a:gd name="connsiteY5" fmla="*/ 381294 h 110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1238" h="1103269">
                <a:moveTo>
                  <a:pt x="0" y="553477"/>
                </a:moveTo>
                <a:cubicBezTo>
                  <a:pt x="222005" y="259995"/>
                  <a:pt x="356676" y="-19321"/>
                  <a:pt x="509804" y="1050"/>
                </a:cubicBezTo>
                <a:cubicBezTo>
                  <a:pt x="662932" y="21421"/>
                  <a:pt x="728790" y="556105"/>
                  <a:pt x="918766" y="675703"/>
                </a:cubicBezTo>
                <a:cubicBezTo>
                  <a:pt x="1298879" y="620071"/>
                  <a:pt x="1427831" y="486166"/>
                  <a:pt x="1636981" y="557427"/>
                </a:cubicBezTo>
                <a:cubicBezTo>
                  <a:pt x="1846131" y="628688"/>
                  <a:pt x="1925257" y="1032158"/>
                  <a:pt x="2173664" y="1103269"/>
                </a:cubicBezTo>
                <a:cubicBezTo>
                  <a:pt x="2434747" y="1083259"/>
                  <a:pt x="2596517" y="515643"/>
                  <a:pt x="2861238" y="381294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839125" y="2746828"/>
                <a:ext cx="2007281" cy="388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900" b="1" i="1" dirty="0" smtClean="0">
                  <a:latin typeface="Cambria Math" panose="02040503050406030204" pitchFamily="18" charset="0"/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900" b="1" dirty="0" smtClean="0">
                    <a:solidFill>
                      <a:prstClr val="black"/>
                    </a:solidFill>
                  </a:rPr>
                  <a:t>	                    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9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25" y="2746828"/>
                <a:ext cx="2007281" cy="3880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4336968" y="1647105"/>
            <a:ext cx="1306459" cy="764168"/>
            <a:chOff x="535801" y="623087"/>
            <a:chExt cx="1306459" cy="764168"/>
          </a:xfrm>
        </p:grpSpPr>
        <p:sp>
          <p:nvSpPr>
            <p:cNvPr id="112" name="Multiply 111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749442" y="2358195"/>
            <a:ext cx="371608" cy="289727"/>
            <a:chOff x="1861542" y="53974"/>
            <a:chExt cx="371608" cy="289727"/>
          </a:xfrm>
        </p:grpSpPr>
        <p:sp>
          <p:nvSpPr>
            <p:cNvPr id="126" name="Multiply 125"/>
            <p:cNvSpPr/>
            <p:nvPr/>
          </p:nvSpPr>
          <p:spPr>
            <a:xfrm>
              <a:off x="1861542" y="22190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879446" y="107996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92700" y="53974"/>
              <a:ext cx="240450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rPr>
                <a:t>train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2700" y="189813"/>
              <a:ext cx="1962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test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4505434" y="2982930"/>
                <a:ext cx="836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4</a:t>
                </a:r>
                <a:endParaRPr lang="en-US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34" y="2982930"/>
                <a:ext cx="836447" cy="246221"/>
              </a:xfrm>
              <a:prstGeom prst="rect">
                <a:avLst/>
              </a:prstGeom>
              <a:blipFill>
                <a:blip r:embed="rId11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991201" y="1453138"/>
            <a:ext cx="1718143" cy="1442109"/>
            <a:chOff x="3731176" y="1994903"/>
            <a:chExt cx="1718143" cy="1198683"/>
          </a:xfrm>
        </p:grpSpPr>
        <p:cxnSp>
          <p:nvCxnSpPr>
            <p:cNvPr id="131" name="Straight Arrow Connector 130"/>
            <p:cNvCxnSpPr/>
            <p:nvPr/>
          </p:nvCxnSpPr>
          <p:spPr>
            <a:xfrm flipV="1">
              <a:off x="4155510" y="1994903"/>
              <a:ext cx="0" cy="9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155510" y="2901057"/>
              <a:ext cx="1194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5141221" y="2963344"/>
                  <a:ext cx="308098" cy="2302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21" y="2963344"/>
                  <a:ext cx="308098" cy="2302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 rot="16200000">
                  <a:off x="3740298" y="2347317"/>
                  <a:ext cx="2587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40298" y="2347317"/>
                  <a:ext cx="2587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Rectangle 134"/>
            <p:cNvSpPr/>
            <p:nvPr/>
          </p:nvSpPr>
          <p:spPr>
            <a:xfrm>
              <a:off x="3906134" y="2570597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06134" y="2337864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906134" y="210519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19710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97254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2</a:t>
              </a:r>
              <a:endParaRPr lang="en-US" sz="12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889432" y="2912729"/>
              <a:ext cx="257763" cy="230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spc="-55" dirty="0" smtClean="0">
                  <a:solidFill>
                    <a:srgbClr val="35444F"/>
                  </a:solidFill>
                  <a:latin typeface="Trebuchet MS"/>
                </a:rPr>
                <a:t>3</a:t>
              </a:r>
              <a:endParaRPr lang="en-US" sz="12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369171" y="1714115"/>
            <a:ext cx="99546" cy="565758"/>
            <a:chOff x="798344" y="816603"/>
            <a:chExt cx="99546" cy="565758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798344" y="138236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98344" y="816603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798344" y="1092517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 rot="5400000">
            <a:off x="2949048" y="2265599"/>
            <a:ext cx="99546" cy="565758"/>
            <a:chOff x="2806700" y="947441"/>
            <a:chExt cx="99546" cy="565758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2806700" y="1513199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806700" y="947441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2806700" y="1223355"/>
              <a:ext cx="995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2492489" y="1786687"/>
            <a:ext cx="923477" cy="603155"/>
            <a:chOff x="4307526" y="2085751"/>
            <a:chExt cx="923477" cy="603155"/>
          </a:xfrm>
        </p:grpSpPr>
        <p:sp>
          <p:nvSpPr>
            <p:cNvPr id="150" name="Oval 149"/>
            <p:cNvSpPr/>
            <p:nvPr/>
          </p:nvSpPr>
          <p:spPr>
            <a:xfrm>
              <a:off x="4501729" y="2468392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307526" y="262680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662700" y="2210129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21996" y="2118943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168900" y="2085751"/>
              <a:ext cx="62103" cy="621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Freeform 154"/>
          <p:cNvSpPr/>
          <p:nvPr/>
        </p:nvSpPr>
        <p:spPr>
          <a:xfrm flipV="1">
            <a:off x="2413383" y="1841054"/>
            <a:ext cx="1131446" cy="645674"/>
          </a:xfrm>
          <a:custGeom>
            <a:avLst/>
            <a:gdLst>
              <a:gd name="connsiteX0" fmla="*/ 0 w 2823210"/>
              <a:gd name="connsiteY0" fmla="*/ 0 h 979975"/>
              <a:gd name="connsiteX1" fmla="*/ 788670 w 2823210"/>
              <a:gd name="connsiteY1" fmla="*/ 541020 h 979975"/>
              <a:gd name="connsiteX2" fmla="*/ 1611630 w 2823210"/>
              <a:gd name="connsiteY2" fmla="*/ 880110 h 979975"/>
              <a:gd name="connsiteX3" fmla="*/ 2278380 w 2823210"/>
              <a:gd name="connsiteY3" fmla="*/ 975360 h 979975"/>
              <a:gd name="connsiteX4" fmla="*/ 2823210 w 2823210"/>
              <a:gd name="connsiteY4" fmla="*/ 956310 h 97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210" h="979975">
                <a:moveTo>
                  <a:pt x="0" y="0"/>
                </a:moveTo>
                <a:cubicBezTo>
                  <a:pt x="260032" y="197167"/>
                  <a:pt x="520065" y="394335"/>
                  <a:pt x="788670" y="541020"/>
                </a:cubicBezTo>
                <a:cubicBezTo>
                  <a:pt x="1057275" y="687705"/>
                  <a:pt x="1363345" y="807720"/>
                  <a:pt x="1611630" y="880110"/>
                </a:cubicBezTo>
                <a:cubicBezTo>
                  <a:pt x="1859915" y="952500"/>
                  <a:pt x="2076450" y="962660"/>
                  <a:pt x="2278380" y="975360"/>
                </a:cubicBezTo>
                <a:cubicBezTo>
                  <a:pt x="2480310" y="988060"/>
                  <a:pt x="2651760" y="972185"/>
                  <a:pt x="2823210" y="95631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2176884" y="2788124"/>
                <a:ext cx="1562864" cy="233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84" y="2788124"/>
                <a:ext cx="1562864" cy="233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2177887" y="2998340"/>
                <a:ext cx="15587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2  (“just right”)</a:t>
                </a:r>
                <a:endParaRPr lang="en-US" dirty="0"/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87" y="2998340"/>
                <a:ext cx="1558761" cy="246221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/>
          <p:cNvGrpSpPr/>
          <p:nvPr/>
        </p:nvGrpSpPr>
        <p:grpSpPr>
          <a:xfrm>
            <a:off x="2392983" y="1693370"/>
            <a:ext cx="1306459" cy="764168"/>
            <a:chOff x="535801" y="623087"/>
            <a:chExt cx="1306459" cy="764168"/>
          </a:xfrm>
        </p:grpSpPr>
        <p:sp>
          <p:nvSpPr>
            <p:cNvPr id="159" name="Multiply 158"/>
            <p:cNvSpPr/>
            <p:nvPr/>
          </p:nvSpPr>
          <p:spPr>
            <a:xfrm>
              <a:off x="1612533" y="638560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1149968" y="79384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1122490" y="8932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Multiply 161"/>
            <p:cNvSpPr/>
            <p:nvPr/>
          </p:nvSpPr>
          <p:spPr>
            <a:xfrm>
              <a:off x="1020259" y="84869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Multiply 162"/>
            <p:cNvSpPr/>
            <p:nvPr/>
          </p:nvSpPr>
          <p:spPr>
            <a:xfrm>
              <a:off x="848066" y="952452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ultiply 163"/>
            <p:cNvSpPr/>
            <p:nvPr/>
          </p:nvSpPr>
          <p:spPr>
            <a:xfrm>
              <a:off x="651709" y="1041936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Multiply 164"/>
            <p:cNvSpPr/>
            <p:nvPr/>
          </p:nvSpPr>
          <p:spPr>
            <a:xfrm>
              <a:off x="668059" y="1145798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Multiply 165"/>
            <p:cNvSpPr/>
            <p:nvPr/>
          </p:nvSpPr>
          <p:spPr>
            <a:xfrm>
              <a:off x="535801" y="12813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ultiply 166"/>
            <p:cNvSpPr/>
            <p:nvPr/>
          </p:nvSpPr>
          <p:spPr>
            <a:xfrm>
              <a:off x="1398428" y="746284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ultiply 167"/>
            <p:cNvSpPr/>
            <p:nvPr/>
          </p:nvSpPr>
          <p:spPr>
            <a:xfrm>
              <a:off x="1310944" y="7239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ultiply 168"/>
            <p:cNvSpPr/>
            <p:nvPr/>
          </p:nvSpPr>
          <p:spPr>
            <a:xfrm>
              <a:off x="1587535" y="721621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Multiply 169"/>
            <p:cNvSpPr/>
            <p:nvPr/>
          </p:nvSpPr>
          <p:spPr>
            <a:xfrm>
              <a:off x="1736328" y="623087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Multiply 170"/>
            <p:cNvSpPr/>
            <p:nvPr/>
          </p:nvSpPr>
          <p:spPr>
            <a:xfrm>
              <a:off x="963393" y="954623"/>
              <a:ext cx="105932" cy="105932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98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5219947" cy="257378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spoke about regularization using the parameter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high: high regularization – all weights are reduced to almost zero – high bias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too low (zero): no regularization – model remains complex – high variance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Question is: how can we systematically / practically determine: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best polynomial degree?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muc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 to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regularize?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ALL of these issues have to do with: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Diagnosing Bias vs Variance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Error on the train set vs Error on the CV/test set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Also: how much data should we train 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Preferable to use the least amount of data that </a:t>
                </a:r>
                <a:r>
                  <a:rPr lang="en-US" sz="10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helps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how much helps??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Is more data </a:t>
                </a:r>
                <a:r>
                  <a:rPr lang="en-US" sz="10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always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better?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5219947" cy="2573782"/>
              </a:xfrm>
              <a:prstGeom prst="rect">
                <a:avLst/>
              </a:prstGeom>
              <a:blipFill>
                <a:blip r:embed="rId3"/>
                <a:stretch>
                  <a:fillRect l="-116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244358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65669</TotalTime>
  <Words>1359</Words>
  <Application>Microsoft Office PowerPoint</Application>
  <PresentationFormat>Custom</PresentationFormat>
  <Paragraphs>571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Trebuchet MS</vt:lpstr>
      <vt:lpstr>Verdana</vt:lpstr>
      <vt:lpstr>Office Theme</vt:lpstr>
      <vt:lpstr>PowerPoint Presentation</vt:lpstr>
      <vt:lpstr>Content</vt:lpstr>
      <vt:lpstr>Content – Part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888</cp:revision>
  <dcterms:created xsi:type="dcterms:W3CDTF">2018-06-06T17:58:58Z</dcterms:created>
  <dcterms:modified xsi:type="dcterms:W3CDTF">2019-04-10T23:53:05Z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