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Proxima Nova"/>
      <p:regular r:id="rId47"/>
      <p:bold r:id="rId48"/>
      <p:italic r:id="rId49"/>
      <p:boldItalic r:id="rId50"/>
    </p:embeddedFont>
    <p:embeddedFont>
      <p:font typeface="Alfa Slab One"/>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lfaSlabOne-regular.fntdata"/><Relationship Id="rId5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f294e02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f294e02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f294e02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f294e02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7f294e0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7f294e0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7f294e02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7f294e02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f294e02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f294e02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7f294e02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7f294e02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7f294e02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7f294e02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319af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319af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8319af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319af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319afa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319afa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7f294e02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7f294e02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8319afa7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8319afa7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319afa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319afa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8319afa7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8319afa7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8319afa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8319afa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8319afa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8319afa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8319afa7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8319afa7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8319afa7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8319afa7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8319afa7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8319afa7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8319afa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8319afa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319afa7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319afa7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7f294e02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7f294e02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8319afa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8319afa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8319afa7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8319afa7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8319afa7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8319afa7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8319afa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8319afa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8319afa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8319afa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8319afa7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8319afa7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319afa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319afa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8319afa7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8319afa7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319afa7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319afa7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8319afa7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8319afa7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7f294e029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7f294e029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8319afa7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8319afa7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8319afa7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8319afa7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7f294e02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7f294e02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f294e02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f294e02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f294e02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f294e02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f294e02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f294e02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f294e02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f294e02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Machine Learning</a:t>
            </a:r>
            <a:endParaRPr/>
          </a:p>
          <a:p>
            <a:pPr indent="0" lvl="0" marL="0" rtl="0" algn="ctr">
              <a:spcBef>
                <a:spcPts val="0"/>
              </a:spcBef>
              <a:spcAft>
                <a:spcPts val="0"/>
              </a:spcAft>
              <a:buNone/>
            </a:pPr>
            <a:r>
              <a:rPr lang="en-GB"/>
              <a:t>Introduction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James Connan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Spam Filter</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computer program is said to learn from experience </a:t>
            </a:r>
            <a:r>
              <a:rPr b="1" lang="en-GB">
                <a:solidFill>
                  <a:srgbClr val="000000"/>
                </a:solidFill>
              </a:rPr>
              <a:t>E</a:t>
            </a:r>
            <a:r>
              <a:rPr lang="en-GB"/>
              <a:t> with respect to some task </a:t>
            </a:r>
            <a:r>
              <a:rPr b="1" lang="en-GB">
                <a:solidFill>
                  <a:srgbClr val="000000"/>
                </a:solidFill>
              </a:rPr>
              <a:t>T</a:t>
            </a:r>
            <a:r>
              <a:rPr lang="en-GB"/>
              <a:t> and some performance measure </a:t>
            </a:r>
            <a:r>
              <a:rPr b="1" lang="en-GB">
                <a:solidFill>
                  <a:srgbClr val="000000"/>
                </a:solidFill>
              </a:rPr>
              <a:t>P</a:t>
            </a:r>
            <a:r>
              <a:rPr lang="en-GB"/>
              <a:t>, if its performance on </a:t>
            </a:r>
            <a:r>
              <a:rPr b="1" lang="en-GB">
                <a:solidFill>
                  <a:srgbClr val="000000"/>
                </a:solidFill>
              </a:rPr>
              <a:t>T</a:t>
            </a:r>
            <a:r>
              <a:rPr lang="en-GB"/>
              <a:t>, as measured by </a:t>
            </a:r>
            <a:r>
              <a:rPr b="1" lang="en-GB">
                <a:solidFill>
                  <a:srgbClr val="000000"/>
                </a:solidFill>
              </a:rPr>
              <a:t>P</a:t>
            </a:r>
            <a:r>
              <a:rPr lang="en-GB"/>
              <a:t>, improves with experience </a:t>
            </a:r>
            <a:r>
              <a:rPr b="1" lang="en-GB">
                <a:solidFill>
                  <a:srgbClr val="000000"/>
                </a:solidFill>
              </a:rPr>
              <a:t>E</a:t>
            </a:r>
            <a:r>
              <a:rPr lang="en-GB"/>
              <a:t>.”</a:t>
            </a:r>
            <a:endParaRPr/>
          </a:p>
          <a:p>
            <a:pPr indent="-342900" lvl="0" marL="457200" rtl="0" algn="l">
              <a:spcBef>
                <a:spcPts val="1600"/>
              </a:spcBef>
              <a:spcAft>
                <a:spcPts val="0"/>
              </a:spcAft>
              <a:buSzPts val="1800"/>
              <a:buChar char="●"/>
            </a:pPr>
            <a:r>
              <a:rPr lang="en-GB"/>
              <a:t>Suppose your email program watches which emails you do or do not mark as spam, and based on that learns how to better filter spam.  What is the task </a:t>
            </a:r>
            <a:r>
              <a:rPr b="1" lang="en-GB">
                <a:solidFill>
                  <a:srgbClr val="000000"/>
                </a:solidFill>
              </a:rPr>
              <a:t>T</a:t>
            </a:r>
            <a:r>
              <a:rPr lang="en-GB"/>
              <a:t> in this setting?</a:t>
            </a:r>
            <a:endParaRPr/>
          </a:p>
          <a:p>
            <a:pPr indent="-317500" lvl="1" marL="914400" rtl="0" algn="l">
              <a:spcBef>
                <a:spcPts val="0"/>
              </a:spcBef>
              <a:spcAft>
                <a:spcPts val="0"/>
              </a:spcAft>
              <a:buSzPts val="1400"/>
              <a:buChar char="○"/>
            </a:pPr>
            <a:r>
              <a:rPr lang="en-GB"/>
              <a:t>Classifying </a:t>
            </a:r>
            <a:r>
              <a:rPr lang="en-GB"/>
              <a:t>emails as spam or not spam: </a:t>
            </a:r>
            <a:endParaRPr b="1">
              <a:solidFill>
                <a:srgbClr val="000000"/>
              </a:solidFill>
            </a:endParaRPr>
          </a:p>
          <a:p>
            <a:pPr indent="-317500" lvl="1" marL="914400" rtl="0" algn="l">
              <a:spcBef>
                <a:spcPts val="0"/>
              </a:spcBef>
              <a:spcAft>
                <a:spcPts val="0"/>
              </a:spcAft>
              <a:buSzPts val="1400"/>
              <a:buChar char="○"/>
            </a:pPr>
            <a:r>
              <a:rPr lang="en-GB"/>
              <a:t>Watching </a:t>
            </a:r>
            <a:r>
              <a:rPr lang="en-GB"/>
              <a:t>you label emails as spam or not spam: </a:t>
            </a:r>
            <a:endParaRPr b="1">
              <a:solidFill>
                <a:srgbClr val="000000"/>
              </a:solidFill>
            </a:endParaRPr>
          </a:p>
          <a:p>
            <a:pPr indent="-317500" lvl="1" marL="914400" rtl="0" algn="l">
              <a:spcBef>
                <a:spcPts val="0"/>
              </a:spcBef>
              <a:spcAft>
                <a:spcPts val="0"/>
              </a:spcAft>
              <a:buSzPts val="1400"/>
              <a:buChar char="○"/>
            </a:pPr>
            <a:r>
              <a:rPr lang="en-GB"/>
              <a:t>The number (or fraction) of emails correctly classified as spam/not spam: </a:t>
            </a:r>
            <a:endParaRPr b="1">
              <a:solidFill>
                <a:srgbClr val="000000"/>
              </a:solidFill>
            </a:endParaRPr>
          </a:p>
          <a:p>
            <a:pPr indent="-317500" lvl="1" marL="914400" rtl="0" algn="l">
              <a:spcBef>
                <a:spcPts val="0"/>
              </a:spcBef>
              <a:spcAft>
                <a:spcPts val="0"/>
              </a:spcAft>
              <a:buSzPts val="1400"/>
              <a:buChar char="○"/>
            </a:pPr>
            <a:r>
              <a:rPr lang="en-GB"/>
              <a:t>None of the above—this is not a machine learning problem.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Spam Filter</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computer program is said to learn from experience </a:t>
            </a:r>
            <a:r>
              <a:rPr b="1" lang="en-GB">
                <a:solidFill>
                  <a:srgbClr val="000000"/>
                </a:solidFill>
              </a:rPr>
              <a:t>E</a:t>
            </a:r>
            <a:r>
              <a:rPr lang="en-GB"/>
              <a:t> with respect to some task </a:t>
            </a:r>
            <a:r>
              <a:rPr b="1" lang="en-GB">
                <a:solidFill>
                  <a:srgbClr val="000000"/>
                </a:solidFill>
              </a:rPr>
              <a:t>T</a:t>
            </a:r>
            <a:r>
              <a:rPr lang="en-GB"/>
              <a:t> and some performance measure </a:t>
            </a:r>
            <a:r>
              <a:rPr b="1" lang="en-GB">
                <a:solidFill>
                  <a:srgbClr val="000000"/>
                </a:solidFill>
              </a:rPr>
              <a:t>P</a:t>
            </a:r>
            <a:r>
              <a:rPr lang="en-GB"/>
              <a:t>, if its performance on </a:t>
            </a:r>
            <a:r>
              <a:rPr b="1" lang="en-GB">
                <a:solidFill>
                  <a:srgbClr val="000000"/>
                </a:solidFill>
              </a:rPr>
              <a:t>T</a:t>
            </a:r>
            <a:r>
              <a:rPr lang="en-GB"/>
              <a:t>, as measured by </a:t>
            </a:r>
            <a:r>
              <a:rPr b="1" lang="en-GB">
                <a:solidFill>
                  <a:srgbClr val="000000"/>
                </a:solidFill>
              </a:rPr>
              <a:t>P</a:t>
            </a:r>
            <a:r>
              <a:rPr lang="en-GB"/>
              <a:t>, improves with experience </a:t>
            </a:r>
            <a:r>
              <a:rPr b="1" lang="en-GB">
                <a:solidFill>
                  <a:srgbClr val="000000"/>
                </a:solidFill>
              </a:rPr>
              <a:t>E</a:t>
            </a:r>
            <a:r>
              <a:rPr lang="en-GB"/>
              <a:t>.”</a:t>
            </a:r>
            <a:endParaRPr/>
          </a:p>
          <a:p>
            <a:pPr indent="-342900" lvl="0" marL="457200" rtl="0" algn="l">
              <a:spcBef>
                <a:spcPts val="1600"/>
              </a:spcBef>
              <a:spcAft>
                <a:spcPts val="0"/>
              </a:spcAft>
              <a:buSzPts val="1800"/>
              <a:buChar char="●"/>
            </a:pPr>
            <a:r>
              <a:rPr lang="en-GB"/>
              <a:t>Suppose your email program watches which emails you do or do not mark as spam, and based on that learns how to better filter spam.  What is the task </a:t>
            </a:r>
            <a:r>
              <a:rPr b="1" lang="en-GB">
                <a:solidFill>
                  <a:srgbClr val="000000"/>
                </a:solidFill>
              </a:rPr>
              <a:t>T</a:t>
            </a:r>
            <a:r>
              <a:rPr lang="en-GB"/>
              <a:t> in this setting?</a:t>
            </a:r>
            <a:endParaRPr/>
          </a:p>
          <a:p>
            <a:pPr indent="-317500" lvl="1" marL="914400" rtl="0" algn="l">
              <a:spcBef>
                <a:spcPts val="0"/>
              </a:spcBef>
              <a:spcAft>
                <a:spcPts val="0"/>
              </a:spcAft>
              <a:buSzPts val="1400"/>
              <a:buChar char="○"/>
            </a:pPr>
            <a:r>
              <a:rPr lang="en-GB"/>
              <a:t>Classifying emails as spam or not spam: </a:t>
            </a:r>
            <a:r>
              <a:rPr b="1" lang="en-GB">
                <a:solidFill>
                  <a:srgbClr val="000000"/>
                </a:solidFill>
              </a:rPr>
              <a:t>T</a:t>
            </a:r>
            <a:endParaRPr b="1">
              <a:solidFill>
                <a:srgbClr val="000000"/>
              </a:solidFill>
            </a:endParaRPr>
          </a:p>
          <a:p>
            <a:pPr indent="-317500" lvl="1" marL="914400" rtl="0" algn="l">
              <a:spcBef>
                <a:spcPts val="0"/>
              </a:spcBef>
              <a:spcAft>
                <a:spcPts val="0"/>
              </a:spcAft>
              <a:buSzPts val="1400"/>
              <a:buChar char="○"/>
            </a:pPr>
            <a:r>
              <a:rPr lang="en-GB"/>
              <a:t>Watching you label emails as spam or not spam: </a:t>
            </a:r>
            <a:r>
              <a:rPr b="1" lang="en-GB">
                <a:solidFill>
                  <a:srgbClr val="000000"/>
                </a:solidFill>
              </a:rPr>
              <a:t>E</a:t>
            </a:r>
            <a:endParaRPr b="1">
              <a:solidFill>
                <a:srgbClr val="000000"/>
              </a:solidFill>
            </a:endParaRPr>
          </a:p>
          <a:p>
            <a:pPr indent="-317500" lvl="1" marL="914400" rtl="0" algn="l">
              <a:spcBef>
                <a:spcPts val="0"/>
              </a:spcBef>
              <a:spcAft>
                <a:spcPts val="0"/>
              </a:spcAft>
              <a:buSzPts val="1400"/>
              <a:buChar char="○"/>
            </a:pPr>
            <a:r>
              <a:rPr lang="en-GB"/>
              <a:t>The number (or fraction) of emails correctly classified as spam/not spam: </a:t>
            </a:r>
            <a:r>
              <a:rPr b="1" lang="en-GB">
                <a:solidFill>
                  <a:srgbClr val="000000"/>
                </a:solidFill>
              </a:rPr>
              <a:t>P</a:t>
            </a:r>
            <a:endParaRPr b="1">
              <a:solidFill>
                <a:srgbClr val="000000"/>
              </a:solidFill>
            </a:endParaRPr>
          </a:p>
          <a:p>
            <a:pPr indent="-317500" lvl="1" marL="914400" rtl="0" algn="l">
              <a:spcBef>
                <a:spcPts val="0"/>
              </a:spcBef>
              <a:spcAft>
                <a:spcPts val="0"/>
              </a:spcAft>
              <a:buSzPts val="1400"/>
              <a:buChar char="○"/>
            </a:pPr>
            <a:r>
              <a:rPr lang="en-GB"/>
              <a:t>None of the above—this is not a machine learning problem.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 of Machine Learning</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Supervised </a:t>
            </a:r>
            <a:r>
              <a:rPr lang="en-GB"/>
              <a:t>learning </a:t>
            </a:r>
            <a:endParaRPr/>
          </a:p>
          <a:p>
            <a:pPr indent="-317500" lvl="1" marL="914400" rtl="0" algn="l">
              <a:spcBef>
                <a:spcPts val="0"/>
              </a:spcBef>
              <a:spcAft>
                <a:spcPts val="0"/>
              </a:spcAft>
              <a:buSzPts val="1400"/>
              <a:buChar char="○"/>
            </a:pPr>
            <a:r>
              <a:rPr lang="en-GB"/>
              <a:t>The program is “trained” on a </a:t>
            </a:r>
            <a:r>
              <a:rPr lang="en-GB"/>
              <a:t>predefined</a:t>
            </a:r>
            <a:r>
              <a:rPr lang="en-GB"/>
              <a:t> set of “training examples”, which then facilitate its ability to reach an accurate conclusion when given new data. Two major subcategories are:</a:t>
            </a:r>
            <a:endParaRPr/>
          </a:p>
          <a:p>
            <a:pPr indent="-317500" lvl="2" marL="1371600" rtl="0" algn="l">
              <a:spcBef>
                <a:spcPts val="0"/>
              </a:spcBef>
              <a:spcAft>
                <a:spcPts val="0"/>
              </a:spcAft>
              <a:buSzPts val="1400"/>
              <a:buChar char="■"/>
            </a:pPr>
            <a:r>
              <a:rPr lang="en-GB"/>
              <a:t>Regression machine learning systems: Systems where the value being predicted falls somewhere on a continuous spectrum.  These systems help us with questions of “How much?” or “How many?”.</a:t>
            </a:r>
            <a:endParaRPr/>
          </a:p>
          <a:p>
            <a:pPr indent="-317500" lvl="2" marL="1371600" rtl="0" algn="l">
              <a:spcBef>
                <a:spcPts val="0"/>
              </a:spcBef>
              <a:spcAft>
                <a:spcPts val="0"/>
              </a:spcAft>
              <a:buSzPts val="1400"/>
              <a:buChar char="■"/>
            </a:pPr>
            <a:r>
              <a:rPr lang="en-GB"/>
              <a:t>Classification machine learning systems: Systems where we seek a yes-or-no prediction, such as “Is this tumour cancerous?”, “Does this cookie meet our quality standards?”, and so on.</a:t>
            </a:r>
            <a:endParaRPr/>
          </a:p>
          <a:p>
            <a:pPr indent="-342900" lvl="0" marL="457200" rtl="0" algn="l">
              <a:spcBef>
                <a:spcPts val="0"/>
              </a:spcBef>
              <a:spcAft>
                <a:spcPts val="0"/>
              </a:spcAft>
              <a:buSzPts val="1800"/>
              <a:buChar char="●"/>
            </a:pPr>
            <a:r>
              <a:rPr lang="en-GB"/>
              <a:t>Unsupervised learning</a:t>
            </a:r>
            <a:endParaRPr/>
          </a:p>
          <a:p>
            <a:pPr indent="-317500" lvl="1" marL="914400" rtl="0" algn="l">
              <a:spcBef>
                <a:spcPts val="0"/>
              </a:spcBef>
              <a:spcAft>
                <a:spcPts val="0"/>
              </a:spcAft>
              <a:buSzPts val="1400"/>
              <a:buChar char="○"/>
            </a:pPr>
            <a:r>
              <a:rPr lang="en-GB"/>
              <a:t>The program is given a bunch of data and must find patterns and relationships therein.</a:t>
            </a:r>
            <a:endParaRPr/>
          </a:p>
          <a:p>
            <a:pPr indent="-342900" lvl="0" marL="457200" rtl="0" algn="l">
              <a:spcBef>
                <a:spcPts val="0"/>
              </a:spcBef>
              <a:spcAft>
                <a:spcPts val="0"/>
              </a:spcAft>
              <a:buSzPts val="1800"/>
              <a:buChar char="●"/>
            </a:pPr>
            <a:r>
              <a:rPr lang="en-GB"/>
              <a:t>Reinforcement</a:t>
            </a:r>
            <a:endParaRPr/>
          </a:p>
          <a:p>
            <a:pPr indent="-342900" lvl="0" marL="457200" rtl="0" algn="l">
              <a:spcBef>
                <a:spcPts val="0"/>
              </a:spcBef>
              <a:spcAft>
                <a:spcPts val="0"/>
              </a:spcAft>
              <a:buSzPts val="1800"/>
              <a:buChar char="●"/>
            </a:pPr>
            <a:r>
              <a:rPr lang="en-GB"/>
              <a:t>Recommender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Supervised Learning: Training</a:t>
            </a:r>
            <a:endParaRPr/>
          </a:p>
        </p:txBody>
      </p:sp>
      <p:sp>
        <p:nvSpPr>
          <p:cNvPr id="129" name="Google Shape;129;p25"/>
          <p:cNvSpPr txBox="1"/>
          <p:nvPr>
            <p:ph idx="1" type="body"/>
          </p:nvPr>
        </p:nvSpPr>
        <p:spPr>
          <a:xfrm>
            <a:off x="311700" y="1152475"/>
            <a:ext cx="8520600" cy="6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Automatic learning and feature selection.</a:t>
            </a:r>
            <a:endParaRPr/>
          </a:p>
          <a:p>
            <a:pPr indent="-317500" lvl="1" marL="914400" rtl="0" algn="l">
              <a:spcBef>
                <a:spcPts val="0"/>
              </a:spcBef>
              <a:spcAft>
                <a:spcPts val="0"/>
              </a:spcAft>
              <a:buSzPts val="1400"/>
              <a:buChar char="○"/>
            </a:pPr>
            <a:r>
              <a:rPr lang="en-GB"/>
              <a:t>Supply training data (+ve and –ve classes).</a:t>
            </a:r>
            <a:endParaRPr/>
          </a:p>
          <a:p>
            <a:pPr indent="0" lvl="0" marL="457200" rtl="0" algn="l">
              <a:spcBef>
                <a:spcPts val="1600"/>
              </a:spcBef>
              <a:spcAft>
                <a:spcPts val="1600"/>
              </a:spcAft>
              <a:buNone/>
            </a:pPr>
            <a:r>
              <a:t/>
            </a:r>
            <a:endParaRPr/>
          </a:p>
        </p:txBody>
      </p:sp>
      <p:pic>
        <p:nvPicPr>
          <p:cNvPr id="130" name="Google Shape;130;p25"/>
          <p:cNvPicPr preferRelativeResize="0"/>
          <p:nvPr/>
        </p:nvPicPr>
        <p:blipFill>
          <a:blip r:embed="rId3">
            <a:alphaModFix/>
          </a:blip>
          <a:stretch>
            <a:fillRect/>
          </a:stretch>
        </p:blipFill>
        <p:spPr>
          <a:xfrm>
            <a:off x="1204976" y="1850075"/>
            <a:ext cx="6734049" cy="292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Supervised Learning: Classification</a:t>
            </a:r>
            <a:endParaRPr/>
          </a:p>
        </p:txBody>
      </p:sp>
      <p:sp>
        <p:nvSpPr>
          <p:cNvPr id="136" name="Google Shape;136;p26"/>
          <p:cNvSpPr txBox="1"/>
          <p:nvPr>
            <p:ph idx="1" type="body"/>
          </p:nvPr>
        </p:nvSpPr>
        <p:spPr>
          <a:xfrm>
            <a:off x="311700" y="3928850"/>
            <a:ext cx="8520600" cy="63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Classification: Sport Car</a:t>
            </a:r>
            <a:endParaRPr/>
          </a:p>
        </p:txBody>
      </p:sp>
      <p:pic>
        <p:nvPicPr>
          <p:cNvPr id="137" name="Google Shape;137;p26"/>
          <p:cNvPicPr preferRelativeResize="0"/>
          <p:nvPr/>
        </p:nvPicPr>
        <p:blipFill>
          <a:blip r:embed="rId3">
            <a:alphaModFix/>
          </a:blip>
          <a:stretch>
            <a:fillRect/>
          </a:stretch>
        </p:blipFill>
        <p:spPr>
          <a:xfrm>
            <a:off x="1128963" y="1170125"/>
            <a:ext cx="6886063" cy="260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Supervised Learning: Health</a:t>
            </a:r>
            <a:endParaRPr/>
          </a:p>
        </p:txBody>
      </p:sp>
      <p:pic>
        <p:nvPicPr>
          <p:cNvPr id="143" name="Google Shape;143;p27"/>
          <p:cNvPicPr preferRelativeResize="0"/>
          <p:nvPr/>
        </p:nvPicPr>
        <p:blipFill>
          <a:blip r:embed="rId3">
            <a:alphaModFix/>
          </a:blip>
          <a:stretch>
            <a:fillRect/>
          </a:stretch>
        </p:blipFill>
        <p:spPr>
          <a:xfrm>
            <a:off x="1746550" y="1132288"/>
            <a:ext cx="5650901" cy="2878926"/>
          </a:xfrm>
          <a:prstGeom prst="rect">
            <a:avLst/>
          </a:prstGeom>
          <a:noFill/>
          <a:ln>
            <a:noFill/>
          </a:ln>
        </p:spPr>
      </p:pic>
      <p:pic>
        <p:nvPicPr>
          <p:cNvPr id="144" name="Google Shape;144;p27"/>
          <p:cNvPicPr preferRelativeResize="0"/>
          <p:nvPr/>
        </p:nvPicPr>
        <p:blipFill>
          <a:blip r:embed="rId4">
            <a:alphaModFix/>
          </a:blip>
          <a:stretch>
            <a:fillRect/>
          </a:stretch>
        </p:blipFill>
        <p:spPr>
          <a:xfrm>
            <a:off x="1746550" y="4125800"/>
            <a:ext cx="5650900" cy="6316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Supervised Learning Process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goal is to develop a finely tuned predictor function </a:t>
            </a:r>
            <a:r>
              <a:rPr b="1" i="1" lang="en-GB"/>
              <a:t>h(x)</a:t>
            </a:r>
            <a:r>
              <a:rPr lang="en-GB"/>
              <a:t>.</a:t>
            </a:r>
            <a:endParaRPr/>
          </a:p>
          <a:p>
            <a:pPr indent="-317500" lvl="1" marL="914400" rtl="0" algn="l">
              <a:spcBef>
                <a:spcPts val="0"/>
              </a:spcBef>
              <a:spcAft>
                <a:spcPts val="0"/>
              </a:spcAft>
              <a:buSzPts val="1400"/>
              <a:buChar char="○"/>
            </a:pPr>
            <a:r>
              <a:rPr lang="en-GB"/>
              <a:t>Sometimes called the “hypothesis”.</a:t>
            </a:r>
            <a:endParaRPr/>
          </a:p>
          <a:p>
            <a:pPr indent="-342900" lvl="0" marL="457200" rtl="0" algn="l">
              <a:spcBef>
                <a:spcPts val="0"/>
              </a:spcBef>
              <a:spcAft>
                <a:spcPts val="0"/>
              </a:spcAft>
              <a:buSzPts val="1800"/>
              <a:buChar char="●"/>
            </a:pPr>
            <a:r>
              <a:rPr lang="en-GB"/>
              <a:t>The “Learning” process consists of using sophisticated mathematical algorithms to optimize the function </a:t>
            </a:r>
            <a:r>
              <a:rPr b="1" i="1" lang="en-GB"/>
              <a:t>h(x)</a:t>
            </a:r>
            <a:r>
              <a:rPr lang="en-GB"/>
              <a:t> so that</a:t>
            </a:r>
            <a:endParaRPr/>
          </a:p>
          <a:p>
            <a:pPr indent="-317500" lvl="1" marL="914400" rtl="0" algn="l">
              <a:spcBef>
                <a:spcPts val="0"/>
              </a:spcBef>
              <a:spcAft>
                <a:spcPts val="0"/>
              </a:spcAft>
              <a:buSzPts val="1400"/>
              <a:buChar char="○"/>
            </a:pPr>
            <a:r>
              <a:rPr lang="en-GB"/>
              <a:t>given input data </a:t>
            </a:r>
            <a:r>
              <a:rPr b="1" i="1" lang="en-GB"/>
              <a:t>x</a:t>
            </a:r>
            <a:r>
              <a:rPr lang="en-GB"/>
              <a:t> about a certain domain (say, the size of a house house)</a:t>
            </a:r>
            <a:endParaRPr/>
          </a:p>
          <a:p>
            <a:pPr indent="-317500" lvl="1" marL="914400" rtl="0" algn="l">
              <a:spcBef>
                <a:spcPts val="0"/>
              </a:spcBef>
              <a:spcAft>
                <a:spcPts val="0"/>
              </a:spcAft>
              <a:buSzPts val="1400"/>
              <a:buChar char="○"/>
            </a:pPr>
            <a:r>
              <a:rPr lang="en-GB"/>
              <a:t>it will accurately predict some interesting value </a:t>
            </a:r>
            <a:r>
              <a:rPr b="1" i="1" lang="en-GB"/>
              <a:t>h(x)</a:t>
            </a:r>
            <a:r>
              <a:rPr b="1" lang="en-GB"/>
              <a:t> </a:t>
            </a:r>
            <a:r>
              <a:rPr lang="en-GB"/>
              <a:t>(say, market price for said house).</a:t>
            </a:r>
            <a:endParaRPr/>
          </a:p>
          <a:p>
            <a:pPr indent="-342900" lvl="0" marL="457200" rtl="0" algn="l">
              <a:spcBef>
                <a:spcPts val="0"/>
              </a:spcBef>
              <a:spcAft>
                <a:spcPts val="0"/>
              </a:spcAft>
              <a:buSzPts val="1800"/>
              <a:buChar char="●"/>
            </a:pPr>
            <a:r>
              <a:rPr lang="en-GB"/>
              <a:t>In practice, </a:t>
            </a:r>
            <a:r>
              <a:rPr i="1" lang="en-GB"/>
              <a:t>x</a:t>
            </a:r>
            <a:r>
              <a:rPr lang="en-GB"/>
              <a:t> almost always represents multiple data points. </a:t>
            </a:r>
            <a:endParaRPr/>
          </a:p>
          <a:p>
            <a:pPr indent="-317500" lvl="1" marL="914400" rtl="0" algn="l">
              <a:spcBef>
                <a:spcPts val="0"/>
              </a:spcBef>
              <a:spcAft>
                <a:spcPts val="0"/>
              </a:spcAft>
              <a:buSzPts val="1400"/>
              <a:buChar char="○"/>
            </a:pPr>
            <a:r>
              <a:rPr lang="en-GB"/>
              <a:t>A housing price predictor might take not only square-footage (</a:t>
            </a:r>
            <a:r>
              <a:rPr b="1" i="1" lang="en-GB"/>
              <a:t>x</a:t>
            </a:r>
            <a:r>
              <a:rPr b="1" baseline="-25000" i="1" lang="en-GB"/>
              <a:t>1</a:t>
            </a:r>
            <a:r>
              <a:rPr lang="en-GB"/>
              <a:t>) but also number of bedrooms (</a:t>
            </a:r>
            <a:r>
              <a:rPr b="1" i="1" lang="en-GB"/>
              <a:t>x</a:t>
            </a:r>
            <a:r>
              <a:rPr b="1" baseline="-25000" i="1" lang="en-GB"/>
              <a:t>2</a:t>
            </a:r>
            <a:r>
              <a:rPr lang="en-GB"/>
              <a:t>), number of bathrooms (</a:t>
            </a:r>
            <a:r>
              <a:rPr b="1" i="1" lang="en-GB"/>
              <a:t>x</a:t>
            </a:r>
            <a:r>
              <a:rPr b="1" baseline="-25000" i="1" lang="en-GB"/>
              <a:t>3</a:t>
            </a:r>
            <a:r>
              <a:rPr lang="en-GB"/>
              <a:t>), number of floors (</a:t>
            </a:r>
            <a:r>
              <a:rPr b="1" i="1" lang="en-GB"/>
              <a:t>x</a:t>
            </a:r>
            <a:r>
              <a:rPr b="1" baseline="-25000" i="1" lang="en-GB"/>
              <a:t>4</a:t>
            </a:r>
            <a:r>
              <a:rPr lang="en-GB"/>
              <a:t>), year built (</a:t>
            </a:r>
            <a:r>
              <a:rPr b="1" i="1" lang="en-GB"/>
              <a:t>x</a:t>
            </a:r>
            <a:r>
              <a:rPr b="1" baseline="-25000" i="1" lang="en-GB"/>
              <a:t>5</a:t>
            </a:r>
            <a:r>
              <a:rPr lang="en-GB"/>
              <a:t>), zip code(</a:t>
            </a:r>
            <a:r>
              <a:rPr b="1" i="1" lang="en-GB"/>
              <a:t>x</a:t>
            </a:r>
            <a:r>
              <a:rPr b="1" baseline="-25000" i="1" lang="en-GB"/>
              <a:t>6</a:t>
            </a:r>
            <a:r>
              <a:rPr lang="en-GB"/>
              <a:t>), and so forth. </a:t>
            </a:r>
            <a:endParaRPr/>
          </a:p>
          <a:p>
            <a:pPr indent="-342900" lvl="0" marL="457200" rtl="0" algn="l">
              <a:spcBef>
                <a:spcPts val="0"/>
              </a:spcBef>
              <a:spcAft>
                <a:spcPts val="0"/>
              </a:spcAft>
              <a:buSzPts val="1800"/>
              <a:buChar char="●"/>
            </a:pPr>
            <a:r>
              <a:rPr lang="en-GB"/>
              <a:t>Determining which inputs to use is an important part of ML design.</a:t>
            </a:r>
            <a:endParaRPr/>
          </a:p>
          <a:p>
            <a:pPr indent="-342900" lvl="0" marL="457200" rtl="0" algn="l">
              <a:spcBef>
                <a:spcPts val="0"/>
              </a:spcBef>
              <a:spcAft>
                <a:spcPts val="0"/>
              </a:spcAft>
              <a:buSzPts val="1800"/>
              <a:buChar char="●"/>
            </a:pPr>
            <a:r>
              <a:rPr lang="en-GB"/>
              <a:t>The predictor can be of the form</a:t>
            </a:r>
            <a:r>
              <a:rPr i="1" lang="en-GB"/>
              <a:t> </a:t>
            </a:r>
            <a:r>
              <a:rPr b="1" i="1" lang="en-GB"/>
              <a:t>h(x) = θ</a:t>
            </a:r>
            <a:r>
              <a:rPr b="1" baseline="-25000" i="1" lang="en-GB"/>
              <a:t>0</a:t>
            </a:r>
            <a:r>
              <a:rPr b="1" i="1" lang="en-GB"/>
              <a:t> + θ</a:t>
            </a:r>
            <a:r>
              <a:rPr b="1" baseline="-25000" i="1" lang="en-GB"/>
              <a:t>1</a:t>
            </a:r>
            <a:r>
              <a:rPr b="1" i="1" lang="en-GB"/>
              <a:t>x</a:t>
            </a:r>
            <a:r>
              <a:rPr lang="en-GB"/>
              <a:t> where </a:t>
            </a:r>
            <a:r>
              <a:rPr b="1" i="1" lang="en-GB"/>
              <a:t>θ</a:t>
            </a:r>
            <a:r>
              <a:rPr b="1" baseline="-25000" i="1" lang="en-GB"/>
              <a:t>0</a:t>
            </a:r>
            <a:r>
              <a:rPr baseline="-25000" i="1" lang="en-GB"/>
              <a:t> </a:t>
            </a:r>
            <a:r>
              <a:rPr lang="en-GB"/>
              <a:t>and </a:t>
            </a:r>
            <a:r>
              <a:rPr b="1" i="1" lang="en-GB"/>
              <a:t>θ</a:t>
            </a:r>
            <a:r>
              <a:rPr b="1" baseline="-25000" i="1" lang="en-GB"/>
              <a:t>1</a:t>
            </a:r>
            <a:r>
              <a:rPr b="1" lang="en-GB"/>
              <a:t> </a:t>
            </a:r>
            <a:r>
              <a:rPr lang="en-GB"/>
              <a:t>are constant values.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Supervised Learning Process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Our goal is to find the perfect values of </a:t>
            </a:r>
            <a:r>
              <a:rPr b="1" i="1" lang="en-GB" sz="1600"/>
              <a:t>θ</a:t>
            </a:r>
            <a:r>
              <a:rPr b="1" baseline="-25000" i="1" lang="en-GB" sz="1600"/>
              <a:t>0</a:t>
            </a:r>
            <a:r>
              <a:rPr baseline="-25000" i="1" lang="en-GB" sz="1600"/>
              <a:t> </a:t>
            </a:r>
            <a:r>
              <a:rPr lang="en-GB" sz="1600"/>
              <a:t>and </a:t>
            </a:r>
            <a:r>
              <a:rPr b="1" i="1" lang="en-GB" sz="1600"/>
              <a:t>θ</a:t>
            </a:r>
            <a:r>
              <a:rPr b="1" baseline="-25000" i="1" lang="en-GB" sz="1600"/>
              <a:t>1</a:t>
            </a:r>
            <a:r>
              <a:rPr lang="en-GB" sz="1600"/>
              <a:t> </a:t>
            </a:r>
            <a:r>
              <a:rPr lang="en-GB" sz="1600"/>
              <a:t>to make our predictor work as well as possible. Optimizing the predictor </a:t>
            </a:r>
            <a:r>
              <a:rPr b="1" i="1" lang="en-GB" sz="1600"/>
              <a:t>h(x)</a:t>
            </a:r>
            <a:r>
              <a:rPr lang="en-GB" sz="1600"/>
              <a:t> is done using </a:t>
            </a:r>
            <a:r>
              <a:rPr b="1" lang="en-GB" sz="1600"/>
              <a:t>training examples</a:t>
            </a:r>
            <a:r>
              <a:rPr lang="en-GB" sz="1600"/>
              <a:t>.</a:t>
            </a:r>
            <a:endParaRPr sz="1600"/>
          </a:p>
          <a:p>
            <a:pPr indent="-330200" lvl="0" marL="457200" rtl="0" algn="l">
              <a:spcBef>
                <a:spcPts val="0"/>
              </a:spcBef>
              <a:spcAft>
                <a:spcPts val="0"/>
              </a:spcAft>
              <a:buSzPts val="1600"/>
              <a:buChar char="●"/>
            </a:pPr>
            <a:r>
              <a:rPr lang="en-GB" sz="1600"/>
              <a:t>For each training example, we have an input value </a:t>
            </a:r>
            <a:r>
              <a:rPr b="1" lang="en-GB" sz="1600"/>
              <a:t>x_train</a:t>
            </a:r>
            <a:r>
              <a:rPr lang="en-GB" sz="1600"/>
              <a:t>, for which a corresponding output, </a:t>
            </a:r>
            <a:r>
              <a:rPr b="1" lang="en-GB" sz="1600"/>
              <a:t>y</a:t>
            </a:r>
            <a:r>
              <a:rPr lang="en-GB" sz="1600"/>
              <a:t>, is known in advance.</a:t>
            </a:r>
            <a:endParaRPr sz="1600"/>
          </a:p>
          <a:p>
            <a:pPr indent="-330200" lvl="0" marL="457200" rtl="0" algn="l">
              <a:spcBef>
                <a:spcPts val="0"/>
              </a:spcBef>
              <a:spcAft>
                <a:spcPts val="0"/>
              </a:spcAft>
              <a:buSzPts val="1600"/>
              <a:buChar char="●"/>
            </a:pPr>
            <a:r>
              <a:rPr lang="en-GB" sz="1600"/>
              <a:t>For each example, we find the difference between the known, correct value </a:t>
            </a:r>
            <a:r>
              <a:rPr b="1" lang="en-GB" sz="1600"/>
              <a:t>y</a:t>
            </a:r>
            <a:r>
              <a:rPr lang="en-GB" sz="1600"/>
              <a:t>, and our predicted value </a:t>
            </a:r>
            <a:r>
              <a:rPr b="1" i="1" lang="en-GB" sz="1600"/>
              <a:t>h(x_train)</a:t>
            </a:r>
            <a:r>
              <a:rPr lang="en-GB" sz="1600"/>
              <a:t>.</a:t>
            </a:r>
            <a:endParaRPr sz="1600"/>
          </a:p>
          <a:p>
            <a:pPr indent="-330200" lvl="0" marL="457200" rtl="0" algn="l">
              <a:spcBef>
                <a:spcPts val="0"/>
              </a:spcBef>
              <a:spcAft>
                <a:spcPts val="0"/>
              </a:spcAft>
              <a:buSzPts val="1600"/>
              <a:buChar char="●"/>
            </a:pPr>
            <a:r>
              <a:rPr lang="en-GB" sz="1600"/>
              <a:t>With enough training examples, these differences give us a useful way to measure the error of </a:t>
            </a:r>
            <a:r>
              <a:rPr b="1" i="1" lang="en-GB" sz="1600"/>
              <a:t>h(x)</a:t>
            </a:r>
            <a:r>
              <a:rPr lang="en-GB" sz="1600"/>
              <a:t>. We can then tweak </a:t>
            </a:r>
            <a:r>
              <a:rPr b="1" i="1" lang="en-GB" sz="1600"/>
              <a:t>h(x)</a:t>
            </a:r>
            <a:r>
              <a:rPr lang="en-GB" sz="1600"/>
              <a:t> by tweaking the values of </a:t>
            </a:r>
            <a:r>
              <a:rPr b="1" i="1" lang="en-GB" sz="1600"/>
              <a:t>θ</a:t>
            </a:r>
            <a:r>
              <a:rPr b="1" baseline="-25000" i="1" lang="en-GB" sz="1600"/>
              <a:t>0</a:t>
            </a:r>
            <a:r>
              <a:rPr baseline="-25000" i="1" lang="en-GB" sz="1600"/>
              <a:t> </a:t>
            </a:r>
            <a:r>
              <a:rPr lang="en-GB" sz="1600"/>
              <a:t>and </a:t>
            </a:r>
            <a:r>
              <a:rPr b="1" i="1" lang="en-GB" sz="1600"/>
              <a:t>θ</a:t>
            </a:r>
            <a:r>
              <a:rPr b="1" baseline="-25000" i="1" lang="en-GB" sz="1600"/>
              <a:t>1</a:t>
            </a:r>
            <a:r>
              <a:rPr baseline="-25000" i="1" lang="en-GB" sz="1600"/>
              <a:t> </a:t>
            </a:r>
            <a:r>
              <a:rPr lang="en-GB" sz="1600"/>
              <a:t>to reduce the error.</a:t>
            </a:r>
            <a:endParaRPr sz="1600"/>
          </a:p>
          <a:p>
            <a:pPr indent="-330200" lvl="0" marL="457200" rtl="0" algn="l">
              <a:spcBef>
                <a:spcPts val="0"/>
              </a:spcBef>
              <a:spcAft>
                <a:spcPts val="0"/>
              </a:spcAft>
              <a:buSzPts val="1600"/>
              <a:buChar char="●"/>
            </a:pPr>
            <a:r>
              <a:rPr lang="en-GB" sz="1600"/>
              <a:t>This process is repeated over and over until the system has converged on the best values for </a:t>
            </a:r>
            <a:r>
              <a:rPr b="1" i="1" lang="en-GB" sz="1600"/>
              <a:t>θ</a:t>
            </a:r>
            <a:r>
              <a:rPr b="1" baseline="-25000" i="1" lang="en-GB" sz="1600"/>
              <a:t>0</a:t>
            </a:r>
            <a:r>
              <a:rPr baseline="-25000" i="1" lang="en-GB" sz="1600"/>
              <a:t> </a:t>
            </a:r>
            <a:r>
              <a:rPr lang="en-GB" sz="1600"/>
              <a:t>and </a:t>
            </a:r>
            <a:r>
              <a:rPr b="1" i="1" lang="en-GB" sz="1600"/>
              <a:t>θ</a:t>
            </a:r>
            <a:r>
              <a:rPr b="1" baseline="-25000" i="1" lang="en-GB" sz="1600"/>
              <a:t>1</a:t>
            </a:r>
            <a:r>
              <a:rPr lang="en-GB" sz="1600"/>
              <a:t> . In this way, the predictor becomes trained, and is ready to do some real-world predicting.</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(Supervised)</a:t>
            </a:r>
            <a:endParaRPr/>
          </a:p>
        </p:txBody>
      </p:sp>
      <p:pic>
        <p:nvPicPr>
          <p:cNvPr id="162" name="Google Shape;162;p30"/>
          <p:cNvPicPr preferRelativeResize="0"/>
          <p:nvPr/>
        </p:nvPicPr>
        <p:blipFill>
          <a:blip r:embed="rId3">
            <a:alphaModFix/>
          </a:blip>
          <a:stretch>
            <a:fillRect/>
          </a:stretch>
        </p:blipFill>
        <p:spPr>
          <a:xfrm>
            <a:off x="1592963" y="1159975"/>
            <a:ext cx="5958079"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(Supervised)</a:t>
            </a:r>
            <a:endParaRPr/>
          </a:p>
          <a:p>
            <a:pPr indent="0" lvl="0" marL="0" rtl="0" algn="l">
              <a:spcBef>
                <a:spcPts val="0"/>
              </a:spcBef>
              <a:spcAft>
                <a:spcPts val="0"/>
              </a:spcAft>
              <a:buNone/>
            </a:pPr>
            <a:r>
              <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First, notice that the data is a little noisy: while we can see that there is pattern to it (i.e. employee satisfaction tends to go up as salary goes up), it does not all fit neatly on a straight line. This will always be the case with real-world data (and we absolutely want to train our machine using real-world data!).</a:t>
            </a:r>
            <a:endParaRPr sz="1600"/>
          </a:p>
          <a:p>
            <a:pPr indent="-330200" lvl="0" marL="457200" rtl="0" algn="l">
              <a:spcBef>
                <a:spcPts val="0"/>
              </a:spcBef>
              <a:spcAft>
                <a:spcPts val="0"/>
              </a:spcAft>
              <a:buSzPts val="1600"/>
              <a:buChar char="●"/>
            </a:pPr>
            <a:r>
              <a:rPr lang="en-GB" sz="1600"/>
              <a:t>So then how can we train a machine to perfectly predict an employee’s level of satisfaction? </a:t>
            </a:r>
            <a:endParaRPr sz="1600"/>
          </a:p>
          <a:p>
            <a:pPr indent="-317500" lvl="1" marL="914400" rtl="0" algn="l">
              <a:spcBef>
                <a:spcPts val="0"/>
              </a:spcBef>
              <a:spcAft>
                <a:spcPts val="0"/>
              </a:spcAft>
              <a:buSzPts val="1400"/>
              <a:buChar char="○"/>
            </a:pPr>
            <a:r>
              <a:rPr lang="en-GB"/>
              <a:t>The answer, of course, is that we can’t. The goal of ML is never to make “perfect” guesses, because ML deals in domains where there is no such thing. The goal is to make guesses that are good enough to be useful. </a:t>
            </a:r>
            <a:endParaRPr/>
          </a:p>
          <a:p>
            <a:pPr indent="-330200" lvl="0" marL="457200" rtl="0" algn="l">
              <a:spcBef>
                <a:spcPts val="0"/>
              </a:spcBef>
              <a:spcAft>
                <a:spcPts val="0"/>
              </a:spcAft>
              <a:buSzPts val="1600"/>
              <a:buChar char="●"/>
            </a:pPr>
            <a:r>
              <a:rPr b="1" lang="en-GB" sz="1600"/>
              <a:t>The goal of ML is never to make “perfect” guesses, because ML deals in domains where there is no such thing. The goal is to make guesses that are good enough to be useful.</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Machine Learning?</a:t>
            </a:r>
            <a:endParaRPr/>
          </a:p>
        </p:txBody>
      </p:sp>
      <p:pic>
        <p:nvPicPr>
          <p:cNvPr id="63" name="Google Shape;63;p14"/>
          <p:cNvPicPr preferRelativeResize="0"/>
          <p:nvPr/>
        </p:nvPicPr>
        <p:blipFill>
          <a:blip r:embed="rId3">
            <a:alphaModFix/>
          </a:blip>
          <a:stretch>
            <a:fillRect/>
          </a:stretch>
        </p:blipFill>
        <p:spPr>
          <a:xfrm>
            <a:off x="1562325" y="1140125"/>
            <a:ext cx="6019344" cy="3820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(Supervised)</a:t>
            </a:r>
            <a:endParaRPr/>
          </a:p>
          <a:p>
            <a:pPr indent="0" lvl="0" marL="0" rtl="0" algn="l">
              <a:spcBef>
                <a:spcPts val="0"/>
              </a:spcBef>
              <a:spcAft>
                <a:spcPts val="0"/>
              </a:spcAft>
              <a:buNone/>
            </a:pPr>
            <a:r>
              <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Machine Learning builds heavily on statistics.</a:t>
            </a:r>
            <a:endParaRPr/>
          </a:p>
          <a:p>
            <a:pPr indent="-317500" lvl="1" marL="914400" rtl="0" algn="l">
              <a:spcBef>
                <a:spcPts val="0"/>
              </a:spcBef>
              <a:spcAft>
                <a:spcPts val="0"/>
              </a:spcAft>
              <a:buSzPts val="1400"/>
              <a:buChar char="○"/>
            </a:pPr>
            <a:r>
              <a:rPr lang="en-GB"/>
              <a:t>For example, when we train our machine to learn, we have to give it a statistically significant random sample as training data. If the training set is not random, we run the risk of the machine learning patterns that aren’t actually there.</a:t>
            </a:r>
            <a:endParaRPr/>
          </a:p>
          <a:p>
            <a:pPr indent="-317500" lvl="1" marL="914400" rtl="0" algn="l">
              <a:spcBef>
                <a:spcPts val="0"/>
              </a:spcBef>
              <a:spcAft>
                <a:spcPts val="0"/>
              </a:spcAft>
              <a:buSzPts val="1400"/>
              <a:buChar char="○"/>
            </a:pPr>
            <a:r>
              <a:rPr lang="en-GB"/>
              <a:t>If the training set is too small , we won’t learn enough and may even reach inaccurate conclusions. </a:t>
            </a:r>
            <a:endParaRPr/>
          </a:p>
          <a:p>
            <a:pPr indent="-317500" lvl="2" marL="1371600" rtl="0" algn="l">
              <a:spcBef>
                <a:spcPts val="0"/>
              </a:spcBef>
              <a:spcAft>
                <a:spcPts val="0"/>
              </a:spcAft>
              <a:buSzPts val="1400"/>
              <a:buChar char="■"/>
            </a:pPr>
            <a:r>
              <a:rPr lang="en-GB"/>
              <a:t>For example, attempting to predict company-wide satisfaction patterns based on data from upper management alone would likely be error-prone.</a:t>
            </a:r>
            <a:endParaRPr/>
          </a:p>
          <a:p>
            <a:pPr indent="-342900" lvl="0" marL="457200" rtl="0" algn="l">
              <a:spcBef>
                <a:spcPts val="0"/>
              </a:spcBef>
              <a:spcAft>
                <a:spcPts val="0"/>
              </a:spcAft>
              <a:buSzPts val="1800"/>
              <a:buChar char="●"/>
            </a:pPr>
            <a:r>
              <a:rPr lang="en-GB"/>
              <a:t>First we have to initialize our predictor </a:t>
            </a:r>
            <a:r>
              <a:rPr b="1" i="1" lang="en-GB"/>
              <a:t>h(x)</a:t>
            </a:r>
            <a:r>
              <a:rPr lang="en-GB"/>
              <a:t> with some reasonable values of </a:t>
            </a:r>
            <a:r>
              <a:rPr b="1" i="1" lang="en-GB" sz="1600"/>
              <a:t>θ</a:t>
            </a:r>
            <a:r>
              <a:rPr b="1" baseline="-25000" i="1" lang="en-GB" sz="1600"/>
              <a:t>0</a:t>
            </a:r>
            <a:r>
              <a:rPr baseline="-25000" i="1" lang="en-GB" sz="1600"/>
              <a:t> </a:t>
            </a:r>
            <a:r>
              <a:rPr lang="en-GB" sz="1600"/>
              <a:t>and </a:t>
            </a:r>
            <a:r>
              <a:rPr b="1" i="1" lang="en-GB" sz="1600"/>
              <a:t>θ</a:t>
            </a:r>
            <a:r>
              <a:rPr b="1" baseline="-25000" i="1" lang="en-GB" sz="1600"/>
              <a:t>1</a:t>
            </a:r>
            <a:r>
              <a:rPr lang="en-GB"/>
              <a:t>.Now our predictor looks like this when placed over our training set:</a:t>
            </a:r>
            <a:endParaRPr/>
          </a:p>
          <a:p>
            <a:pPr indent="-317500" lvl="1" marL="914400" rtl="0" algn="l">
              <a:spcBef>
                <a:spcPts val="0"/>
              </a:spcBef>
              <a:spcAft>
                <a:spcPts val="0"/>
              </a:spcAft>
              <a:buSzPts val="1400"/>
              <a:buChar char="○"/>
            </a:pPr>
            <a:r>
              <a:rPr b="1" i="1" lang="en-GB"/>
              <a:t>h(x) = 12.00 + 0.20x</a:t>
            </a:r>
            <a:endParaRPr b="1"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(Supervised)</a:t>
            </a:r>
            <a:endParaRPr/>
          </a:p>
        </p:txBody>
      </p:sp>
      <p:pic>
        <p:nvPicPr>
          <p:cNvPr id="180" name="Google Shape;180;p33"/>
          <p:cNvPicPr preferRelativeResize="0"/>
          <p:nvPr/>
        </p:nvPicPr>
        <p:blipFill>
          <a:blip r:embed="rId3">
            <a:alphaModFix/>
          </a:blip>
          <a:stretch>
            <a:fillRect/>
          </a:stretch>
        </p:blipFill>
        <p:spPr>
          <a:xfrm>
            <a:off x="3132296" y="1154025"/>
            <a:ext cx="5547605" cy="3416400"/>
          </a:xfrm>
          <a:prstGeom prst="rect">
            <a:avLst/>
          </a:prstGeom>
          <a:noFill/>
          <a:ln>
            <a:noFill/>
          </a:ln>
        </p:spPr>
      </p:pic>
      <p:sp>
        <p:nvSpPr>
          <p:cNvPr id="181" name="Google Shape;181;p33"/>
          <p:cNvSpPr txBox="1"/>
          <p:nvPr>
            <p:ph idx="1" type="body"/>
          </p:nvPr>
        </p:nvSpPr>
        <p:spPr>
          <a:xfrm>
            <a:off x="311700" y="1152475"/>
            <a:ext cx="2973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i="1" lang="en-GB" sz="1800"/>
              <a:t>θ</a:t>
            </a:r>
            <a:r>
              <a:rPr b="1" baseline="-25000" i="1" lang="en-GB" sz="1800"/>
              <a:t>0</a:t>
            </a:r>
            <a:r>
              <a:rPr i="1" lang="en-GB" sz="1800"/>
              <a:t> = 12.00 </a:t>
            </a:r>
            <a:endParaRPr sz="1800"/>
          </a:p>
          <a:p>
            <a:pPr indent="-342900" lvl="0" marL="457200" rtl="0" algn="l">
              <a:spcBef>
                <a:spcPts val="0"/>
              </a:spcBef>
              <a:spcAft>
                <a:spcPts val="0"/>
              </a:spcAft>
              <a:buSzPts val="1800"/>
              <a:buChar char="●"/>
            </a:pPr>
            <a:r>
              <a:rPr b="1" i="1" lang="en-GB" sz="1800"/>
              <a:t>θ</a:t>
            </a:r>
            <a:r>
              <a:rPr b="1" baseline="-25000" i="1" lang="en-GB" sz="1800"/>
              <a:t>1</a:t>
            </a:r>
            <a:r>
              <a:rPr i="1" lang="en-GB" sz="1800"/>
              <a:t> = 0.20</a:t>
            </a:r>
            <a:endParaRPr i="1" sz="1800"/>
          </a:p>
          <a:p>
            <a:pPr indent="-342900" lvl="0" marL="457200" rtl="0" algn="l">
              <a:spcBef>
                <a:spcPts val="0"/>
              </a:spcBef>
              <a:spcAft>
                <a:spcPts val="0"/>
              </a:spcAft>
              <a:buSzPts val="1800"/>
              <a:buChar char="●"/>
            </a:pPr>
            <a:r>
              <a:rPr b="1" i="1" lang="en-GB" sz="1800"/>
              <a:t>h(x) = 12.00 + 0.20x</a:t>
            </a:r>
            <a:endParaRPr i="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(Supervised)</a:t>
            </a:r>
            <a:endParaRPr/>
          </a:p>
          <a:p>
            <a:pPr indent="0" lvl="0" marL="0" rtl="0" algn="l">
              <a:spcBef>
                <a:spcPts val="0"/>
              </a:spcBef>
              <a:spcAft>
                <a:spcPts val="0"/>
              </a:spcAft>
              <a:buNone/>
            </a:pPr>
            <a:r>
              <a:t/>
            </a:r>
            <a:endParaRPr/>
          </a:p>
        </p:txBody>
      </p:sp>
      <p:pic>
        <p:nvPicPr>
          <p:cNvPr id="187" name="Google Shape;187;p34"/>
          <p:cNvPicPr preferRelativeResize="0"/>
          <p:nvPr/>
        </p:nvPicPr>
        <p:blipFill>
          <a:blip r:embed="rId3">
            <a:alphaModFix/>
          </a:blip>
          <a:stretch>
            <a:fillRect/>
          </a:stretch>
        </p:blipFill>
        <p:spPr>
          <a:xfrm>
            <a:off x="3248719" y="1144975"/>
            <a:ext cx="5237369" cy="3410000"/>
          </a:xfrm>
          <a:prstGeom prst="rect">
            <a:avLst/>
          </a:prstGeom>
          <a:noFill/>
          <a:ln>
            <a:noFill/>
          </a:ln>
        </p:spPr>
      </p:pic>
      <p:sp>
        <p:nvSpPr>
          <p:cNvPr id="188" name="Google Shape;188;p34"/>
          <p:cNvSpPr txBox="1"/>
          <p:nvPr>
            <p:ph idx="1" type="body"/>
          </p:nvPr>
        </p:nvSpPr>
        <p:spPr>
          <a:xfrm>
            <a:off x="311700" y="1152475"/>
            <a:ext cx="2973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i="1" lang="en-GB" sz="1800"/>
              <a:t>θ</a:t>
            </a:r>
            <a:r>
              <a:rPr b="1" baseline="-25000" i="1" lang="en-GB" sz="1800"/>
              <a:t>0</a:t>
            </a:r>
            <a:r>
              <a:rPr i="1" lang="en-GB" sz="1800"/>
              <a:t> = 12.00 </a:t>
            </a:r>
            <a:endParaRPr sz="1800"/>
          </a:p>
          <a:p>
            <a:pPr indent="-342900" lvl="0" marL="457200" rtl="0" algn="l">
              <a:spcBef>
                <a:spcPts val="0"/>
              </a:spcBef>
              <a:spcAft>
                <a:spcPts val="0"/>
              </a:spcAft>
              <a:buSzPts val="1800"/>
              <a:buChar char="●"/>
            </a:pPr>
            <a:r>
              <a:rPr b="1" i="1" lang="en-GB" sz="1800"/>
              <a:t>θ</a:t>
            </a:r>
            <a:r>
              <a:rPr b="1" baseline="-25000" i="1" lang="en-GB" sz="1800"/>
              <a:t>1</a:t>
            </a:r>
            <a:r>
              <a:rPr i="1" lang="en-GB" sz="1800"/>
              <a:t> = 0.20</a:t>
            </a:r>
            <a:endParaRPr i="1" sz="1800"/>
          </a:p>
          <a:p>
            <a:pPr indent="-342900" lvl="0" marL="457200" rtl="0" algn="l">
              <a:spcBef>
                <a:spcPts val="0"/>
              </a:spcBef>
              <a:spcAft>
                <a:spcPts val="0"/>
              </a:spcAft>
              <a:buSzPts val="1800"/>
              <a:buChar char="●"/>
            </a:pPr>
            <a:r>
              <a:rPr b="1" i="1" lang="en-GB" sz="1800"/>
              <a:t>h(x) = 12.00 + 0.20x</a:t>
            </a:r>
            <a:endParaRPr b="1" i="1" sz="1800"/>
          </a:p>
          <a:p>
            <a:pPr indent="-342900" lvl="0" marL="457200" rtl="0" algn="l">
              <a:spcBef>
                <a:spcPts val="0"/>
              </a:spcBef>
              <a:spcAft>
                <a:spcPts val="0"/>
              </a:spcAft>
              <a:buSzPts val="1800"/>
              <a:buChar char="●"/>
            </a:pPr>
            <a:r>
              <a:rPr b="1" i="1" lang="en-GB"/>
              <a:t>h(60k) = 24</a:t>
            </a:r>
            <a:endParaRPr b="1"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(Supervised)</a:t>
            </a:r>
            <a:endParaRPr/>
          </a:p>
          <a:p>
            <a:pPr indent="0" lvl="0" marL="0" rtl="0" algn="l">
              <a:spcBef>
                <a:spcPts val="0"/>
              </a:spcBef>
              <a:spcAft>
                <a:spcPts val="0"/>
              </a:spcAft>
              <a:buNone/>
            </a:pPr>
            <a:r>
              <a:t/>
            </a:r>
            <a:endParaRPr/>
          </a:p>
        </p:txBody>
      </p:sp>
      <p:sp>
        <p:nvSpPr>
          <p:cNvPr id="194" name="Google Shape;194;p35"/>
          <p:cNvSpPr txBox="1"/>
          <p:nvPr>
            <p:ph idx="1" type="body"/>
          </p:nvPr>
        </p:nvSpPr>
        <p:spPr>
          <a:xfrm>
            <a:off x="311700" y="1152475"/>
            <a:ext cx="2973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i="1" lang="en-GB" sz="1800"/>
              <a:t>Gradient </a:t>
            </a:r>
            <a:r>
              <a:rPr b="1" i="1" lang="en-GB" sz="1800"/>
              <a:t>Descent</a:t>
            </a:r>
            <a:endParaRPr b="1" i="1" sz="1800"/>
          </a:p>
          <a:p>
            <a:pPr indent="-342900" lvl="0" marL="457200" rtl="0" algn="l">
              <a:spcBef>
                <a:spcPts val="0"/>
              </a:spcBef>
              <a:spcAft>
                <a:spcPts val="0"/>
              </a:spcAft>
              <a:buSzPts val="1800"/>
              <a:buChar char="●"/>
            </a:pPr>
            <a:r>
              <a:rPr b="1" i="1" lang="en-GB" sz="1800"/>
              <a:t>θ</a:t>
            </a:r>
            <a:r>
              <a:rPr b="1" baseline="-25000" i="1" lang="en-GB" sz="1800"/>
              <a:t>0</a:t>
            </a:r>
            <a:r>
              <a:rPr i="1" lang="en-GB" sz="1800"/>
              <a:t> = 13.12 </a:t>
            </a:r>
            <a:endParaRPr sz="1800"/>
          </a:p>
          <a:p>
            <a:pPr indent="-342900" lvl="0" marL="457200" rtl="0" algn="l">
              <a:spcBef>
                <a:spcPts val="0"/>
              </a:spcBef>
              <a:spcAft>
                <a:spcPts val="0"/>
              </a:spcAft>
              <a:buSzPts val="1800"/>
              <a:buChar char="●"/>
            </a:pPr>
            <a:r>
              <a:rPr b="1" i="1" lang="en-GB" sz="1800"/>
              <a:t>θ</a:t>
            </a:r>
            <a:r>
              <a:rPr b="1" baseline="-25000" i="1" lang="en-GB" sz="1800"/>
              <a:t>1</a:t>
            </a:r>
            <a:r>
              <a:rPr i="1" lang="en-GB" sz="1800"/>
              <a:t> = 0.61</a:t>
            </a:r>
            <a:endParaRPr i="1" sz="1800"/>
          </a:p>
          <a:p>
            <a:pPr indent="-342900" lvl="0" marL="457200" rtl="0" algn="l">
              <a:spcBef>
                <a:spcPts val="0"/>
              </a:spcBef>
              <a:spcAft>
                <a:spcPts val="0"/>
              </a:spcAft>
              <a:buSzPts val="1800"/>
              <a:buChar char="●"/>
            </a:pPr>
            <a:r>
              <a:rPr b="1" i="1" lang="en-GB" sz="1800"/>
              <a:t>h(x) = 13.12 + 0.61x</a:t>
            </a:r>
            <a:endParaRPr b="1" i="1"/>
          </a:p>
        </p:txBody>
      </p:sp>
      <p:pic>
        <p:nvPicPr>
          <p:cNvPr id="195" name="Google Shape;195;p35"/>
          <p:cNvPicPr preferRelativeResize="0"/>
          <p:nvPr/>
        </p:nvPicPr>
        <p:blipFill>
          <a:blip r:embed="rId3">
            <a:alphaModFix/>
          </a:blip>
          <a:stretch>
            <a:fillRect/>
          </a:stretch>
        </p:blipFill>
        <p:spPr>
          <a:xfrm>
            <a:off x="2879150" y="1131875"/>
            <a:ext cx="5953151" cy="3001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(Supervised)</a:t>
            </a:r>
            <a:endParaRPr/>
          </a:p>
          <a:p>
            <a:pPr indent="0" lvl="0" marL="0" rtl="0" algn="l">
              <a:spcBef>
                <a:spcPts val="0"/>
              </a:spcBef>
              <a:spcAft>
                <a:spcPts val="0"/>
              </a:spcAft>
              <a:buNone/>
            </a:pPr>
            <a:r>
              <a:t/>
            </a:r>
            <a:endParaRPr/>
          </a:p>
        </p:txBody>
      </p:sp>
      <p:sp>
        <p:nvSpPr>
          <p:cNvPr id="201" name="Google Shape;201;p36"/>
          <p:cNvSpPr txBox="1"/>
          <p:nvPr>
            <p:ph idx="1" type="body"/>
          </p:nvPr>
        </p:nvSpPr>
        <p:spPr>
          <a:xfrm>
            <a:off x="311700" y="1152475"/>
            <a:ext cx="2973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i="1" lang="en-GB" sz="1800"/>
              <a:t>Gradient Descent</a:t>
            </a:r>
            <a:endParaRPr b="1" i="1" sz="1800"/>
          </a:p>
          <a:p>
            <a:pPr indent="-342900" lvl="0" marL="457200" rtl="0" algn="l">
              <a:spcBef>
                <a:spcPts val="0"/>
              </a:spcBef>
              <a:spcAft>
                <a:spcPts val="0"/>
              </a:spcAft>
              <a:buSzPts val="1800"/>
              <a:buChar char="●"/>
            </a:pPr>
            <a:r>
              <a:rPr b="1" i="1" lang="en-GB" sz="1800"/>
              <a:t>Converges</a:t>
            </a:r>
            <a:endParaRPr b="1" i="1" sz="1800"/>
          </a:p>
          <a:p>
            <a:pPr indent="-342900" lvl="1" marL="914400" rtl="0" algn="l">
              <a:spcBef>
                <a:spcPts val="0"/>
              </a:spcBef>
              <a:spcAft>
                <a:spcPts val="0"/>
              </a:spcAft>
              <a:buSzPts val="1800"/>
              <a:buChar char="○"/>
            </a:pPr>
            <a:r>
              <a:rPr b="1" i="1" lang="en-GB" sz="1800"/>
              <a:t>1500 iterations </a:t>
            </a:r>
            <a:endParaRPr b="1" i="1" sz="1800"/>
          </a:p>
          <a:p>
            <a:pPr indent="-342900" lvl="0" marL="457200" rtl="0" algn="l">
              <a:spcBef>
                <a:spcPts val="0"/>
              </a:spcBef>
              <a:spcAft>
                <a:spcPts val="0"/>
              </a:spcAft>
              <a:buSzPts val="1800"/>
              <a:buChar char="●"/>
            </a:pPr>
            <a:r>
              <a:rPr b="1" i="1" lang="en-GB" sz="1800"/>
              <a:t>θ</a:t>
            </a:r>
            <a:r>
              <a:rPr b="1" baseline="-25000" i="1" lang="en-GB" sz="1800"/>
              <a:t>0</a:t>
            </a:r>
            <a:r>
              <a:rPr i="1" lang="en-GB" sz="1800"/>
              <a:t> = 15.54 </a:t>
            </a:r>
            <a:endParaRPr sz="1800"/>
          </a:p>
          <a:p>
            <a:pPr indent="-342900" lvl="0" marL="457200" rtl="0" algn="l">
              <a:spcBef>
                <a:spcPts val="0"/>
              </a:spcBef>
              <a:spcAft>
                <a:spcPts val="0"/>
              </a:spcAft>
              <a:buSzPts val="1800"/>
              <a:buChar char="●"/>
            </a:pPr>
            <a:r>
              <a:rPr b="1" i="1" lang="en-GB" sz="1800"/>
              <a:t>θ</a:t>
            </a:r>
            <a:r>
              <a:rPr b="1" baseline="-25000" i="1" lang="en-GB" sz="1800"/>
              <a:t>1</a:t>
            </a:r>
            <a:r>
              <a:rPr i="1" lang="en-GB" sz="1800"/>
              <a:t> = 0.75</a:t>
            </a:r>
            <a:endParaRPr i="1" sz="1800"/>
          </a:p>
          <a:p>
            <a:pPr indent="-342900" lvl="0" marL="457200" rtl="0" algn="l">
              <a:spcBef>
                <a:spcPts val="0"/>
              </a:spcBef>
              <a:spcAft>
                <a:spcPts val="0"/>
              </a:spcAft>
              <a:buSzPts val="1800"/>
              <a:buChar char="●"/>
            </a:pPr>
            <a:r>
              <a:rPr b="1" i="1" lang="en-GB" sz="1800"/>
              <a:t>h(x) = 15.45 + 0.75x</a:t>
            </a:r>
            <a:endParaRPr b="1" i="1"/>
          </a:p>
        </p:txBody>
      </p:sp>
      <p:pic>
        <p:nvPicPr>
          <p:cNvPr id="202" name="Google Shape;202;p36"/>
          <p:cNvPicPr preferRelativeResize="0"/>
          <p:nvPr/>
        </p:nvPicPr>
        <p:blipFill>
          <a:blip r:embed="rId3">
            <a:alphaModFix/>
          </a:blip>
          <a:stretch>
            <a:fillRect/>
          </a:stretch>
        </p:blipFill>
        <p:spPr>
          <a:xfrm>
            <a:off x="2976625" y="1170125"/>
            <a:ext cx="5855674" cy="32658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(Supervised)</a:t>
            </a:r>
            <a:endParaRPr/>
          </a:p>
          <a:p>
            <a:pPr indent="0" lvl="0" marL="0" rtl="0" algn="l">
              <a:spcBef>
                <a:spcPts val="0"/>
              </a:spcBef>
              <a:spcAft>
                <a:spcPts val="0"/>
              </a:spcAft>
              <a:buNone/>
            </a:pPr>
            <a:r>
              <a:t/>
            </a:r>
            <a:endParaRPr/>
          </a:p>
        </p:txBody>
      </p:sp>
      <p:sp>
        <p:nvSpPr>
          <p:cNvPr id="208" name="Google Shape;208;p37"/>
          <p:cNvSpPr txBox="1"/>
          <p:nvPr>
            <p:ph idx="1" type="body"/>
          </p:nvPr>
        </p:nvSpPr>
        <p:spPr>
          <a:xfrm>
            <a:off x="311700" y="1152475"/>
            <a:ext cx="2973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i="1" lang="en-GB" sz="1800"/>
              <a:t>h(60k) = 60</a:t>
            </a:r>
            <a:endParaRPr b="1" i="1"/>
          </a:p>
        </p:txBody>
      </p:sp>
      <p:pic>
        <p:nvPicPr>
          <p:cNvPr id="209" name="Google Shape;209;p37"/>
          <p:cNvPicPr preferRelativeResize="0"/>
          <p:nvPr/>
        </p:nvPicPr>
        <p:blipFill>
          <a:blip r:embed="rId3">
            <a:alphaModFix/>
          </a:blip>
          <a:stretch>
            <a:fillRect/>
          </a:stretch>
        </p:blipFill>
        <p:spPr>
          <a:xfrm>
            <a:off x="2385700" y="1170125"/>
            <a:ext cx="6224900" cy="3501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a:t>
            </a:r>
            <a:r>
              <a:rPr lang="en-GB"/>
              <a:t>(Supervised)</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This example is technically a simple problem of univariate linear regression, which in reality can be solved by deriving a simple normal equation and skipping this “tuning” process altogether. However, consider a predictor that looks like this:</a:t>
            </a:r>
            <a:endParaRPr/>
          </a:p>
          <a:p>
            <a:pPr indent="-330200" lvl="1" marL="914400" rtl="0" algn="l">
              <a:spcBef>
                <a:spcPts val="0"/>
              </a:spcBef>
              <a:spcAft>
                <a:spcPts val="0"/>
              </a:spcAft>
              <a:buSzPts val="1600"/>
              <a:buChar char="○"/>
            </a:pPr>
            <a:r>
              <a:rPr b="1" i="1" lang="en-GB" sz="1600"/>
              <a:t>h(x</a:t>
            </a:r>
            <a:r>
              <a:rPr b="1" baseline="-25000" i="1" lang="en-GB" sz="1600"/>
              <a:t>1</a:t>
            </a:r>
            <a:r>
              <a:rPr b="1" i="1" lang="en-GB" sz="1600"/>
              <a:t>,x</a:t>
            </a:r>
            <a:r>
              <a:rPr b="1" baseline="-25000" i="1" lang="en-GB" sz="1600"/>
              <a:t>2</a:t>
            </a:r>
            <a:r>
              <a:rPr b="1" i="1" lang="en-GB" sz="1600"/>
              <a:t>,x</a:t>
            </a:r>
            <a:r>
              <a:rPr b="1" baseline="-25000" i="1" lang="en-GB" sz="1600"/>
              <a:t>3</a:t>
            </a:r>
            <a:r>
              <a:rPr b="1" i="1" lang="en-GB" sz="1600"/>
              <a:t>,x</a:t>
            </a:r>
            <a:r>
              <a:rPr b="1" baseline="-25000" i="1" lang="en-GB" sz="1600"/>
              <a:t>4</a:t>
            </a:r>
            <a:r>
              <a:rPr b="1" i="1" lang="en-GB" sz="1600"/>
              <a:t>) = </a:t>
            </a:r>
            <a:r>
              <a:rPr b="1" i="1" lang="en-GB" sz="1600"/>
              <a:t>θ</a:t>
            </a:r>
            <a:r>
              <a:rPr b="1" baseline="-25000" i="1" lang="en-GB" sz="1600"/>
              <a:t>0</a:t>
            </a:r>
            <a:r>
              <a:rPr b="1" i="1" lang="en-GB" sz="1600"/>
              <a:t> + θ</a:t>
            </a:r>
            <a:r>
              <a:rPr b="1" baseline="-25000" i="1" lang="en-GB" sz="1600"/>
              <a:t>1</a:t>
            </a:r>
            <a:r>
              <a:rPr b="1" i="1" lang="en-GB" sz="1600"/>
              <a:t>x</a:t>
            </a:r>
            <a:r>
              <a:rPr b="1" baseline="-25000" i="1" lang="en-GB" sz="1600"/>
              <a:t>1</a:t>
            </a:r>
            <a:r>
              <a:rPr b="1" i="1" lang="en-GB" sz="1600"/>
              <a:t> + θ</a:t>
            </a:r>
            <a:r>
              <a:rPr b="1" baseline="-25000" i="1" lang="en-GB" sz="1600"/>
              <a:t>2</a:t>
            </a:r>
            <a:r>
              <a:rPr b="1" i="1" lang="en-GB" sz="1600"/>
              <a:t>x</a:t>
            </a:r>
            <a:r>
              <a:rPr b="1" baseline="-25000" i="1" lang="en-GB" sz="1600"/>
              <a:t>2</a:t>
            </a:r>
            <a:r>
              <a:rPr b="1" baseline="30000" i="1" lang="en-GB" sz="1600"/>
              <a:t>2</a:t>
            </a:r>
            <a:r>
              <a:rPr b="1" i="1" lang="en-GB" sz="1600"/>
              <a:t> + θ</a:t>
            </a:r>
            <a:r>
              <a:rPr b="1" baseline="-25000" i="1" lang="en-GB" sz="1600"/>
              <a:t>3</a:t>
            </a:r>
            <a:r>
              <a:rPr b="1" i="1" lang="en-GB" sz="1600"/>
              <a:t>x</a:t>
            </a:r>
            <a:r>
              <a:rPr b="1" baseline="-25000" i="1" lang="en-GB" sz="1600"/>
              <a:t>3</a:t>
            </a:r>
            <a:r>
              <a:rPr b="1" i="1" lang="en-GB" sz="1600"/>
              <a:t>x</a:t>
            </a:r>
            <a:r>
              <a:rPr b="1" baseline="-25000" i="1" lang="en-GB" sz="1600"/>
              <a:t>4</a:t>
            </a:r>
            <a:r>
              <a:rPr b="1" i="1" lang="en-GB" sz="1600"/>
              <a:t> + θ</a:t>
            </a:r>
            <a:r>
              <a:rPr b="1" baseline="-25000" i="1" lang="en-GB" sz="1600"/>
              <a:t>4 </a:t>
            </a:r>
            <a:r>
              <a:rPr b="1" i="1" lang="en-GB" sz="1600"/>
              <a:t>x</a:t>
            </a:r>
            <a:r>
              <a:rPr b="1" baseline="-25000" i="1" lang="en-GB" sz="1600"/>
              <a:t>1</a:t>
            </a:r>
            <a:r>
              <a:rPr b="1" baseline="30000" i="1" lang="en-GB" sz="1600"/>
              <a:t>3</a:t>
            </a:r>
            <a:r>
              <a:rPr b="1" i="1" lang="en-GB" sz="1600"/>
              <a:t>x</a:t>
            </a:r>
            <a:r>
              <a:rPr b="1" baseline="-25000" i="1" lang="en-GB" sz="1600"/>
              <a:t>2</a:t>
            </a:r>
            <a:r>
              <a:rPr b="1" baseline="30000" i="1" lang="en-GB" sz="1600"/>
              <a:t>2</a:t>
            </a:r>
            <a:r>
              <a:rPr b="1" i="1" lang="en-GB" sz="1600"/>
              <a:t> + θ</a:t>
            </a:r>
            <a:r>
              <a:rPr b="1" baseline="-25000" i="1" lang="en-GB" sz="1600"/>
              <a:t>5</a:t>
            </a:r>
            <a:r>
              <a:rPr b="1" i="1" lang="en-GB" sz="1600"/>
              <a:t>x</a:t>
            </a:r>
            <a:r>
              <a:rPr b="1" baseline="-25000" i="1" lang="en-GB" sz="1600"/>
              <a:t>2</a:t>
            </a:r>
            <a:r>
              <a:rPr b="1" i="1" lang="en-GB" sz="1600"/>
              <a:t>x</a:t>
            </a:r>
            <a:r>
              <a:rPr b="1" baseline="-25000" i="1" lang="en-GB" sz="1600"/>
              <a:t>3</a:t>
            </a:r>
            <a:r>
              <a:rPr b="1" baseline="30000" i="1" lang="en-GB" sz="1600"/>
              <a:t>4</a:t>
            </a:r>
            <a:r>
              <a:rPr b="1" i="1" lang="en-GB" sz="1600"/>
              <a:t>x</a:t>
            </a:r>
            <a:r>
              <a:rPr b="1" baseline="-25000" i="1" lang="en-GB" sz="1600"/>
              <a:t>4</a:t>
            </a:r>
            <a:r>
              <a:rPr b="1" baseline="30000" i="1" lang="en-GB" sz="1600"/>
              <a:t>2</a:t>
            </a:r>
            <a:endParaRPr b="1" i="1" sz="1600"/>
          </a:p>
          <a:p>
            <a:pPr indent="-330200" lvl="0" marL="457200" rtl="0" algn="l">
              <a:spcBef>
                <a:spcPts val="0"/>
              </a:spcBef>
              <a:spcAft>
                <a:spcPts val="0"/>
              </a:spcAft>
              <a:buSzPts val="1600"/>
              <a:buChar char="●"/>
            </a:pPr>
            <a:r>
              <a:rPr lang="en-GB"/>
              <a:t>This function takes input in four dimensions and has a variety of polynomial terms. Deriving a normal equation for this function is a significant challenge.</a:t>
            </a:r>
            <a:endParaRPr/>
          </a:p>
          <a:p>
            <a:pPr indent="-330200" lvl="0" marL="457200" rtl="0" algn="l">
              <a:spcBef>
                <a:spcPts val="0"/>
              </a:spcBef>
              <a:spcAft>
                <a:spcPts val="0"/>
              </a:spcAft>
              <a:buSzPts val="1600"/>
              <a:buChar char="●"/>
            </a:pPr>
            <a:r>
              <a:rPr lang="en-GB"/>
              <a:t>Many modern machine learning problems take thousands or even millions of dimensions of data to build predictions using hundreds of coefficients.</a:t>
            </a:r>
            <a:endParaRPr/>
          </a:p>
          <a:p>
            <a:pPr indent="-330200" lvl="1" marL="914400" rtl="0" algn="l">
              <a:spcBef>
                <a:spcPts val="0"/>
              </a:spcBef>
              <a:spcAft>
                <a:spcPts val="0"/>
              </a:spcAft>
              <a:buSzPts val="1600"/>
              <a:buChar char="○"/>
            </a:pPr>
            <a:r>
              <a:rPr lang="en-GB"/>
              <a:t>Predicting how an organism’s genome will be expressed, or what the climate will be like in fifty years, are examples of such modern complex problems.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Example </a:t>
            </a:r>
            <a:r>
              <a:rPr lang="en-GB"/>
              <a:t>(Supervised)</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Many ML problems take thousands or even millions of dimensions of data to build predictions using hundreds of coefficients. Fortunately, the iterative approach taken by ML systems is much more resilient in the face of such complexity.</a:t>
            </a:r>
            <a:endParaRPr/>
          </a:p>
          <a:p>
            <a:pPr indent="-342900" lvl="0" marL="457200" rtl="0" algn="l">
              <a:spcBef>
                <a:spcPts val="0"/>
              </a:spcBef>
              <a:spcAft>
                <a:spcPts val="0"/>
              </a:spcAft>
              <a:buSzPts val="1800"/>
              <a:buChar char="●"/>
            </a:pPr>
            <a:r>
              <a:rPr lang="en-GB"/>
              <a:t>Instead of using brute force, a machine learning system “feels its way” to the answer. For big problems, this works much better. While this doesn’t mean that ML can solve all arbitrarily complex problems (it can’t), it does make for an incredibly flexible and powerful tool.</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Gradient Descent </a:t>
            </a:r>
            <a:r>
              <a:rPr lang="en-GB"/>
              <a:t>(Supervised)</a:t>
            </a:r>
            <a:endParaRPr/>
          </a:p>
        </p:txBody>
      </p:sp>
      <p:sp>
        <p:nvSpPr>
          <p:cNvPr id="227" name="Google Shape;22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As suggested earlier, machine learning algorithms rely on the gradient descent method to minimize wrongness in order to converge the learning process to the optimal predictor.</a:t>
            </a:r>
            <a:endParaRPr/>
          </a:p>
          <a:p>
            <a:pPr indent="-342900" lvl="0" marL="457200" rtl="0" algn="l">
              <a:spcBef>
                <a:spcPts val="0"/>
              </a:spcBef>
              <a:spcAft>
                <a:spcPts val="0"/>
              </a:spcAft>
              <a:buSzPts val="1800"/>
              <a:buChar char="●"/>
            </a:pPr>
            <a:r>
              <a:rPr lang="en-GB"/>
              <a:t>Let’s take a closer look at how this iterative process works. In the above example, how do we make sure that </a:t>
            </a:r>
            <a:r>
              <a:rPr b="1" i="1" lang="en-GB"/>
              <a:t>θ</a:t>
            </a:r>
            <a:r>
              <a:rPr b="1" baseline="-25000" i="1" lang="en-GB"/>
              <a:t>0</a:t>
            </a:r>
            <a:r>
              <a:rPr baseline="-25000" i="1" lang="en-GB"/>
              <a:t> </a:t>
            </a:r>
            <a:r>
              <a:rPr lang="en-GB"/>
              <a:t>and </a:t>
            </a:r>
            <a:r>
              <a:rPr b="1" i="1" lang="en-GB"/>
              <a:t>θ</a:t>
            </a:r>
            <a:r>
              <a:rPr b="1" baseline="-25000" i="1" lang="en-GB"/>
              <a:t>1</a:t>
            </a:r>
            <a:r>
              <a:rPr lang="en-GB"/>
              <a:t> </a:t>
            </a:r>
            <a:r>
              <a:rPr lang="en-GB"/>
              <a:t>are getting better at each step and not worse ?</a:t>
            </a:r>
            <a:endParaRPr/>
          </a:p>
          <a:p>
            <a:pPr indent="-342900" lvl="0" marL="457200" rtl="0" algn="l">
              <a:spcBef>
                <a:spcPts val="0"/>
              </a:spcBef>
              <a:spcAft>
                <a:spcPts val="0"/>
              </a:spcAft>
              <a:buSzPts val="1800"/>
              <a:buChar char="●"/>
            </a:pPr>
            <a:r>
              <a:rPr lang="en-GB"/>
              <a:t>The answer lies in our “measurement of wrongness”  (</a:t>
            </a:r>
            <a:r>
              <a:rPr b="1" lang="en-GB"/>
              <a:t>error</a:t>
            </a:r>
            <a:r>
              <a:rPr lang="en-GB"/>
              <a:t>) alluded to previously, along with a little calculus.</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Gradient Descent </a:t>
            </a:r>
            <a:r>
              <a:rPr lang="en-GB"/>
              <a:t>(Supervised)</a:t>
            </a:r>
            <a:endParaRPr/>
          </a:p>
        </p:txBody>
      </p:sp>
      <p:sp>
        <p:nvSpPr>
          <p:cNvPr id="233" name="Google Shape;23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wrongness measure is known as the </a:t>
            </a:r>
            <a:r>
              <a:rPr b="1" lang="en-GB"/>
              <a:t>cost function</a:t>
            </a:r>
            <a:r>
              <a:rPr lang="en-GB"/>
              <a:t> (a.k.a., loss function, error), </a:t>
            </a:r>
            <a:r>
              <a:rPr b="1" i="1" lang="en-GB"/>
              <a:t>J(θ)</a:t>
            </a:r>
            <a:endParaRPr b="1" i="1"/>
          </a:p>
          <a:p>
            <a:pPr indent="-317500" lvl="1" marL="914400" rtl="0" algn="l">
              <a:spcBef>
                <a:spcPts val="0"/>
              </a:spcBef>
              <a:spcAft>
                <a:spcPts val="0"/>
              </a:spcAft>
              <a:buSzPts val="1400"/>
              <a:buChar char="○"/>
            </a:pPr>
            <a:r>
              <a:rPr lang="en-GB"/>
              <a:t>The input represents all of the coefficients we are using in our predictor. So in our case, is really the pair </a:t>
            </a:r>
            <a:r>
              <a:rPr b="1" i="1" lang="en-GB"/>
              <a:t>θ</a:t>
            </a:r>
            <a:r>
              <a:rPr b="1" baseline="-25000" i="1" lang="en-GB"/>
              <a:t>0</a:t>
            </a:r>
            <a:r>
              <a:rPr baseline="-25000" i="1" lang="en-GB"/>
              <a:t> </a:t>
            </a:r>
            <a:r>
              <a:rPr lang="en-GB"/>
              <a:t>and </a:t>
            </a:r>
            <a:r>
              <a:rPr b="1" i="1" lang="en-GB"/>
              <a:t>θ</a:t>
            </a:r>
            <a:r>
              <a:rPr b="1" baseline="-25000" i="1" lang="en-GB"/>
              <a:t>1</a:t>
            </a:r>
            <a:r>
              <a:rPr lang="en-GB"/>
              <a:t>.  </a:t>
            </a:r>
            <a:r>
              <a:rPr b="1" i="1" lang="en-GB"/>
              <a:t>J(θ</a:t>
            </a:r>
            <a:r>
              <a:rPr b="1" baseline="-25000" i="1" lang="en-GB"/>
              <a:t>0 </a:t>
            </a:r>
            <a:r>
              <a:rPr b="1" i="1" lang="en-GB"/>
              <a:t>,θ</a:t>
            </a:r>
            <a:r>
              <a:rPr b="1" baseline="-25000" i="1" lang="en-GB"/>
              <a:t>1</a:t>
            </a:r>
            <a:r>
              <a:rPr b="1" i="1" lang="en-GB"/>
              <a:t>) </a:t>
            </a:r>
            <a:r>
              <a:rPr lang="en-GB"/>
              <a:t>gives us a mathematical measurement of how wrong our predictor is when it uses the given values of </a:t>
            </a:r>
            <a:r>
              <a:rPr b="1" i="1" lang="en-GB"/>
              <a:t>θ</a:t>
            </a:r>
            <a:r>
              <a:rPr b="1" baseline="-25000" i="1" lang="en-GB"/>
              <a:t>0</a:t>
            </a:r>
            <a:r>
              <a:rPr baseline="-25000" i="1" lang="en-GB"/>
              <a:t> </a:t>
            </a:r>
            <a:r>
              <a:rPr lang="en-GB"/>
              <a:t>and </a:t>
            </a:r>
            <a:r>
              <a:rPr b="1" i="1" lang="en-GB"/>
              <a:t>θ</a:t>
            </a:r>
            <a:r>
              <a:rPr b="1" baseline="-25000" i="1" lang="en-GB"/>
              <a:t>1</a:t>
            </a:r>
            <a:r>
              <a:rPr lang="en-GB"/>
              <a:t>.</a:t>
            </a:r>
            <a:endParaRPr/>
          </a:p>
          <a:p>
            <a:pPr indent="-342900" lvl="0" marL="457200" rtl="0" algn="l">
              <a:spcBef>
                <a:spcPts val="0"/>
              </a:spcBef>
              <a:spcAft>
                <a:spcPts val="0"/>
              </a:spcAft>
              <a:buSzPts val="1800"/>
              <a:buChar char="●"/>
            </a:pPr>
            <a:r>
              <a:rPr lang="en-GB"/>
              <a:t>The choice of the cost function is another important piece of an ML program. In different contexts, being “wrong” can mean very different things. In our employee satisfaction example, the well-established standard is the linear least square function:</a:t>
            </a:r>
            <a:endParaRPr/>
          </a:p>
          <a:p>
            <a:pPr indent="0" lvl="0" marL="914400" rtl="0" algn="l">
              <a:spcBef>
                <a:spcPts val="1600"/>
              </a:spcBef>
              <a:spcAft>
                <a:spcPts val="0"/>
              </a:spcAft>
              <a:buNone/>
            </a:pPr>
            <a:r>
              <a:t/>
            </a:r>
            <a:endParaRPr b="1" i="1"/>
          </a:p>
          <a:p>
            <a:pPr indent="0" lvl="0" marL="0" rtl="0" algn="l">
              <a:spcBef>
                <a:spcPts val="1600"/>
              </a:spcBef>
              <a:spcAft>
                <a:spcPts val="1600"/>
              </a:spcAft>
              <a:buNone/>
            </a:pPr>
            <a:r>
              <a:t/>
            </a:r>
            <a:endParaRPr/>
          </a:p>
        </p:txBody>
      </p:sp>
      <p:pic>
        <p:nvPicPr>
          <p:cNvPr id="234" name="Google Shape;234;p41"/>
          <p:cNvPicPr preferRelativeResize="0"/>
          <p:nvPr/>
        </p:nvPicPr>
        <p:blipFill>
          <a:blip r:embed="rId3">
            <a:alphaModFix/>
          </a:blip>
          <a:stretch>
            <a:fillRect/>
          </a:stretch>
        </p:blipFill>
        <p:spPr>
          <a:xfrm>
            <a:off x="3081538" y="3665113"/>
            <a:ext cx="3800475" cy="65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 it relevant?</a:t>
            </a:r>
            <a:endParaRPr/>
          </a:p>
        </p:txBody>
      </p:sp>
      <p:pic>
        <p:nvPicPr>
          <p:cNvPr id="69" name="Google Shape;69;p15"/>
          <p:cNvPicPr preferRelativeResize="0"/>
          <p:nvPr/>
        </p:nvPicPr>
        <p:blipFill>
          <a:blip r:embed="rId3">
            <a:alphaModFix/>
          </a:blip>
          <a:stretch>
            <a:fillRect/>
          </a:stretch>
        </p:blipFill>
        <p:spPr>
          <a:xfrm>
            <a:off x="1409000" y="1147625"/>
            <a:ext cx="6325991" cy="3820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Gradient Descent (Supervised)</a:t>
            </a:r>
            <a:endParaRPr/>
          </a:p>
          <a:p>
            <a:pPr indent="0" lvl="0" marL="0" rtl="0" algn="l">
              <a:spcBef>
                <a:spcPts val="0"/>
              </a:spcBef>
              <a:spcAft>
                <a:spcPts val="0"/>
              </a:spcAft>
              <a:buNone/>
            </a:pPr>
            <a:r>
              <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 our employee satisfaction example, the well-established standard is the linear least square function:</a:t>
            </a:r>
            <a:endParaRPr/>
          </a:p>
          <a:p>
            <a:pPr indent="-342900" lvl="0" marL="457200" rtl="0" algn="l">
              <a:spcBef>
                <a:spcPts val="0"/>
              </a:spcBef>
              <a:spcAft>
                <a:spcPts val="0"/>
              </a:spcAft>
              <a:buSzPts val="1800"/>
              <a:buChar char="●"/>
            </a:pPr>
            <a:r>
              <a:rPr lang="en-GB"/>
              <a:t>With least squares, the penalty for a bad guess goes up quadratically with the difference between the guess and the correct answer, so it acts as a very “strict” measurement of wrongness. The cost function computes an average penalty over all of the training examples.</a:t>
            </a:r>
            <a:endParaRPr/>
          </a:p>
          <a:p>
            <a:pPr indent="-342900" lvl="0" marL="457200" rtl="0" algn="l">
              <a:spcBef>
                <a:spcPts val="0"/>
              </a:spcBef>
              <a:spcAft>
                <a:spcPts val="0"/>
              </a:spcAft>
              <a:buSzPts val="1800"/>
              <a:buChar char="●"/>
            </a:pPr>
            <a:r>
              <a:rPr lang="en-GB"/>
              <a:t>So now we see that our goal is to find </a:t>
            </a:r>
            <a:r>
              <a:rPr b="1" i="1" lang="en-GB"/>
              <a:t>θ</a:t>
            </a:r>
            <a:r>
              <a:rPr b="1" baseline="-25000" i="1" lang="en-GB"/>
              <a:t>0</a:t>
            </a:r>
            <a:r>
              <a:rPr baseline="-25000" i="1" lang="en-GB"/>
              <a:t> </a:t>
            </a:r>
            <a:r>
              <a:rPr lang="en-GB"/>
              <a:t>and </a:t>
            </a:r>
            <a:r>
              <a:rPr b="1" i="1" lang="en-GB"/>
              <a:t>θ</a:t>
            </a:r>
            <a:r>
              <a:rPr b="1" baseline="-25000" i="1" lang="en-GB"/>
              <a:t>1</a:t>
            </a:r>
            <a:r>
              <a:rPr lang="en-GB"/>
              <a:t> for our predictor </a:t>
            </a:r>
            <a:r>
              <a:rPr b="1" i="1" lang="en-GB"/>
              <a:t>h(x)</a:t>
            </a:r>
            <a:r>
              <a:rPr lang="en-GB"/>
              <a:t> such that our cost function is as small as possible. We call on the power of calculus to accomplish this.</a:t>
            </a:r>
            <a:endParaRPr/>
          </a:p>
        </p:txBody>
      </p:sp>
      <p:pic>
        <p:nvPicPr>
          <p:cNvPr id="241" name="Google Shape;241;p42"/>
          <p:cNvPicPr preferRelativeResize="0"/>
          <p:nvPr/>
        </p:nvPicPr>
        <p:blipFill>
          <a:blip r:embed="rId3">
            <a:alphaModFix/>
          </a:blip>
          <a:stretch>
            <a:fillRect/>
          </a:stretch>
        </p:blipFill>
        <p:spPr>
          <a:xfrm>
            <a:off x="3711374" y="1513249"/>
            <a:ext cx="2361850" cy="408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Gradient Descent </a:t>
            </a:r>
            <a:r>
              <a:rPr lang="en-GB"/>
              <a:t>(Supervised)</a:t>
            </a:r>
            <a:endParaRPr/>
          </a:p>
        </p:txBody>
      </p:sp>
      <p:sp>
        <p:nvSpPr>
          <p:cNvPr id="247" name="Google Shape;247;p43"/>
          <p:cNvSpPr txBox="1"/>
          <p:nvPr>
            <p:ph idx="1" type="body"/>
          </p:nvPr>
        </p:nvSpPr>
        <p:spPr>
          <a:xfrm>
            <a:off x="311700" y="1152475"/>
            <a:ext cx="4164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 the following plot of a cost function   					for some particular ML problem where we can see the cost associated with different values of </a:t>
            </a:r>
            <a:r>
              <a:rPr b="1" i="1" lang="en-GB"/>
              <a:t>θ</a:t>
            </a:r>
            <a:r>
              <a:rPr b="1" baseline="-25000" i="1" lang="en-GB"/>
              <a:t>0</a:t>
            </a:r>
            <a:r>
              <a:rPr baseline="-25000" i="1" lang="en-GB"/>
              <a:t> </a:t>
            </a:r>
            <a:r>
              <a:rPr lang="en-GB"/>
              <a:t>and </a:t>
            </a:r>
            <a:r>
              <a:rPr b="1" i="1" lang="en-GB"/>
              <a:t>θ</a:t>
            </a:r>
            <a:r>
              <a:rPr b="1" baseline="-25000" i="1" lang="en-GB"/>
              <a:t>1</a:t>
            </a:r>
            <a:r>
              <a:rPr lang="en-GB"/>
              <a:t>.</a:t>
            </a:r>
            <a:endParaRPr/>
          </a:p>
          <a:p>
            <a:pPr indent="0" lvl="0" marL="0" rtl="0" algn="l">
              <a:spcBef>
                <a:spcPts val="1600"/>
              </a:spcBef>
              <a:spcAft>
                <a:spcPts val="1600"/>
              </a:spcAft>
              <a:buNone/>
            </a:pPr>
            <a:r>
              <a:rPr lang="en-GB"/>
              <a:t>The bottom of the bowl represents the lowest cost our predictor can give us based on the given training data. The goal is to “roll down the hill”, and find </a:t>
            </a:r>
            <a:r>
              <a:rPr b="1" i="1" lang="en-GB"/>
              <a:t>θ</a:t>
            </a:r>
            <a:r>
              <a:rPr b="1" baseline="-25000" i="1" lang="en-GB"/>
              <a:t>0</a:t>
            </a:r>
            <a:r>
              <a:rPr baseline="-25000" i="1" lang="en-GB"/>
              <a:t> </a:t>
            </a:r>
            <a:r>
              <a:rPr lang="en-GB"/>
              <a:t>and </a:t>
            </a:r>
            <a:r>
              <a:rPr b="1" i="1" lang="en-GB"/>
              <a:t>θ</a:t>
            </a:r>
            <a:r>
              <a:rPr b="1" baseline="-25000" i="1" lang="en-GB"/>
              <a:t>1</a:t>
            </a:r>
            <a:r>
              <a:rPr lang="en-GB"/>
              <a:t>.</a:t>
            </a:r>
            <a:endParaRPr/>
          </a:p>
        </p:txBody>
      </p:sp>
      <p:pic>
        <p:nvPicPr>
          <p:cNvPr id="248" name="Google Shape;248;p43"/>
          <p:cNvPicPr preferRelativeResize="0"/>
          <p:nvPr/>
        </p:nvPicPr>
        <p:blipFill>
          <a:blip r:embed="rId3">
            <a:alphaModFix/>
          </a:blip>
          <a:stretch>
            <a:fillRect/>
          </a:stretch>
        </p:blipFill>
        <p:spPr>
          <a:xfrm>
            <a:off x="1219588" y="1551425"/>
            <a:ext cx="2348825" cy="406175"/>
          </a:xfrm>
          <a:prstGeom prst="rect">
            <a:avLst/>
          </a:prstGeom>
          <a:noFill/>
          <a:ln>
            <a:noFill/>
          </a:ln>
        </p:spPr>
      </p:pic>
      <p:pic>
        <p:nvPicPr>
          <p:cNvPr id="249" name="Google Shape;249;p43"/>
          <p:cNvPicPr preferRelativeResize="0"/>
          <p:nvPr/>
        </p:nvPicPr>
        <p:blipFill>
          <a:blip r:embed="rId4">
            <a:alphaModFix/>
          </a:blip>
          <a:stretch>
            <a:fillRect/>
          </a:stretch>
        </p:blipFill>
        <p:spPr>
          <a:xfrm>
            <a:off x="4387800" y="1417425"/>
            <a:ext cx="4444500" cy="2308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Gradient Descent </a:t>
            </a:r>
            <a:r>
              <a:rPr lang="en-GB"/>
              <a:t>(Supervised)</a:t>
            </a:r>
            <a:endParaRPr/>
          </a:p>
        </p:txBody>
      </p:sp>
      <p:sp>
        <p:nvSpPr>
          <p:cNvPr id="255" name="Google Shape;255;p4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Calculus is used to implement the gradient descent. The idea is to take the gradient of </a:t>
            </a:r>
            <a:r>
              <a:rPr b="1" i="1" lang="en-GB"/>
              <a:t>J(θ</a:t>
            </a:r>
            <a:r>
              <a:rPr b="1" baseline="-25000" i="1" lang="en-GB"/>
              <a:t>0 </a:t>
            </a:r>
            <a:r>
              <a:rPr b="1" i="1" lang="en-GB"/>
              <a:t>,θ</a:t>
            </a:r>
            <a:r>
              <a:rPr b="1" baseline="-25000" i="1" lang="en-GB"/>
              <a:t>1</a:t>
            </a:r>
            <a:r>
              <a:rPr b="1" i="1" lang="en-GB"/>
              <a:t>)</a:t>
            </a:r>
            <a:r>
              <a:rPr lang="en-GB"/>
              <a:t>, w</a:t>
            </a:r>
            <a:r>
              <a:rPr lang="en-GB"/>
              <a:t>hich is the pair of derivatives of </a:t>
            </a:r>
            <a:r>
              <a:rPr b="1" i="1" lang="en-GB"/>
              <a:t>J(θ</a:t>
            </a:r>
            <a:r>
              <a:rPr b="1" baseline="-25000" i="1" lang="en-GB"/>
              <a:t>0 </a:t>
            </a:r>
            <a:r>
              <a:rPr b="1" i="1" lang="en-GB"/>
              <a:t>,θ</a:t>
            </a:r>
            <a:r>
              <a:rPr b="1" baseline="-25000" i="1" lang="en-GB"/>
              <a:t>1</a:t>
            </a:r>
            <a:r>
              <a:rPr b="1" i="1" lang="en-GB"/>
              <a:t>)</a:t>
            </a:r>
            <a:r>
              <a:rPr lang="en-GB"/>
              <a:t>, one over </a:t>
            </a:r>
            <a:r>
              <a:rPr b="1" i="1" lang="en-GB"/>
              <a:t>θ</a:t>
            </a:r>
            <a:r>
              <a:rPr b="1" baseline="-25000" i="1" lang="en-GB"/>
              <a:t>0</a:t>
            </a:r>
            <a:r>
              <a:rPr baseline="-25000" i="1" lang="en-GB"/>
              <a:t> </a:t>
            </a:r>
            <a:r>
              <a:rPr lang="en-GB"/>
              <a:t>and the other over </a:t>
            </a:r>
            <a:r>
              <a:rPr b="1" i="1" lang="en-GB"/>
              <a:t>θ</a:t>
            </a:r>
            <a:r>
              <a:rPr b="1" baseline="-25000" i="1" lang="en-GB"/>
              <a:t>1</a:t>
            </a:r>
            <a:r>
              <a:rPr lang="en-GB"/>
              <a:t>.</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GB"/>
              <a:t>The gradient descent is the process of alternating between calculating the current gradient, and updating </a:t>
            </a:r>
            <a:r>
              <a:rPr b="1" i="1" lang="en-GB"/>
              <a:t>θ</a:t>
            </a:r>
            <a:r>
              <a:rPr lang="en-GB"/>
              <a:t> from the results.</a:t>
            </a:r>
            <a:endParaRPr/>
          </a:p>
        </p:txBody>
      </p:sp>
      <p:pic>
        <p:nvPicPr>
          <p:cNvPr id="256" name="Google Shape;256;p44"/>
          <p:cNvPicPr preferRelativeResize="0"/>
          <p:nvPr/>
        </p:nvPicPr>
        <p:blipFill>
          <a:blip r:embed="rId3">
            <a:alphaModFix/>
          </a:blip>
          <a:stretch>
            <a:fillRect/>
          </a:stretch>
        </p:blipFill>
        <p:spPr>
          <a:xfrm>
            <a:off x="4304700" y="1237600"/>
            <a:ext cx="4527600" cy="231786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Gradient Descent </a:t>
            </a:r>
            <a:r>
              <a:rPr lang="en-GB"/>
              <a:t>(Supervised)</a:t>
            </a:r>
            <a:endParaRPr/>
          </a:p>
        </p:txBody>
      </p:sp>
      <p:pic>
        <p:nvPicPr>
          <p:cNvPr id="262" name="Google Shape;262;p45"/>
          <p:cNvPicPr preferRelativeResize="0"/>
          <p:nvPr/>
        </p:nvPicPr>
        <p:blipFill>
          <a:blip r:embed="rId3">
            <a:alphaModFix/>
          </a:blip>
          <a:stretch>
            <a:fillRect/>
          </a:stretch>
        </p:blipFill>
        <p:spPr>
          <a:xfrm>
            <a:off x="1264487" y="1125125"/>
            <a:ext cx="6615025" cy="3563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Example </a:t>
            </a:r>
            <a:r>
              <a:rPr lang="en-GB"/>
              <a:t>(Supervised)</a:t>
            </a:r>
            <a:endParaRPr/>
          </a:p>
        </p:txBody>
      </p:sp>
      <p:sp>
        <p:nvSpPr>
          <p:cNvPr id="268" name="Google Shape;268;p46"/>
          <p:cNvSpPr txBox="1"/>
          <p:nvPr>
            <p:ph idx="1" type="body"/>
          </p:nvPr>
        </p:nvSpPr>
        <p:spPr>
          <a:xfrm>
            <a:off x="311700" y="1152475"/>
            <a:ext cx="245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have be given the results of a cookie quality testing study, where the training examples have all been labelled as either “good cookie” (y = 1) in </a:t>
            </a:r>
            <a:r>
              <a:rPr b="1" lang="en-GB"/>
              <a:t>blue</a:t>
            </a:r>
            <a:r>
              <a:rPr lang="en-GB"/>
              <a:t> or “bad cookie” (y = 0) in </a:t>
            </a:r>
            <a:r>
              <a:rPr b="1" lang="en-GB"/>
              <a:t>red</a:t>
            </a:r>
            <a:r>
              <a:rPr lang="en-GB"/>
              <a:t>.</a:t>
            </a:r>
            <a:endParaRPr/>
          </a:p>
        </p:txBody>
      </p:sp>
      <p:pic>
        <p:nvPicPr>
          <p:cNvPr id="269" name="Google Shape;269;p46"/>
          <p:cNvPicPr preferRelativeResize="0"/>
          <p:nvPr/>
        </p:nvPicPr>
        <p:blipFill>
          <a:blip r:embed="rId3">
            <a:alphaModFix/>
          </a:blip>
          <a:stretch>
            <a:fillRect/>
          </a:stretch>
        </p:blipFill>
        <p:spPr>
          <a:xfrm>
            <a:off x="2849611" y="1152473"/>
            <a:ext cx="5982689" cy="34164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Example (Supervised)</a:t>
            </a:r>
            <a:endParaRPr/>
          </a:p>
          <a:p>
            <a:pPr indent="0" lvl="0" marL="0" rtl="0" algn="l">
              <a:spcBef>
                <a:spcPts val="0"/>
              </a:spcBef>
              <a:spcAft>
                <a:spcPts val="0"/>
              </a:spcAft>
              <a:buNone/>
            </a:pPr>
            <a:r>
              <a:t/>
            </a:r>
            <a:endParaRPr/>
          </a:p>
        </p:txBody>
      </p:sp>
      <p:sp>
        <p:nvSpPr>
          <p:cNvPr id="275" name="Google Shape;27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In classification, a regression predictor is not very useful. What we usually want is a predictor that makes a guess somewhere between </a:t>
            </a:r>
            <a:r>
              <a:rPr b="1" lang="en-GB" sz="1600"/>
              <a:t>0</a:t>
            </a:r>
            <a:r>
              <a:rPr lang="en-GB" sz="1600"/>
              <a:t> and </a:t>
            </a:r>
            <a:r>
              <a:rPr b="1" lang="en-GB" sz="1600"/>
              <a:t>1</a:t>
            </a:r>
            <a:r>
              <a:rPr lang="en-GB" sz="1600"/>
              <a:t>.</a:t>
            </a:r>
            <a:endParaRPr sz="1600"/>
          </a:p>
          <a:p>
            <a:pPr indent="-330200" lvl="0" marL="457200" rtl="0" algn="l">
              <a:spcBef>
                <a:spcPts val="0"/>
              </a:spcBef>
              <a:spcAft>
                <a:spcPts val="0"/>
              </a:spcAft>
              <a:buSzPts val="1600"/>
              <a:buChar char="●"/>
            </a:pPr>
            <a:r>
              <a:rPr lang="en-GB" sz="1600"/>
              <a:t>In a cookie quality classifier, a prediction of </a:t>
            </a:r>
            <a:r>
              <a:rPr b="1" lang="en-GB" sz="1600"/>
              <a:t>1</a:t>
            </a:r>
            <a:r>
              <a:rPr lang="en-GB" sz="1600"/>
              <a:t> would represent a very confident guess that the cookie is perfect and utterly mouthwatering.</a:t>
            </a:r>
            <a:endParaRPr sz="1600"/>
          </a:p>
          <a:p>
            <a:pPr indent="-330200" lvl="0" marL="457200" rtl="0" algn="l">
              <a:spcBef>
                <a:spcPts val="0"/>
              </a:spcBef>
              <a:spcAft>
                <a:spcPts val="0"/>
              </a:spcAft>
              <a:buSzPts val="1600"/>
              <a:buChar char="●"/>
            </a:pPr>
            <a:r>
              <a:rPr lang="en-GB" sz="1600"/>
              <a:t>A prediction of </a:t>
            </a:r>
            <a:r>
              <a:rPr b="1" lang="en-GB" sz="1600"/>
              <a:t>0</a:t>
            </a:r>
            <a:r>
              <a:rPr lang="en-GB" sz="1600"/>
              <a:t> represents high confidence that the cookie is an embarrassment to the cookie industry.</a:t>
            </a:r>
            <a:endParaRPr sz="1600"/>
          </a:p>
          <a:p>
            <a:pPr indent="-330200" lvl="0" marL="457200" rtl="0" algn="l">
              <a:spcBef>
                <a:spcPts val="0"/>
              </a:spcBef>
              <a:spcAft>
                <a:spcPts val="0"/>
              </a:spcAft>
              <a:buSzPts val="1600"/>
              <a:buChar char="●"/>
            </a:pPr>
            <a:r>
              <a:rPr lang="en-GB" sz="1600"/>
              <a:t>Values falling within this range represent less confidence, so we might design our system such that prediction of 0.6 means “Man, that’s a tough call, but I’m gonna go with yes, you can sell that cookie,” while a value exactly in the middle, at 0.5, might represent complete uncertainty. This isn’t always how confidence is distributed in a classifier but it’s a very common design and works for purposes of our illustration.</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Example (Supervised)</a:t>
            </a:r>
            <a:endParaRPr/>
          </a:p>
          <a:p>
            <a:pPr indent="0" lvl="0" marL="0" rtl="0" algn="l">
              <a:spcBef>
                <a:spcPts val="0"/>
              </a:spcBef>
              <a:spcAft>
                <a:spcPts val="0"/>
              </a:spcAft>
              <a:buNone/>
            </a:pPr>
            <a:r>
              <a:t/>
            </a:r>
            <a:endParaRPr/>
          </a:p>
        </p:txBody>
      </p:sp>
      <p:sp>
        <p:nvSpPr>
          <p:cNvPr id="281" name="Google Shape;281;p4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It turns out there’s a nice function that captures this behavior well. It’s called the sigmoid function, </a:t>
            </a:r>
            <a:r>
              <a:rPr b="1" i="1" lang="en-GB" sz="1600"/>
              <a:t>g(z)</a:t>
            </a:r>
            <a:r>
              <a:rPr lang="en-GB" sz="1600"/>
              <a:t>, and it looks something like this: </a:t>
            </a:r>
            <a:endParaRPr sz="1600"/>
          </a:p>
          <a:p>
            <a:pPr indent="-330200" lvl="1" marL="914400" rtl="0" algn="l">
              <a:spcBef>
                <a:spcPts val="0"/>
              </a:spcBef>
              <a:spcAft>
                <a:spcPts val="0"/>
              </a:spcAft>
              <a:buSzPts val="1600"/>
              <a:buChar char="○"/>
            </a:pPr>
            <a:r>
              <a:rPr b="1" i="1" lang="en-GB" sz="1600"/>
              <a:t>h(x) = g(z)</a:t>
            </a:r>
            <a:endParaRPr b="1" i="1" sz="1600"/>
          </a:p>
          <a:p>
            <a:pPr indent="-330200" lvl="0" marL="457200" rtl="0" algn="l">
              <a:spcBef>
                <a:spcPts val="0"/>
              </a:spcBef>
              <a:spcAft>
                <a:spcPts val="0"/>
              </a:spcAft>
              <a:buSzPts val="1600"/>
              <a:buChar char="●"/>
            </a:pPr>
            <a:r>
              <a:rPr b="1" i="1" lang="en-GB" sz="1600"/>
              <a:t>z</a:t>
            </a:r>
            <a:r>
              <a:rPr lang="en-GB" sz="1600"/>
              <a:t> is some representation of our inputs and coefficients, such as: </a:t>
            </a:r>
            <a:r>
              <a:rPr b="1" i="1" lang="en-GB" sz="1600"/>
              <a:t>z</a:t>
            </a:r>
            <a:r>
              <a:rPr b="1" i="1" lang="en-GB" sz="1600"/>
              <a:t> = θ</a:t>
            </a:r>
            <a:r>
              <a:rPr b="1" baseline="-25000" i="1" lang="en-GB" sz="1600"/>
              <a:t>0</a:t>
            </a:r>
            <a:r>
              <a:rPr b="1" i="1" lang="en-GB" sz="1600"/>
              <a:t> + θ</a:t>
            </a:r>
            <a:r>
              <a:rPr b="1" baseline="-25000" i="1" lang="en-GB" sz="1600"/>
              <a:t>1</a:t>
            </a:r>
            <a:r>
              <a:rPr b="1" i="1" lang="en-GB" sz="1600"/>
              <a:t>x</a:t>
            </a:r>
            <a:r>
              <a:rPr lang="en-GB" sz="1600"/>
              <a:t> </a:t>
            </a:r>
            <a:r>
              <a:rPr lang="en-GB" sz="1600"/>
              <a:t>so that our predictor becomes: </a:t>
            </a:r>
            <a:endParaRPr sz="1600"/>
          </a:p>
          <a:p>
            <a:pPr indent="-330200" lvl="1" marL="914400" rtl="0" algn="l">
              <a:spcBef>
                <a:spcPts val="0"/>
              </a:spcBef>
              <a:spcAft>
                <a:spcPts val="0"/>
              </a:spcAft>
              <a:buSzPts val="1600"/>
              <a:buChar char="○"/>
            </a:pPr>
            <a:r>
              <a:rPr b="1" i="1" lang="en-GB" sz="1600"/>
              <a:t>h(x) = g(θ</a:t>
            </a:r>
            <a:r>
              <a:rPr b="1" baseline="-25000" i="1" lang="en-GB" sz="1600"/>
              <a:t>0</a:t>
            </a:r>
            <a:r>
              <a:rPr b="1" i="1" lang="en-GB" sz="1600"/>
              <a:t> + θ</a:t>
            </a:r>
            <a:r>
              <a:rPr b="1" baseline="-25000" i="1" lang="en-GB" sz="1600"/>
              <a:t>1</a:t>
            </a:r>
            <a:r>
              <a:rPr b="1" i="1" lang="en-GB" sz="1600"/>
              <a:t>x)</a:t>
            </a:r>
            <a:endParaRPr sz="1600"/>
          </a:p>
          <a:p>
            <a:pPr indent="-330200" lvl="0" marL="457200" rtl="0" algn="l">
              <a:spcBef>
                <a:spcPts val="0"/>
              </a:spcBef>
              <a:spcAft>
                <a:spcPts val="0"/>
              </a:spcAft>
              <a:buSzPts val="1600"/>
              <a:buChar char="●"/>
            </a:pPr>
            <a:r>
              <a:rPr lang="en-GB" sz="1600"/>
              <a:t>Notice that the sigmoid function transforms our output into the range between </a:t>
            </a:r>
            <a:r>
              <a:rPr b="1" lang="en-GB" sz="1600"/>
              <a:t>0</a:t>
            </a:r>
            <a:r>
              <a:rPr lang="en-GB" sz="1600"/>
              <a:t> and </a:t>
            </a:r>
            <a:r>
              <a:rPr b="1" lang="en-GB" sz="1600"/>
              <a:t>1</a:t>
            </a:r>
            <a:r>
              <a:rPr lang="en-GB" sz="1600"/>
              <a:t>.</a:t>
            </a:r>
            <a:endParaRPr sz="1600"/>
          </a:p>
        </p:txBody>
      </p:sp>
      <p:pic>
        <p:nvPicPr>
          <p:cNvPr id="282" name="Google Shape;282;p48"/>
          <p:cNvPicPr preferRelativeResize="0"/>
          <p:nvPr/>
        </p:nvPicPr>
        <p:blipFill>
          <a:blip r:embed="rId3">
            <a:alphaModFix/>
          </a:blip>
          <a:stretch>
            <a:fillRect/>
          </a:stretch>
        </p:blipFill>
        <p:spPr>
          <a:xfrm>
            <a:off x="4572000" y="1215100"/>
            <a:ext cx="4260300" cy="22930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Example </a:t>
            </a:r>
            <a:r>
              <a:rPr lang="en-GB"/>
              <a:t>(Supervised)</a:t>
            </a:r>
            <a:endParaRPr/>
          </a:p>
        </p:txBody>
      </p:sp>
      <p:sp>
        <p:nvSpPr>
          <p:cNvPr id="288" name="Google Shape;28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The logic behind the design of the cost function is also different in classification.  When designing the classification cost function, the following question is asked:</a:t>
            </a:r>
            <a:endParaRPr sz="1400"/>
          </a:p>
          <a:p>
            <a:pPr indent="-304800" lvl="1" marL="914400" rtl="0" algn="l">
              <a:spcBef>
                <a:spcPts val="0"/>
              </a:spcBef>
              <a:spcAft>
                <a:spcPts val="0"/>
              </a:spcAft>
              <a:buSzPts val="1200"/>
              <a:buChar char="○"/>
            </a:pPr>
            <a:r>
              <a:rPr lang="en-GB" sz="1200"/>
              <a:t>“what does it mean for a guess to be wrong?”</a:t>
            </a:r>
            <a:endParaRPr sz="1200"/>
          </a:p>
          <a:p>
            <a:pPr indent="-317500" lvl="0" marL="457200" rtl="0" algn="l">
              <a:spcBef>
                <a:spcPts val="0"/>
              </a:spcBef>
              <a:spcAft>
                <a:spcPts val="0"/>
              </a:spcAft>
              <a:buSzPts val="1400"/>
              <a:buChar char="●"/>
            </a:pPr>
            <a:r>
              <a:rPr lang="en-GB" sz="1400"/>
              <a:t>The answer is found in a very good rule of thumb: if the correct guess was </a:t>
            </a:r>
            <a:r>
              <a:rPr b="1" lang="en-GB" sz="1400"/>
              <a:t>0</a:t>
            </a:r>
            <a:r>
              <a:rPr lang="en-GB" sz="1400"/>
              <a:t> and we guessed </a:t>
            </a:r>
            <a:r>
              <a:rPr b="1" lang="en-GB" sz="1400"/>
              <a:t>1</a:t>
            </a:r>
            <a:r>
              <a:rPr lang="en-GB" sz="1400"/>
              <a:t>, then we were completely and utterly wrong, and vice-versa.  And since we can’t be more wrong than absolutely wrong, the penalty in this case is enormous.</a:t>
            </a:r>
            <a:endParaRPr sz="1400"/>
          </a:p>
          <a:p>
            <a:pPr indent="-317500" lvl="0" marL="457200" rtl="0" algn="l">
              <a:spcBef>
                <a:spcPts val="0"/>
              </a:spcBef>
              <a:spcAft>
                <a:spcPts val="0"/>
              </a:spcAft>
              <a:buSzPts val="1400"/>
              <a:buChar char="●"/>
            </a:pPr>
            <a:r>
              <a:rPr lang="en-GB" sz="1400"/>
              <a:t>Alternatively if the correct guess was </a:t>
            </a:r>
            <a:r>
              <a:rPr b="1" lang="en-GB" sz="1400"/>
              <a:t>0</a:t>
            </a:r>
            <a:r>
              <a:rPr lang="en-GB" sz="1400"/>
              <a:t> and we guessed </a:t>
            </a:r>
            <a:r>
              <a:rPr b="1" lang="en-GB" sz="1400"/>
              <a:t>0</a:t>
            </a:r>
            <a:r>
              <a:rPr lang="en-GB" sz="1400"/>
              <a:t>, our cost function should not add any cost for each time this happens. If the guess was right, but we weren’t completely confident (e.g. y = </a:t>
            </a:r>
            <a:r>
              <a:rPr b="1" lang="en-GB" sz="1400"/>
              <a:t>1</a:t>
            </a:r>
            <a:r>
              <a:rPr lang="en-GB" sz="1400"/>
              <a:t>, but h(x) = </a:t>
            </a:r>
            <a:r>
              <a:rPr b="1" lang="en-GB" sz="1400"/>
              <a:t>0.8</a:t>
            </a:r>
            <a:r>
              <a:rPr lang="en-GB" sz="1400"/>
              <a:t>), this should come with a small cost.</a:t>
            </a:r>
            <a:endParaRPr sz="1400"/>
          </a:p>
          <a:p>
            <a:pPr indent="-317500" lvl="0" marL="457200" rtl="0" algn="l">
              <a:spcBef>
                <a:spcPts val="0"/>
              </a:spcBef>
              <a:spcAft>
                <a:spcPts val="0"/>
              </a:spcAft>
              <a:buSzPts val="1400"/>
              <a:buChar char="●"/>
            </a:pPr>
            <a:r>
              <a:rPr lang="en-GB" sz="1400"/>
              <a:t>If our guess was wrong but we weren’t completely confident (e.g. y = </a:t>
            </a:r>
            <a:r>
              <a:rPr b="1" lang="en-GB" sz="1400"/>
              <a:t>1</a:t>
            </a:r>
            <a:r>
              <a:rPr lang="en-GB" sz="1400"/>
              <a:t> but h(x) = </a:t>
            </a:r>
            <a:r>
              <a:rPr b="1" lang="en-GB" sz="1400"/>
              <a:t>0.3</a:t>
            </a:r>
            <a:r>
              <a:rPr lang="en-GB" sz="1400"/>
              <a:t>), this should come with some significant cost, but not as much as if we were completely wrong.</a:t>
            </a:r>
            <a:endParaRPr sz="1400"/>
          </a:p>
          <a:p>
            <a:pPr indent="-317500" lvl="0" marL="457200" rtl="0" algn="l">
              <a:spcBef>
                <a:spcPts val="0"/>
              </a:spcBef>
              <a:spcAft>
                <a:spcPts val="0"/>
              </a:spcAft>
              <a:buSzPts val="1400"/>
              <a:buChar char="●"/>
            </a:pPr>
            <a:r>
              <a:rPr lang="en-GB" sz="1400"/>
              <a:t>This behaviour above is captured by the </a:t>
            </a:r>
            <a:r>
              <a:rPr b="1" lang="en-GB" sz="1400"/>
              <a:t>log function</a:t>
            </a:r>
            <a:r>
              <a:rPr lang="en-GB" sz="1400"/>
              <a:t>, such that:</a:t>
            </a:r>
            <a:endParaRPr sz="1400"/>
          </a:p>
        </p:txBody>
      </p:sp>
      <p:pic>
        <p:nvPicPr>
          <p:cNvPr id="289" name="Google Shape;289;p49"/>
          <p:cNvPicPr preferRelativeResize="0"/>
          <p:nvPr/>
        </p:nvPicPr>
        <p:blipFill>
          <a:blip r:embed="rId3">
            <a:alphaModFix/>
          </a:blip>
          <a:stretch>
            <a:fillRect/>
          </a:stretch>
        </p:blipFill>
        <p:spPr>
          <a:xfrm>
            <a:off x="5869461" y="3932450"/>
            <a:ext cx="2760389" cy="572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Example </a:t>
            </a:r>
            <a:r>
              <a:rPr lang="en-GB"/>
              <a:t>(Supervised)</a:t>
            </a:r>
            <a:endParaRPr/>
          </a:p>
        </p:txBody>
      </p:sp>
      <p:sp>
        <p:nvSpPr>
          <p:cNvPr id="295" name="Google Shape;29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Again, the cost function </a:t>
            </a:r>
            <a:r>
              <a:rPr b="1" i="1" lang="en-GB"/>
              <a:t>J(θ)</a:t>
            </a:r>
            <a:r>
              <a:rPr lang="en-GB"/>
              <a:t> gives us the average cost over all of our training examples.</a:t>
            </a:r>
            <a:endParaRPr/>
          </a:p>
          <a:p>
            <a:pPr indent="-342900" lvl="0" marL="457200" rtl="0" algn="l">
              <a:spcBef>
                <a:spcPts val="0"/>
              </a:spcBef>
              <a:spcAft>
                <a:spcPts val="0"/>
              </a:spcAft>
              <a:buSzPts val="1800"/>
              <a:buChar char="●"/>
            </a:pPr>
            <a:r>
              <a:rPr lang="en-GB"/>
              <a:t>Note that tough the predictor </a:t>
            </a:r>
            <a:r>
              <a:rPr b="1" i="1" lang="en-GB"/>
              <a:t>h(x)</a:t>
            </a:r>
            <a:r>
              <a:rPr lang="en-GB"/>
              <a:t> and the cost function differ between regression and classification, the gradient descent still works fine.</a:t>
            </a:r>
            <a:endParaRPr/>
          </a:p>
          <a:p>
            <a:pPr indent="-342900" lvl="0" marL="457200" rtl="0" algn="l">
              <a:spcBef>
                <a:spcPts val="0"/>
              </a:spcBef>
              <a:spcAft>
                <a:spcPts val="0"/>
              </a:spcAft>
              <a:buSzPts val="1800"/>
              <a:buChar char="●"/>
            </a:pPr>
            <a:r>
              <a:rPr lang="en-GB"/>
              <a:t>A classification predictor can be visualized by drawing the </a:t>
            </a:r>
            <a:r>
              <a:rPr b="1" lang="en-GB"/>
              <a:t>boundary line</a:t>
            </a:r>
            <a:r>
              <a:rPr lang="en-GB"/>
              <a:t>; i.e., the barrier where the prediction changes from a “yes” (a prediction greater than 0.5) to a “no” (a prediction less than 0.5).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 Example </a:t>
            </a:r>
            <a:r>
              <a:rPr lang="en-GB"/>
              <a:t>(Supervised)</a:t>
            </a:r>
            <a:endParaRPr/>
          </a:p>
        </p:txBody>
      </p:sp>
      <p:sp>
        <p:nvSpPr>
          <p:cNvPr id="301" name="Google Shape;301;p51"/>
          <p:cNvSpPr txBox="1"/>
          <p:nvPr>
            <p:ph idx="1" type="body"/>
          </p:nvPr>
        </p:nvSpPr>
        <p:spPr>
          <a:xfrm>
            <a:off x="311700" y="1152475"/>
            <a:ext cx="8115900" cy="4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well-designed cookie data system can </a:t>
            </a:r>
            <a:r>
              <a:rPr lang="en-GB"/>
              <a:t>generate a </a:t>
            </a:r>
            <a:r>
              <a:rPr lang="en-GB"/>
              <a:t>classification boundary that looks as follows:</a:t>
            </a:r>
            <a:endParaRPr/>
          </a:p>
          <a:p>
            <a:pPr indent="0" lvl="0" marL="0" rtl="0" algn="l">
              <a:spcBef>
                <a:spcPts val="1600"/>
              </a:spcBef>
              <a:spcAft>
                <a:spcPts val="1600"/>
              </a:spcAft>
              <a:buNone/>
            </a:pPr>
            <a:r>
              <a:t/>
            </a:r>
            <a:endParaRPr/>
          </a:p>
        </p:txBody>
      </p:sp>
      <p:pic>
        <p:nvPicPr>
          <p:cNvPr id="302" name="Google Shape;302;p51"/>
          <p:cNvPicPr preferRelativeResize="0"/>
          <p:nvPr/>
        </p:nvPicPr>
        <p:blipFill>
          <a:blip r:embed="rId3">
            <a:alphaModFix/>
          </a:blip>
          <a:stretch>
            <a:fillRect/>
          </a:stretch>
        </p:blipFill>
        <p:spPr>
          <a:xfrm>
            <a:off x="2108063" y="1556276"/>
            <a:ext cx="4523176" cy="309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Machine Learning?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Is an approach to digital transformation that adds new capability for computers to make computing processes more efficient, cost-effective, and reliable.</a:t>
            </a:r>
            <a:endParaRPr/>
          </a:p>
          <a:p>
            <a:pPr indent="-342900" lvl="0" marL="457200" rtl="0" algn="l">
              <a:spcBef>
                <a:spcPts val="0"/>
              </a:spcBef>
              <a:spcAft>
                <a:spcPts val="0"/>
              </a:spcAft>
              <a:buSzPts val="1800"/>
              <a:buChar char="●"/>
            </a:pPr>
            <a:r>
              <a:rPr lang="en-GB"/>
              <a:t>It is a business-critical technology that makes decision-making a more data-driven affair.</a:t>
            </a:r>
            <a:endParaRPr/>
          </a:p>
          <a:p>
            <a:pPr indent="-342900" lvl="0" marL="457200" rtl="0" algn="l">
              <a:spcBef>
                <a:spcPts val="0"/>
              </a:spcBef>
              <a:spcAft>
                <a:spcPts val="0"/>
              </a:spcAft>
              <a:buSzPts val="1800"/>
              <a:buChar char="●"/>
            </a:pPr>
            <a:r>
              <a:rPr lang="en-GB"/>
              <a:t>It grew out of work in Artificial Intelligence (AI) but means a lot of things. </a:t>
            </a:r>
            <a:endParaRPr/>
          </a:p>
          <a:p>
            <a:pPr indent="-317500" lvl="1" marL="914400" rtl="0" algn="l">
              <a:spcBef>
                <a:spcPts val="0"/>
              </a:spcBef>
              <a:spcAft>
                <a:spcPts val="0"/>
              </a:spcAft>
              <a:buSzPts val="1400"/>
              <a:buChar char="○"/>
            </a:pPr>
            <a:r>
              <a:rPr lang="en-GB"/>
              <a:t>Its field is vast and is expanding rapidly by being continually partitioned and sub-partitioned into different specialties and </a:t>
            </a:r>
            <a:r>
              <a:rPr lang="en-GB"/>
              <a:t>subspecialties</a:t>
            </a:r>
            <a:r>
              <a:rPr lang="en-GB"/>
              <a:t> of machine learning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Unsupervised ML Algorithms</a:t>
            </a:r>
            <a:endParaRPr/>
          </a:p>
        </p:txBody>
      </p:sp>
      <p:sp>
        <p:nvSpPr>
          <p:cNvPr id="308" name="Google Shape;30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Unsupervised machine learning is typically tasked with finding relationships within data.</a:t>
            </a:r>
            <a:endParaRPr/>
          </a:p>
          <a:p>
            <a:pPr indent="-317500" lvl="1" marL="914400" rtl="0" algn="l">
              <a:spcBef>
                <a:spcPts val="0"/>
              </a:spcBef>
              <a:spcAft>
                <a:spcPts val="0"/>
              </a:spcAft>
              <a:buSzPts val="1400"/>
              <a:buChar char="○"/>
            </a:pPr>
            <a:r>
              <a:rPr lang="en-GB"/>
              <a:t>There are no training examples used in the unsupervised machine learning process: the system is given a data set and tasked with finding patterns and correlations therein. </a:t>
            </a:r>
            <a:endParaRPr/>
          </a:p>
          <a:p>
            <a:pPr indent="-317500" lvl="2" marL="1371600" rtl="0" algn="l">
              <a:spcBef>
                <a:spcPts val="0"/>
              </a:spcBef>
              <a:spcAft>
                <a:spcPts val="0"/>
              </a:spcAft>
              <a:buSzPts val="1400"/>
              <a:buChar char="■"/>
            </a:pPr>
            <a:r>
              <a:rPr lang="en-GB"/>
              <a:t>A good example is identifying close-knit groups of friends in social network data.</a:t>
            </a:r>
            <a:endParaRPr/>
          </a:p>
          <a:p>
            <a:pPr indent="-317500" lvl="1" marL="914400" rtl="0" algn="l">
              <a:spcBef>
                <a:spcPts val="0"/>
              </a:spcBef>
              <a:spcAft>
                <a:spcPts val="0"/>
              </a:spcAft>
              <a:buSzPts val="1400"/>
              <a:buChar char="○"/>
            </a:pPr>
            <a:r>
              <a:rPr lang="en-GB"/>
              <a:t>Some of the unsupervised machine learning algorithms include</a:t>
            </a:r>
            <a:endParaRPr/>
          </a:p>
          <a:p>
            <a:pPr indent="-317500" lvl="2" marL="1371600" rtl="0" algn="l">
              <a:spcBef>
                <a:spcPts val="0"/>
              </a:spcBef>
              <a:spcAft>
                <a:spcPts val="0"/>
              </a:spcAft>
              <a:buSzPts val="1400"/>
              <a:buChar char="■"/>
            </a:pPr>
            <a:r>
              <a:rPr lang="en-GB"/>
              <a:t>clustering algorithms such as K-means and </a:t>
            </a:r>
            <a:endParaRPr/>
          </a:p>
          <a:p>
            <a:pPr indent="-317500" lvl="2" marL="1371600" rtl="0" algn="l">
              <a:spcBef>
                <a:spcPts val="0"/>
              </a:spcBef>
              <a:spcAft>
                <a:spcPts val="0"/>
              </a:spcAft>
              <a:buSzPts val="1400"/>
              <a:buChar char="■"/>
            </a:pPr>
            <a:r>
              <a:rPr lang="en-GB"/>
              <a:t>dimensionality reduction algorithms such as </a:t>
            </a:r>
            <a:r>
              <a:rPr lang="en-GB"/>
              <a:t>principal</a:t>
            </a:r>
            <a:r>
              <a:rPr lang="en-GB"/>
              <a:t> component analysis.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Common ML Algorithms</a:t>
            </a:r>
            <a:endParaRPr/>
          </a:p>
        </p:txBody>
      </p:sp>
      <p:sp>
        <p:nvSpPr>
          <p:cNvPr id="314" name="Google Shape;314;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Linear Regression</a:t>
            </a:r>
            <a:endParaRPr/>
          </a:p>
          <a:p>
            <a:pPr indent="-317500" lvl="0" marL="457200" rtl="0" algn="l">
              <a:spcBef>
                <a:spcPts val="0"/>
              </a:spcBef>
              <a:spcAft>
                <a:spcPts val="0"/>
              </a:spcAft>
              <a:buSzPts val="1400"/>
              <a:buChar char="●"/>
            </a:pPr>
            <a:r>
              <a:rPr lang="en-GB"/>
              <a:t>Logistic regression</a:t>
            </a:r>
            <a:endParaRPr/>
          </a:p>
          <a:p>
            <a:pPr indent="-317500" lvl="0" marL="457200" rtl="0" algn="l">
              <a:spcBef>
                <a:spcPts val="0"/>
              </a:spcBef>
              <a:spcAft>
                <a:spcPts val="0"/>
              </a:spcAft>
              <a:buSzPts val="1400"/>
              <a:buChar char="●"/>
            </a:pPr>
            <a:r>
              <a:rPr lang="en-GB"/>
              <a:t>Neural network</a:t>
            </a:r>
            <a:endParaRPr/>
          </a:p>
          <a:p>
            <a:pPr indent="-317500" lvl="0" marL="457200" rtl="0" algn="l">
              <a:spcBef>
                <a:spcPts val="0"/>
              </a:spcBef>
              <a:spcAft>
                <a:spcPts val="0"/>
              </a:spcAft>
              <a:buSzPts val="1400"/>
              <a:buChar char="●"/>
            </a:pPr>
            <a:r>
              <a:rPr lang="en-GB"/>
              <a:t>Support </a:t>
            </a:r>
            <a:r>
              <a:rPr lang="en-GB"/>
              <a:t>v</a:t>
            </a:r>
            <a:r>
              <a:rPr lang="en-GB"/>
              <a:t>ector </a:t>
            </a:r>
            <a:r>
              <a:rPr lang="en-GB"/>
              <a:t>m</a:t>
            </a:r>
            <a:r>
              <a:rPr lang="en-GB"/>
              <a:t>achine</a:t>
            </a:r>
            <a:endParaRPr/>
          </a:p>
          <a:p>
            <a:pPr indent="-317500" lvl="0" marL="457200" rtl="0" algn="l">
              <a:spcBef>
                <a:spcPts val="0"/>
              </a:spcBef>
              <a:spcAft>
                <a:spcPts val="0"/>
              </a:spcAft>
              <a:buSzPts val="1400"/>
              <a:buChar char="●"/>
            </a:pPr>
            <a:r>
              <a:rPr lang="en-GB"/>
              <a:t>k-means Clustering</a:t>
            </a:r>
            <a:endParaRPr/>
          </a:p>
        </p:txBody>
      </p:sp>
      <p:sp>
        <p:nvSpPr>
          <p:cNvPr id="315" name="Google Shape;315;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Hidden </a:t>
            </a:r>
            <a:r>
              <a:rPr lang="en-GB"/>
              <a:t>Markov Models</a:t>
            </a:r>
            <a:endParaRPr/>
          </a:p>
          <a:p>
            <a:pPr indent="-317500" lvl="0" marL="457200" rtl="0" algn="l">
              <a:spcBef>
                <a:spcPts val="0"/>
              </a:spcBef>
              <a:spcAft>
                <a:spcPts val="0"/>
              </a:spcAft>
              <a:buSzPts val="1400"/>
              <a:buChar char="●"/>
            </a:pPr>
            <a:r>
              <a:rPr lang="en-GB"/>
              <a:t>Decision tree</a:t>
            </a:r>
            <a:endParaRPr/>
          </a:p>
          <a:p>
            <a:pPr indent="-317500" lvl="0" marL="457200" rtl="0" algn="l">
              <a:spcBef>
                <a:spcPts val="0"/>
              </a:spcBef>
              <a:spcAft>
                <a:spcPts val="0"/>
              </a:spcAft>
              <a:buSzPts val="1400"/>
              <a:buChar char="●"/>
            </a:pPr>
            <a:r>
              <a:rPr lang="en-GB"/>
              <a:t>Random forest</a:t>
            </a:r>
            <a:endParaRPr/>
          </a:p>
          <a:p>
            <a:pPr indent="-317500" lvl="0" marL="457200" rtl="0" algn="l">
              <a:spcBef>
                <a:spcPts val="0"/>
              </a:spcBef>
              <a:spcAft>
                <a:spcPts val="0"/>
              </a:spcAft>
              <a:buSzPts val="1400"/>
              <a:buChar char="●"/>
            </a:pPr>
            <a:r>
              <a:rPr lang="en-GB"/>
              <a:t>Naive Bayes</a:t>
            </a:r>
            <a:endParaRPr/>
          </a:p>
          <a:p>
            <a:pPr indent="-317500" lvl="0" marL="457200" rtl="0" algn="l">
              <a:spcBef>
                <a:spcPts val="0"/>
              </a:spcBef>
              <a:spcAft>
                <a:spcPts val="0"/>
              </a:spcAft>
              <a:buSzPts val="1400"/>
              <a:buChar char="●"/>
            </a:pPr>
            <a:r>
              <a:rPr lang="en-GB"/>
              <a:t>k-Nearest Neighbor</a:t>
            </a:r>
            <a:endParaRPr/>
          </a:p>
          <a:p>
            <a:pPr indent="-317500" lvl="0" marL="457200" rtl="0" algn="l">
              <a:spcBef>
                <a:spcPts val="0"/>
              </a:spcBef>
              <a:spcAft>
                <a:spcPts val="0"/>
              </a:spcAft>
              <a:buSzPts val="1400"/>
              <a:buChar char="●"/>
            </a:pPr>
            <a:r>
              <a:rPr lang="en-GB"/>
              <a:t>Adaboost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of Machine Learning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Database Mining: large datasets from growth of automation/web.</a:t>
            </a:r>
            <a:endParaRPr/>
          </a:p>
          <a:p>
            <a:pPr indent="-317500" lvl="1" marL="914400" rtl="0" algn="l">
              <a:spcBef>
                <a:spcPts val="0"/>
              </a:spcBef>
              <a:spcAft>
                <a:spcPts val="0"/>
              </a:spcAft>
              <a:buSzPts val="1400"/>
              <a:buChar char="○"/>
            </a:pPr>
            <a:r>
              <a:rPr lang="en-GB"/>
              <a:t>E.g., Web click data, medical records, biology, engineering </a:t>
            </a:r>
            <a:endParaRPr/>
          </a:p>
          <a:p>
            <a:pPr indent="-342900" lvl="0" marL="457200" rtl="0" algn="l">
              <a:spcBef>
                <a:spcPts val="0"/>
              </a:spcBef>
              <a:spcAft>
                <a:spcPts val="0"/>
              </a:spcAft>
              <a:buSzPts val="1800"/>
              <a:buChar char="●"/>
            </a:pPr>
            <a:r>
              <a:rPr lang="en-GB"/>
              <a:t>Application that can’t program by hand.</a:t>
            </a:r>
            <a:endParaRPr/>
          </a:p>
          <a:p>
            <a:pPr indent="-317500" lvl="1" marL="914400" rtl="0" algn="l">
              <a:spcBef>
                <a:spcPts val="0"/>
              </a:spcBef>
              <a:spcAft>
                <a:spcPts val="0"/>
              </a:spcAft>
              <a:buSzPts val="1400"/>
              <a:buChar char="○"/>
            </a:pPr>
            <a:r>
              <a:rPr lang="en-GB"/>
              <a:t>E.g., Autonomous helicopter, handwriting recognition, most of Natural Language Processing (NLP), Computer Vision.</a:t>
            </a:r>
            <a:endParaRPr/>
          </a:p>
          <a:p>
            <a:pPr indent="-342900" lvl="0" marL="457200" rtl="0" algn="l">
              <a:spcBef>
                <a:spcPts val="0"/>
              </a:spcBef>
              <a:spcAft>
                <a:spcPts val="0"/>
              </a:spcAft>
              <a:buSzPts val="1800"/>
              <a:buChar char="●"/>
            </a:pPr>
            <a:r>
              <a:rPr lang="en-GB"/>
              <a:t>Self-customizing programs</a:t>
            </a:r>
            <a:endParaRPr/>
          </a:p>
          <a:p>
            <a:pPr indent="-317500" lvl="1" marL="914400" rtl="0" algn="l">
              <a:spcBef>
                <a:spcPts val="0"/>
              </a:spcBef>
              <a:spcAft>
                <a:spcPts val="0"/>
              </a:spcAft>
              <a:buSzPts val="1400"/>
              <a:buChar char="○"/>
            </a:pPr>
            <a:r>
              <a:rPr lang="en-GB"/>
              <a:t>E.g., Amazon, Netflix product recommendations</a:t>
            </a:r>
            <a:endParaRPr/>
          </a:p>
          <a:p>
            <a:pPr indent="-342900" lvl="0" marL="457200" rtl="0" algn="l">
              <a:spcBef>
                <a:spcPts val="0"/>
              </a:spcBef>
              <a:spcAft>
                <a:spcPts val="0"/>
              </a:spcAft>
              <a:buSzPts val="1800"/>
              <a:buChar char="●"/>
            </a:pPr>
            <a:r>
              <a:rPr lang="en-GB"/>
              <a:t>Understanding human learning (brain, real AI).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 Applications 1</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Customer services firms track customer happiness. </a:t>
            </a:r>
            <a:endParaRPr/>
          </a:p>
          <a:p>
            <a:pPr indent="-317500" lvl="1" marL="914400" rtl="0" algn="l">
              <a:spcBef>
                <a:spcPts val="0"/>
              </a:spcBef>
              <a:spcAft>
                <a:spcPts val="0"/>
              </a:spcAft>
              <a:buSzPts val="1400"/>
              <a:buChar char="○"/>
            </a:pPr>
            <a:r>
              <a:rPr lang="en-GB"/>
              <a:t>By analyzing user activity, smart machines can spot a potential account closure before it occurs.  They can also track spending patterns and customer behavior to offer tailored financial advice.</a:t>
            </a:r>
            <a:endParaRPr/>
          </a:p>
          <a:p>
            <a:pPr indent="-342900" lvl="0" marL="457200" rtl="0" algn="l">
              <a:spcBef>
                <a:spcPts val="0"/>
              </a:spcBef>
              <a:spcAft>
                <a:spcPts val="0"/>
              </a:spcAft>
              <a:buSzPts val="1800"/>
              <a:buChar char="●"/>
            </a:pPr>
            <a:r>
              <a:rPr lang="en-GB"/>
              <a:t>Reacting </a:t>
            </a:r>
            <a:r>
              <a:rPr lang="en-GB"/>
              <a:t>to market trends. </a:t>
            </a:r>
            <a:endParaRPr/>
          </a:p>
          <a:p>
            <a:pPr indent="-317500" lvl="1" marL="914400" rtl="0" algn="l">
              <a:spcBef>
                <a:spcPts val="0"/>
              </a:spcBef>
              <a:spcAft>
                <a:spcPts val="0"/>
              </a:spcAft>
              <a:buSzPts val="1400"/>
              <a:buChar char="○"/>
            </a:pPr>
            <a:r>
              <a:rPr lang="en-GB"/>
              <a:t>Another application of machine learning is market analysis. Smart machines can be trained to track trading volatility or manage wealth and assets on behalf of an investor. These algorithms can identify trends more efficiently than humans and react in real-time (reducing the impact of major financial events such as Brexit).</a:t>
            </a:r>
            <a:endParaRPr/>
          </a:p>
          <a:p>
            <a:pPr indent="-342900" lvl="0" marL="457200" rtl="0" algn="l">
              <a:spcBef>
                <a:spcPts val="0"/>
              </a:spcBef>
              <a:spcAft>
                <a:spcPts val="0"/>
              </a:spcAft>
              <a:buSzPts val="1800"/>
              <a:buChar char="●"/>
            </a:pPr>
            <a:r>
              <a:rPr lang="en-GB"/>
              <a:t>Calculating risk. </a:t>
            </a:r>
            <a:endParaRPr/>
          </a:p>
          <a:p>
            <a:pPr indent="-317500" lvl="1" marL="914400" rtl="0" algn="l">
              <a:spcBef>
                <a:spcPts val="0"/>
              </a:spcBef>
              <a:spcAft>
                <a:spcPts val="0"/>
              </a:spcAft>
              <a:buSzPts val="1400"/>
              <a:buChar char="○"/>
            </a:pPr>
            <a:r>
              <a:rPr lang="en-GB"/>
              <a:t>Smart machines can analyze a large number of disparate datasets (credit scores, spending patterns, financial data etc.) to accurately assess risk in both insurance underwriting and loan assessments, tailoring them to a specific customer profile.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 </a:t>
            </a:r>
            <a:r>
              <a:rPr lang="en-GB"/>
              <a:t>Applications 2</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Remaining </a:t>
            </a:r>
            <a:r>
              <a:rPr lang="en-GB"/>
              <a:t>competitive. </a:t>
            </a:r>
            <a:endParaRPr/>
          </a:p>
          <a:p>
            <a:pPr indent="-317500" lvl="1" marL="914400" rtl="0" algn="l">
              <a:spcBef>
                <a:spcPts val="0"/>
              </a:spcBef>
              <a:spcAft>
                <a:spcPts val="0"/>
              </a:spcAft>
              <a:buSzPts val="1400"/>
              <a:buChar char="○"/>
            </a:pPr>
            <a:r>
              <a:rPr lang="en-GB"/>
              <a:t>This example of machine learning is perhaps the most relatable to management level execs, giving firms a clinical edge in a fierce industry, by helping them remain innovative. With the right machine learning algorithms, companies can act quickly on business intelligence, increasing productivity and opening up new streams of revenue.</a:t>
            </a:r>
            <a:endParaRPr/>
          </a:p>
          <a:p>
            <a:pPr indent="-342900" lvl="0" marL="457200" rtl="0" algn="l">
              <a:spcBef>
                <a:spcPts val="0"/>
              </a:spcBef>
              <a:spcAft>
                <a:spcPts val="0"/>
              </a:spcAft>
              <a:buSzPts val="1800"/>
              <a:buChar char="●"/>
            </a:pPr>
            <a:r>
              <a:rPr lang="en-GB"/>
              <a:t>Personalized health monitoring. </a:t>
            </a:r>
            <a:endParaRPr/>
          </a:p>
          <a:p>
            <a:pPr indent="-317500" lvl="1" marL="914400" rtl="0" algn="l">
              <a:spcBef>
                <a:spcPts val="0"/>
              </a:spcBef>
              <a:spcAft>
                <a:spcPts val="0"/>
              </a:spcAft>
              <a:buSzPts val="1400"/>
              <a:buChar char="○"/>
            </a:pPr>
            <a:r>
              <a:rPr lang="en-GB"/>
              <a:t>Smart watches and other wearable devices (IoT) have made health telemetry a reality. But machine learning is taking things one step further, allowing doctors and relatives to monitor the health of elderly family members. The more personal data these algorithms are fed, the better they understand a user’s profile, enabling healthcare professionals to spot potential anomalies earlier on.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 Applications 3</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Online recommendations. </a:t>
            </a:r>
            <a:endParaRPr/>
          </a:p>
          <a:p>
            <a:pPr indent="-317500" lvl="1" marL="914400" rtl="0" algn="l">
              <a:spcBef>
                <a:spcPts val="0"/>
              </a:spcBef>
              <a:spcAft>
                <a:spcPts val="0"/>
              </a:spcAft>
              <a:buSzPts val="1400"/>
              <a:buChar char="○"/>
            </a:pPr>
            <a:r>
              <a:rPr lang="en-GB"/>
              <a:t>Machine learning allows retailers to offer you personalized recommendations based on your previous purchases or activity.</a:t>
            </a:r>
            <a:endParaRPr/>
          </a:p>
          <a:p>
            <a:pPr indent="-342900" lvl="0" marL="457200" rtl="0" algn="l">
              <a:spcBef>
                <a:spcPts val="0"/>
              </a:spcBef>
              <a:spcAft>
                <a:spcPts val="0"/>
              </a:spcAft>
              <a:buSzPts val="1800"/>
              <a:buChar char="●"/>
            </a:pPr>
            <a:r>
              <a:rPr lang="en-GB"/>
              <a:t>Better customer service and delivery systems. </a:t>
            </a:r>
            <a:endParaRPr/>
          </a:p>
          <a:p>
            <a:pPr indent="-317500" lvl="1" marL="914400" rtl="0" algn="l">
              <a:spcBef>
                <a:spcPts val="0"/>
              </a:spcBef>
              <a:spcAft>
                <a:spcPts val="0"/>
              </a:spcAft>
              <a:buSzPts val="1400"/>
              <a:buChar char="○"/>
            </a:pPr>
            <a:r>
              <a:rPr lang="en-GB"/>
              <a:t>In large companies where response time is limited by staff resources, machine learning can help ease some of the burden. Smart machines can decipher the intent and meaning behind emails and delivery notes to prioritise tasks and ensure sustained satisfaction.</a:t>
            </a:r>
            <a:endParaRPr/>
          </a:p>
          <a:p>
            <a:pPr indent="-342900" lvl="0" marL="457200" rtl="0" algn="l">
              <a:spcBef>
                <a:spcPts val="0"/>
              </a:spcBef>
              <a:spcAft>
                <a:spcPts val="0"/>
              </a:spcAft>
              <a:buSzPts val="1800"/>
              <a:buChar char="●"/>
            </a:pPr>
            <a:r>
              <a:rPr lang="en-GB"/>
              <a:t>Tracking price changes. </a:t>
            </a:r>
            <a:endParaRPr/>
          </a:p>
          <a:p>
            <a:pPr indent="-317500" lvl="1" marL="914400" rtl="0" algn="l">
              <a:spcBef>
                <a:spcPts val="0"/>
              </a:spcBef>
              <a:spcAft>
                <a:spcPts val="0"/>
              </a:spcAft>
              <a:buSzPts val="1400"/>
              <a:buChar char="○"/>
            </a:pPr>
            <a:r>
              <a:rPr lang="en-GB"/>
              <a:t>The price of retail items tends to fluctuate over a certain period of time. Machine learning is helping ecommerce companies track patterns in these fluctuations and set their prices according to demand.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 Defined</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1959: Arthur Samuel stated: </a:t>
            </a:r>
            <a:endParaRPr/>
          </a:p>
          <a:p>
            <a:pPr indent="-317500" lvl="1" marL="914400" rtl="0" algn="l">
              <a:spcBef>
                <a:spcPts val="0"/>
              </a:spcBef>
              <a:spcAft>
                <a:spcPts val="0"/>
              </a:spcAft>
              <a:buSzPts val="1400"/>
              <a:buChar char="○"/>
            </a:pPr>
            <a:r>
              <a:rPr lang="en-GB"/>
              <a:t>“</a:t>
            </a:r>
            <a:r>
              <a:rPr b="1" lang="en-GB">
                <a:solidFill>
                  <a:srgbClr val="FF0000"/>
                </a:solidFill>
              </a:rPr>
              <a:t>Machine Learning is the field of study that gives computers the ability to learn without being explicitly programmed.</a:t>
            </a:r>
            <a:r>
              <a:rPr lang="en-GB"/>
              <a:t>”</a:t>
            </a:r>
            <a:endParaRPr/>
          </a:p>
          <a:p>
            <a:pPr indent="-342900" lvl="0" marL="457200" rtl="0" algn="l">
              <a:spcBef>
                <a:spcPts val="0"/>
              </a:spcBef>
              <a:spcAft>
                <a:spcPts val="0"/>
              </a:spcAft>
              <a:buSzPts val="1800"/>
              <a:buChar char="●"/>
            </a:pPr>
            <a:r>
              <a:rPr lang="en-GB"/>
              <a:t>1997: Tom Mitchell stated: </a:t>
            </a:r>
            <a:endParaRPr/>
          </a:p>
          <a:p>
            <a:pPr indent="-317500" lvl="1" marL="914400" rtl="0" algn="l">
              <a:spcBef>
                <a:spcPts val="0"/>
              </a:spcBef>
              <a:spcAft>
                <a:spcPts val="0"/>
              </a:spcAft>
              <a:buSzPts val="1400"/>
              <a:buChar char="○"/>
            </a:pPr>
            <a:r>
              <a:rPr lang="en-GB"/>
              <a:t>“</a:t>
            </a:r>
            <a:r>
              <a:rPr b="1" lang="en-GB">
                <a:solidFill>
                  <a:srgbClr val="FF0000"/>
                </a:solidFill>
              </a:rPr>
              <a:t>A computer program is said to learn from experience E with respect to some task T and some performance measure P, if its performance on T, as measured by P, improves with experience E.</a:t>
            </a:r>
            <a:r>
              <a:rPr lang="en-GB"/>
              <a:t>”</a:t>
            </a:r>
            <a:endParaRPr/>
          </a:p>
          <a:p>
            <a:pPr indent="-342900" lvl="0" marL="457200" rtl="0" algn="l">
              <a:spcBef>
                <a:spcPts val="0"/>
              </a:spcBef>
              <a:spcAft>
                <a:spcPts val="0"/>
              </a:spcAft>
              <a:buSzPts val="1800"/>
              <a:buChar char="●"/>
            </a:pPr>
            <a:r>
              <a:rPr lang="en-GB"/>
              <a:t>So if you want your program to predict, for example, traffic patterns at a busy intersection (</a:t>
            </a:r>
            <a:r>
              <a:rPr b="1" lang="en-GB">
                <a:solidFill>
                  <a:srgbClr val="000000"/>
                </a:solidFill>
              </a:rPr>
              <a:t>task T</a:t>
            </a:r>
            <a:r>
              <a:rPr lang="en-GB"/>
              <a:t>), you can run it through a machine learning algorithm with data about past traffic patterns (</a:t>
            </a:r>
            <a:r>
              <a:rPr b="1" lang="en-GB">
                <a:solidFill>
                  <a:srgbClr val="000000"/>
                </a:solidFill>
              </a:rPr>
              <a:t>experience E</a:t>
            </a:r>
            <a:r>
              <a:rPr lang="en-GB"/>
              <a:t>) and, if it has successfully “learned”, it will then do better at predicting future traffic patterns (</a:t>
            </a:r>
            <a:r>
              <a:rPr b="1" lang="en-GB">
                <a:solidFill>
                  <a:srgbClr val="000000"/>
                </a:solidFill>
              </a:rPr>
              <a:t>performance measure P</a:t>
            </a:r>
            <a:r>
              <a:rPr lang="en-GB"/>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