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>
      <p:cViewPr varScale="1">
        <p:scale>
          <a:sx n="230" d="100"/>
          <a:sy n="230" d="100"/>
        </p:scale>
        <p:origin x="6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285" y="114129"/>
            <a:ext cx="510722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5851" y="2351073"/>
            <a:ext cx="4794097" cy="499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510722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730" y="1468466"/>
            <a:ext cx="5552338" cy="1557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05945" y="2972018"/>
            <a:ext cx="165735" cy="156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hyperlink" Target="http://www.asimovinstitute.org/neural-network-zoo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4" Type="http://schemas.openxmlformats.org/officeDocument/2006/relationships/hyperlink" Target="https://becominghuman.ai/back-propagation-is-very-simple-who-made-it-complicated-97b794c97e5c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44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5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keras.io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hyperlink" Target="https://keras.io/#getting-started-30-seconds-to-kera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ctivations/" TargetMode="External"/><Relationship Id="rId4" Type="http://schemas.openxmlformats.org/officeDocument/2006/relationships/hyperlink" Target="https://keras.io/layers/advanced-activati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hyperlink" Target="https://keras.io/optimizers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hyperlink" Target="https://keras.io/losses/#available-loss-function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keras.io/losses/#available-loss-function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keras.io/losses/#available-loss-functions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1358" y="361759"/>
            <a:ext cx="268643" cy="359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908069"/>
            <a:ext cx="19659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65" dirty="0">
                <a:solidFill>
                  <a:srgbClr val="22373A"/>
                </a:solidFill>
                <a:latin typeface="Trebuchet MS"/>
                <a:cs typeface="Trebuchet MS"/>
              </a:rPr>
              <a:t>Machine</a:t>
            </a:r>
            <a:r>
              <a:rPr sz="2050" b="1" spc="-1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2050" b="1" spc="-6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381401"/>
            <a:ext cx="15005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50" dirty="0" smtClean="0">
                <a:solidFill>
                  <a:srgbClr val="22373A"/>
                </a:solidFill>
                <a:latin typeface="Trebuchet MS"/>
                <a:cs typeface="Trebuchet MS"/>
              </a:rPr>
              <a:t>Neural Networks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62756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0" y="0"/>
                </a:moveTo>
                <a:lnTo>
                  <a:pt x="504007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189008"/>
            <a:ext cx="9474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75" dirty="0">
                <a:solidFill>
                  <a:srgbClr val="22373A"/>
                </a:solidFill>
                <a:latin typeface="Trebuchet MS"/>
                <a:cs typeface="Trebuchet MS"/>
              </a:rPr>
              <a:t>Wouter</a:t>
            </a:r>
            <a:r>
              <a:rPr sz="1100" b="1" spc="-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Trebuchet MS"/>
                <a:cs typeface="Trebuchet MS"/>
              </a:rPr>
              <a:t>Gevaert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1</a:t>
            </a:fld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1637030" cy="5745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Biologi</a:t>
            </a:r>
            <a:r>
              <a:rPr lang="en-US"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cal</a:t>
            </a:r>
            <a:r>
              <a:rPr sz="1700" b="1" spc="-145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EF6C00"/>
                </a:solidFill>
                <a:latin typeface="Trebuchet MS"/>
                <a:cs typeface="Trebuchet MS"/>
              </a:rPr>
              <a:t>model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lang="en-US" sz="1100" b="1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See with the tongue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001" y="779320"/>
            <a:ext cx="1620067" cy="226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7779" y="779284"/>
            <a:ext cx="2088030" cy="1463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163703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Biologi</a:t>
            </a:r>
            <a:r>
              <a:rPr lang="en-US"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cal</a:t>
            </a:r>
            <a:r>
              <a:rPr sz="1700" b="1" spc="-145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EF6C00"/>
                </a:solidFill>
                <a:latin typeface="Trebuchet MS"/>
                <a:cs typeface="Trebuchet MS"/>
              </a:rPr>
              <a:t>model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07985"/>
            <a:ext cx="38138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45" dirty="0">
                <a:solidFill>
                  <a:srgbClr val="35444F"/>
                </a:solidFill>
              </a:rPr>
              <a:t>Human body scaled to allocated volume of brain</a:t>
            </a:r>
            <a:endParaRPr sz="1100" dirty="0"/>
          </a:p>
        </p:txBody>
      </p:sp>
      <p:sp>
        <p:nvSpPr>
          <p:cNvPr id="4" name="object 4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9993" y="770567"/>
            <a:ext cx="1799993" cy="2385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1637030" cy="5745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Biologi</a:t>
            </a:r>
            <a:r>
              <a:rPr lang="en-US"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cal</a:t>
            </a:r>
            <a:r>
              <a:rPr sz="1700" b="1" spc="-145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EF6C00"/>
                </a:solidFill>
                <a:latin typeface="Trebuchet MS"/>
                <a:cs typeface="Trebuchet MS"/>
              </a:rPr>
              <a:t>model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lang="en-US" sz="1100" b="1" spc="-40" dirty="0" smtClean="0">
                <a:solidFill>
                  <a:srgbClr val="35444F"/>
                </a:solidFill>
                <a:latin typeface="Trebuchet MS"/>
                <a:cs typeface="Trebuchet MS"/>
              </a:rPr>
              <a:t>The human brain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004" y="842547"/>
            <a:ext cx="2340043" cy="2261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1637030" cy="5745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Biologi</a:t>
            </a:r>
            <a:r>
              <a:rPr lang="en-US"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cal</a:t>
            </a:r>
            <a:r>
              <a:rPr sz="1700" b="1" spc="-145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EF6C00"/>
                </a:solidFill>
                <a:latin typeface="Trebuchet MS"/>
                <a:cs typeface="Trebuchet MS"/>
              </a:rPr>
              <a:t>model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lang="en-US" sz="1100" b="1" spc="-60" dirty="0" smtClean="0">
                <a:solidFill>
                  <a:srgbClr val="35444F"/>
                </a:solidFill>
                <a:latin typeface="Trebuchet MS"/>
                <a:cs typeface="Trebuchet MS"/>
              </a:rPr>
              <a:t>The biological neuron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01" y="842581"/>
            <a:ext cx="4320048" cy="221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1637030" cy="5745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Biologi</a:t>
            </a:r>
            <a:r>
              <a:rPr lang="en-US"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cal</a:t>
            </a:r>
            <a:r>
              <a:rPr sz="1700" b="1" spc="-145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EF6C00"/>
                </a:solidFill>
                <a:latin typeface="Trebuchet MS"/>
                <a:cs typeface="Trebuchet MS"/>
              </a:rPr>
              <a:t>model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lang="en-US" sz="1100" b="1" spc="-60" dirty="0" smtClean="0">
                <a:solidFill>
                  <a:srgbClr val="35444F"/>
                </a:solidFill>
                <a:latin typeface="Trebuchet MS"/>
                <a:cs typeface="Trebuchet MS"/>
              </a:rPr>
              <a:t>The biological neuron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996" y="851325"/>
            <a:ext cx="1619960" cy="2111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788" y="851276"/>
            <a:ext cx="1979947" cy="2086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5481"/>
            <a:ext cx="23971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55" dirty="0" smtClean="0">
                <a:solidFill>
                  <a:srgbClr val="22373A"/>
                </a:solidFill>
                <a:latin typeface="Trebuchet MS"/>
                <a:cs typeface="Trebuchet MS"/>
              </a:rPr>
              <a:t>The artificial neural network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010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3010815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b="1" spc="-75" dirty="0" smtClean="0">
                <a:solidFill>
                  <a:srgbClr val="EF6C00"/>
                </a:solidFill>
                <a:latin typeface="Trebuchet MS"/>
                <a:cs typeface="Trebuchet MS"/>
              </a:rPr>
              <a:t>The artificial neural network </a:t>
            </a:r>
            <a:r>
              <a:rPr sz="1100" b="1" spc="-75" dirty="0" smtClean="0">
                <a:solidFill>
                  <a:srgbClr val="35444F"/>
                </a:solidFill>
                <a:latin typeface="Trebuchet MS"/>
                <a:cs typeface="Trebuchet MS"/>
              </a:rPr>
              <a:t>Perceptron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69938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01" y="804956"/>
            <a:ext cx="4320235" cy="2052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934615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b="1" spc="-75" dirty="0" smtClean="0">
                <a:solidFill>
                  <a:srgbClr val="EF6C00"/>
                </a:solidFill>
                <a:latin typeface="Trebuchet MS"/>
                <a:cs typeface="Trebuchet MS"/>
              </a:rPr>
              <a:t>The artificial neural network </a:t>
            </a:r>
            <a:r>
              <a:rPr sz="1100" b="1" spc="-75" dirty="0" smtClean="0">
                <a:solidFill>
                  <a:srgbClr val="35444F"/>
                </a:solidFill>
                <a:latin typeface="Trebuchet MS"/>
                <a:cs typeface="Trebuchet MS"/>
              </a:rPr>
              <a:t>Perceptron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69938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678" y="852810"/>
            <a:ext cx="3872411" cy="2164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43217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95" dirty="0"/>
              <a:t>Characteristics of a neural network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731850" y="906950"/>
            <a:ext cx="1293495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45415" algn="l"/>
              </a:tabLst>
            </a:pPr>
            <a:r>
              <a:rPr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Netw</a:t>
            </a:r>
            <a:r>
              <a:rPr lang="en-US"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rk</a:t>
            </a:r>
            <a:r>
              <a:rPr sz="1000" spc="-140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80" dirty="0" smtClean="0">
                <a:solidFill>
                  <a:srgbClr val="22373A"/>
                </a:solidFill>
                <a:latin typeface="Verdana"/>
                <a:cs typeface="Verdana"/>
              </a:rPr>
              <a:t>architectur</a:t>
            </a:r>
            <a:r>
              <a:rPr lang="en-US" sz="1000" spc="-80" dirty="0" smtClean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144780" indent="-132080">
              <a:lnSpc>
                <a:spcPct val="100000"/>
              </a:lnSpc>
              <a:buFont typeface="Arial"/>
              <a:buChar char="•"/>
              <a:tabLst>
                <a:tab pos="145415" algn="l"/>
              </a:tabLst>
            </a:pPr>
            <a:r>
              <a:rPr lang="en-US" sz="1000" spc="-80" dirty="0" smtClean="0">
                <a:solidFill>
                  <a:srgbClr val="22373A"/>
                </a:solidFill>
                <a:latin typeface="Verdana"/>
                <a:cs typeface="Verdana"/>
              </a:rPr>
              <a:t>Learning algorithm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144780" indent="-132080">
              <a:lnSpc>
                <a:spcPct val="100000"/>
              </a:lnSpc>
              <a:buFont typeface="Arial"/>
              <a:buChar char="•"/>
              <a:tabLst>
                <a:tab pos="145415" algn="l"/>
              </a:tabLst>
            </a:pPr>
            <a:r>
              <a:rPr lang="en-US" sz="1000" spc="-70" dirty="0" smtClean="0">
                <a:solidFill>
                  <a:srgbClr val="22373A"/>
                </a:solidFill>
                <a:latin typeface="Verdana"/>
                <a:cs typeface="Verdana"/>
              </a:rPr>
              <a:t>Activation functions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7700" y="708025"/>
            <a:ext cx="1539889" cy="1647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1985010" cy="586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95" dirty="0" smtClean="0">
                <a:solidFill>
                  <a:srgbClr val="EF6C00"/>
                </a:solidFill>
                <a:latin typeface="Trebuchet MS"/>
                <a:cs typeface="Trebuchet MS"/>
              </a:rPr>
              <a:t>Netw</a:t>
            </a:r>
            <a:r>
              <a:rPr lang="en-US" sz="1700" b="1" spc="-95" dirty="0" smtClean="0">
                <a:solidFill>
                  <a:srgbClr val="EF6C00"/>
                </a:solidFill>
                <a:latin typeface="Trebuchet MS"/>
                <a:cs typeface="Trebuchet MS"/>
              </a:rPr>
              <a:t>o</a:t>
            </a:r>
            <a:r>
              <a:rPr sz="1700" b="1" spc="-95" dirty="0" smtClean="0">
                <a:solidFill>
                  <a:srgbClr val="EF6C00"/>
                </a:solidFill>
                <a:latin typeface="Trebuchet MS"/>
                <a:cs typeface="Trebuchet MS"/>
              </a:rPr>
              <a:t>rk</a:t>
            </a:r>
            <a:r>
              <a:rPr sz="1700" b="1" spc="-9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95" dirty="0" smtClean="0">
                <a:solidFill>
                  <a:srgbClr val="EF6C00"/>
                </a:solidFill>
                <a:latin typeface="Trebuchet MS"/>
                <a:cs typeface="Trebuchet MS"/>
              </a:rPr>
              <a:t>architectur</a:t>
            </a:r>
            <a:r>
              <a:rPr lang="en-US" sz="1700" b="1" spc="-95" dirty="0" smtClean="0">
                <a:solidFill>
                  <a:srgbClr val="EF6C00"/>
                </a:solidFill>
                <a:latin typeface="Trebuchet MS"/>
                <a:cs typeface="Trebuchet MS"/>
              </a:rPr>
              <a:t>e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sz="1100" b="1" spc="-70" dirty="0" smtClean="0">
                <a:solidFill>
                  <a:srgbClr val="35444F"/>
                </a:solidFill>
                <a:latin typeface="Trebuchet MS"/>
                <a:cs typeface="Trebuchet MS"/>
              </a:rPr>
              <a:t>Over</a:t>
            </a:r>
            <a:r>
              <a:rPr lang="en-US" sz="1100" b="1" spc="-70" dirty="0" smtClean="0">
                <a:solidFill>
                  <a:srgbClr val="35444F"/>
                </a:solidFill>
                <a:latin typeface="Trebuchet MS"/>
                <a:cs typeface="Trebuchet MS"/>
              </a:rPr>
              <a:t>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69086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933" y="864916"/>
            <a:ext cx="3441748" cy="1980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8645" y="2973237"/>
            <a:ext cx="140335" cy="15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20" dirty="0">
                <a:solidFill>
                  <a:srgbClr val="22373A"/>
                </a:solidFill>
                <a:latin typeface="Trebuchet MS"/>
                <a:cs typeface="Trebuchet MS"/>
              </a:rPr>
              <a:t>17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3002631"/>
            <a:ext cx="3540125" cy="151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Meer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info:</a:t>
            </a:r>
            <a:r>
              <a:rPr sz="800" spc="-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  <a:hlinkClick r:id="rId4"/>
              </a:rPr>
              <a:t>http://www.asimovinstitute.org/neural-network-zoo/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2</a:t>
            </a:fld>
            <a:endParaRPr spc="-20" dirty="0"/>
          </a:p>
        </p:txBody>
      </p:sp>
      <p:sp>
        <p:nvSpPr>
          <p:cNvPr id="2" name="object 2"/>
          <p:cNvSpPr txBox="1"/>
          <p:nvPr/>
        </p:nvSpPr>
        <p:spPr>
          <a:xfrm>
            <a:off x="329284" y="114129"/>
            <a:ext cx="95341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b="1" spc="-50" dirty="0" smtClean="0">
                <a:solidFill>
                  <a:srgbClr val="EF6C00"/>
                </a:solidFill>
                <a:latin typeface="Trebuchet MS"/>
                <a:cs typeface="Trebuchet MS"/>
              </a:rPr>
              <a:t>Content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94167"/>
            <a:ext cx="2535606" cy="107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22373A"/>
                </a:solidFill>
                <a:latin typeface="Trebuchet MS"/>
                <a:cs typeface="Trebuchet MS"/>
              </a:rPr>
              <a:t>Introduction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endParaRPr lang="en-US" sz="1100" spc="-55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22373A"/>
                </a:solidFill>
                <a:latin typeface="Trebuchet MS"/>
                <a:cs typeface="Trebuchet MS"/>
              </a:rPr>
              <a:t>The artificial neural network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endParaRPr lang="en-US" sz="1100" spc="-55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22373A"/>
                </a:solidFill>
                <a:latin typeface="Trebuchet MS"/>
                <a:cs typeface="Trebuchet MS"/>
              </a:rPr>
              <a:t>Getting started with </a:t>
            </a:r>
            <a:r>
              <a:rPr lang="en-US" sz="1100" spc="-5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Keras</a:t>
            </a:r>
            <a:r>
              <a:rPr lang="en-US" sz="1100" spc="-55" dirty="0" smtClean="0">
                <a:solidFill>
                  <a:srgbClr val="22373A"/>
                </a:solidFill>
                <a:latin typeface="Trebuchet MS"/>
                <a:cs typeface="Trebuchet MS"/>
              </a:rPr>
              <a:t> and </a:t>
            </a:r>
            <a:r>
              <a:rPr lang="en-US" sz="1100" spc="-5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Tensorflow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769870" cy="586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90" dirty="0">
                <a:solidFill>
                  <a:srgbClr val="EF6C00"/>
                </a:solidFill>
                <a:latin typeface="Trebuchet MS"/>
                <a:cs typeface="Trebuchet MS"/>
              </a:rPr>
              <a:t>Feedforward </a:t>
            </a:r>
            <a:r>
              <a:rPr sz="1700" b="1" spc="-70" dirty="0" smtClean="0">
                <a:solidFill>
                  <a:srgbClr val="EF6C00"/>
                </a:solidFill>
                <a:latin typeface="Trebuchet MS"/>
                <a:cs typeface="Trebuchet MS"/>
              </a:rPr>
              <a:t>neural</a:t>
            </a:r>
            <a:r>
              <a:rPr sz="1700" b="1" spc="-11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netw</a:t>
            </a:r>
            <a:r>
              <a:rPr lang="en-US"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o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rk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Structure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69938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9042" y="832110"/>
            <a:ext cx="3102060" cy="1938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959165"/>
            <a:ext cx="3190875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The information flows one way from input to output.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769870" cy="5745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90" dirty="0">
                <a:solidFill>
                  <a:srgbClr val="EF6C00"/>
                </a:solidFill>
                <a:latin typeface="Trebuchet MS"/>
                <a:cs typeface="Trebuchet MS"/>
              </a:rPr>
              <a:t>Feedforward </a:t>
            </a:r>
            <a:r>
              <a:rPr sz="1700" b="1" spc="-70" dirty="0" smtClean="0">
                <a:solidFill>
                  <a:srgbClr val="EF6C00"/>
                </a:solidFill>
                <a:latin typeface="Trebuchet MS"/>
                <a:cs typeface="Trebuchet MS"/>
              </a:rPr>
              <a:t>neural</a:t>
            </a:r>
            <a:r>
              <a:rPr sz="1700" b="1" spc="-11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net</a:t>
            </a:r>
            <a:r>
              <a:rPr lang="en-US"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wo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rk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lang="en-US" sz="1100" b="1" spc="-70" dirty="0" smtClean="0">
                <a:solidFill>
                  <a:srgbClr val="35444F"/>
                </a:solidFill>
                <a:latin typeface="Trebuchet MS"/>
                <a:cs typeface="Trebuchet MS"/>
              </a:rPr>
              <a:t>Example</a:t>
            </a:r>
            <a:r>
              <a:rPr sz="1100" b="1" spc="-70" dirty="0" smtClean="0">
                <a:solidFill>
                  <a:srgbClr val="35444F"/>
                </a:solidFill>
                <a:latin typeface="Trebuchet MS"/>
                <a:cs typeface="Trebuchet MS"/>
              </a:rPr>
              <a:t>: </a:t>
            </a:r>
            <a:r>
              <a:rPr sz="1100" b="1" spc="-30" dirty="0">
                <a:solidFill>
                  <a:srgbClr val="35444F"/>
                </a:solidFill>
                <a:latin typeface="Trebuchet MS"/>
                <a:cs typeface="Trebuchet MS"/>
              </a:rPr>
              <a:t>XOR</a:t>
            </a:r>
            <a:r>
              <a:rPr sz="1100" b="1" spc="-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functi</a:t>
            </a:r>
            <a:r>
              <a:rPr lang="en-US"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on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69086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01" y="760454"/>
            <a:ext cx="4320179" cy="247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769870" cy="586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90" dirty="0">
                <a:solidFill>
                  <a:srgbClr val="EF6C00"/>
                </a:solidFill>
                <a:latin typeface="Trebuchet MS"/>
                <a:cs typeface="Trebuchet MS"/>
              </a:rPr>
              <a:t>Feedforward </a:t>
            </a:r>
            <a:r>
              <a:rPr sz="1700" b="1" spc="-70" dirty="0" smtClean="0">
                <a:solidFill>
                  <a:srgbClr val="EF6C00"/>
                </a:solidFill>
                <a:latin typeface="Trebuchet MS"/>
                <a:cs typeface="Trebuchet MS"/>
              </a:rPr>
              <a:t>neural</a:t>
            </a:r>
            <a:r>
              <a:rPr sz="1700" b="1" spc="-11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netw</a:t>
            </a:r>
            <a:r>
              <a:rPr lang="en-US"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o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rk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lang="en-US"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Example</a:t>
            </a:r>
            <a:r>
              <a:rPr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35444F"/>
                </a:solidFill>
                <a:latin typeface="Trebuchet MS"/>
                <a:cs typeface="Trebuchet MS"/>
              </a:rPr>
              <a:t>MNIST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69086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6798" y="869355"/>
            <a:ext cx="2891612" cy="2195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769870" cy="586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90" dirty="0">
                <a:solidFill>
                  <a:srgbClr val="EF6C00"/>
                </a:solidFill>
                <a:latin typeface="Trebuchet MS"/>
                <a:cs typeface="Trebuchet MS"/>
              </a:rPr>
              <a:t>Feedforward </a:t>
            </a:r>
            <a:r>
              <a:rPr sz="1700" b="1" spc="-70" dirty="0" smtClean="0">
                <a:solidFill>
                  <a:srgbClr val="EF6C00"/>
                </a:solidFill>
                <a:latin typeface="Trebuchet MS"/>
                <a:cs typeface="Trebuchet MS"/>
              </a:rPr>
              <a:t>neural</a:t>
            </a:r>
            <a:r>
              <a:rPr sz="1700" b="1" spc="-11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netw</a:t>
            </a:r>
            <a:r>
              <a:rPr lang="en-US"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o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rk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lang="en-US"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Example</a:t>
            </a:r>
            <a:r>
              <a:rPr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35444F"/>
                </a:solidFill>
                <a:latin typeface="Trebuchet MS"/>
                <a:cs typeface="Trebuchet MS"/>
              </a:rPr>
              <a:t>MNIST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69086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0000" y="796463"/>
            <a:ext cx="3420051" cy="2278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276987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Feedforward </a:t>
            </a:r>
            <a:r>
              <a:rPr spc="-70" dirty="0" smtClean="0"/>
              <a:t>neural</a:t>
            </a:r>
            <a:r>
              <a:rPr spc="-110" dirty="0" smtClean="0"/>
              <a:t> </a:t>
            </a:r>
            <a:r>
              <a:rPr spc="-100" dirty="0" smtClean="0"/>
              <a:t>netw</a:t>
            </a:r>
            <a:r>
              <a:rPr lang="en-US" spc="-100" dirty="0" smtClean="0"/>
              <a:t>o</a:t>
            </a:r>
            <a:r>
              <a:rPr spc="-100" dirty="0" smtClean="0"/>
              <a:t>rk</a:t>
            </a:r>
            <a:endParaRPr spc="-100" dirty="0"/>
          </a:p>
        </p:txBody>
      </p:sp>
      <p:sp>
        <p:nvSpPr>
          <p:cNvPr id="3" name="object 3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07985"/>
            <a:ext cx="5012055" cy="10938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One-hot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encoding</a:t>
            </a:r>
            <a:endParaRPr sz="1100" dirty="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755"/>
              </a:spcBef>
            </a:pPr>
            <a:r>
              <a:rPr lang="en-US"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One-hot encoding is a way to transform categorical features / targets to a more suitable format. </a:t>
            </a:r>
          </a:p>
          <a:p>
            <a:pPr marL="12700" marR="5080">
              <a:lnSpc>
                <a:spcPct val="114599"/>
              </a:lnSpc>
              <a:spcBef>
                <a:spcPts val="755"/>
              </a:spcBef>
            </a:pPr>
            <a:r>
              <a:rPr lang="en-US"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The index of 1 in a column vector (with only zeros) corresponds to the category of the feature / target.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532" y="1550717"/>
            <a:ext cx="4210622" cy="1257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769870" cy="586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90" dirty="0">
                <a:solidFill>
                  <a:srgbClr val="EF6C00"/>
                </a:solidFill>
                <a:latin typeface="Trebuchet MS"/>
                <a:cs typeface="Trebuchet MS"/>
              </a:rPr>
              <a:t>Feedforward </a:t>
            </a:r>
            <a:r>
              <a:rPr sz="1700" b="1" spc="-70" dirty="0" smtClean="0">
                <a:solidFill>
                  <a:srgbClr val="EF6C00"/>
                </a:solidFill>
                <a:latin typeface="Trebuchet MS"/>
                <a:cs typeface="Trebuchet MS"/>
              </a:rPr>
              <a:t>neural</a:t>
            </a:r>
            <a:r>
              <a:rPr sz="1700" b="1" spc="-11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netw</a:t>
            </a:r>
            <a:r>
              <a:rPr lang="en-US"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o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rk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One-hot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encoding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5709" y="861854"/>
            <a:ext cx="3548524" cy="2082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769870" cy="610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90" dirty="0">
                <a:solidFill>
                  <a:srgbClr val="EF6C00"/>
                </a:solidFill>
                <a:latin typeface="Trebuchet MS"/>
                <a:cs typeface="Trebuchet MS"/>
              </a:rPr>
              <a:t>Feedforward </a:t>
            </a:r>
            <a:r>
              <a:rPr sz="1700" b="1" spc="-70" dirty="0" smtClean="0">
                <a:solidFill>
                  <a:srgbClr val="EF6C00"/>
                </a:solidFill>
                <a:latin typeface="Trebuchet MS"/>
                <a:cs typeface="Trebuchet MS"/>
              </a:rPr>
              <a:t>neural</a:t>
            </a:r>
            <a:r>
              <a:rPr sz="1700" b="1" spc="-11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netw</a:t>
            </a:r>
            <a:r>
              <a:rPr lang="en-US"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o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rk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230"/>
              </a:spcBef>
            </a:pP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One-hot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encoding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2628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998" y="867870"/>
            <a:ext cx="3960065" cy="1693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276987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Feedforward </a:t>
            </a:r>
            <a:r>
              <a:rPr spc="-70" dirty="0" smtClean="0"/>
              <a:t>neural</a:t>
            </a:r>
            <a:r>
              <a:rPr spc="-110" dirty="0" smtClean="0"/>
              <a:t> </a:t>
            </a:r>
            <a:r>
              <a:rPr spc="-100" dirty="0" smtClean="0"/>
              <a:t>netw</a:t>
            </a:r>
            <a:r>
              <a:rPr lang="en-US" spc="-100" dirty="0" smtClean="0"/>
              <a:t>o</a:t>
            </a:r>
            <a:r>
              <a:rPr spc="-100" dirty="0" smtClean="0"/>
              <a:t>rk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07985"/>
            <a:ext cx="1550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Backpropagation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35444F"/>
                </a:solidFill>
                <a:latin typeface="Trebuchet MS"/>
                <a:cs typeface="Trebuchet MS"/>
              </a:rPr>
              <a:t>learning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192" y="854180"/>
            <a:ext cx="1734392" cy="1041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946" y="1917706"/>
            <a:ext cx="2405704" cy="36869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spc="-140" dirty="0">
                <a:solidFill>
                  <a:srgbClr val="22373A"/>
                </a:solidFill>
                <a:latin typeface="Verdana"/>
                <a:cs typeface="Verdana"/>
              </a:rPr>
              <a:t>η </a:t>
            </a:r>
            <a:r>
              <a:rPr sz="1000" spc="-55" dirty="0">
                <a:solidFill>
                  <a:srgbClr val="22373A"/>
                </a:solidFill>
                <a:latin typeface="Verdana"/>
                <a:cs typeface="Verdana"/>
              </a:rPr>
              <a:t>is </a:t>
            </a: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the </a:t>
            </a:r>
            <a:r>
              <a:rPr sz="1000" spc="-70" dirty="0">
                <a:solidFill>
                  <a:srgbClr val="22373A"/>
                </a:solidFill>
                <a:latin typeface="Verdana"/>
                <a:cs typeface="Verdana"/>
              </a:rPr>
              <a:t>learning</a:t>
            </a:r>
            <a:r>
              <a:rPr sz="1000" spc="-2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90" dirty="0">
                <a:solidFill>
                  <a:srgbClr val="22373A"/>
                </a:solidFill>
                <a:latin typeface="Verdana"/>
                <a:cs typeface="Verdana"/>
              </a:rPr>
              <a:t>rate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0 </a:t>
            </a:r>
            <a:r>
              <a:rPr sz="1000" i="1" spc="-45" dirty="0">
                <a:solidFill>
                  <a:srgbClr val="22373A"/>
                </a:solidFill>
                <a:latin typeface="Verdana"/>
                <a:cs typeface="Verdana"/>
              </a:rPr>
              <a:t>&lt; </a:t>
            </a:r>
            <a:r>
              <a:rPr sz="1000" i="1" spc="-180" dirty="0" smtClean="0">
                <a:solidFill>
                  <a:srgbClr val="22373A"/>
                </a:solidFill>
                <a:latin typeface="Verdana"/>
                <a:cs typeface="Verdana"/>
              </a:rPr>
              <a:t>m</a:t>
            </a:r>
            <a:r>
              <a:rPr lang="en-US" sz="1000" i="1" spc="-180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i="1" spc="-180" dirty="0" smtClean="0">
                <a:solidFill>
                  <a:srgbClr val="22373A"/>
                </a:solidFill>
                <a:latin typeface="Verdana"/>
                <a:cs typeface="Verdana"/>
              </a:rPr>
              <a:t>η </a:t>
            </a:r>
            <a:r>
              <a:rPr sz="1000" i="1" spc="-45" dirty="0">
                <a:solidFill>
                  <a:srgbClr val="22373A"/>
                </a:solidFill>
                <a:latin typeface="Verdana"/>
                <a:cs typeface="Verdana"/>
              </a:rPr>
              <a:t>&lt; 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1 </a:t>
            </a: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with</a:t>
            </a:r>
            <a:r>
              <a:rPr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65" dirty="0">
                <a:solidFill>
                  <a:srgbClr val="22373A"/>
                </a:solidFill>
                <a:latin typeface="Verdana"/>
                <a:cs typeface="Verdana"/>
              </a:rPr>
              <a:t>m </a:t>
            </a:r>
            <a:r>
              <a:rPr lang="en-US" sz="1000" spc="-165" dirty="0" smtClean="0">
                <a:solidFill>
                  <a:srgbClr val="22373A"/>
                </a:solidFill>
                <a:latin typeface="Verdana"/>
                <a:cs typeface="Verdana"/>
              </a:rPr>
              <a:t> number  of</a:t>
            </a:r>
            <a:r>
              <a:rPr sz="1000" spc="-125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lang="en-US" sz="1000" spc="-125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75" dirty="0" smtClean="0">
                <a:solidFill>
                  <a:srgbClr val="22373A"/>
                </a:solidFill>
                <a:latin typeface="Verdana"/>
                <a:cs typeface="Verdana"/>
              </a:rPr>
              <a:t>inputs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25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83712" y="762136"/>
            <a:ext cx="1979930" cy="57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45415" algn="l"/>
              </a:tabLst>
            </a:pPr>
            <a:r>
              <a:rPr sz="1000" spc="-114" dirty="0">
                <a:solidFill>
                  <a:srgbClr val="22373A"/>
                </a:solidFill>
                <a:latin typeface="Verdana"/>
                <a:cs typeface="Verdana"/>
              </a:rPr>
              <a:t>Error:</a:t>
            </a:r>
            <a:r>
              <a:rPr sz="1000" spc="-5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i="1" spc="-120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1050" i="1" spc="-179" baseline="-11904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r>
              <a:rPr sz="1050" i="1" spc="-262" baseline="-119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8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1000" spc="-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i="1" spc="-110" dirty="0">
                <a:solidFill>
                  <a:srgbClr val="22373A"/>
                </a:solidFill>
                <a:latin typeface="Verdana"/>
                <a:cs typeface="Verdana"/>
              </a:rPr>
              <a:t>d</a:t>
            </a:r>
            <a:r>
              <a:rPr sz="1050" i="1" spc="-165" baseline="-11904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r>
              <a:rPr sz="1050" i="1" spc="-262" baseline="-119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8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1000" spc="-1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i="1" spc="190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00" i="1" spc="-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130" dirty="0">
                <a:solidFill>
                  <a:srgbClr val="22373A"/>
                </a:solidFill>
                <a:latin typeface="Verdana"/>
                <a:cs typeface="Verdana"/>
              </a:rPr>
              <a:t>y</a:t>
            </a:r>
            <a:r>
              <a:rPr sz="1050" i="1" spc="-195" baseline="-11904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r>
              <a:rPr sz="1050" i="1" spc="-262" baseline="-119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8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  <a:p>
            <a:pPr marL="144780" indent="-13208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145415" algn="l"/>
              </a:tabLst>
            </a:pPr>
            <a:r>
              <a:rPr lang="en-US" sz="1000" spc="-70" dirty="0" smtClean="0">
                <a:solidFill>
                  <a:srgbClr val="22373A"/>
                </a:solidFill>
                <a:latin typeface="Verdana"/>
                <a:cs typeface="Verdana"/>
              </a:rPr>
              <a:t>Minimize the cost based on the current error </a:t>
            </a:r>
            <a:r>
              <a:rPr lang="mr-IN" sz="1000" i="1" spc="-120" dirty="0" err="1" smtClean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lang="mr-IN" sz="1050" i="1" spc="-179" baseline="-11904" dirty="0" err="1" smtClean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r>
              <a:rPr lang="mr-IN" sz="1050" i="1" spc="-337" baseline="-11904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lang="mr-IN" sz="1000" spc="-85" dirty="0" smtClean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lang="mr-IN" sz="1000" i="1" spc="-85" dirty="0" err="1" smtClean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lang="mr-IN" sz="1000" spc="-85" dirty="0" smtClean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4390" y="1493690"/>
            <a:ext cx="382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75" dirty="0">
                <a:solidFill>
                  <a:srgbClr val="22373A"/>
                </a:solidFill>
                <a:latin typeface="Verdana"/>
                <a:cs typeface="Verdana"/>
              </a:rPr>
              <a:t>ε</a:t>
            </a:r>
            <a:r>
              <a:rPr sz="1000" spc="-7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spc="-7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1000" spc="-14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1730" y="1408092"/>
            <a:ext cx="94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254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9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1730" y="1580481"/>
            <a:ext cx="94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6962" y="1373484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1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6952" y="1685203"/>
            <a:ext cx="654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100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9382" y="1479400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65" dirty="0">
                <a:solidFill>
                  <a:srgbClr val="22373A"/>
                </a:solidFill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9382" y="1562927"/>
            <a:ext cx="654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100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0797" y="1493690"/>
            <a:ext cx="303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3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1000" i="1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8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1853" y="1843359"/>
            <a:ext cx="235324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45415" algn="l"/>
              </a:tabLst>
            </a:pPr>
            <a:r>
              <a:rPr sz="1000" spc="-70" dirty="0">
                <a:solidFill>
                  <a:srgbClr val="22373A"/>
                </a:solidFill>
                <a:latin typeface="Verdana"/>
                <a:cs typeface="Verdana"/>
              </a:rPr>
              <a:t>∆</a:t>
            </a:r>
            <a:r>
              <a:rPr sz="1000" i="1" spc="-70" dirty="0">
                <a:solidFill>
                  <a:srgbClr val="22373A"/>
                </a:solidFill>
                <a:latin typeface="Verdana"/>
                <a:cs typeface="Verdana"/>
              </a:rPr>
              <a:t>W</a:t>
            </a:r>
            <a:r>
              <a:rPr sz="1050" i="1" spc="-104" baseline="-11904" dirty="0">
                <a:solidFill>
                  <a:srgbClr val="22373A"/>
                </a:solidFill>
                <a:latin typeface="Verdana"/>
                <a:cs typeface="Verdana"/>
              </a:rPr>
              <a:t>kj 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8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) </a:t>
            </a:r>
            <a:r>
              <a:rPr sz="1000" spc="-45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1000" spc="-25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i="1" spc="-114" dirty="0">
                <a:solidFill>
                  <a:srgbClr val="22373A"/>
                </a:solidFill>
                <a:latin typeface="Verdana"/>
                <a:cs typeface="Verdana"/>
              </a:rPr>
              <a:t>ηe</a:t>
            </a:r>
            <a:r>
              <a:rPr sz="1050" i="1" spc="-172" baseline="-11904" dirty="0">
                <a:solidFill>
                  <a:srgbClr val="22373A"/>
                </a:solidFill>
                <a:latin typeface="Verdana"/>
                <a:cs typeface="Verdana"/>
              </a:rPr>
              <a:t>k 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8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1000" i="1" spc="-85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1050" i="1" spc="-127" baseline="-11904" dirty="0">
                <a:solidFill>
                  <a:srgbClr val="22373A"/>
                </a:solidFill>
                <a:latin typeface="Verdana"/>
                <a:cs typeface="Verdana"/>
              </a:rPr>
              <a:t>j 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8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) </a:t>
            </a:r>
            <a:r>
              <a:rPr lang="en-US" sz="1000" spc="-85" dirty="0" smtClean="0">
                <a:solidFill>
                  <a:srgbClr val="22373A"/>
                </a:solidFill>
                <a:latin typeface="Verdana"/>
                <a:cs typeface="Verdana"/>
              </a:rPr>
              <a:t>with </a:t>
            </a:r>
            <a:r>
              <a:rPr sz="1000" i="1" spc="-140" dirty="0" smtClean="0">
                <a:solidFill>
                  <a:srgbClr val="22373A"/>
                </a:solidFill>
                <a:latin typeface="Verdana"/>
                <a:cs typeface="Verdana"/>
              </a:rPr>
              <a:t>η </a:t>
            </a:r>
            <a:r>
              <a:rPr lang="en-US" sz="1000" i="1" spc="-140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lang="en-US"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the</a:t>
            </a:r>
            <a:r>
              <a:rPr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70" dirty="0" smtClean="0">
                <a:solidFill>
                  <a:srgbClr val="22373A"/>
                </a:solidFill>
                <a:latin typeface="Verdana"/>
                <a:cs typeface="Verdana"/>
              </a:rPr>
              <a:t>learning</a:t>
            </a:r>
            <a:r>
              <a:rPr lang="en-US" sz="1000" spc="-70" dirty="0" smtClean="0">
                <a:solidFill>
                  <a:srgbClr val="22373A"/>
                </a:solidFill>
                <a:latin typeface="Verdana"/>
                <a:cs typeface="Verdana"/>
              </a:rPr>
              <a:t> rate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1853" y="2245722"/>
            <a:ext cx="1918970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45415" algn="l"/>
              </a:tabLst>
            </a:pPr>
            <a:r>
              <a:rPr lang="en-US" sz="1000" spc="-100" dirty="0" smtClean="0">
                <a:solidFill>
                  <a:srgbClr val="22373A"/>
                </a:solidFill>
                <a:latin typeface="Verdana"/>
                <a:cs typeface="Verdana"/>
              </a:rPr>
              <a:t>Adjust the weight according to </a:t>
            </a:r>
            <a:r>
              <a:rPr sz="1000" spc="-100" dirty="0" smtClean="0">
                <a:solidFill>
                  <a:srgbClr val="22373A"/>
                </a:solidFill>
                <a:latin typeface="Verdana"/>
                <a:cs typeface="Verdana"/>
              </a:rPr>
              <a:t>:</a:t>
            </a:r>
            <a:endParaRPr sz="1000" dirty="0">
              <a:latin typeface="Verdana"/>
              <a:cs typeface="Verdana"/>
            </a:endParaRPr>
          </a:p>
          <a:p>
            <a:pPr marL="144780">
              <a:lnSpc>
                <a:spcPct val="100000"/>
              </a:lnSpc>
              <a:spcBef>
                <a:spcPts val="175"/>
              </a:spcBef>
            </a:pPr>
            <a:r>
              <a:rPr sz="1000" spc="-70" dirty="0">
                <a:solidFill>
                  <a:srgbClr val="22373A"/>
                </a:solidFill>
                <a:latin typeface="Verdana"/>
                <a:cs typeface="Verdana"/>
              </a:rPr>
              <a:t>∆</a:t>
            </a:r>
            <a:r>
              <a:rPr sz="1000" i="1" spc="-70" dirty="0">
                <a:solidFill>
                  <a:srgbClr val="22373A"/>
                </a:solidFill>
                <a:latin typeface="Verdana"/>
                <a:cs typeface="Verdana"/>
              </a:rPr>
              <a:t>W</a:t>
            </a:r>
            <a:r>
              <a:rPr sz="1050" i="1" spc="-104" baseline="-11904" dirty="0">
                <a:solidFill>
                  <a:srgbClr val="22373A"/>
                </a:solidFill>
                <a:latin typeface="Verdana"/>
                <a:cs typeface="Verdana"/>
              </a:rPr>
              <a:t>kj</a:t>
            </a:r>
            <a:r>
              <a:rPr sz="1050" i="1" spc="-277" baseline="-119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9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i="1" spc="-1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Verdana"/>
                <a:cs typeface="Verdana"/>
              </a:rPr>
              <a:t>+</a:t>
            </a:r>
            <a:r>
              <a:rPr sz="1000" spc="-1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1)</a:t>
            </a: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i="1" spc="-130" dirty="0">
                <a:solidFill>
                  <a:srgbClr val="22373A"/>
                </a:solidFill>
                <a:latin typeface="Verdana"/>
                <a:cs typeface="Verdana"/>
              </a:rPr>
              <a:t>W</a:t>
            </a:r>
            <a:r>
              <a:rPr sz="1050" i="1" spc="-195" baseline="-11904" dirty="0">
                <a:solidFill>
                  <a:srgbClr val="22373A"/>
                </a:solidFill>
                <a:latin typeface="Verdana"/>
                <a:cs typeface="Verdana"/>
              </a:rPr>
              <a:t>kj</a:t>
            </a:r>
            <a:r>
              <a:rPr sz="1050" i="1" spc="-270" baseline="-119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8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1000" spc="-1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Verdana"/>
                <a:cs typeface="Verdana"/>
              </a:rPr>
              <a:t>+</a:t>
            </a:r>
            <a:r>
              <a:rPr sz="1000" spc="-1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Verdana"/>
                <a:cs typeface="Verdana"/>
              </a:rPr>
              <a:t>∆</a:t>
            </a:r>
            <a:r>
              <a:rPr sz="1000" i="1" spc="-70" dirty="0">
                <a:solidFill>
                  <a:srgbClr val="22373A"/>
                </a:solidFill>
                <a:latin typeface="Verdana"/>
                <a:cs typeface="Verdana"/>
              </a:rPr>
              <a:t>W</a:t>
            </a:r>
            <a:r>
              <a:rPr sz="1050" i="1" spc="-104" baseline="-11904" dirty="0">
                <a:solidFill>
                  <a:srgbClr val="22373A"/>
                </a:solidFill>
                <a:latin typeface="Verdana"/>
                <a:cs typeface="Verdana"/>
              </a:rPr>
              <a:t>kj</a:t>
            </a:r>
            <a:r>
              <a:rPr sz="1050" i="1" spc="-270" baseline="-119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i="1" spc="-8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2777850"/>
            <a:ext cx="46672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5" dirty="0">
                <a:solidFill>
                  <a:srgbClr val="22373A"/>
                </a:solidFill>
                <a:latin typeface="Verdana"/>
                <a:cs typeface="Verdana"/>
              </a:rPr>
              <a:t>Meer info:</a:t>
            </a:r>
            <a:r>
              <a:rPr sz="6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600" dirty="0">
                <a:solidFill>
                  <a:srgbClr val="22373A"/>
                </a:solidFill>
                <a:latin typeface="Courier New"/>
                <a:cs typeface="Courier New"/>
                <a:hlinkClick r:id="rId4"/>
              </a:rPr>
              <a:t>https://becominghuman.ai/back-propagation-is-very-simple-who-made-it-complicated-97b794c97e5c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76987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90" dirty="0">
                <a:solidFill>
                  <a:srgbClr val="EF6C00"/>
                </a:solidFill>
                <a:latin typeface="Trebuchet MS"/>
                <a:cs typeface="Trebuchet MS"/>
              </a:rPr>
              <a:t>Feedforward </a:t>
            </a:r>
            <a:r>
              <a:rPr sz="1700" b="1" spc="-70" dirty="0" smtClean="0">
                <a:solidFill>
                  <a:srgbClr val="EF6C00"/>
                </a:solidFill>
                <a:latin typeface="Trebuchet MS"/>
                <a:cs typeface="Trebuchet MS"/>
              </a:rPr>
              <a:t>neural</a:t>
            </a:r>
            <a:r>
              <a:rPr sz="1700" b="1" spc="-11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netw</a:t>
            </a:r>
            <a:r>
              <a:rPr lang="en-US"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o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rk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07985"/>
            <a:ext cx="3526206" cy="4655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Backpropagation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35444F"/>
                </a:solidFill>
                <a:latin typeface="Trebuchet MS"/>
                <a:cs typeface="Trebuchet MS"/>
              </a:rPr>
              <a:t>learning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110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Error function (= loss) in function of number of training epochs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2379" y="1133157"/>
            <a:ext cx="3544093" cy="1958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76987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90" dirty="0">
                <a:solidFill>
                  <a:srgbClr val="EF6C00"/>
                </a:solidFill>
                <a:latin typeface="Trebuchet MS"/>
                <a:cs typeface="Trebuchet MS"/>
              </a:rPr>
              <a:t>Feedforward </a:t>
            </a:r>
            <a:r>
              <a:rPr sz="1700" b="1" spc="-70" dirty="0" smtClean="0">
                <a:solidFill>
                  <a:srgbClr val="EF6C00"/>
                </a:solidFill>
                <a:latin typeface="Trebuchet MS"/>
                <a:cs typeface="Trebuchet MS"/>
              </a:rPr>
              <a:t>neural</a:t>
            </a:r>
            <a:r>
              <a:rPr sz="1700" b="1" spc="-11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netw</a:t>
            </a:r>
            <a:r>
              <a:rPr lang="en-US"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o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rk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07985"/>
            <a:ext cx="3221406" cy="4655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Backpropagation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35444F"/>
                </a:solidFill>
                <a:latin typeface="Trebuchet MS"/>
                <a:cs typeface="Trebuchet MS"/>
              </a:rPr>
              <a:t>learning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1100" spc="-95" dirty="0" smtClean="0">
                <a:solidFill>
                  <a:srgbClr val="22373A"/>
                </a:solidFill>
                <a:latin typeface="Verdana"/>
                <a:cs typeface="Verdana"/>
              </a:rPr>
              <a:t>Influence/Impact of the learning rate on the training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0787" y="1054966"/>
            <a:ext cx="2299156" cy="2110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5481"/>
            <a:ext cx="10061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50" smtClean="0">
                <a:solidFill>
                  <a:srgbClr val="22373A"/>
                </a:solidFill>
                <a:latin typeface="Trebuchet MS"/>
                <a:cs typeface="Trebuchet MS"/>
              </a:rPr>
              <a:t>Introduction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249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769870" cy="586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90" dirty="0">
                <a:solidFill>
                  <a:srgbClr val="EF6C00"/>
                </a:solidFill>
                <a:latin typeface="Trebuchet MS"/>
                <a:cs typeface="Trebuchet MS"/>
              </a:rPr>
              <a:t>Feedforward </a:t>
            </a:r>
            <a:r>
              <a:rPr sz="1700" b="1" spc="-70" dirty="0" smtClean="0">
                <a:solidFill>
                  <a:srgbClr val="EF6C00"/>
                </a:solidFill>
                <a:latin typeface="Trebuchet MS"/>
                <a:cs typeface="Trebuchet MS"/>
              </a:rPr>
              <a:t>neural</a:t>
            </a:r>
            <a:r>
              <a:rPr sz="1700" b="1" spc="-11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netw</a:t>
            </a:r>
            <a:r>
              <a:rPr lang="en-US"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o</a:t>
            </a:r>
            <a:r>
              <a:rPr sz="1700" b="1" spc="-100" dirty="0" smtClean="0">
                <a:solidFill>
                  <a:srgbClr val="EF6C00"/>
                </a:solidFill>
                <a:latin typeface="Trebuchet MS"/>
                <a:cs typeface="Trebuchet MS"/>
              </a:rPr>
              <a:t>rk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Activation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function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69086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832448"/>
            <a:ext cx="3599887" cy="2053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28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18891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Activation</a:t>
            </a:r>
            <a:r>
              <a:rPr spc="-114" dirty="0"/>
              <a:t> </a:t>
            </a:r>
            <a:r>
              <a:rPr spc="-6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7985"/>
            <a:ext cx="8172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5" dirty="0">
                <a:solidFill>
                  <a:srgbClr val="35444F"/>
                </a:solidFill>
                <a:latin typeface="Trebuchet MS"/>
                <a:cs typeface="Trebuchet MS"/>
              </a:rPr>
              <a:t>Step</a:t>
            </a:r>
            <a:r>
              <a:rPr sz="1100" b="1" spc="-110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function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4" y="69938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8741" y="851486"/>
            <a:ext cx="1612469" cy="693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0400" y="1545222"/>
            <a:ext cx="3716020" cy="14465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90195" algn="l"/>
              </a:tabLst>
            </a:pPr>
            <a:r>
              <a:rPr sz="900" spc="-75" dirty="0">
                <a:solidFill>
                  <a:srgbClr val="22373A"/>
                </a:solidFill>
                <a:latin typeface="Verdana"/>
                <a:cs typeface="Verdana"/>
              </a:rPr>
              <a:t>Output </a:t>
            </a:r>
            <a:r>
              <a:rPr sz="900" spc="-50" dirty="0">
                <a:solidFill>
                  <a:srgbClr val="22373A"/>
                </a:solidFill>
                <a:latin typeface="Verdana"/>
                <a:cs typeface="Verdana"/>
              </a:rPr>
              <a:t>is </a:t>
            </a:r>
            <a:r>
              <a:rPr sz="900" spc="-85" dirty="0">
                <a:solidFill>
                  <a:srgbClr val="22373A"/>
                </a:solidFill>
                <a:latin typeface="Verdana"/>
                <a:cs typeface="Verdana"/>
              </a:rPr>
              <a:t>1 </a:t>
            </a:r>
            <a:r>
              <a:rPr lang="en-US" sz="900" spc="-85" dirty="0" smtClean="0">
                <a:solidFill>
                  <a:srgbClr val="22373A"/>
                </a:solidFill>
                <a:latin typeface="Verdana"/>
                <a:cs typeface="Verdana"/>
              </a:rPr>
              <a:t>when</a:t>
            </a:r>
            <a:r>
              <a:rPr lang="en-US" sz="900" spc="-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lang="en-US" sz="900" spc="-80" dirty="0" smtClean="0">
                <a:solidFill>
                  <a:srgbClr val="22373A"/>
                </a:solidFill>
                <a:latin typeface="Verdana"/>
                <a:cs typeface="Verdana"/>
              </a:rPr>
              <a:t>the</a:t>
            </a:r>
            <a:r>
              <a:rPr sz="900" spc="-80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lang="en-US" sz="900" spc="-85" dirty="0" smtClean="0">
                <a:solidFill>
                  <a:srgbClr val="22373A"/>
                </a:solidFill>
                <a:latin typeface="Verdana"/>
                <a:cs typeface="Verdana"/>
              </a:rPr>
              <a:t>value</a:t>
            </a:r>
            <a:r>
              <a:rPr sz="900" spc="-85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Verdana"/>
                <a:cs typeface="Verdana"/>
              </a:rPr>
              <a:t>&gt;</a:t>
            </a:r>
            <a:r>
              <a:rPr sz="900" i="1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900" spc="-85" dirty="0">
                <a:solidFill>
                  <a:srgbClr val="22373A"/>
                </a:solidFill>
                <a:latin typeface="Verdana"/>
                <a:cs typeface="Verdana"/>
              </a:rPr>
              <a:t>0</a:t>
            </a:r>
            <a:endParaRPr sz="900" dirty="0">
              <a:latin typeface="Verdana"/>
              <a:cs typeface="Verdana"/>
            </a:endParaRPr>
          </a:p>
          <a:p>
            <a:pPr marL="12700" marR="1680845" indent="149225">
              <a:lnSpc>
                <a:spcPts val="1830"/>
              </a:lnSpc>
              <a:spcBef>
                <a:spcPts val="15"/>
              </a:spcBef>
              <a:buFont typeface="Arial"/>
              <a:buChar char="•"/>
              <a:tabLst>
                <a:tab pos="290195" algn="l"/>
              </a:tabLst>
            </a:pPr>
            <a:r>
              <a:rPr sz="900" spc="-75" dirty="0">
                <a:solidFill>
                  <a:srgbClr val="22373A"/>
                </a:solidFill>
                <a:latin typeface="Verdana"/>
                <a:cs typeface="Verdana"/>
              </a:rPr>
              <a:t>Output </a:t>
            </a:r>
            <a:r>
              <a:rPr sz="900" spc="-50" dirty="0">
                <a:solidFill>
                  <a:srgbClr val="22373A"/>
                </a:solidFill>
                <a:latin typeface="Verdana"/>
                <a:cs typeface="Verdana"/>
              </a:rPr>
              <a:t>is </a:t>
            </a:r>
            <a:r>
              <a:rPr sz="900" spc="-85" dirty="0">
                <a:solidFill>
                  <a:srgbClr val="22373A"/>
                </a:solidFill>
                <a:latin typeface="Verdana"/>
                <a:cs typeface="Verdana"/>
              </a:rPr>
              <a:t>0 </a:t>
            </a:r>
            <a:r>
              <a:rPr sz="900" spc="-85" dirty="0" smtClean="0">
                <a:solidFill>
                  <a:srgbClr val="22373A"/>
                </a:solidFill>
                <a:latin typeface="Verdana"/>
                <a:cs typeface="Verdana"/>
              </a:rPr>
              <a:t>w</a:t>
            </a:r>
            <a:r>
              <a:rPr lang="en-US" sz="900" spc="-85" dirty="0" smtClean="0">
                <a:solidFill>
                  <a:srgbClr val="22373A"/>
                </a:solidFill>
                <a:latin typeface="Verdana"/>
                <a:cs typeface="Verdana"/>
              </a:rPr>
              <a:t>hen the value</a:t>
            </a:r>
            <a:r>
              <a:rPr sz="900" spc="-85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Verdana"/>
                <a:cs typeface="Verdana"/>
              </a:rPr>
              <a:t>&lt;</a:t>
            </a:r>
            <a:r>
              <a:rPr sz="900" i="1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900" spc="-85" dirty="0">
                <a:solidFill>
                  <a:srgbClr val="22373A"/>
                </a:solidFill>
                <a:latin typeface="Verdana"/>
                <a:cs typeface="Verdana"/>
              </a:rPr>
              <a:t>0  </a:t>
            </a:r>
            <a:r>
              <a:rPr lang="en-US" sz="900" spc="-90" dirty="0" smtClean="0">
                <a:solidFill>
                  <a:srgbClr val="22373A"/>
                </a:solidFill>
                <a:latin typeface="Verdana"/>
                <a:cs typeface="Verdana"/>
              </a:rPr>
              <a:t>Disadvantage</a:t>
            </a:r>
            <a:r>
              <a:rPr sz="900" spc="-90" dirty="0" smtClean="0">
                <a:solidFill>
                  <a:srgbClr val="22373A"/>
                </a:solidFill>
                <a:latin typeface="Verdana"/>
                <a:cs typeface="Verdana"/>
              </a:rPr>
              <a:t>:</a:t>
            </a:r>
            <a:endParaRPr sz="900" dirty="0">
              <a:latin typeface="Verdana"/>
              <a:cs typeface="Verdana"/>
            </a:endParaRPr>
          </a:p>
          <a:p>
            <a:pPr marL="12700" indent="14922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Can only say yes or no (100% or 0%)</a:t>
            </a:r>
          </a:p>
          <a:p>
            <a:pPr marL="12700" indent="14922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Problems with multiple classes. </a:t>
            </a:r>
          </a:p>
          <a:p>
            <a:pPr marL="12700" indent="14922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What if multiple classes are on 1?</a:t>
            </a:r>
          </a:p>
          <a:p>
            <a:pPr marL="12700" indent="14922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Backpropagation does not work. The derivative = 0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8645" y="2973030"/>
            <a:ext cx="140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solidFill>
                  <a:srgbClr val="22373A"/>
                </a:solidFill>
                <a:latin typeface="Trebuchet MS"/>
                <a:cs typeface="Trebuchet MS"/>
              </a:rPr>
              <a:t>29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18891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Activation</a:t>
            </a:r>
            <a:r>
              <a:rPr spc="-114" dirty="0"/>
              <a:t> </a:t>
            </a:r>
            <a:r>
              <a:rPr spc="-6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7985"/>
            <a:ext cx="1495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Linear function</a:t>
            </a:r>
            <a:r>
              <a:rPr sz="1100" b="1" spc="-90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(Adaline)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4" y="7023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5981" y="786457"/>
            <a:ext cx="1229458" cy="78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738917"/>
            <a:ext cx="3907206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195" algn="l"/>
              </a:tabLst>
            </a:pPr>
            <a:r>
              <a:rPr lang="en-US" sz="900" b="1" spc="-75" dirty="0" smtClean="0">
                <a:solidFill>
                  <a:srgbClr val="22373A"/>
                </a:solidFill>
                <a:latin typeface="Verdana"/>
                <a:cs typeface="Verdana"/>
              </a:rPr>
              <a:t>Output is proportional to the input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195" algn="l"/>
              </a:tabLst>
            </a:pPr>
            <a:r>
              <a:rPr lang="en-US" sz="900" spc="-75" dirty="0" smtClean="0">
                <a:solidFill>
                  <a:srgbClr val="22373A"/>
                </a:solidFill>
                <a:latin typeface="Verdana"/>
                <a:cs typeface="Verdana"/>
              </a:rPr>
              <a:t>Disadvantages:</a:t>
            </a:r>
          </a:p>
          <a:p>
            <a:pPr marL="12700" indent="1492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75" dirty="0" smtClean="0">
                <a:solidFill>
                  <a:srgbClr val="22373A"/>
                </a:solidFill>
                <a:latin typeface="Verdana"/>
                <a:cs typeface="Verdana"/>
              </a:rPr>
              <a:t>No matter how many layers you use, the final activation will remain linear.</a:t>
            </a:r>
          </a:p>
          <a:p>
            <a:pPr marL="12700" indent="1492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75" dirty="0" smtClean="0">
                <a:solidFill>
                  <a:srgbClr val="22373A"/>
                </a:solidFill>
                <a:latin typeface="Verdana"/>
                <a:cs typeface="Verdana"/>
              </a:rPr>
              <a:t>The derivative is constant and has no relation with the entrance.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195" algn="l"/>
              </a:tabLst>
            </a:pPr>
            <a:r>
              <a:rPr lang="en-US" sz="900" spc="-75" dirty="0" smtClean="0">
                <a:solidFill>
                  <a:srgbClr val="22373A"/>
                </a:solidFill>
                <a:latin typeface="Verdana"/>
                <a:cs typeface="Verdana"/>
              </a:rPr>
              <a:t>Use:</a:t>
            </a:r>
          </a:p>
          <a:p>
            <a:pPr marL="12700" indent="1492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75" dirty="0" smtClean="0">
                <a:solidFill>
                  <a:srgbClr val="22373A"/>
                </a:solidFill>
                <a:latin typeface="Verdana"/>
                <a:cs typeface="Verdana"/>
              </a:rPr>
              <a:t>Input layer </a:t>
            </a:r>
          </a:p>
          <a:p>
            <a:pPr marL="12700" indent="1492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75" dirty="0" smtClean="0">
                <a:solidFill>
                  <a:srgbClr val="22373A"/>
                </a:solidFill>
                <a:latin typeface="Verdana"/>
                <a:cs typeface="Verdana"/>
              </a:rPr>
              <a:t>Output layer in regression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8645" y="2973030"/>
            <a:ext cx="140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solidFill>
                  <a:srgbClr val="22373A"/>
                </a:solidFill>
                <a:latin typeface="Trebuchet MS"/>
                <a:cs typeface="Trebuchet MS"/>
              </a:rPr>
              <a:t>30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18891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Activation</a:t>
            </a:r>
            <a:r>
              <a:rPr spc="-114" dirty="0"/>
              <a:t> </a:t>
            </a:r>
            <a:r>
              <a:rPr spc="-6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7985"/>
            <a:ext cx="5086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0" dirty="0">
                <a:solidFill>
                  <a:srgbClr val="35444F"/>
                </a:solidFill>
                <a:latin typeface="Trebuchet MS"/>
                <a:cs typeface="Trebuchet MS"/>
              </a:rPr>
              <a:t>Sigmoid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0003" y="603870"/>
            <a:ext cx="1439984" cy="624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3826" y="1228441"/>
            <a:ext cx="5552338" cy="182357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680"/>
              </a:spcBef>
              <a:tabLst>
                <a:tab pos="530860" algn="l"/>
              </a:tabLst>
            </a:pPr>
            <a:r>
              <a:rPr lang="en-US" spc="-55" dirty="0" smtClean="0"/>
              <a:t>Non-linear</a:t>
            </a:r>
          </a:p>
          <a:p>
            <a:pPr marL="252729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530860" algn="l"/>
              </a:tabLst>
            </a:pPr>
            <a:r>
              <a:rPr lang="en-US" spc="-55" dirty="0" smtClean="0"/>
              <a:t>The </a:t>
            </a:r>
            <a:r>
              <a:rPr lang="en-US" spc="-55" dirty="0"/>
              <a:t>output is always between 0 and +1 </a:t>
            </a:r>
            <a:endParaRPr lang="en-US" spc="-55" dirty="0" smtClean="0"/>
          </a:p>
          <a:p>
            <a:pPr marL="252729">
              <a:lnSpc>
                <a:spcPct val="100000"/>
              </a:lnSpc>
              <a:spcBef>
                <a:spcPts val="680"/>
              </a:spcBef>
              <a:tabLst>
                <a:tab pos="530860" algn="l"/>
              </a:tabLst>
            </a:pPr>
            <a:r>
              <a:rPr lang="en-US" spc="-55" dirty="0" smtClean="0"/>
              <a:t>Disadvantages</a:t>
            </a:r>
          </a:p>
          <a:p>
            <a:pPr marL="252729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530860" algn="l"/>
              </a:tabLst>
            </a:pPr>
            <a:r>
              <a:rPr lang="en-US" spc="-55" dirty="0" smtClean="0"/>
              <a:t>Vanishing </a:t>
            </a:r>
            <a:r>
              <a:rPr lang="en-US" spc="-55" dirty="0"/>
              <a:t>gradient problem. </a:t>
            </a:r>
            <a:endParaRPr lang="en-US" spc="-55" dirty="0" smtClean="0"/>
          </a:p>
          <a:p>
            <a:pPr marL="252729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530860" algn="l"/>
              </a:tabLst>
            </a:pPr>
            <a:r>
              <a:rPr lang="en-US" spc="-55" dirty="0" smtClean="0"/>
              <a:t>Problematic </a:t>
            </a:r>
            <a:r>
              <a:rPr lang="en-US" spc="-55" dirty="0"/>
              <a:t>with neural networks with many hidden layers</a:t>
            </a:r>
            <a:r>
              <a:rPr lang="en-US" spc="-55" dirty="0" smtClean="0"/>
              <a:t>.</a:t>
            </a:r>
          </a:p>
          <a:p>
            <a:pPr marL="252729">
              <a:lnSpc>
                <a:spcPct val="100000"/>
              </a:lnSpc>
              <a:spcBef>
                <a:spcPts val="680"/>
              </a:spcBef>
              <a:tabLst>
                <a:tab pos="530860" algn="l"/>
              </a:tabLst>
            </a:pPr>
            <a:r>
              <a:rPr lang="en-US" spc="-55" dirty="0" smtClean="0"/>
              <a:t>Use:</a:t>
            </a:r>
          </a:p>
          <a:p>
            <a:pPr marL="252729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530860" algn="l"/>
              </a:tabLst>
            </a:pPr>
            <a:r>
              <a:rPr lang="en-US" spc="-55" dirty="0" smtClean="0"/>
              <a:t>Not </a:t>
            </a:r>
            <a:r>
              <a:rPr lang="en-US" spc="-55" dirty="0"/>
              <a:t>often used anymore</a:t>
            </a:r>
            <a:r>
              <a:rPr lang="en-US" spc="-55" dirty="0" smtClean="0"/>
              <a:t>.</a:t>
            </a:r>
          </a:p>
          <a:p>
            <a:pPr marL="252729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530860" algn="l"/>
              </a:tabLst>
            </a:pPr>
            <a:r>
              <a:rPr lang="en-US" spc="-55" dirty="0" smtClean="0"/>
              <a:t>Sometimes </a:t>
            </a:r>
            <a:r>
              <a:rPr lang="en-US" spc="-55" dirty="0"/>
              <a:t>for output layer at classification problems</a:t>
            </a:r>
            <a:r>
              <a:rPr lang="en-US" spc="-55" dirty="0" smtClean="0"/>
              <a:t>.</a:t>
            </a:r>
            <a:endParaRPr sz="1200" baseline="-52083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18891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Activation</a:t>
            </a:r>
            <a:r>
              <a:rPr spc="-114" dirty="0"/>
              <a:t> </a:t>
            </a:r>
            <a:r>
              <a:rPr spc="-6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7985"/>
            <a:ext cx="1551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Hyperbolic </a:t>
            </a:r>
            <a:r>
              <a:rPr sz="1100" b="1" spc="-45" dirty="0">
                <a:solidFill>
                  <a:srgbClr val="35444F"/>
                </a:solidFill>
                <a:latin typeface="Trebuchet MS"/>
                <a:cs typeface="Trebuchet MS"/>
              </a:rPr>
              <a:t>tangent</a:t>
            </a:r>
            <a:r>
              <a:rPr sz="1100" b="1" spc="-13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(tanh)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4" y="7023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9993" y="771936"/>
            <a:ext cx="1799864" cy="991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656604"/>
            <a:ext cx="2459406" cy="136447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90195" algn="l"/>
              </a:tabLst>
            </a:pPr>
            <a:r>
              <a:rPr lang="en-US" sz="900" spc="-55" dirty="0" smtClean="0">
                <a:solidFill>
                  <a:srgbClr val="22373A"/>
                </a:solidFill>
                <a:latin typeface="Verdana"/>
                <a:cs typeface="Verdana"/>
              </a:rPr>
              <a:t>Non-linear</a:t>
            </a:r>
          </a:p>
          <a:p>
            <a:pPr marL="12700" indent="14922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55" dirty="0" smtClean="0">
                <a:solidFill>
                  <a:srgbClr val="22373A"/>
                </a:solidFill>
                <a:latin typeface="Verdana"/>
                <a:cs typeface="Verdana"/>
              </a:rPr>
              <a:t>The output is always between -1 and +1</a:t>
            </a:r>
          </a:p>
          <a:p>
            <a:pPr marL="12700" indent="14922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55" dirty="0" smtClean="0">
                <a:solidFill>
                  <a:srgbClr val="22373A"/>
                </a:solidFill>
                <a:latin typeface="Verdana"/>
                <a:cs typeface="Verdana"/>
              </a:rPr>
              <a:t>Centered around 0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90195" algn="l"/>
              </a:tabLst>
            </a:pPr>
            <a:r>
              <a:rPr lang="en-US" sz="900" spc="-55" dirty="0" smtClean="0">
                <a:solidFill>
                  <a:srgbClr val="22373A"/>
                </a:solidFill>
                <a:latin typeface="Verdana"/>
                <a:cs typeface="Verdana"/>
              </a:rPr>
              <a:t>Disadvantages</a:t>
            </a:r>
          </a:p>
          <a:p>
            <a:pPr marL="12700" indent="14922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55" dirty="0" smtClean="0">
                <a:solidFill>
                  <a:srgbClr val="22373A"/>
                </a:solidFill>
                <a:latin typeface="Verdana"/>
                <a:cs typeface="Verdana"/>
              </a:rPr>
              <a:t>Vanishing gradient problem remains.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90195" algn="l"/>
              </a:tabLst>
            </a:pPr>
            <a:r>
              <a:rPr lang="en-US" sz="900" spc="-55" dirty="0" smtClean="0">
                <a:solidFill>
                  <a:srgbClr val="22373A"/>
                </a:solidFill>
                <a:latin typeface="Verdana"/>
                <a:cs typeface="Verdana"/>
              </a:rPr>
              <a:t>Use:</a:t>
            </a:r>
          </a:p>
          <a:p>
            <a:pPr marL="12700" indent="14922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55" dirty="0" smtClean="0">
                <a:solidFill>
                  <a:srgbClr val="22373A"/>
                </a:solidFill>
                <a:latin typeface="Verdana"/>
                <a:cs typeface="Verdana"/>
              </a:rPr>
              <a:t>Not often used anymore.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8645" y="2973030"/>
            <a:ext cx="140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solidFill>
                  <a:srgbClr val="22373A"/>
                </a:solidFill>
                <a:latin typeface="Trebuchet MS"/>
                <a:cs typeface="Trebuchet MS"/>
              </a:rPr>
              <a:t>32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18891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Activation</a:t>
            </a:r>
            <a:r>
              <a:rPr spc="-114" dirty="0"/>
              <a:t> </a:t>
            </a:r>
            <a:r>
              <a:rPr spc="-6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7985"/>
            <a:ext cx="1634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Relu </a:t>
            </a:r>
            <a:r>
              <a:rPr sz="1100" b="1" spc="-70" dirty="0">
                <a:solidFill>
                  <a:srgbClr val="35444F"/>
                </a:solidFill>
                <a:latin typeface="Trebuchet MS"/>
                <a:cs typeface="Trebuchet MS"/>
              </a:rPr>
              <a:t>= Rectified 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Linear</a:t>
            </a:r>
            <a:r>
              <a:rPr sz="1100" b="1" spc="-80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Unit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4" y="69086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1176" y="671528"/>
            <a:ext cx="1017706" cy="827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990" y="1460860"/>
            <a:ext cx="4742815" cy="159530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95" dirty="0" err="1" smtClean="0">
                <a:solidFill>
                  <a:srgbClr val="22373A"/>
                </a:solidFill>
                <a:latin typeface="Verdana"/>
                <a:cs typeface="Verdana"/>
              </a:rPr>
              <a:t>ReLu</a:t>
            </a: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 is non-linear and each function can be approached by combining relay functions.</a:t>
            </a:r>
          </a:p>
          <a:p>
            <a:pPr marL="12700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Very efficient to computing power.</a:t>
            </a:r>
          </a:p>
          <a:p>
            <a:pPr marL="12700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Sparse activation. Many activations become 0. 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290195" algn="l"/>
              </a:tabLst>
            </a:pP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Disadvantages:</a:t>
            </a:r>
          </a:p>
          <a:p>
            <a:pPr marL="12700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Dead neurons can no longer be activated.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290195" algn="l"/>
              </a:tabLst>
            </a:pP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Use:</a:t>
            </a:r>
          </a:p>
          <a:p>
            <a:pPr marL="12700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95" dirty="0" smtClean="0">
                <a:solidFill>
                  <a:srgbClr val="22373A"/>
                </a:solidFill>
                <a:latin typeface="Verdana"/>
                <a:cs typeface="Verdana"/>
              </a:rPr>
              <a:t>For hidden layers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8645" y="2973030"/>
            <a:ext cx="140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solidFill>
                  <a:srgbClr val="22373A"/>
                </a:solidFill>
                <a:latin typeface="Trebuchet MS"/>
                <a:cs typeface="Trebuchet MS"/>
              </a:rPr>
              <a:t>33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18891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Activation</a:t>
            </a:r>
            <a:r>
              <a:rPr spc="-114" dirty="0"/>
              <a:t> </a:t>
            </a:r>
            <a:r>
              <a:rPr spc="-6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7985"/>
            <a:ext cx="664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70" dirty="0">
                <a:solidFill>
                  <a:srgbClr val="35444F"/>
                </a:solidFill>
                <a:latin typeface="Trebuchet MS"/>
                <a:cs typeface="Trebuchet MS"/>
              </a:rPr>
              <a:t>Leaky</a:t>
            </a:r>
            <a:r>
              <a:rPr sz="1100" b="1" spc="-114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Relu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4" y="700011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8899" y="874911"/>
            <a:ext cx="2488484" cy="611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616040"/>
            <a:ext cx="1833245" cy="136704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80" dirty="0" smtClean="0">
                <a:solidFill>
                  <a:srgbClr val="22373A"/>
                </a:solidFill>
                <a:latin typeface="Verdana"/>
                <a:cs typeface="Verdana"/>
              </a:rPr>
              <a:t>Variant on </a:t>
            </a:r>
            <a:r>
              <a:rPr lang="en-US" sz="900" spc="-80" dirty="0" err="1" smtClean="0">
                <a:solidFill>
                  <a:srgbClr val="22373A"/>
                </a:solidFill>
                <a:latin typeface="Verdana"/>
                <a:cs typeface="Verdana"/>
              </a:rPr>
              <a:t>ReLu</a:t>
            </a:r>
            <a:r>
              <a:rPr lang="en-US" sz="900" spc="-80" dirty="0" smtClean="0">
                <a:solidFill>
                  <a:srgbClr val="22373A"/>
                </a:solidFill>
                <a:latin typeface="Verdana"/>
                <a:cs typeface="Verdana"/>
              </a:rPr>
              <a:t>.</a:t>
            </a:r>
          </a:p>
          <a:p>
            <a:pPr marL="12700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80" dirty="0" smtClean="0">
                <a:solidFill>
                  <a:srgbClr val="22373A"/>
                </a:solidFill>
                <a:latin typeface="Verdana"/>
                <a:cs typeface="Verdana"/>
              </a:rPr>
              <a:t>Do not die. 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290195" algn="l"/>
              </a:tabLst>
            </a:pPr>
            <a:r>
              <a:rPr lang="en-US" sz="900" spc="-80" dirty="0" smtClean="0">
                <a:solidFill>
                  <a:srgbClr val="22373A"/>
                </a:solidFill>
                <a:latin typeface="Verdana"/>
                <a:cs typeface="Verdana"/>
              </a:rPr>
              <a:t>Disadvantages</a:t>
            </a:r>
            <a:r>
              <a:rPr lang="en-US" sz="900" spc="-80" dirty="0" smtClean="0">
                <a:solidFill>
                  <a:srgbClr val="22373A"/>
                </a:solidFill>
                <a:latin typeface="Verdana"/>
                <a:cs typeface="Verdana"/>
              </a:rPr>
              <a:t>:</a:t>
            </a:r>
          </a:p>
          <a:p>
            <a:pPr marL="12700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80" dirty="0" smtClean="0">
                <a:solidFill>
                  <a:srgbClr val="22373A"/>
                </a:solidFill>
                <a:latin typeface="Verdana"/>
                <a:cs typeface="Verdana"/>
              </a:rPr>
              <a:t>More parameters to train.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290195" algn="l"/>
              </a:tabLst>
            </a:pPr>
            <a:r>
              <a:rPr lang="en-US" sz="900" spc="-80" dirty="0" smtClean="0">
                <a:solidFill>
                  <a:srgbClr val="22373A"/>
                </a:solidFill>
                <a:latin typeface="Verdana"/>
                <a:cs typeface="Verdana"/>
              </a:rPr>
              <a:t>Use:</a:t>
            </a:r>
          </a:p>
          <a:p>
            <a:pPr marL="12700" indent="14922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900" spc="-80" dirty="0" smtClean="0">
                <a:solidFill>
                  <a:srgbClr val="22373A"/>
                </a:solidFill>
                <a:latin typeface="Verdana"/>
                <a:cs typeface="Verdana"/>
              </a:rPr>
              <a:t>For hidden layers.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8645" y="2973030"/>
            <a:ext cx="140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solidFill>
                  <a:srgbClr val="22373A"/>
                </a:solidFill>
                <a:latin typeface="Trebuchet MS"/>
                <a:cs typeface="Trebuchet MS"/>
              </a:rPr>
              <a:t>34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18891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Activation</a:t>
            </a:r>
            <a:r>
              <a:rPr spc="-114" dirty="0"/>
              <a:t> </a:t>
            </a:r>
            <a:r>
              <a:rPr spc="-65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69086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07985"/>
            <a:ext cx="2335530" cy="14555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Conclusions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Hidden layers: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First use </a:t>
            </a:r>
            <a:r>
              <a:rPr lang="en-US" sz="1100" spc="-50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ReLu</a:t>
            </a:r>
            <a:r>
              <a:rPr lang="en-US" sz="1100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Try Leaky </a:t>
            </a:r>
            <a:r>
              <a:rPr lang="en-US" sz="1100" spc="-50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ReLu</a:t>
            </a:r>
            <a:r>
              <a:rPr lang="en-US" sz="1100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Do not use Sigmoid or </a:t>
            </a:r>
            <a:r>
              <a:rPr lang="en-US" sz="1100" spc="-50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Tanh</a:t>
            </a:r>
            <a:r>
              <a:rPr lang="en-US" sz="1100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Output layer: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Linear in regression.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spc="-50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Softmax</a:t>
            </a:r>
            <a:r>
              <a:rPr lang="en-US" sz="1100" spc="-50" dirty="0" smtClean="0">
                <a:solidFill>
                  <a:srgbClr val="35444F"/>
                </a:solidFill>
                <a:latin typeface="Trebuchet MS"/>
                <a:cs typeface="Trebuchet MS"/>
              </a:rPr>
              <a:t> / Sigmoid at classification.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4819" y="2682492"/>
            <a:ext cx="50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80" dirty="0">
                <a:solidFill>
                  <a:srgbClr val="22373A"/>
                </a:solidFill>
                <a:latin typeface="Verdana"/>
                <a:cs typeface="Verdana"/>
              </a:rPr>
              <a:t>j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274" y="2247675"/>
            <a:ext cx="3113405" cy="5450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20" dirty="0" err="1" smtClean="0">
                <a:solidFill>
                  <a:srgbClr val="22373A"/>
                </a:solidFill>
                <a:latin typeface="Verdana"/>
                <a:cs typeface="Verdana"/>
              </a:rPr>
              <a:t>Sofmax</a:t>
            </a:r>
            <a:r>
              <a:rPr lang="en-US" sz="1100" spc="-120" dirty="0" smtClean="0">
                <a:solidFill>
                  <a:srgbClr val="22373A"/>
                </a:solidFill>
                <a:latin typeface="Verdana"/>
                <a:cs typeface="Verdana"/>
              </a:rPr>
              <a:t> is a generalization of the Sigmoid </a:t>
            </a:r>
            <a:r>
              <a:rPr sz="1100" spc="-114" dirty="0" smtClean="0">
                <a:solidFill>
                  <a:srgbClr val="22373A"/>
                </a:solidFill>
                <a:latin typeface="Verdana"/>
                <a:cs typeface="Verdana"/>
              </a:rPr>
              <a:t>: </a:t>
            </a:r>
            <a:endParaRPr lang="en-US" sz="1100" spc="-114" dirty="0" smtClean="0">
              <a:solidFill>
                <a:srgbClr val="22373A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i="1" spc="-114" dirty="0">
              <a:solidFill>
                <a:srgbClr val="22373A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i="1" spc="-114" dirty="0" smtClean="0">
                <a:solidFill>
                  <a:srgbClr val="22373A"/>
                </a:solidFill>
                <a:latin typeface="Verdana"/>
                <a:cs typeface="Verdana"/>
              </a:rPr>
              <a:t>                                                                  </a:t>
            </a:r>
            <a:r>
              <a:rPr sz="1100" i="1" spc="-75" dirty="0" err="1" smtClean="0">
                <a:solidFill>
                  <a:srgbClr val="22373A"/>
                </a:solidFill>
                <a:latin typeface="Verdana"/>
                <a:cs typeface="Verdana"/>
              </a:rPr>
              <a:t>σ</a:t>
            </a:r>
            <a:r>
              <a:rPr sz="1100" spc="-75" dirty="0" smtClean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100" i="1" spc="-75" dirty="0" smtClean="0">
                <a:solidFill>
                  <a:srgbClr val="22373A"/>
                </a:solidFill>
                <a:latin typeface="Verdana"/>
                <a:cs typeface="Verdana"/>
              </a:rPr>
              <a:t>z</a:t>
            </a:r>
            <a:r>
              <a:rPr sz="1100" spc="-7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1100" spc="2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8339" y="2477019"/>
            <a:ext cx="152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-232" baseline="-20202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i="1" spc="-80" dirty="0">
                <a:solidFill>
                  <a:srgbClr val="22373A"/>
                </a:solidFill>
                <a:latin typeface="Verdana"/>
                <a:cs typeface="Verdana"/>
              </a:rPr>
              <a:t>z</a:t>
            </a:r>
            <a:r>
              <a:rPr sz="900" i="1" spc="-89" baseline="-13888" dirty="0">
                <a:solidFill>
                  <a:srgbClr val="22373A"/>
                </a:solidFill>
                <a:latin typeface="Verdana"/>
                <a:cs typeface="Verdana"/>
              </a:rPr>
              <a:t>j</a:t>
            </a:r>
            <a:endParaRPr sz="900" baseline="-13888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1390" y="273763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255" y="0"/>
                </a:lnTo>
              </a:path>
            </a:pathLst>
          </a:custGeom>
          <a:ln w="553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88690" y="263758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4930" y="2714979"/>
            <a:ext cx="213360" cy="25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sz="800" i="1" spc="-100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endParaRPr sz="800" dirty="0">
              <a:latin typeface="Verdana"/>
              <a:cs typeface="Verdana"/>
            </a:endParaRPr>
          </a:p>
          <a:p>
            <a:pPr marL="12700">
              <a:lnSpc>
                <a:spcPts val="894"/>
              </a:lnSpc>
            </a:pPr>
            <a:r>
              <a:rPr sz="800" i="1" spc="-90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r>
              <a:rPr sz="800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endParaRPr sz="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2049" y="2701479"/>
            <a:ext cx="16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-232" baseline="-15151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i="1" spc="-80" dirty="0">
                <a:solidFill>
                  <a:srgbClr val="22373A"/>
                </a:solidFill>
                <a:latin typeface="Verdana"/>
                <a:cs typeface="Verdana"/>
              </a:rPr>
              <a:t>z</a:t>
            </a:r>
            <a:r>
              <a:rPr sz="900" i="1" spc="-127" baseline="-13888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endParaRPr sz="900" baseline="-13888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4121" y="2621024"/>
            <a:ext cx="552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70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841026"/>
            <a:ext cx="25356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30" dirty="0" smtClean="0">
                <a:solidFill>
                  <a:srgbClr val="22373A"/>
                </a:solidFill>
                <a:latin typeface="Verdana"/>
                <a:cs typeface="Verdana"/>
              </a:rPr>
              <a:t>Works with </a:t>
            </a:r>
            <a:r>
              <a:rPr lang="en-US" sz="1100" spc="-130" dirty="0" err="1" smtClean="0">
                <a:solidFill>
                  <a:srgbClr val="22373A"/>
                </a:solidFill>
                <a:latin typeface="Verdana"/>
                <a:cs typeface="Verdana"/>
              </a:rPr>
              <a:t>mult</a:t>
            </a:r>
            <a:r>
              <a:rPr lang="en-US" sz="1100" spc="-130" dirty="0" smtClean="0">
                <a:solidFill>
                  <a:srgbClr val="22373A"/>
                </a:solidFill>
                <a:latin typeface="Verdana"/>
                <a:cs typeface="Verdana"/>
              </a:rPr>
              <a:t>-class classification</a:t>
            </a:r>
            <a:r>
              <a:rPr sz="1100" spc="-80" dirty="0" smtClean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8645" y="2973030"/>
            <a:ext cx="140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solidFill>
                  <a:srgbClr val="22373A"/>
                </a:solidFill>
                <a:latin typeface="Trebuchet MS"/>
                <a:cs typeface="Trebuchet MS"/>
              </a:rPr>
              <a:t>35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85841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70">
                <a:solidFill>
                  <a:srgbClr val="EF6C00"/>
                </a:solidFill>
                <a:latin typeface="Trebuchet MS"/>
                <a:cs typeface="Trebuchet MS"/>
              </a:rPr>
              <a:t>Underfitting </a:t>
            </a:r>
            <a:r>
              <a:rPr lang="en-US" sz="1700" b="1" spc="-85">
                <a:solidFill>
                  <a:srgbClr val="EF6C00"/>
                </a:solidFill>
                <a:latin typeface="Trebuchet MS"/>
                <a:cs typeface="Trebuchet MS"/>
              </a:rPr>
              <a:t>a</a:t>
            </a:r>
            <a:r>
              <a:rPr sz="1700" b="1" spc="-85" smtClean="0">
                <a:solidFill>
                  <a:srgbClr val="EF6C00"/>
                </a:solidFill>
                <a:latin typeface="Trebuchet MS"/>
                <a:cs typeface="Trebuchet MS"/>
              </a:rPr>
              <a:t>n</a:t>
            </a:r>
            <a:r>
              <a:rPr lang="en-US" sz="1700" b="1" spc="-85">
                <a:solidFill>
                  <a:srgbClr val="EF6C00"/>
                </a:solidFill>
                <a:latin typeface="Trebuchet MS"/>
                <a:cs typeface="Trebuchet MS"/>
              </a:rPr>
              <a:t>d</a:t>
            </a:r>
            <a:r>
              <a:rPr sz="1700" b="1" spc="-14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70" dirty="0">
                <a:solidFill>
                  <a:srgbClr val="EF6C00"/>
                </a:solidFill>
                <a:latin typeface="Trebuchet MS"/>
                <a:cs typeface="Trebuchet MS"/>
              </a:rPr>
              <a:t>overfitting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07985"/>
            <a:ext cx="18770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45" dirty="0" smtClean="0">
                <a:solidFill>
                  <a:srgbClr val="35444F"/>
                </a:solidFill>
                <a:latin typeface="Trebuchet MS"/>
                <a:cs typeface="Trebuchet MS"/>
              </a:rPr>
              <a:t>Number and size of the layers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995" y="842576"/>
            <a:ext cx="3599850" cy="1277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5851" y="2351073"/>
            <a:ext cx="2419350" cy="36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151765" algn="l"/>
              </a:tabLst>
            </a:pPr>
            <a:r>
              <a:rPr lang="en-US" sz="1100" spc="-160" dirty="0" smtClean="0">
                <a:solidFill>
                  <a:srgbClr val="22373A"/>
                </a:solidFill>
                <a:latin typeface="Verdana"/>
                <a:cs typeface="Verdana"/>
              </a:rPr>
              <a:t>Too large neural network: overfitting.</a:t>
            </a:r>
          </a:p>
          <a:p>
            <a:pPr marL="151130" indent="-13843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151765" algn="l"/>
              </a:tabLst>
            </a:pPr>
            <a:r>
              <a:rPr lang="en-US" sz="1100" spc="-160" dirty="0" smtClean="0">
                <a:solidFill>
                  <a:srgbClr val="22373A"/>
                </a:solidFill>
                <a:latin typeface="Verdana"/>
                <a:cs typeface="Verdana"/>
              </a:rPr>
              <a:t>Too small neural network: </a:t>
            </a:r>
            <a:r>
              <a:rPr lang="en-US" sz="1100" spc="-160" dirty="0" err="1" smtClean="0">
                <a:solidFill>
                  <a:srgbClr val="22373A"/>
                </a:solidFill>
                <a:latin typeface="Verdana"/>
                <a:cs typeface="Verdana"/>
              </a:rPr>
              <a:t>underfitting</a:t>
            </a:r>
            <a:r>
              <a:rPr lang="en-US" sz="1100" spc="-160" dirty="0" smtClean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3010815" cy="5745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70" dirty="0">
                <a:solidFill>
                  <a:srgbClr val="EF6C00"/>
                </a:solidFill>
                <a:latin typeface="Trebuchet MS"/>
                <a:cs typeface="Trebuchet MS"/>
              </a:rPr>
              <a:t>Underfitting </a:t>
            </a:r>
            <a:r>
              <a:rPr lang="en-US" sz="1700" b="1" spc="-85" dirty="0" smtClean="0">
                <a:solidFill>
                  <a:srgbClr val="EF6C00"/>
                </a:solidFill>
                <a:latin typeface="Trebuchet MS"/>
                <a:cs typeface="Trebuchet MS"/>
              </a:rPr>
              <a:t>and</a:t>
            </a:r>
            <a:r>
              <a:rPr sz="1700" b="1" spc="-14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70" dirty="0">
                <a:solidFill>
                  <a:srgbClr val="EF6C00"/>
                </a:solidFill>
                <a:latin typeface="Trebuchet MS"/>
                <a:cs typeface="Trebuchet MS"/>
              </a:rPr>
              <a:t>overfitting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lang="en-US" sz="1100" b="1" spc="-45" dirty="0" smtClean="0">
                <a:solidFill>
                  <a:srgbClr val="35444F"/>
                </a:solidFill>
                <a:latin typeface="Trebuchet MS"/>
                <a:cs typeface="Trebuchet MS"/>
              </a:rPr>
              <a:t>Regularization of a neural network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9995" y="842592"/>
            <a:ext cx="3600046" cy="202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265938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80" dirty="0"/>
              <a:t>What is a neural network?</a:t>
            </a:r>
            <a:endParaRPr spc="-85" dirty="0"/>
          </a:p>
        </p:txBody>
      </p:sp>
      <p:sp>
        <p:nvSpPr>
          <p:cNvPr id="3" name="object 3"/>
          <p:cNvSpPr/>
          <p:nvPr/>
        </p:nvSpPr>
        <p:spPr>
          <a:xfrm>
            <a:off x="309194" y="71617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5014595" cy="1799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Definition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According to Simon </a:t>
            </a:r>
            <a:r>
              <a:rPr lang="en-US" sz="11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Haykin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, Neural Networks - a comprehensive Foundation, Prentice Hall, New Jersey, 2nd edition.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4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i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 neural network (NN) is a massively parallel distributed processor that has a natural propensity for malfunctioning experimental knowledge and making it available for use.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4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It resembles the brain in two aspects: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Knowledge is acquired through the network through a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learning process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.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Interneuron connection strengths known as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synaptic weights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are used to store the knowledge.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01081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/>
              <a:t>Underfitting </a:t>
            </a:r>
            <a:r>
              <a:rPr lang="en-US" spc="-85"/>
              <a:t>a</a:t>
            </a:r>
            <a:r>
              <a:rPr spc="-85" smtClean="0"/>
              <a:t>n</a:t>
            </a:r>
            <a:r>
              <a:rPr lang="en-US" spc="-85" smtClean="0"/>
              <a:t>d</a:t>
            </a:r>
            <a:r>
              <a:rPr spc="-140" smtClean="0"/>
              <a:t> </a:t>
            </a:r>
            <a:r>
              <a:rPr spc="-70" dirty="0"/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7985"/>
            <a:ext cx="510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Dropout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4" y="69938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9999" y="696977"/>
            <a:ext cx="2520012" cy="1414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1858" y="2260897"/>
            <a:ext cx="3720465" cy="499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45415" algn="l"/>
              </a:tabLst>
            </a:pPr>
            <a:r>
              <a:rPr lang="en-US" sz="1000" spc="-95" dirty="0" smtClean="0">
                <a:solidFill>
                  <a:srgbClr val="22373A"/>
                </a:solidFill>
                <a:latin typeface="Verdana"/>
                <a:cs typeface="Verdana"/>
              </a:rPr>
              <a:t>Technique to prevent overfitting.</a:t>
            </a:r>
          </a:p>
          <a:p>
            <a:pPr marL="144780" indent="-1320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45415" algn="l"/>
              </a:tabLst>
            </a:pPr>
            <a:r>
              <a:rPr lang="en-US" sz="1000" spc="-95" dirty="0" smtClean="0">
                <a:solidFill>
                  <a:srgbClr val="22373A"/>
                </a:solidFill>
                <a:latin typeface="Verdana"/>
                <a:cs typeface="Verdana"/>
              </a:rPr>
              <a:t>Switch off a certain percentage of the neurons in a layer.</a:t>
            </a:r>
          </a:p>
          <a:p>
            <a:pPr marL="144780" indent="-1320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45415" algn="l"/>
              </a:tabLst>
            </a:pPr>
            <a:r>
              <a:rPr lang="en-US" sz="1000" spc="-95" dirty="0" smtClean="0">
                <a:solidFill>
                  <a:srgbClr val="22373A"/>
                </a:solidFill>
                <a:latin typeface="Verdana"/>
                <a:cs typeface="Verdana"/>
              </a:rPr>
              <a:t>Other neurons have to indent for neurons that are off.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8645" y="2973030"/>
            <a:ext cx="140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solidFill>
                  <a:srgbClr val="22373A"/>
                </a:solidFill>
                <a:latin typeface="Trebuchet MS"/>
                <a:cs typeface="Trebuchet MS"/>
              </a:rPr>
              <a:t>38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5481"/>
            <a:ext cx="344459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35" dirty="0" smtClean="0">
                <a:solidFill>
                  <a:srgbClr val="22373A"/>
                </a:solidFill>
                <a:latin typeface="Trebuchet MS"/>
                <a:cs typeface="Trebuchet MS"/>
              </a:rPr>
              <a:t>Getting started with </a:t>
            </a:r>
            <a:r>
              <a:rPr lang="en-US" sz="1400" b="1" spc="-3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Keras</a:t>
            </a:r>
            <a:r>
              <a:rPr lang="en-US" sz="1400" b="1" spc="-35" dirty="0" smtClean="0">
                <a:solidFill>
                  <a:srgbClr val="22373A"/>
                </a:solidFill>
                <a:latin typeface="Trebuchet MS"/>
                <a:cs typeface="Trebuchet MS"/>
              </a:rPr>
              <a:t> and </a:t>
            </a:r>
            <a:r>
              <a:rPr lang="en-US" sz="1400" b="1" spc="-3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Tensorflow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2227580" cy="0"/>
          </a:xfrm>
          <a:custGeom>
            <a:avLst/>
            <a:gdLst/>
            <a:ahLst/>
            <a:cxnLst/>
            <a:rect l="l" t="t" r="r" b="b"/>
            <a:pathLst>
              <a:path w="2227579">
                <a:moveTo>
                  <a:pt x="0" y="0"/>
                </a:moveTo>
                <a:lnTo>
                  <a:pt x="2227427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4168369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55" dirty="0"/>
              <a:t>Getting started with </a:t>
            </a:r>
            <a:r>
              <a:rPr lang="en-US" spc="-55" dirty="0" err="1"/>
              <a:t>Keras</a:t>
            </a:r>
            <a:r>
              <a:rPr lang="en-US" spc="-55" dirty="0"/>
              <a:t> and </a:t>
            </a:r>
            <a:r>
              <a:rPr lang="en-US" spc="-55" dirty="0" err="1"/>
              <a:t>Tensorflow</a:t>
            </a:r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309194" y="71617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37728"/>
            <a:ext cx="4150360" cy="170559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W</a:t>
            </a:r>
            <a:r>
              <a:rPr lang="en-US"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hat</a:t>
            </a:r>
            <a:r>
              <a:rPr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35444F"/>
                </a:solidFill>
                <a:latin typeface="Trebuchet MS"/>
                <a:cs typeface="Trebuchet MS"/>
              </a:rPr>
              <a:t>is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35444F"/>
                </a:solidFill>
                <a:latin typeface="Trebuchet MS"/>
                <a:cs typeface="Trebuchet MS"/>
              </a:rPr>
              <a:t>Keras?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  <a:hlinkClick r:id="rId3"/>
              </a:rPr>
              <a:t>https://keras.io/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89560" indent="-1384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100" spc="-85" dirty="0" smtClean="0">
                <a:solidFill>
                  <a:srgbClr val="22373A"/>
                </a:solidFill>
                <a:latin typeface="Verdana"/>
                <a:cs typeface="Verdana"/>
              </a:rPr>
              <a:t>Neural Network library written in Python.</a:t>
            </a:r>
          </a:p>
          <a:p>
            <a:pPr marL="289560" indent="-1384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100" spc="-85" dirty="0" smtClean="0">
                <a:solidFill>
                  <a:srgbClr val="22373A"/>
                </a:solidFill>
                <a:latin typeface="Verdana"/>
                <a:cs typeface="Verdana"/>
              </a:rPr>
              <a:t>Built on top of </a:t>
            </a:r>
            <a:r>
              <a:rPr lang="en-US" sz="1100" spc="-85" dirty="0" err="1" smtClean="0">
                <a:solidFill>
                  <a:srgbClr val="22373A"/>
                </a:solidFill>
                <a:latin typeface="Verdana"/>
                <a:cs typeface="Verdana"/>
              </a:rPr>
              <a:t>Tensorflow</a:t>
            </a:r>
            <a:r>
              <a:rPr lang="en-US" sz="1100" spc="-85" dirty="0" smtClean="0">
                <a:solidFill>
                  <a:srgbClr val="22373A"/>
                </a:solidFill>
                <a:latin typeface="Verdana"/>
                <a:cs typeface="Verdana"/>
              </a:rPr>
              <a:t> and </a:t>
            </a:r>
            <a:r>
              <a:rPr lang="en-US" sz="1100" spc="-85" dirty="0" err="1" smtClean="0">
                <a:solidFill>
                  <a:srgbClr val="22373A"/>
                </a:solidFill>
                <a:latin typeface="Verdana"/>
                <a:cs typeface="Verdana"/>
              </a:rPr>
              <a:t>Theano</a:t>
            </a:r>
            <a:r>
              <a:rPr lang="en-US" sz="1100" spc="-85" dirty="0" smtClean="0">
                <a:solidFill>
                  <a:srgbClr val="22373A"/>
                </a:solidFill>
                <a:latin typeface="Verdana"/>
                <a:cs typeface="Verdana"/>
              </a:rPr>
              <a:t>.</a:t>
            </a:r>
          </a:p>
          <a:p>
            <a:pPr marL="289560" indent="-1384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100" spc="-85" dirty="0" smtClean="0">
                <a:solidFill>
                  <a:srgbClr val="22373A"/>
                </a:solidFill>
                <a:latin typeface="Verdana"/>
                <a:cs typeface="Verdana"/>
              </a:rPr>
              <a:t>Easy to </a:t>
            </a:r>
            <a:r>
              <a:rPr lang="en-US" sz="1100" spc="-85" dirty="0" err="1" smtClean="0">
                <a:solidFill>
                  <a:srgbClr val="22373A"/>
                </a:solidFill>
                <a:latin typeface="Verdana"/>
                <a:cs typeface="Verdana"/>
              </a:rPr>
              <a:t>use.Modular</a:t>
            </a:r>
            <a:r>
              <a:rPr lang="en-US" sz="1100" spc="-85" dirty="0" smtClean="0">
                <a:solidFill>
                  <a:srgbClr val="22373A"/>
                </a:solidFill>
                <a:latin typeface="Verdana"/>
                <a:cs typeface="Verdana"/>
              </a:rPr>
              <a:t> and expandable.</a:t>
            </a:r>
          </a:p>
          <a:p>
            <a:pPr marL="289560" indent="-1384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100" spc="-85" dirty="0" smtClean="0">
                <a:solidFill>
                  <a:srgbClr val="22373A"/>
                </a:solidFill>
                <a:latin typeface="Verdana"/>
                <a:cs typeface="Verdana"/>
              </a:rPr>
              <a:t>Allows to build complex (deep learning) neural networks.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400141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b="1" spc="-55" dirty="0" smtClean="0">
                <a:solidFill>
                  <a:srgbClr val="EF6C00"/>
                </a:solidFill>
                <a:latin typeface="Trebuchet MS"/>
                <a:cs typeface="Trebuchet MS"/>
              </a:rPr>
              <a:t>Getting started with </a:t>
            </a:r>
            <a:r>
              <a:rPr sz="1700" b="1" spc="-70" dirty="0" err="1" smtClean="0">
                <a:solidFill>
                  <a:srgbClr val="EF6C00"/>
                </a:solidFill>
                <a:latin typeface="Trebuchet MS"/>
                <a:cs typeface="Trebuchet MS"/>
              </a:rPr>
              <a:t>Keras</a:t>
            </a:r>
            <a:r>
              <a:rPr sz="1700" b="1" spc="-7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lang="en-US" sz="1700" b="1" spc="-85" dirty="0">
                <a:solidFill>
                  <a:srgbClr val="EF6C00"/>
                </a:solidFill>
                <a:latin typeface="Trebuchet MS"/>
                <a:cs typeface="Trebuchet MS"/>
              </a:rPr>
              <a:t>a</a:t>
            </a:r>
            <a:r>
              <a:rPr sz="1700" b="1" spc="-85" dirty="0" smtClean="0">
                <a:solidFill>
                  <a:srgbClr val="EF6C00"/>
                </a:solidFill>
                <a:latin typeface="Trebuchet MS"/>
                <a:cs typeface="Trebuchet MS"/>
              </a:rPr>
              <a:t>n</a:t>
            </a:r>
            <a:r>
              <a:rPr lang="en-US" sz="1700" b="1" spc="-85" dirty="0" smtClean="0">
                <a:solidFill>
                  <a:srgbClr val="EF6C00"/>
                </a:solidFill>
                <a:latin typeface="Trebuchet MS"/>
                <a:cs typeface="Trebuchet MS"/>
              </a:rPr>
              <a:t>d</a:t>
            </a:r>
            <a:r>
              <a:rPr sz="1700" b="1" spc="-220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90" dirty="0" smtClean="0">
                <a:solidFill>
                  <a:srgbClr val="EF6C00"/>
                </a:solidFill>
                <a:latin typeface="Trebuchet MS"/>
                <a:cs typeface="Trebuchet MS"/>
              </a:rPr>
              <a:t>Tensorflow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1617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1880235" cy="827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1100" b="1" spc="-60" dirty="0" smtClean="0">
                <a:solidFill>
                  <a:srgbClr val="35444F"/>
                </a:solidFill>
                <a:latin typeface="Trebuchet MS"/>
                <a:cs typeface="Trebuchet MS"/>
              </a:rPr>
              <a:t>Install </a:t>
            </a:r>
            <a:r>
              <a:rPr lang="en-US" sz="1100" b="1" spc="-60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Keras</a:t>
            </a:r>
            <a:r>
              <a:rPr lang="en-US" sz="1100" b="1" spc="-60" dirty="0" smtClean="0">
                <a:solidFill>
                  <a:srgbClr val="35444F"/>
                </a:solidFill>
                <a:latin typeface="Trebuchet MS"/>
                <a:cs typeface="Trebuchet MS"/>
              </a:rPr>
              <a:t> and </a:t>
            </a:r>
            <a:r>
              <a:rPr lang="en-US" sz="1100" b="1" spc="-60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Tensorflow</a:t>
            </a:r>
            <a:endParaRPr lang="en-US" sz="1100" b="1" spc="-60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1100" spc="-60" dirty="0" smtClean="0">
                <a:solidFill>
                  <a:srgbClr val="35444F"/>
                </a:solidFill>
                <a:latin typeface="Trebuchet MS"/>
                <a:cs typeface="Trebuchet MS"/>
              </a:rPr>
              <a:t>pip install </a:t>
            </a:r>
            <a:r>
              <a:rPr lang="en-US" sz="1100" spc="-60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tensorflow</a:t>
            </a:r>
            <a:endParaRPr lang="en-US" sz="1100" spc="-60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1100" spc="-60" dirty="0" smtClean="0">
                <a:solidFill>
                  <a:srgbClr val="35444F"/>
                </a:solidFill>
                <a:latin typeface="Trebuchet MS"/>
                <a:cs typeface="Trebuchet MS"/>
              </a:rPr>
              <a:t>pip install </a:t>
            </a:r>
            <a:r>
              <a:rPr lang="en-US" sz="1100" spc="-60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keras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400141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55" dirty="0" smtClean="0"/>
              <a:t>Getting started </a:t>
            </a:r>
            <a:r>
              <a:rPr lang="en-US" spc="-85" dirty="0" smtClean="0"/>
              <a:t>with</a:t>
            </a:r>
            <a:r>
              <a:rPr spc="-85" dirty="0" smtClean="0"/>
              <a:t> </a:t>
            </a:r>
            <a:r>
              <a:rPr spc="-70" dirty="0" err="1" smtClean="0"/>
              <a:t>Keras</a:t>
            </a:r>
            <a:r>
              <a:rPr spc="-70" dirty="0" smtClean="0"/>
              <a:t> </a:t>
            </a:r>
            <a:r>
              <a:rPr lang="en-US" spc="-85" dirty="0"/>
              <a:t>a</a:t>
            </a:r>
            <a:r>
              <a:rPr spc="-85" dirty="0" smtClean="0"/>
              <a:t>n</a:t>
            </a:r>
            <a:r>
              <a:rPr lang="en-US" spc="-85" dirty="0" smtClean="0"/>
              <a:t>d</a:t>
            </a:r>
            <a:r>
              <a:rPr spc="-220" dirty="0" smtClean="0"/>
              <a:t> </a:t>
            </a:r>
            <a:r>
              <a:rPr spc="-90" dirty="0" smtClean="0"/>
              <a:t>Tensorflow</a:t>
            </a:r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309194" y="69938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07985"/>
            <a:ext cx="4064635" cy="7938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60" dirty="0" smtClean="0">
                <a:solidFill>
                  <a:srgbClr val="35444F"/>
                </a:solidFill>
                <a:latin typeface="Trebuchet MS"/>
                <a:cs typeface="Trebuchet MS"/>
              </a:rPr>
              <a:t>The sequential model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spc="-60" dirty="0" smtClean="0">
                <a:solidFill>
                  <a:srgbClr val="35444F"/>
                </a:solidFill>
                <a:latin typeface="Trebuchet MS"/>
                <a:cs typeface="Trebuchet MS"/>
              </a:rPr>
              <a:t>Allows to stack different layers of a neural network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sz="800" dirty="0" smtClean="0">
                <a:solidFill>
                  <a:srgbClr val="22373A"/>
                </a:solidFill>
                <a:latin typeface="Courier New"/>
                <a:cs typeface="Courier New"/>
                <a:hlinkClick r:id="rId3"/>
              </a:rPr>
              <a:t>https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  <a:hlinkClick r:id="rId3"/>
              </a:rPr>
              <a:t>://keras.io/#getting-started-30-seconds-to-keras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lang="en-US"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Construction of the sequential model: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41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994" y="1588782"/>
            <a:ext cx="5039995" cy="276860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919"/>
              </a:lnSpc>
            </a:pPr>
            <a:r>
              <a:rPr sz="800" b="1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800" b="1" spc="1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95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22373A"/>
                </a:solidFill>
                <a:latin typeface="Verdana"/>
                <a:cs typeface="Verdana"/>
              </a:rPr>
              <a:t>models</a:t>
            </a:r>
            <a:r>
              <a:rPr sz="800" spc="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b="1" spc="-25" dirty="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50" dirty="0">
                <a:solidFill>
                  <a:srgbClr val="22373A"/>
                </a:solidFill>
                <a:latin typeface="Trebuchet MS"/>
                <a:cs typeface="Trebuchet MS"/>
              </a:rPr>
              <a:t>m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4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2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6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4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800" b="1" spc="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q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0" dirty="0">
                <a:solidFill>
                  <a:srgbClr val="22373A"/>
                </a:solidFill>
                <a:latin typeface="Verdana"/>
                <a:cs typeface="Verdana"/>
              </a:rPr>
              <a:t>u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endParaRPr sz="800">
              <a:latin typeface="Verdana"/>
              <a:cs typeface="Verdana"/>
            </a:endParaRPr>
          </a:p>
          <a:p>
            <a:pPr marL="5080">
              <a:lnSpc>
                <a:spcPct val="100000"/>
              </a:lnSpc>
              <a:spcBef>
                <a:spcPts val="125"/>
              </a:spcBef>
            </a:pP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model</a:t>
            </a:r>
            <a:r>
              <a:rPr sz="800" spc="2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800" spc="-2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q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0" dirty="0">
                <a:solidFill>
                  <a:srgbClr val="22373A"/>
                </a:solidFill>
                <a:latin typeface="Verdana"/>
                <a:cs typeface="Verdana"/>
              </a:rPr>
              <a:t>u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2017064"/>
            <a:ext cx="5039995" cy="691515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919"/>
              </a:lnSpc>
            </a:pPr>
            <a:r>
              <a:rPr sz="800" b="1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800" b="1" spc="1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95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5" dirty="0">
                <a:solidFill>
                  <a:srgbClr val="22373A"/>
                </a:solidFill>
                <a:latin typeface="Verdana"/>
                <a:cs typeface="Verdana"/>
              </a:rPr>
              <a:t>y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b="1" spc="-25" dirty="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50" dirty="0">
                <a:solidFill>
                  <a:srgbClr val="22373A"/>
                </a:solidFill>
                <a:latin typeface="Trebuchet MS"/>
                <a:cs typeface="Trebuchet MS"/>
              </a:rPr>
              <a:t>m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4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2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6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40" dirty="0">
                <a:solidFill>
                  <a:srgbClr val="22373A"/>
                </a:solidFill>
                <a:latin typeface="Trebuchet MS"/>
                <a:cs typeface="Trebuchet MS"/>
              </a:rPr>
              <a:t>t </a:t>
            </a:r>
            <a:r>
              <a:rPr sz="800" spc="-50" dirty="0">
                <a:solidFill>
                  <a:srgbClr val="22373A"/>
                </a:solidFill>
                <a:latin typeface="Verdana"/>
                <a:cs typeface="Verdana"/>
              </a:rPr>
              <a:t>Dense 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,</a:t>
            </a:r>
            <a:r>
              <a:rPr sz="800" spc="-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v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  <a:p>
            <a:pPr marL="5080" marR="2616835">
              <a:lnSpc>
                <a:spcPct val="113399"/>
              </a:lnSpc>
            </a:pP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model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add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Dense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0" dirty="0">
                <a:solidFill>
                  <a:srgbClr val="22373A"/>
                </a:solidFill>
                <a:latin typeface="Verdana"/>
                <a:cs typeface="Verdana"/>
              </a:rPr>
              <a:t>u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 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3</a:t>
            </a:r>
            <a:r>
              <a:rPr sz="800" spc="-2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0</a:t>
            </a:r>
            <a:r>
              <a:rPr sz="800" spc="-1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,</a:t>
            </a:r>
            <a:r>
              <a:rPr sz="800" spc="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-1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p</a:t>
            </a:r>
            <a:r>
              <a:rPr sz="800" spc="-1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0" dirty="0">
                <a:solidFill>
                  <a:srgbClr val="22373A"/>
                </a:solidFill>
                <a:latin typeface="Verdana"/>
                <a:cs typeface="Verdana"/>
              </a:rPr>
              <a:t>u</a:t>
            </a:r>
            <a:r>
              <a:rPr sz="800" spc="-1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_</a:t>
            </a:r>
            <a:r>
              <a:rPr sz="800" spc="-1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d</a:t>
            </a:r>
            <a:r>
              <a:rPr sz="800" spc="-1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35" dirty="0">
                <a:solidFill>
                  <a:srgbClr val="22373A"/>
                </a:solidFill>
                <a:latin typeface="Verdana"/>
                <a:cs typeface="Verdana"/>
              </a:rPr>
              <a:t>m</a:t>
            </a:r>
            <a:r>
              <a:rPr sz="800" spc="-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800" spc="-24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0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  </a:t>
            </a: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model</a:t>
            </a:r>
            <a:r>
              <a:rPr sz="800" spc="-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add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v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’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0" dirty="0">
                <a:solidFill>
                  <a:srgbClr val="22373A"/>
                </a:solidFill>
                <a:latin typeface="Verdana"/>
                <a:cs typeface="Verdana"/>
              </a:rPr>
              <a:t>u</a:t>
            </a:r>
            <a:r>
              <a:rPr sz="800" spc="4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’</a:t>
            </a:r>
            <a:r>
              <a:rPr sz="800" spc="-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  <a:p>
            <a:pPr marL="5080">
              <a:lnSpc>
                <a:spcPct val="100000"/>
              </a:lnSpc>
              <a:spcBef>
                <a:spcPts val="125"/>
              </a:spcBef>
            </a:pP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model</a:t>
            </a:r>
            <a:r>
              <a:rPr sz="800" spc="-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add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Dense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0" dirty="0">
                <a:solidFill>
                  <a:srgbClr val="22373A"/>
                </a:solidFill>
                <a:latin typeface="Verdana"/>
                <a:cs typeface="Verdana"/>
              </a:rPr>
              <a:t>u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800" spc="-2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5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  <a:p>
            <a:pPr marL="5080">
              <a:lnSpc>
                <a:spcPct val="100000"/>
              </a:lnSpc>
              <a:spcBef>
                <a:spcPts val="130"/>
              </a:spcBef>
            </a:pP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model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add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v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’</a:t>
            </a:r>
            <a:r>
              <a:rPr sz="800" spc="-10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2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2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22373A"/>
                </a:solidFill>
                <a:latin typeface="Verdana"/>
                <a:cs typeface="Verdana"/>
              </a:rPr>
              <a:t>f</a:t>
            </a:r>
            <a:r>
              <a:rPr sz="800" spc="-2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2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35" dirty="0">
                <a:solidFill>
                  <a:srgbClr val="22373A"/>
                </a:solidFill>
                <a:latin typeface="Verdana"/>
                <a:cs typeface="Verdana"/>
              </a:rPr>
              <a:t>m</a:t>
            </a:r>
            <a:r>
              <a:rPr sz="800" spc="-2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2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800" spc="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’</a:t>
            </a:r>
            <a:r>
              <a:rPr sz="800" spc="-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766960"/>
            <a:ext cx="26320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10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inputs 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|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30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hidden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layer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ReLu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units 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|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5 softmax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uitgangen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423001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55" smtClean="0"/>
              <a:t>Getting started with</a:t>
            </a:r>
            <a:r>
              <a:rPr spc="-85" smtClean="0"/>
              <a:t> </a:t>
            </a:r>
            <a:r>
              <a:rPr spc="-70" dirty="0" err="1"/>
              <a:t>Keras</a:t>
            </a:r>
            <a:r>
              <a:rPr spc="-70" dirty="0"/>
              <a:t> </a:t>
            </a:r>
            <a:r>
              <a:rPr lang="en-US" spc="-85" dirty="0"/>
              <a:t>a</a:t>
            </a:r>
            <a:r>
              <a:rPr spc="-85" dirty="0" smtClean="0"/>
              <a:t>n</a:t>
            </a:r>
            <a:r>
              <a:rPr lang="en-US" spc="-85" dirty="0" smtClean="0"/>
              <a:t>d</a:t>
            </a:r>
            <a:r>
              <a:rPr spc="-220" dirty="0" smtClean="0"/>
              <a:t> </a:t>
            </a:r>
            <a:r>
              <a:rPr spc="-90" dirty="0"/>
              <a:t>Tensorflow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24700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3571240" cy="4610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60" dirty="0" smtClean="0">
                <a:solidFill>
                  <a:srgbClr val="35444F"/>
                </a:solidFill>
                <a:latin typeface="Trebuchet MS"/>
                <a:cs typeface="Trebuchet MS"/>
              </a:rPr>
              <a:t>The</a:t>
            </a:r>
            <a:r>
              <a:rPr sz="1100" b="1" spc="-60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sequential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35444F"/>
                </a:solidFill>
                <a:latin typeface="Trebuchet MS"/>
                <a:cs typeface="Trebuchet MS"/>
              </a:rPr>
              <a:t>model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lang="en-US" sz="1000" spc="-85" dirty="0" smtClean="0">
                <a:solidFill>
                  <a:srgbClr val="22373A"/>
                </a:solidFill>
                <a:latin typeface="Verdana"/>
                <a:cs typeface="Verdana"/>
              </a:rPr>
              <a:t>Compile and train the sequential model + predictions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42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994" y="1073505"/>
            <a:ext cx="5039995" cy="1520825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0" rIns="0" bIns="0" rtlCol="0">
            <a:spAutoFit/>
          </a:bodyPr>
          <a:lstStyle/>
          <a:p>
            <a:pPr marL="5080">
              <a:lnSpc>
                <a:spcPts val="919"/>
              </a:lnSpc>
            </a:pP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model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5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b="1" spc="-6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2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50" dirty="0">
                <a:solidFill>
                  <a:srgbClr val="22373A"/>
                </a:solidFill>
                <a:latin typeface="Trebuchet MS"/>
                <a:cs typeface="Trebuchet MS"/>
              </a:rPr>
              <a:t>m</a:t>
            </a:r>
            <a:r>
              <a:rPr sz="800" b="1" spc="-1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4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25" dirty="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5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800" b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800" spc="-2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’</a:t>
            </a:r>
            <a:r>
              <a:rPr sz="800" spc="-5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5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g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_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p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5" dirty="0">
                <a:solidFill>
                  <a:srgbClr val="22373A"/>
                </a:solidFill>
                <a:latin typeface="Verdana"/>
                <a:cs typeface="Verdana"/>
              </a:rPr>
              <a:t>y</a:t>
            </a:r>
            <a:r>
              <a:rPr sz="800" spc="5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’</a:t>
            </a:r>
            <a:r>
              <a:rPr sz="800" spc="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p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35" dirty="0">
                <a:solidFill>
                  <a:srgbClr val="22373A"/>
                </a:solidFill>
                <a:latin typeface="Verdana"/>
                <a:cs typeface="Verdana"/>
              </a:rPr>
              <a:t>m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z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800" spc="-2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’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sgd</a:t>
            </a:r>
            <a:r>
              <a:rPr sz="800" spc="-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’</a:t>
            </a:r>
            <a:r>
              <a:rPr sz="800" spc="2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130"/>
              </a:spcBef>
            </a:pPr>
            <a:r>
              <a:rPr sz="800" spc="-135" dirty="0">
                <a:solidFill>
                  <a:srgbClr val="22373A"/>
                </a:solidFill>
                <a:latin typeface="Verdana"/>
                <a:cs typeface="Verdana"/>
              </a:rPr>
              <a:t>m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 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[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’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0" dirty="0">
                <a:solidFill>
                  <a:srgbClr val="22373A"/>
                </a:solidFill>
                <a:latin typeface="Verdana"/>
                <a:cs typeface="Verdana"/>
              </a:rPr>
              <a:t>u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5" dirty="0">
                <a:solidFill>
                  <a:srgbClr val="22373A"/>
                </a:solidFill>
                <a:latin typeface="Verdana"/>
                <a:cs typeface="Verdana"/>
              </a:rPr>
              <a:t>y</a:t>
            </a:r>
            <a:r>
              <a:rPr sz="800" spc="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’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]</a:t>
            </a:r>
            <a:r>
              <a:rPr sz="800" spc="-12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3335" marR="1589405" indent="-8890">
              <a:lnSpc>
                <a:spcPct val="113399"/>
              </a:lnSpc>
            </a:pP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model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5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b="1" spc="-6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800" b="1" spc="-1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2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50" dirty="0">
                <a:solidFill>
                  <a:srgbClr val="22373A"/>
                </a:solidFill>
                <a:latin typeface="Trebuchet MS"/>
                <a:cs typeface="Trebuchet MS"/>
              </a:rPr>
              <a:t>m</a:t>
            </a:r>
            <a:r>
              <a:rPr sz="800" b="1" spc="-1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4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25" dirty="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r>
              <a:rPr sz="800" b="1" spc="-1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800" b="1" spc="-1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b="1" spc="-5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800" b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800" spc="-25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5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g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_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p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5" dirty="0">
                <a:solidFill>
                  <a:srgbClr val="22373A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, 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p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35" dirty="0">
                <a:solidFill>
                  <a:srgbClr val="22373A"/>
                </a:solidFill>
                <a:latin typeface="Verdana"/>
                <a:cs typeface="Verdana"/>
              </a:rPr>
              <a:t>m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z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800" spc="-25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5" dirty="0">
                <a:solidFill>
                  <a:srgbClr val="22373A"/>
                </a:solidFill>
                <a:latin typeface="Verdana"/>
                <a:cs typeface="Verdana"/>
              </a:rPr>
              <a:t>k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2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2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p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35" dirty="0">
                <a:solidFill>
                  <a:srgbClr val="22373A"/>
                </a:solidFill>
                <a:latin typeface="Verdana"/>
                <a:cs typeface="Verdana"/>
              </a:rPr>
              <a:t>m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z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2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 </a:t>
            </a:r>
            <a:r>
              <a:rPr sz="800" spc="-120" dirty="0">
                <a:solidFill>
                  <a:srgbClr val="22373A"/>
                </a:solidFill>
                <a:latin typeface="Verdana"/>
                <a:cs typeface="Verdana"/>
              </a:rPr>
              <a:t>SGD</a:t>
            </a:r>
            <a:r>
              <a:rPr sz="800" spc="-15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1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r>
              <a:rPr sz="800" spc="-1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 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0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0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r>
              <a:rPr sz="800" spc="-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,</a:t>
            </a:r>
            <a:r>
              <a:rPr sz="800" spc="-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0" dirty="0">
                <a:solidFill>
                  <a:srgbClr val="22373A"/>
                </a:solidFill>
                <a:latin typeface="Verdana"/>
                <a:cs typeface="Verdana"/>
              </a:rPr>
              <a:t>momentum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0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9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,</a:t>
            </a:r>
            <a:endParaRPr sz="80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125"/>
              </a:spcBef>
            </a:pP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-19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o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v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 </a:t>
            </a:r>
            <a:r>
              <a:rPr sz="800" spc="-5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2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2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0" dirty="0">
                <a:solidFill>
                  <a:srgbClr val="22373A"/>
                </a:solidFill>
                <a:latin typeface="Verdana"/>
                <a:cs typeface="Verdana"/>
              </a:rPr>
              <a:t>u</a:t>
            </a:r>
            <a:r>
              <a:rPr sz="800" spc="-2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  <a:p>
            <a:pPr marL="14604" marR="1884680" indent="-10160">
              <a:lnSpc>
                <a:spcPct val="226799"/>
              </a:lnSpc>
            </a:pP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model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22373A"/>
                </a:solidFill>
                <a:latin typeface="Verdana"/>
                <a:cs typeface="Verdana"/>
              </a:rPr>
              <a:t>f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2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_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10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,</a:t>
            </a: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5" dirty="0">
                <a:solidFill>
                  <a:srgbClr val="22373A"/>
                </a:solidFill>
                <a:latin typeface="Verdana"/>
                <a:cs typeface="Verdana"/>
              </a:rPr>
              <a:t>y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_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6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n</a:t>
            </a:r>
            <a:r>
              <a:rPr sz="800" spc="10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,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22373A"/>
                </a:solidFill>
                <a:latin typeface="Verdana"/>
                <a:cs typeface="Verdana"/>
              </a:rPr>
              <a:t>epochs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5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 ,</a:t>
            </a:r>
            <a:r>
              <a:rPr sz="800" spc="-10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b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h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_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z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3</a:t>
            </a:r>
            <a:r>
              <a:rPr sz="800" spc="-20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2</a:t>
            </a:r>
            <a:r>
              <a:rPr sz="800" spc="-20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 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22373A"/>
                </a:solidFill>
                <a:latin typeface="Verdana"/>
                <a:cs typeface="Verdana"/>
              </a:rPr>
              <a:t>l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800" spc="-24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model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25" dirty="0">
                <a:solidFill>
                  <a:srgbClr val="22373A"/>
                </a:solidFill>
                <a:latin typeface="Verdana"/>
                <a:cs typeface="Verdana"/>
              </a:rPr>
              <a:t>.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p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r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d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800" spc="-5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_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7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8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14" dirty="0">
                <a:solidFill>
                  <a:srgbClr val="22373A"/>
                </a:solidFill>
                <a:latin typeface="Verdana"/>
                <a:cs typeface="Verdana"/>
              </a:rPr>
              <a:t>,</a:t>
            </a:r>
            <a:r>
              <a:rPr sz="800" spc="-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Verdana"/>
                <a:cs typeface="Verdana"/>
              </a:rPr>
              <a:t>b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a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Verdana"/>
                <a:cs typeface="Verdana"/>
              </a:rPr>
              <a:t>t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Verdana"/>
                <a:cs typeface="Verdana"/>
              </a:rPr>
              <a:t>c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h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85" dirty="0">
                <a:solidFill>
                  <a:srgbClr val="22373A"/>
                </a:solidFill>
                <a:latin typeface="Verdana"/>
                <a:cs typeface="Verdana"/>
              </a:rPr>
              <a:t>_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85" dirty="0">
                <a:solidFill>
                  <a:srgbClr val="22373A"/>
                </a:solidFill>
                <a:latin typeface="Verdana"/>
                <a:cs typeface="Verdana"/>
              </a:rPr>
              <a:t>s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Verdana"/>
                <a:cs typeface="Verdana"/>
              </a:rPr>
              <a:t>i</a:t>
            </a:r>
            <a:r>
              <a:rPr sz="800" spc="-17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22373A"/>
                </a:solidFill>
                <a:latin typeface="Verdana"/>
                <a:cs typeface="Verdana"/>
              </a:rPr>
              <a:t>z</a:t>
            </a:r>
            <a:r>
              <a:rPr sz="800" spc="-1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e</a:t>
            </a:r>
            <a:r>
              <a:rPr sz="800" spc="-9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254" dirty="0">
                <a:solidFill>
                  <a:srgbClr val="22373A"/>
                </a:solidFill>
                <a:latin typeface="Verdana"/>
                <a:cs typeface="Verdana"/>
              </a:rPr>
              <a:t>=</a:t>
            </a:r>
            <a:r>
              <a:rPr sz="800" spc="-2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r>
              <a:rPr sz="800" spc="-2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2</a:t>
            </a:r>
            <a:r>
              <a:rPr sz="800" spc="-20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Verdana"/>
                <a:cs typeface="Verdana"/>
              </a:rPr>
              <a:t>8</a:t>
            </a:r>
            <a:r>
              <a:rPr sz="800" spc="-204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800" spc="-145" dirty="0">
                <a:solidFill>
                  <a:srgbClr val="22373A"/>
                </a:solid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50202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Parameters </a:t>
            </a:r>
            <a:r>
              <a:rPr lang="en-US" spc="-65" dirty="0" smtClean="0"/>
              <a:t>of </a:t>
            </a:r>
            <a:r>
              <a:rPr spc="-85" dirty="0" smtClean="0"/>
              <a:t>t</a:t>
            </a:r>
            <a:r>
              <a:rPr lang="en-US" spc="-85" dirty="0" smtClean="0"/>
              <a:t>he</a:t>
            </a:r>
            <a:r>
              <a:rPr spc="-85" dirty="0" smtClean="0"/>
              <a:t> </a:t>
            </a:r>
            <a:r>
              <a:rPr spc="-60" dirty="0"/>
              <a:t>sequential</a:t>
            </a:r>
            <a:r>
              <a:rPr spc="-150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1617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3725545" cy="22198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Activation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functions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  <a:hlinkClick r:id="rId3"/>
              </a:rPr>
              <a:t>https://keras.io/activations/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Available </a:t>
            </a:r>
            <a:r>
              <a:rPr sz="1000" spc="-70" dirty="0" smtClean="0">
                <a:solidFill>
                  <a:srgbClr val="22373A"/>
                </a:solidFill>
                <a:latin typeface="Verdana"/>
                <a:cs typeface="Verdana"/>
              </a:rPr>
              <a:t>activati</a:t>
            </a:r>
            <a:r>
              <a:rPr lang="en-US" sz="1000" spc="-70" dirty="0" smtClean="0">
                <a:solidFill>
                  <a:srgbClr val="22373A"/>
                </a:solidFill>
                <a:latin typeface="Verdana"/>
                <a:cs typeface="Verdana"/>
              </a:rPr>
              <a:t>on</a:t>
            </a:r>
            <a:r>
              <a:rPr sz="1000" spc="-95" dirty="0" smtClean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functi</a:t>
            </a:r>
            <a:r>
              <a:rPr lang="en-US"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ons</a:t>
            </a:r>
            <a:r>
              <a:rPr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: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softmax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65" dirty="0">
                <a:solidFill>
                  <a:srgbClr val="22373A"/>
                </a:solidFill>
                <a:latin typeface="Verdana"/>
                <a:cs typeface="Verdana"/>
              </a:rPr>
              <a:t>relu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sigmoid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tanh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65" dirty="0">
                <a:solidFill>
                  <a:srgbClr val="22373A"/>
                </a:solidFill>
                <a:latin typeface="Verdana"/>
                <a:cs typeface="Verdana"/>
              </a:rPr>
              <a:t>linear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  <a:hlinkClick r:id="rId4"/>
              </a:rPr>
              <a:t>https://keras.io/layers/advanced-activations/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50202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Parameters </a:t>
            </a:r>
            <a:r>
              <a:rPr lang="en-US" spc="-65" dirty="0" smtClean="0"/>
              <a:t>of </a:t>
            </a:r>
            <a:r>
              <a:rPr spc="-85" dirty="0" smtClean="0"/>
              <a:t>t</a:t>
            </a:r>
            <a:r>
              <a:rPr lang="en-US" spc="-85" dirty="0" smtClean="0"/>
              <a:t>he</a:t>
            </a:r>
            <a:r>
              <a:rPr spc="-85" dirty="0" smtClean="0"/>
              <a:t> </a:t>
            </a:r>
            <a:r>
              <a:rPr spc="-60" dirty="0"/>
              <a:t>sequential</a:t>
            </a:r>
            <a:r>
              <a:rPr spc="-150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2628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3221406" cy="17684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Learning </a:t>
            </a:r>
            <a:r>
              <a:rPr sz="1100" b="1" spc="-70" dirty="0">
                <a:solidFill>
                  <a:srgbClr val="35444F"/>
                </a:solidFill>
                <a:latin typeface="Trebuchet MS"/>
                <a:cs typeface="Trebuchet MS"/>
              </a:rPr>
              <a:t>rate </a:t>
            </a: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optimizers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  <a:hlinkClick r:id="rId3"/>
              </a:rPr>
              <a:t>https://keras.io/optimizers/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289560" indent="-132715">
              <a:lnSpc>
                <a:spcPct val="100000"/>
              </a:lnSpc>
              <a:buFont typeface="Arial"/>
              <a:buChar char="•"/>
              <a:tabLst>
                <a:tab pos="290195" algn="l"/>
              </a:tabLst>
            </a:pPr>
            <a:r>
              <a:rPr sz="1000" b="1" spc="-20" dirty="0">
                <a:solidFill>
                  <a:srgbClr val="22373A"/>
                </a:solidFill>
                <a:latin typeface="Trebuchet MS"/>
                <a:cs typeface="Trebuchet MS"/>
              </a:rPr>
              <a:t>SGD </a:t>
            </a:r>
            <a:r>
              <a:rPr sz="1000" b="1" spc="-65" dirty="0">
                <a:solidFill>
                  <a:srgbClr val="22373A"/>
                </a:solidFill>
                <a:latin typeface="Trebuchet MS"/>
                <a:cs typeface="Trebuchet MS"/>
              </a:rPr>
              <a:t>+ </a:t>
            </a:r>
            <a:r>
              <a:rPr sz="1000" b="1" spc="-50" dirty="0">
                <a:solidFill>
                  <a:srgbClr val="22373A"/>
                </a:solidFill>
                <a:latin typeface="Trebuchet MS"/>
                <a:cs typeface="Trebuchet MS"/>
              </a:rPr>
              <a:t>Nesterov </a:t>
            </a:r>
            <a:r>
              <a:rPr sz="1000" spc="-90" dirty="0">
                <a:solidFill>
                  <a:srgbClr val="22373A"/>
                </a:solidFill>
                <a:latin typeface="Verdana"/>
                <a:cs typeface="Verdana"/>
              </a:rPr>
              <a:t>(Stochastic Gradient</a:t>
            </a: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05" dirty="0">
                <a:solidFill>
                  <a:srgbClr val="22373A"/>
                </a:solidFill>
                <a:latin typeface="Verdana"/>
                <a:cs typeface="Verdana"/>
              </a:rPr>
              <a:t>Descent)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110" dirty="0">
                <a:solidFill>
                  <a:srgbClr val="22373A"/>
                </a:solidFill>
                <a:latin typeface="Verdana"/>
                <a:cs typeface="Verdana"/>
              </a:rPr>
              <a:t>RMSProp: </a:t>
            </a:r>
            <a:r>
              <a:rPr lang="en-US" sz="1000" spc="-114" dirty="0" smtClean="0">
                <a:solidFill>
                  <a:srgbClr val="22373A"/>
                </a:solidFill>
                <a:latin typeface="Verdana"/>
                <a:cs typeface="Verdana"/>
              </a:rPr>
              <a:t>more suitable for recurrent networks</a:t>
            </a:r>
          </a:p>
          <a:p>
            <a:pPr marL="289560" indent="-13271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95" dirty="0" smtClean="0">
                <a:solidFill>
                  <a:srgbClr val="22373A"/>
                </a:solidFill>
                <a:latin typeface="Verdana"/>
                <a:cs typeface="Verdana"/>
              </a:rPr>
              <a:t>Adagrad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90195" algn="l"/>
              </a:tabLst>
            </a:pPr>
            <a:r>
              <a:rPr sz="1000" b="1" spc="-45" dirty="0">
                <a:solidFill>
                  <a:srgbClr val="22373A"/>
                </a:solidFill>
                <a:latin typeface="Trebuchet MS"/>
                <a:cs typeface="Trebuchet MS"/>
              </a:rPr>
              <a:t>Adam</a:t>
            </a:r>
            <a:endParaRPr sz="1000" dirty="0">
              <a:latin typeface="Trebuchet MS"/>
              <a:cs typeface="Trebuchet MS"/>
            </a:endParaRPr>
          </a:p>
          <a:p>
            <a:pPr marL="289560" indent="-13271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110" dirty="0">
                <a:solidFill>
                  <a:srgbClr val="22373A"/>
                </a:solidFill>
                <a:latin typeface="Verdana"/>
                <a:cs typeface="Verdana"/>
              </a:rPr>
              <a:t>Adamax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44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50202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Parameters </a:t>
            </a:r>
            <a:r>
              <a:rPr lang="en-US" spc="-65" dirty="0" smtClean="0"/>
              <a:t>of the </a:t>
            </a:r>
            <a:r>
              <a:rPr spc="-60" dirty="0" smtClean="0"/>
              <a:t>sequential</a:t>
            </a:r>
            <a:r>
              <a:rPr spc="-150" dirty="0" smtClean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24700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5043805" cy="21044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Epochs - batch size </a:t>
            </a:r>
            <a:r>
              <a:rPr lang="mr-IN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–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iterations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Epochs: the number of times the neural network sees the complete training set.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Iterations: The number of times the weights are adjusted. Is equal to the number of epochs times the number of batches.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Batch size: The number of samples that the neural network will see before it updates the weights. Updating of the weights is based on the average error of a batch.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Batch mode: The batch size is equal to the number of training samples.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Mini-batch mode: The batches are larger than 1 and smaller than the number of training samples.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Stochastic mode: The batch size = 1. After each training sample there is an update of the weights.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45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50202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Parameters </a:t>
            </a:r>
            <a:r>
              <a:rPr lang="en-US" spc="-65" dirty="0" smtClean="0"/>
              <a:t>of the</a:t>
            </a:r>
            <a:r>
              <a:rPr spc="-85" dirty="0" smtClean="0"/>
              <a:t> </a:t>
            </a:r>
            <a:r>
              <a:rPr spc="-60" dirty="0"/>
              <a:t>sequential</a:t>
            </a:r>
            <a:r>
              <a:rPr spc="-150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69086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825" y="434855"/>
            <a:ext cx="4959350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Batch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size</a:t>
            </a:r>
            <a:endParaRPr sz="1100" b="1" dirty="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Advantages and disadvantages of a small batch size</a:t>
            </a: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Small batches take up less memory.</a:t>
            </a: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The network usually trains faster in small batches.</a:t>
            </a: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Smaller batches give quicker feedback.</a:t>
            </a: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Disadvantage of small batches: less accurate estimation of the gradient. Network stabilizes on the basis of the last training samples.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1359" y="1967451"/>
            <a:ext cx="2159951" cy="1115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265938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80" dirty="0"/>
              <a:t>What is a neural network?</a:t>
            </a:r>
            <a:endParaRPr spc="-85" dirty="0"/>
          </a:p>
        </p:txBody>
      </p:sp>
      <p:sp>
        <p:nvSpPr>
          <p:cNvPr id="3" name="object 3"/>
          <p:cNvSpPr/>
          <p:nvPr/>
        </p:nvSpPr>
        <p:spPr>
          <a:xfrm>
            <a:off x="309194" y="726287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5066030" cy="12067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Inspired by the human brain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spc="-6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The human brain excels in tasks such as </a:t>
            </a:r>
            <a:r>
              <a:rPr lang="en-US"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pattern recognition</a:t>
            </a:r>
            <a:r>
              <a:rPr lang="en-US" sz="1100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, </a:t>
            </a:r>
            <a:r>
              <a:rPr lang="en-US"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speech recognition</a:t>
            </a:r>
            <a:r>
              <a:rPr lang="en-US" sz="1100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, </a:t>
            </a:r>
            <a:r>
              <a:rPr lang="en-US" sz="1100" b="1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perception</a:t>
            </a:r>
            <a:r>
              <a:rPr lang="en-US" sz="1100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, and so on.</a:t>
            </a: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100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As the brain learns more, it learns faster.</a:t>
            </a: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100" spc="-65" dirty="0" smtClean="0">
                <a:solidFill>
                  <a:srgbClr val="35444F"/>
                </a:solidFill>
                <a:latin typeface="Trebuchet MS"/>
                <a:cs typeface="Trebuchet MS"/>
              </a:rPr>
              <a:t>The brain is very strong in parallel processing, a classic computer in serial processing.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50202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Parameters </a:t>
            </a:r>
            <a:r>
              <a:rPr lang="en-US" spc="-80" dirty="0" smtClean="0"/>
              <a:t>of</a:t>
            </a:r>
            <a:r>
              <a:rPr spc="-65" dirty="0" smtClean="0"/>
              <a:t> </a:t>
            </a:r>
            <a:r>
              <a:rPr lang="en-US" spc="-65" dirty="0" smtClean="0"/>
              <a:t>t</a:t>
            </a:r>
            <a:r>
              <a:rPr spc="-85" dirty="0" smtClean="0"/>
              <a:t>he </a:t>
            </a:r>
            <a:r>
              <a:rPr spc="-60" dirty="0"/>
              <a:t>sequential</a:t>
            </a:r>
            <a:r>
              <a:rPr spc="-150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1617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4059606" cy="1809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solidFill>
                  <a:srgbClr val="35444F"/>
                </a:solidFill>
                <a:latin typeface="Trebuchet MS"/>
                <a:cs typeface="Trebuchet MS"/>
              </a:rPr>
              <a:t>Loss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function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  <a:hlinkClick r:id="rId3"/>
              </a:rPr>
              <a:t>https://keras.io/losses/#available-loss-functions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The cost function to be minimized during training.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Error losses: usually used in </a:t>
            </a:r>
            <a:r>
              <a:rPr lang="en-US" sz="1000" spc="-105" dirty="0" err="1" smtClean="0">
                <a:solidFill>
                  <a:srgbClr val="22373A"/>
                </a:solidFill>
                <a:latin typeface="Verdana"/>
                <a:cs typeface="Verdana"/>
              </a:rPr>
              <a:t>regression</a:t>
            </a:r>
            <a:r>
              <a:rPr sz="1000" spc="-114" dirty="0" err="1" smtClean="0">
                <a:solidFill>
                  <a:srgbClr val="22373A"/>
                </a:solidFill>
                <a:latin typeface="Verdana"/>
                <a:cs typeface="Verdana"/>
              </a:rPr>
              <a:t>mean_squared_error</a:t>
            </a:r>
            <a:r>
              <a:rPr sz="1000" spc="-114" dirty="0" smtClean="0">
                <a:solidFill>
                  <a:srgbClr val="22373A"/>
                </a:solidFill>
                <a:latin typeface="Verdana"/>
                <a:cs typeface="Verdana"/>
              </a:rPr>
              <a:t>(</a:t>
            </a:r>
            <a:r>
              <a:rPr sz="1000" spc="-114" dirty="0" err="1" smtClean="0">
                <a:solidFill>
                  <a:srgbClr val="22373A"/>
                </a:solidFill>
                <a:latin typeface="Verdana"/>
                <a:cs typeface="Verdana"/>
              </a:rPr>
              <a:t>y_true</a:t>
            </a:r>
            <a:r>
              <a:rPr sz="1000" spc="-114" dirty="0">
                <a:solidFill>
                  <a:srgbClr val="22373A"/>
                </a:solidFill>
                <a:latin typeface="Verdana"/>
                <a:cs typeface="Verdana"/>
              </a:rPr>
              <a:t>,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30" dirty="0">
                <a:solidFill>
                  <a:srgbClr val="22373A"/>
                </a:solidFill>
                <a:latin typeface="Verdana"/>
                <a:cs typeface="Verdana"/>
              </a:rPr>
              <a:t>y_pred)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110" dirty="0">
                <a:solidFill>
                  <a:srgbClr val="22373A"/>
                </a:solidFill>
                <a:latin typeface="Verdana"/>
                <a:cs typeface="Verdana"/>
              </a:rPr>
              <a:t>mean_absolute_error(y_true,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30" dirty="0">
                <a:solidFill>
                  <a:srgbClr val="22373A"/>
                </a:solidFill>
                <a:latin typeface="Verdana"/>
                <a:cs typeface="Verdana"/>
              </a:rPr>
              <a:t>y_pred)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110" dirty="0">
                <a:solidFill>
                  <a:srgbClr val="22373A"/>
                </a:solidFill>
                <a:latin typeface="Verdana"/>
                <a:cs typeface="Verdana"/>
              </a:rPr>
              <a:t>mean_absolute_percentage_error(y_true,</a:t>
            </a:r>
            <a:r>
              <a:rPr sz="1000" spc="-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30" dirty="0">
                <a:solidFill>
                  <a:srgbClr val="22373A"/>
                </a:solidFill>
                <a:latin typeface="Verdana"/>
                <a:cs typeface="Verdana"/>
              </a:rPr>
              <a:t>y_pred)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105" dirty="0">
                <a:solidFill>
                  <a:srgbClr val="22373A"/>
                </a:solidFill>
                <a:latin typeface="Verdana"/>
                <a:cs typeface="Verdana"/>
              </a:rPr>
              <a:t>mean_squared_logarithmic_error(y_true,</a:t>
            </a:r>
            <a:r>
              <a:rPr sz="1000" spc="-12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30" dirty="0">
                <a:solidFill>
                  <a:srgbClr val="22373A"/>
                </a:solidFill>
                <a:latin typeface="Verdana"/>
                <a:cs typeface="Verdana"/>
              </a:rPr>
              <a:t>y_pred)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47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50202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Parameters </a:t>
            </a:r>
            <a:r>
              <a:rPr lang="en-US" spc="-65" dirty="0" smtClean="0"/>
              <a:t>of </a:t>
            </a:r>
            <a:r>
              <a:rPr spc="-85" dirty="0" smtClean="0"/>
              <a:t>t</a:t>
            </a:r>
            <a:r>
              <a:rPr lang="en-US" spc="-85" dirty="0" smtClean="0"/>
              <a:t>he</a:t>
            </a:r>
            <a:r>
              <a:rPr spc="-85" dirty="0" smtClean="0"/>
              <a:t> </a:t>
            </a:r>
            <a:r>
              <a:rPr spc="-60" dirty="0"/>
              <a:t>sequential</a:t>
            </a:r>
            <a:r>
              <a:rPr spc="-150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1617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3757929" cy="16914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solidFill>
                  <a:srgbClr val="35444F"/>
                </a:solidFill>
                <a:latin typeface="Trebuchet MS"/>
                <a:cs typeface="Trebuchet MS"/>
              </a:rPr>
              <a:t>Loss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function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  <a:hlinkClick r:id="rId3"/>
              </a:rPr>
              <a:t>https://keras.io/losses/#available-loss-functions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000" b="1" spc="-30" dirty="0" smtClean="0">
                <a:solidFill>
                  <a:srgbClr val="22373A"/>
                </a:solidFill>
                <a:latin typeface="Trebuchet MS"/>
                <a:cs typeface="Trebuchet MS"/>
              </a:rPr>
              <a:t>Hinge losses: usually used with Support Vector Machines.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89560" indent="-132715">
              <a:lnSpc>
                <a:spcPct val="100000"/>
              </a:lnSpc>
              <a:buFont typeface="Arial"/>
              <a:buChar char="•"/>
              <a:tabLst>
                <a:tab pos="290195" algn="l"/>
              </a:tabLst>
            </a:pPr>
            <a:r>
              <a:rPr sz="1000" spc="-110" dirty="0">
                <a:solidFill>
                  <a:srgbClr val="22373A"/>
                </a:solidFill>
                <a:latin typeface="Verdana"/>
                <a:cs typeface="Verdana"/>
              </a:rPr>
              <a:t>squared_hinge(y_true,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30" dirty="0">
                <a:solidFill>
                  <a:srgbClr val="22373A"/>
                </a:solidFill>
                <a:latin typeface="Verdana"/>
                <a:cs typeface="Verdana"/>
              </a:rPr>
              <a:t>y_pred)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105" dirty="0">
                <a:solidFill>
                  <a:srgbClr val="22373A"/>
                </a:solidFill>
                <a:latin typeface="Verdana"/>
                <a:cs typeface="Verdana"/>
              </a:rPr>
              <a:t>hinge(y_true,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30" dirty="0">
                <a:solidFill>
                  <a:srgbClr val="22373A"/>
                </a:solidFill>
                <a:latin typeface="Verdana"/>
                <a:cs typeface="Verdana"/>
              </a:rPr>
              <a:t>y_pred)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categorical_hinge(y_true, </a:t>
            </a:r>
            <a:r>
              <a:rPr sz="1000" spc="-130" dirty="0">
                <a:solidFill>
                  <a:srgbClr val="22373A"/>
                </a:solidFill>
                <a:latin typeface="Verdana"/>
                <a:cs typeface="Verdana"/>
              </a:rPr>
              <a:t>y_pred)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50202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Parameters </a:t>
            </a:r>
            <a:r>
              <a:rPr lang="en-US" spc="-65" dirty="0" smtClean="0"/>
              <a:t>of </a:t>
            </a:r>
            <a:r>
              <a:rPr lang="en-US" spc="-65" dirty="0" smtClean="0"/>
              <a:t>t</a:t>
            </a:r>
            <a:r>
              <a:rPr spc="-85" dirty="0" smtClean="0"/>
              <a:t>he </a:t>
            </a:r>
            <a:r>
              <a:rPr spc="-60" dirty="0"/>
              <a:t>sequential</a:t>
            </a:r>
            <a:r>
              <a:rPr spc="-150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1617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4775835" cy="21557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solidFill>
                  <a:srgbClr val="35444F"/>
                </a:solidFill>
                <a:latin typeface="Trebuchet MS"/>
                <a:cs typeface="Trebuchet MS"/>
              </a:rPr>
              <a:t>Loss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function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  <a:hlinkClick r:id="rId3"/>
              </a:rPr>
              <a:t>https://keras.io/losses/#available-loss-functions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000" b="1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Class losses: used in classification.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000" b="1" spc="-2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binary_crossentropy</a:t>
            </a:r>
            <a:r>
              <a:rPr lang="en-US" sz="1000" b="1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lang="en-US" sz="1000" spc="-2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y_true</a:t>
            </a: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lang="en-US" sz="1000" spc="-2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y_pred</a:t>
            </a: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For binary classification or </a:t>
            </a:r>
            <a:r>
              <a:rPr lang="en-US" sz="1000" spc="-2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multilabel</a:t>
            </a: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 classification: problems where multiple labels can be assigned to a training sample (with sigmoid output layer). 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Example a photo contains both a dog and a cat.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z="1000" spc="-25" dirty="0" smtClean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00" b="1" spc="-2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categorical_crossentropy</a:t>
            </a: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 (</a:t>
            </a:r>
            <a:r>
              <a:rPr lang="en-US" sz="1000" spc="-2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y_true</a:t>
            </a: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lang="en-US" sz="1000" spc="-2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y_pred</a:t>
            </a: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With multiclass classification with </a:t>
            </a:r>
            <a:r>
              <a:rPr lang="en-US" sz="1000" spc="-2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softmax</a:t>
            </a: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 where you want to predict one particular class with high certainty. 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0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Example with the MNIST classification.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49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50202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Parameters </a:t>
            </a:r>
            <a:r>
              <a:rPr lang="en-US" spc="-65" dirty="0" smtClean="0"/>
              <a:t>of</a:t>
            </a:r>
            <a:r>
              <a:rPr spc="-65" dirty="0" smtClean="0"/>
              <a:t> </a:t>
            </a:r>
            <a:r>
              <a:rPr lang="en-US" spc="-65" dirty="0" smtClean="0"/>
              <a:t>t</a:t>
            </a:r>
            <a:r>
              <a:rPr spc="-85" dirty="0" smtClean="0"/>
              <a:t>he </a:t>
            </a:r>
            <a:r>
              <a:rPr spc="-60" dirty="0"/>
              <a:t>sequential</a:t>
            </a:r>
            <a:r>
              <a:rPr spc="-150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1617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4237990" cy="21069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5" dirty="0">
                <a:solidFill>
                  <a:srgbClr val="35444F"/>
                </a:solidFill>
                <a:latin typeface="Trebuchet MS"/>
                <a:cs typeface="Trebuchet MS"/>
              </a:rPr>
              <a:t>Metrics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1000" spc="-90" dirty="0" smtClean="0">
                <a:solidFill>
                  <a:srgbClr val="22373A"/>
                </a:solidFill>
                <a:latin typeface="Verdana"/>
                <a:cs typeface="Verdana"/>
              </a:rPr>
              <a:t>Used to assess the performance of the model.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40" dirty="0">
                <a:solidFill>
                  <a:srgbClr val="22373A"/>
                </a:solidFill>
                <a:latin typeface="Trebuchet MS"/>
                <a:cs typeface="Trebuchet MS"/>
              </a:rPr>
              <a:t>Regression</a:t>
            </a:r>
            <a:r>
              <a:rPr sz="1000" b="1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metrics:</a:t>
            </a:r>
            <a:endParaRPr sz="1000" dirty="0">
              <a:latin typeface="Trebuchet MS"/>
              <a:cs typeface="Trebuchet MS"/>
            </a:endParaRPr>
          </a:p>
          <a:p>
            <a:pPr marL="289560" indent="-13271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Mean </a:t>
            </a:r>
            <a:r>
              <a:rPr sz="1000" spc="-105" dirty="0">
                <a:solidFill>
                  <a:srgbClr val="22373A"/>
                </a:solidFill>
                <a:latin typeface="Verdana"/>
                <a:cs typeface="Verdana"/>
              </a:rPr>
              <a:t>Squared </a:t>
            </a:r>
            <a:r>
              <a:rPr sz="1000" spc="-114" dirty="0">
                <a:solidFill>
                  <a:srgbClr val="22373A"/>
                </a:solidFill>
                <a:latin typeface="Verdana"/>
                <a:cs typeface="Verdana"/>
              </a:rPr>
              <a:t>Error: mean_squared_error </a:t>
            </a:r>
            <a:r>
              <a:rPr sz="1000" spc="-65" dirty="0">
                <a:solidFill>
                  <a:srgbClr val="22373A"/>
                </a:solidFill>
                <a:latin typeface="Verdana"/>
                <a:cs typeface="Verdana"/>
              </a:rPr>
              <a:t>of</a:t>
            </a:r>
            <a:r>
              <a:rPr sz="1000" spc="-22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20" dirty="0">
                <a:solidFill>
                  <a:srgbClr val="22373A"/>
                </a:solidFill>
                <a:latin typeface="Verdana"/>
                <a:cs typeface="Verdana"/>
              </a:rPr>
              <a:t>mse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Mean </a:t>
            </a: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Absolute </a:t>
            </a:r>
            <a:r>
              <a:rPr sz="1000" spc="-114" dirty="0">
                <a:solidFill>
                  <a:srgbClr val="22373A"/>
                </a:solidFill>
                <a:latin typeface="Verdana"/>
                <a:cs typeface="Verdana"/>
              </a:rPr>
              <a:t>Error: </a:t>
            </a:r>
            <a:r>
              <a:rPr sz="1000" spc="-110" dirty="0">
                <a:solidFill>
                  <a:srgbClr val="22373A"/>
                </a:solidFill>
                <a:latin typeface="Verdana"/>
                <a:cs typeface="Verdana"/>
              </a:rPr>
              <a:t>mean_absolute_error,</a:t>
            </a:r>
            <a:r>
              <a:rPr sz="10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20" dirty="0">
                <a:solidFill>
                  <a:srgbClr val="22373A"/>
                </a:solidFill>
                <a:latin typeface="Verdana"/>
                <a:cs typeface="Verdana"/>
              </a:rPr>
              <a:t>mae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85" dirty="0">
                <a:solidFill>
                  <a:srgbClr val="22373A"/>
                </a:solidFill>
                <a:latin typeface="Verdana"/>
                <a:cs typeface="Verdana"/>
              </a:rPr>
              <a:t>Mean </a:t>
            </a: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Absolute </a:t>
            </a:r>
            <a:r>
              <a:rPr sz="1000" spc="-90" dirty="0">
                <a:solidFill>
                  <a:srgbClr val="22373A"/>
                </a:solidFill>
                <a:latin typeface="Verdana"/>
                <a:cs typeface="Verdana"/>
              </a:rPr>
              <a:t>Percentage </a:t>
            </a:r>
            <a:r>
              <a:rPr sz="1000" spc="-114" dirty="0">
                <a:solidFill>
                  <a:srgbClr val="22373A"/>
                </a:solidFill>
                <a:latin typeface="Verdana"/>
                <a:cs typeface="Verdana"/>
              </a:rPr>
              <a:t>Error: </a:t>
            </a:r>
            <a:r>
              <a:rPr sz="1000" spc="-105" dirty="0">
                <a:solidFill>
                  <a:srgbClr val="22373A"/>
                </a:solidFill>
                <a:latin typeface="Verdana"/>
                <a:cs typeface="Verdana"/>
              </a:rPr>
              <a:t>mean_absolute_percentage_error,</a:t>
            </a:r>
            <a:r>
              <a:rPr sz="1000" spc="-26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14" dirty="0">
                <a:solidFill>
                  <a:srgbClr val="22373A"/>
                </a:solidFill>
                <a:latin typeface="Verdana"/>
                <a:cs typeface="Verdana"/>
              </a:rPr>
              <a:t>mape</a:t>
            </a:r>
            <a:endParaRPr sz="1000" dirty="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90" dirty="0">
                <a:solidFill>
                  <a:srgbClr val="22373A"/>
                </a:solidFill>
                <a:latin typeface="Verdana"/>
                <a:cs typeface="Verdana"/>
              </a:rPr>
              <a:t>Cosine 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Proximity:</a:t>
            </a:r>
            <a:r>
              <a:rPr sz="1000" spc="-5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cosine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50202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Parameters </a:t>
            </a:r>
            <a:r>
              <a:rPr lang="en-US" spc="-65" dirty="0" smtClean="0"/>
              <a:t>of</a:t>
            </a:r>
            <a:r>
              <a:rPr spc="-65" dirty="0" smtClean="0"/>
              <a:t> </a:t>
            </a:r>
            <a:r>
              <a:rPr lang="en-US" spc="-65" dirty="0"/>
              <a:t>t</a:t>
            </a:r>
            <a:r>
              <a:rPr spc="-85" dirty="0" smtClean="0"/>
              <a:t>he </a:t>
            </a:r>
            <a:r>
              <a:rPr spc="-60" dirty="0"/>
              <a:t>sequential</a:t>
            </a:r>
            <a:r>
              <a:rPr spc="-150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16178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3249930" cy="1562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5" dirty="0">
                <a:solidFill>
                  <a:srgbClr val="35444F"/>
                </a:solidFill>
                <a:latin typeface="Trebuchet MS"/>
                <a:cs typeface="Trebuchet MS"/>
              </a:rPr>
              <a:t>Metrics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000" b="1" spc="-40" dirty="0">
                <a:solidFill>
                  <a:srgbClr val="22373A"/>
                </a:solidFill>
                <a:latin typeface="Trebuchet MS"/>
                <a:cs typeface="Trebuchet MS"/>
              </a:rPr>
              <a:t>Classification</a:t>
            </a:r>
            <a:r>
              <a:rPr sz="1000" b="1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-60" dirty="0">
                <a:solidFill>
                  <a:srgbClr val="22373A"/>
                </a:solidFill>
                <a:latin typeface="Trebuchet MS"/>
                <a:cs typeface="Trebuchet MS"/>
              </a:rPr>
              <a:t>metrics:</a:t>
            </a:r>
            <a:endParaRPr sz="1000">
              <a:latin typeface="Trebuchet MS"/>
              <a:cs typeface="Trebuchet MS"/>
            </a:endParaRPr>
          </a:p>
          <a:p>
            <a:pPr marL="289560" indent="-13271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90" dirty="0">
                <a:solidFill>
                  <a:srgbClr val="22373A"/>
                </a:solidFill>
                <a:latin typeface="Verdana"/>
                <a:cs typeface="Verdana"/>
              </a:rPr>
              <a:t>Binary </a:t>
            </a:r>
            <a:r>
              <a:rPr sz="1000" spc="-114" dirty="0">
                <a:solidFill>
                  <a:srgbClr val="22373A"/>
                </a:solidFill>
                <a:latin typeface="Verdana"/>
                <a:cs typeface="Verdana"/>
              </a:rPr>
              <a:t>Accuracy: </a:t>
            </a:r>
            <a:r>
              <a:rPr sz="1000" spc="-110" dirty="0">
                <a:solidFill>
                  <a:srgbClr val="22373A"/>
                </a:solidFill>
                <a:latin typeface="Verdana"/>
                <a:cs typeface="Verdana"/>
              </a:rPr>
              <a:t>binary_accuracy,</a:t>
            </a:r>
            <a:r>
              <a:rPr sz="1000" spc="-2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acc</a:t>
            </a:r>
            <a:endParaRPr sz="100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Categorical </a:t>
            </a:r>
            <a:r>
              <a:rPr sz="1000" spc="-114" dirty="0">
                <a:solidFill>
                  <a:srgbClr val="22373A"/>
                </a:solidFill>
                <a:latin typeface="Verdana"/>
                <a:cs typeface="Verdana"/>
              </a:rPr>
              <a:t>Accuracy: 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categorical_accuracy,</a:t>
            </a:r>
            <a:r>
              <a:rPr sz="1000" spc="-4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acc</a:t>
            </a:r>
            <a:endParaRPr sz="100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120" dirty="0">
                <a:solidFill>
                  <a:srgbClr val="22373A"/>
                </a:solidFill>
                <a:latin typeface="Verdana"/>
                <a:cs typeface="Verdana"/>
              </a:rPr>
              <a:t>Top </a:t>
            </a:r>
            <a:r>
              <a:rPr sz="1000" spc="-114" dirty="0">
                <a:solidFill>
                  <a:srgbClr val="22373A"/>
                </a:solidFill>
                <a:latin typeface="Verdana"/>
                <a:cs typeface="Verdana"/>
              </a:rPr>
              <a:t>k </a:t>
            </a: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Categorical </a:t>
            </a:r>
            <a:r>
              <a:rPr sz="1000" spc="-114" dirty="0">
                <a:solidFill>
                  <a:srgbClr val="22373A"/>
                </a:solidFill>
                <a:latin typeface="Verdana"/>
                <a:cs typeface="Verdana"/>
              </a:rPr>
              <a:t>Accuracy:</a:t>
            </a:r>
            <a:r>
              <a:rPr sz="1000" spc="-30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100" dirty="0">
                <a:solidFill>
                  <a:srgbClr val="22373A"/>
                </a:solidFill>
                <a:latin typeface="Verdana"/>
                <a:cs typeface="Verdana"/>
              </a:rPr>
              <a:t>top_k_categorical_accuracy</a:t>
            </a:r>
            <a:endParaRPr sz="1000">
              <a:latin typeface="Verdana"/>
              <a:cs typeface="Verdana"/>
            </a:endParaRPr>
          </a:p>
          <a:p>
            <a:pPr marL="289560" indent="-13271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0195" algn="l"/>
              </a:tabLst>
            </a:pPr>
            <a:r>
              <a:rPr sz="1000" spc="-90" dirty="0">
                <a:solidFill>
                  <a:srgbClr val="22373A"/>
                </a:solidFill>
                <a:latin typeface="Verdana"/>
                <a:cs typeface="Verdana"/>
              </a:rPr>
              <a:t>Cosine</a:t>
            </a:r>
            <a:r>
              <a:rPr sz="1000" spc="-9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Verdana"/>
                <a:cs typeface="Verdana"/>
              </a:rPr>
              <a:t>Proximity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51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350202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Parameters </a:t>
            </a:r>
            <a:r>
              <a:rPr lang="en-US" spc="-65" dirty="0" smtClean="0"/>
              <a:t>of</a:t>
            </a:r>
            <a:r>
              <a:rPr spc="-65" dirty="0" smtClean="0"/>
              <a:t> </a:t>
            </a:r>
            <a:r>
              <a:rPr lang="en-US" spc="-65" dirty="0" smtClean="0"/>
              <a:t>t</a:t>
            </a:r>
            <a:r>
              <a:rPr spc="-85" dirty="0" smtClean="0"/>
              <a:t>he </a:t>
            </a:r>
            <a:r>
              <a:rPr spc="-60" dirty="0"/>
              <a:t>sequential</a:t>
            </a:r>
            <a:r>
              <a:rPr spc="-150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00989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07985"/>
            <a:ext cx="4926965" cy="7142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Other parameters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b="1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validation_split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fraction of training data used for validation.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charset="0"/>
              <a:buChar char="•"/>
            </a:pPr>
            <a:r>
              <a:rPr lang="en-US" sz="1100" b="1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sample_weight_mode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for unbalanced data: some classes are more common in the training set than others.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3786" y="1394563"/>
            <a:ext cx="2113980" cy="1510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65176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b="1" spc="-55" dirty="0" smtClean="0">
                <a:solidFill>
                  <a:srgbClr val="EF6C00"/>
                </a:solidFill>
                <a:latin typeface="Trebuchet MS"/>
                <a:cs typeface="Trebuchet MS"/>
              </a:rPr>
              <a:t>Human brain vs </a:t>
            </a:r>
            <a:r>
              <a:rPr sz="1700" b="1" spc="-90" dirty="0" smtClean="0">
                <a:solidFill>
                  <a:srgbClr val="EF6C00"/>
                </a:solidFill>
                <a:latin typeface="Trebuchet MS"/>
                <a:cs typeface="Trebuchet MS"/>
              </a:rPr>
              <a:t>computer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8765" y="681984"/>
            <a:ext cx="3565024" cy="2245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163703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 smtClean="0"/>
              <a:t>Biologi</a:t>
            </a:r>
            <a:r>
              <a:rPr lang="en-US" spc="-30" dirty="0" smtClean="0"/>
              <a:t>cal</a:t>
            </a:r>
            <a:r>
              <a:rPr spc="-145" dirty="0" smtClean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194" y="7023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210" y="479425"/>
            <a:ext cx="3829685" cy="11041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5" dirty="0">
                <a:solidFill>
                  <a:srgbClr val="35444F"/>
                </a:solidFill>
                <a:latin typeface="Trebuchet MS"/>
                <a:cs typeface="Trebuchet MS"/>
              </a:rPr>
              <a:t>Pigeons </a:t>
            </a:r>
            <a:r>
              <a:rPr sz="1100" b="1" spc="-30" dirty="0">
                <a:solidFill>
                  <a:srgbClr val="35444F"/>
                </a:solidFill>
                <a:latin typeface="Trebuchet MS"/>
                <a:cs typeface="Trebuchet MS"/>
              </a:rPr>
              <a:t>as </a:t>
            </a: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art 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experts (Watanabe </a:t>
            </a:r>
            <a:r>
              <a:rPr sz="1100" b="1" spc="-70" dirty="0">
                <a:solidFill>
                  <a:srgbClr val="35444F"/>
                </a:solidFill>
                <a:latin typeface="Trebuchet MS"/>
                <a:cs typeface="Trebuchet MS"/>
              </a:rPr>
              <a:t>et 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al.</a:t>
            </a: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35444F"/>
                </a:solidFill>
                <a:latin typeface="Trebuchet MS"/>
                <a:cs typeface="Trebuchet MS"/>
              </a:rPr>
              <a:t>1995)</a:t>
            </a:r>
            <a:endParaRPr sz="1100" dirty="0">
              <a:latin typeface="Trebuchet MS"/>
              <a:cs typeface="Trebuchet MS"/>
            </a:endParaRPr>
          </a:p>
          <a:p>
            <a:pPr marL="289560" indent="-13271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000" spc="-65" dirty="0" smtClean="0">
                <a:solidFill>
                  <a:srgbClr val="22373A"/>
                </a:solidFill>
                <a:latin typeface="Verdana"/>
                <a:cs typeface="Verdana"/>
              </a:rPr>
              <a:t>Pigeon in Skinner box.</a:t>
            </a:r>
          </a:p>
          <a:p>
            <a:pPr marL="289560" indent="-13271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000" spc="-65" dirty="0" smtClean="0">
                <a:solidFill>
                  <a:srgbClr val="22373A"/>
                </a:solidFill>
                <a:latin typeface="Verdana"/>
                <a:cs typeface="Verdana"/>
              </a:rPr>
              <a:t>Show paintings by two painters (Chagall and Van Gogh).</a:t>
            </a:r>
          </a:p>
          <a:p>
            <a:pPr marL="289560" indent="-13271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000" spc="-65" dirty="0" smtClean="0">
                <a:solidFill>
                  <a:srgbClr val="22373A"/>
                </a:solidFill>
                <a:latin typeface="Verdana"/>
                <a:cs typeface="Verdana"/>
              </a:rPr>
              <a:t>Give pigeon a reward for paintings by a certain painter.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993" y="1628110"/>
            <a:ext cx="1784211" cy="1397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2760345" cy="586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Biologi</a:t>
            </a:r>
            <a:r>
              <a:rPr lang="en-US" sz="1700" b="1" spc="-30" dirty="0" smtClean="0">
                <a:solidFill>
                  <a:srgbClr val="EF6C00"/>
                </a:solidFill>
                <a:latin typeface="Trebuchet MS"/>
                <a:cs typeface="Trebuchet MS"/>
              </a:rPr>
              <a:t>cal</a:t>
            </a:r>
            <a:r>
              <a:rPr sz="1700" b="1" spc="-85" dirty="0" smtClean="0">
                <a:solidFill>
                  <a:srgbClr val="EF6C00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EF6C00"/>
                </a:solidFill>
                <a:latin typeface="Trebuchet MS"/>
                <a:cs typeface="Trebuchet MS"/>
              </a:rPr>
              <a:t>model</a:t>
            </a:r>
            <a:endParaRPr sz="1700" dirty="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  <a:spcBef>
                <a:spcPts val="1030"/>
              </a:spcBef>
            </a:pPr>
            <a:r>
              <a:rPr sz="1100" b="1" spc="-35" dirty="0">
                <a:solidFill>
                  <a:srgbClr val="35444F"/>
                </a:solidFill>
                <a:latin typeface="Trebuchet MS"/>
                <a:cs typeface="Trebuchet MS"/>
              </a:rPr>
              <a:t>Pigeons </a:t>
            </a:r>
            <a:r>
              <a:rPr sz="1100" b="1" spc="-30" dirty="0">
                <a:solidFill>
                  <a:srgbClr val="35444F"/>
                </a:solidFill>
                <a:latin typeface="Trebuchet MS"/>
                <a:cs typeface="Trebuchet MS"/>
              </a:rPr>
              <a:t>as </a:t>
            </a: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art 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experts (Watanabe </a:t>
            </a:r>
            <a:r>
              <a:rPr sz="1100" b="1" spc="-70" dirty="0">
                <a:solidFill>
                  <a:srgbClr val="35444F"/>
                </a:solidFill>
                <a:latin typeface="Trebuchet MS"/>
                <a:cs typeface="Trebuchet MS"/>
              </a:rPr>
              <a:t>et 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al.</a:t>
            </a:r>
            <a:r>
              <a:rPr sz="1100" b="1" spc="-30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35444F"/>
                </a:solidFill>
                <a:latin typeface="Trebuchet MS"/>
                <a:cs typeface="Trebuchet MS"/>
              </a:rPr>
              <a:t>1995)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4" y="7023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996" y="780684"/>
            <a:ext cx="1800032" cy="2171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1787" y="780697"/>
            <a:ext cx="2519992" cy="1721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114129"/>
            <a:ext cx="163703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 smtClean="0"/>
              <a:t>Biolog</a:t>
            </a:r>
            <a:r>
              <a:rPr lang="en-US" spc="-30" dirty="0" smtClean="0"/>
              <a:t>ical </a:t>
            </a:r>
            <a:r>
              <a:rPr spc="-55" dirty="0" smtClean="0"/>
              <a:t>model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309194" y="727671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33297"/>
            <a:ext cx="4840605" cy="141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5" dirty="0">
                <a:solidFill>
                  <a:srgbClr val="35444F"/>
                </a:solidFill>
                <a:latin typeface="Trebuchet MS"/>
                <a:cs typeface="Trebuchet MS"/>
              </a:rPr>
              <a:t>Pigeons </a:t>
            </a:r>
            <a:r>
              <a:rPr sz="1100" b="1" spc="-30" dirty="0">
                <a:solidFill>
                  <a:srgbClr val="35444F"/>
                </a:solidFill>
                <a:latin typeface="Trebuchet MS"/>
                <a:cs typeface="Trebuchet MS"/>
              </a:rPr>
              <a:t>as </a:t>
            </a:r>
            <a:r>
              <a:rPr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art 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experts (Watanabe </a:t>
            </a:r>
            <a:r>
              <a:rPr sz="1100" b="1" spc="-70" dirty="0">
                <a:solidFill>
                  <a:srgbClr val="35444F"/>
                </a:solidFill>
                <a:latin typeface="Trebuchet MS"/>
                <a:cs typeface="Trebuchet MS"/>
              </a:rPr>
              <a:t>et </a:t>
            </a:r>
            <a:r>
              <a:rPr sz="1100" b="1" spc="-65" dirty="0">
                <a:solidFill>
                  <a:srgbClr val="35444F"/>
                </a:solidFill>
                <a:latin typeface="Trebuchet MS"/>
                <a:cs typeface="Trebuchet MS"/>
              </a:rPr>
              <a:t>al.</a:t>
            </a:r>
            <a:r>
              <a:rPr sz="1100" b="1" spc="-60" dirty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35444F"/>
                </a:solidFill>
                <a:latin typeface="Trebuchet MS"/>
                <a:cs typeface="Trebuchet MS"/>
              </a:rPr>
              <a:t>1995)</a:t>
            </a:r>
            <a:endParaRPr sz="1100" dirty="0">
              <a:latin typeface="Trebuchet MS"/>
              <a:cs typeface="Trebuchet MS"/>
            </a:endParaRPr>
          </a:p>
          <a:p>
            <a:pPr marL="289560" indent="-13271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The pigeons were able to correctly classify the training set with 95%.</a:t>
            </a:r>
          </a:p>
          <a:p>
            <a:pPr marL="289560" indent="-13271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On the test set with unseen paintings they achieved an accuracy score of 85%.</a:t>
            </a:r>
          </a:p>
          <a:p>
            <a:pPr marL="289560" indent="-13271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Pigeons not only memorize images, they recognize patterns.</a:t>
            </a:r>
          </a:p>
          <a:p>
            <a:pPr marL="289560" indent="-13271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0195" algn="l"/>
              </a:tabLst>
            </a:pPr>
            <a:r>
              <a:rPr lang="en-US" sz="1000" spc="-105" dirty="0" smtClean="0">
                <a:solidFill>
                  <a:srgbClr val="22373A"/>
                </a:solidFill>
                <a:latin typeface="Verdana"/>
                <a:cs typeface="Verdana"/>
              </a:rPr>
              <a:t>They generalize already seen information to base predictions on.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2137</Words>
  <Application>Microsoft Macintosh PowerPoint</Application>
  <PresentationFormat>Custom</PresentationFormat>
  <Paragraphs>341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Calibri</vt:lpstr>
      <vt:lpstr>Courier New</vt:lpstr>
      <vt:lpstr>Times New Roman</vt:lpstr>
      <vt:lpstr>Trebuchet MS</vt:lpstr>
      <vt:lpstr>Verdana</vt:lpstr>
      <vt:lpstr>Arial</vt:lpstr>
      <vt:lpstr>Office Theme</vt:lpstr>
      <vt:lpstr>PowerPoint Presentation</vt:lpstr>
      <vt:lpstr>PowerPoint Presentation</vt:lpstr>
      <vt:lpstr>PowerPoint Presentation</vt:lpstr>
      <vt:lpstr>What is a neural network?</vt:lpstr>
      <vt:lpstr>What is a neural network?</vt:lpstr>
      <vt:lpstr>PowerPoint Presentation</vt:lpstr>
      <vt:lpstr>Biological model</vt:lpstr>
      <vt:lpstr>PowerPoint Presentation</vt:lpstr>
      <vt:lpstr>Biological model</vt:lpstr>
      <vt:lpstr>PowerPoint Presentation</vt:lpstr>
      <vt:lpstr>Human body scaled to allocated volume of brain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a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Feedforward neural network</vt:lpstr>
      <vt:lpstr>PowerPoint Presentation</vt:lpstr>
      <vt:lpstr>PowerPoint Presentation</vt:lpstr>
      <vt:lpstr>Feedforward neural network</vt:lpstr>
      <vt:lpstr>PowerPoint Presentation</vt:lpstr>
      <vt:lpstr>PowerPoint Presentation</vt:lpstr>
      <vt:lpstr>PowerPoint Presentation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PowerPoint Presentation</vt:lpstr>
      <vt:lpstr>PowerPoint Presentation</vt:lpstr>
      <vt:lpstr>Underfitting and overfitting</vt:lpstr>
      <vt:lpstr>PowerPoint Presentation</vt:lpstr>
      <vt:lpstr>Getting started with Keras and Tensorflow</vt:lpstr>
      <vt:lpstr>PowerPoint Presentation</vt:lpstr>
      <vt:lpstr>Getting started with Keras and Tensorflow</vt:lpstr>
      <vt:lpstr>Getting started with Keras and Tensorflow</vt:lpstr>
      <vt:lpstr>Parameters of the sequential model</vt:lpstr>
      <vt:lpstr>Parameters of the sequential model</vt:lpstr>
      <vt:lpstr>Parameters of the sequential model</vt:lpstr>
      <vt:lpstr>Parameters of the sequential model</vt:lpstr>
      <vt:lpstr>Parameters of the sequential model</vt:lpstr>
      <vt:lpstr>Parameters of the sequential model</vt:lpstr>
      <vt:lpstr>Parameters of the sequential model</vt:lpstr>
      <vt:lpstr>Parameters of the sequential model</vt:lpstr>
      <vt:lpstr>Parameters of the sequential model</vt:lpstr>
      <vt:lpstr>Parameters of the sequential model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Neurale netwerken</dc:title>
  <dc:creator>Wouter Gevaert</dc:creator>
  <cp:lastModifiedBy>Microsoft Office User</cp:lastModifiedBy>
  <cp:revision>8</cp:revision>
  <dcterms:created xsi:type="dcterms:W3CDTF">2018-06-07T06:30:26Z</dcterms:created>
  <dcterms:modified xsi:type="dcterms:W3CDTF">2018-06-07T07:29:46Z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2018-06-07T00:00:00Z</vt:filetime>
  </property>
</Properties>
</file>