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4" r:id="rId9"/>
    <p:sldId id="260" r:id="rId10"/>
    <p:sldId id="265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538461538461539E-2"/>
          <c:y val="0.15277575059215162"/>
          <c:w val="0.97179487179487178"/>
          <c:h val="0.75164810191409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Sve riječi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Harry Potter 1. dio</c:v>
                </c:pt>
                <c:pt idx="1">
                  <c:v>Harry Potter 2. dio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79015</c:v>
                </c:pt>
                <c:pt idx="1">
                  <c:v>91384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FB-4CFD-B020-78DB2E3AE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Stop riječi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Harry Potter 1. dio</c:v>
                </c:pt>
                <c:pt idx="1">
                  <c:v>Harry Potter 2. dio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40766</c:v>
                </c:pt>
                <c:pt idx="1">
                  <c:v>48783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4FB-4CFD-B020-78DB2E3AE3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2490112"/>
        <c:axId val="220807744"/>
      </c:barChart>
      <c:catAx>
        <c:axId val="18249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07744"/>
        <c:crosses val="autoZero"/>
        <c:auto val="1"/>
        <c:lblAlgn val="ctr"/>
        <c:lblOffset val="100"/>
        <c:noMultiLvlLbl val="0"/>
      </c:catAx>
      <c:valAx>
        <c:axId val="220807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249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>
            <a:extLst>
              <a:ext uri="{FF2B5EF4-FFF2-40B4-BE49-F238E27FC236}">
                <a16:creationId xmlns:a16="http://schemas.microsoft.com/office/drawing/2014/main" xmlns="" id="{BCE869BB-FB3E-4895-90B1-9A7708CCD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2706" y="3514272"/>
            <a:ext cx="3966978" cy="977621"/>
          </a:xfrm>
        </p:spPr>
        <p:txBody>
          <a:bodyPr>
            <a:normAutofit fontScale="85000" lnSpcReduction="20000"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Tehničko veleučilište u zagrebu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Igor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Stanković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08498B7F-2479-4538-BC9D-1AF369569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Analiza teksta</a:t>
            </a:r>
          </a:p>
        </p:txBody>
      </p:sp>
    </p:spTree>
    <p:extLst>
      <p:ext uri="{BB962C8B-B14F-4D97-AF65-F5344CB8AC3E}">
        <p14:creationId xmlns:p14="http://schemas.microsoft.com/office/powerpoint/2010/main" val="9939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xmlns="" id="{306F5933-6C39-46E9-BD50-15C0961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xmlns="" id="{EFA0E21E-D385-4508-B989-37FEB84A7F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Analiza je napravljena na tekstovima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prvog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drugog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djela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Harryia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Pottera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Prvi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Harry Potter and the Sorceress's Stone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219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stranica</a:t>
            </a:r>
            <a:endParaRPr lang="hr-H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Drugi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Harry Potter and the Chamber of Secrets,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336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stranica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Cilj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prikazati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sličnost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između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književna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djela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kojemu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jedno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književno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djelo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nastavak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prvoga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18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xmlns="" id="{C4439CDF-9C9D-4AD9-B702-A5CA3602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Obrada tekstova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xmlns="" id="{C439961E-53AB-463F-89F5-D2107C113F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01969" y="1713523"/>
            <a:ext cx="10363200" cy="4572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O</a:t>
            </a:r>
            <a:r>
              <a:rPr lang="hr-HR" dirty="0" smtClean="0">
                <a:latin typeface="Arial" panose="020B0604020202020204" pitchFamily="34" charset="0"/>
              </a:rPr>
              <a:t>ba </a:t>
            </a:r>
            <a:r>
              <a:rPr lang="hr-HR" dirty="0">
                <a:latin typeface="Arial" panose="020B0604020202020204" pitchFamily="34" charset="0"/>
              </a:rPr>
              <a:t>teksta prebačena u </a:t>
            </a:r>
            <a:r>
              <a:rPr lang="en-US" dirty="0" smtClean="0">
                <a:latin typeface="Arial" panose="020B0604020202020204" pitchFamily="34" charset="0"/>
              </a:rPr>
              <a:t>mala</a:t>
            </a:r>
            <a:r>
              <a:rPr lang="hr-HR" dirty="0" smtClean="0">
                <a:latin typeface="Arial" panose="020B0604020202020204" pitchFamily="34" charset="0"/>
              </a:rPr>
              <a:t> </a:t>
            </a:r>
            <a:r>
              <a:rPr lang="hr-HR" dirty="0">
                <a:latin typeface="Arial" panose="020B0604020202020204" pitchFamily="34" charset="0"/>
              </a:rPr>
              <a:t>slova te se daljnje obrađivanje odrađivalo isključivo s </a:t>
            </a:r>
            <a:r>
              <a:rPr lang="en-US" dirty="0" err="1" smtClean="0">
                <a:latin typeface="Arial" panose="020B0604020202020204" pitchFamily="34" charset="0"/>
              </a:rPr>
              <a:t>malim</a:t>
            </a:r>
            <a:r>
              <a:rPr lang="hr-HR" dirty="0" smtClean="0">
                <a:latin typeface="Arial" panose="020B0604020202020204" pitchFamily="34" charset="0"/>
              </a:rPr>
              <a:t> </a:t>
            </a:r>
            <a:r>
              <a:rPr lang="hr-HR" dirty="0">
                <a:latin typeface="Arial" panose="020B0604020202020204" pitchFamily="34" charset="0"/>
              </a:rPr>
              <a:t>slovima</a:t>
            </a:r>
          </a:p>
          <a:p>
            <a:r>
              <a:rPr lang="hr-HR" dirty="0">
                <a:latin typeface="Arial" panose="020B0604020202020204" pitchFamily="34" charset="0"/>
              </a:rPr>
              <a:t>Izvučeni su samo alfanumerički </a:t>
            </a:r>
            <a:r>
              <a:rPr lang="hr-HR" dirty="0" smtClean="0">
                <a:latin typeface="Arial" panose="020B0604020202020204" pitchFamily="34" charset="0"/>
              </a:rPr>
              <a:t>znakovi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</a:rPr>
              <a:t>Kako</a:t>
            </a:r>
            <a:r>
              <a:rPr lang="en-US" dirty="0" smtClean="0">
                <a:latin typeface="Arial" panose="020B0604020202020204" pitchFamily="34" charset="0"/>
              </a:rPr>
              <a:t> se </a:t>
            </a:r>
            <a:r>
              <a:rPr lang="en-US" dirty="0" err="1" smtClean="0">
                <a:latin typeface="Arial" panose="020B0604020202020204" pitchFamily="34" charset="0"/>
              </a:rPr>
              <a:t>radi</a:t>
            </a:r>
            <a:r>
              <a:rPr lang="en-US" dirty="0" smtClean="0">
                <a:latin typeface="Arial" panose="020B0604020202020204" pitchFamily="34" charset="0"/>
              </a:rPr>
              <a:t> o </a:t>
            </a:r>
            <a:r>
              <a:rPr lang="en-US" dirty="0" err="1" smtClean="0">
                <a:latin typeface="Arial" panose="020B0604020202020204" pitchFamily="34" charset="0"/>
              </a:rPr>
              <a:t>književnim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djelima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posebna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obrada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teksta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nije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bila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potrebna</a:t>
            </a:r>
            <a:endParaRPr lang="hr-H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xmlns="" id="{E6EE2B78-845B-499E-A9DC-E50129F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Obrada tekstova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xmlns="" id="{DB90CE3A-F8A5-456C-9541-7434CFCB17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</a:rPr>
              <a:t>Tekstovi su </a:t>
            </a:r>
            <a:r>
              <a:rPr lang="hr-HR" dirty="0" err="1">
                <a:latin typeface="Arial" panose="020B0604020202020204" pitchFamily="34" charset="0"/>
              </a:rPr>
              <a:t>tokenizirani</a:t>
            </a:r>
            <a:r>
              <a:rPr lang="hr-HR" dirty="0">
                <a:latin typeface="Arial" panose="020B0604020202020204" pitchFamily="34" charset="0"/>
              </a:rPr>
              <a:t>, tj. svaka riječ je element u polju riječi kao zaseban </a:t>
            </a:r>
            <a:r>
              <a:rPr lang="hr-HR" dirty="0" smtClean="0">
                <a:latin typeface="Arial" panose="020B0604020202020204" pitchFamily="34" charset="0"/>
              </a:rPr>
              <a:t>token</a:t>
            </a:r>
            <a:r>
              <a:rPr lang="en-US" dirty="0" smtClean="0">
                <a:latin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</a:rPr>
              <a:t>riječi</a:t>
            </a:r>
            <a:r>
              <a:rPr lang="en-US" dirty="0" smtClean="0">
                <a:latin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</a:rPr>
              <a:t>rečenice</a:t>
            </a:r>
            <a:r>
              <a:rPr lang="en-US" dirty="0" smtClean="0">
                <a:latin typeface="Arial" panose="020B0604020202020204" pitchFamily="34" charset="0"/>
              </a:rPr>
              <a:t>)</a:t>
            </a:r>
            <a:endParaRPr lang="hr-HR" dirty="0">
              <a:latin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</a:rPr>
              <a:t>Metodama iz NLTK biblioteke, izbačene su stop </a:t>
            </a:r>
            <a:r>
              <a:rPr lang="hr-HR" dirty="0" err="1">
                <a:latin typeface="Arial" panose="020B0604020202020204" pitchFamily="34" charset="0"/>
              </a:rPr>
              <a:t>words</a:t>
            </a:r>
            <a:r>
              <a:rPr lang="hr-HR" dirty="0">
                <a:latin typeface="Arial" panose="020B0604020202020204" pitchFamily="34" charset="0"/>
              </a:rPr>
              <a:t> te se značajno smanjio broj riječi u odabranim tekstovima</a:t>
            </a:r>
          </a:p>
          <a:p>
            <a:r>
              <a:rPr lang="hr-HR" dirty="0">
                <a:latin typeface="Arial" panose="020B0604020202020204" pitchFamily="34" charset="0"/>
              </a:rPr>
              <a:t>Pomoću metode stem() se iz riječi </a:t>
            </a:r>
            <a:r>
              <a:rPr lang="en-US" dirty="0" err="1" smtClean="0">
                <a:latin typeface="Arial" panose="020B0604020202020204" pitchFamily="34" charset="0"/>
              </a:rPr>
              <a:t>izvučen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su</a:t>
            </a:r>
            <a:r>
              <a:rPr lang="hr-HR" dirty="0" smtClean="0">
                <a:latin typeface="Arial" panose="020B0604020202020204" pitchFamily="34" charset="0"/>
              </a:rPr>
              <a:t> </a:t>
            </a:r>
            <a:r>
              <a:rPr lang="hr-HR" dirty="0">
                <a:latin typeface="Arial" panose="020B0604020202020204" pitchFamily="34" charset="0"/>
              </a:rPr>
              <a:t>samo </a:t>
            </a:r>
            <a:r>
              <a:rPr lang="hr-HR" dirty="0" smtClean="0">
                <a:latin typeface="Arial" panose="020B0604020202020204" pitchFamily="34" charset="0"/>
              </a:rPr>
              <a:t>korijen</a:t>
            </a:r>
            <a:r>
              <a:rPr lang="en-US" dirty="0" err="1" smtClean="0">
                <a:latin typeface="Arial" panose="020B0604020202020204" pitchFamily="34" charset="0"/>
              </a:rPr>
              <a:t>i</a:t>
            </a:r>
            <a:r>
              <a:rPr lang="hr-HR" dirty="0" smtClean="0">
                <a:latin typeface="Arial" panose="020B0604020202020204" pitchFamily="34" charset="0"/>
              </a:rPr>
              <a:t> </a:t>
            </a:r>
            <a:r>
              <a:rPr lang="hr-HR" dirty="0">
                <a:latin typeface="Arial" panose="020B0604020202020204" pitchFamily="34" charset="0"/>
              </a:rPr>
              <a:t>riječi, bez razumijevanja konteksta</a:t>
            </a:r>
          </a:p>
          <a:p>
            <a:r>
              <a:rPr lang="hr-HR" dirty="0">
                <a:latin typeface="Arial" panose="020B0604020202020204" pitchFamily="34" charset="0"/>
              </a:rPr>
              <a:t>Pomoću metode lematize() se </a:t>
            </a:r>
            <a:r>
              <a:rPr lang="hr-HR" dirty="0" smtClean="0">
                <a:latin typeface="Arial" panose="020B0604020202020204" pitchFamily="34" charset="0"/>
              </a:rPr>
              <a:t>izvu</a:t>
            </a:r>
            <a:r>
              <a:rPr lang="en-US" dirty="0" err="1" smtClean="0">
                <a:latin typeface="Arial" panose="020B0604020202020204" pitchFamily="34" charset="0"/>
              </a:rPr>
              <a:t>čeni</a:t>
            </a:r>
            <a:r>
              <a:rPr lang="hr-HR" dirty="0" smtClean="0">
                <a:latin typeface="Arial" panose="020B0604020202020204" pitchFamily="34" charset="0"/>
              </a:rPr>
              <a:t> korijen</a:t>
            </a:r>
            <a:r>
              <a:rPr lang="en-US" dirty="0" err="1" smtClean="0">
                <a:latin typeface="Arial" panose="020B0604020202020204" pitchFamily="34" charset="0"/>
              </a:rPr>
              <a:t>i</a:t>
            </a:r>
            <a:r>
              <a:rPr lang="hr-HR" dirty="0" smtClean="0">
                <a:latin typeface="Arial" panose="020B0604020202020204" pitchFamily="34" charset="0"/>
              </a:rPr>
              <a:t> </a:t>
            </a:r>
            <a:r>
              <a:rPr lang="hr-HR" dirty="0">
                <a:latin typeface="Arial" panose="020B0604020202020204" pitchFamily="34" charset="0"/>
              </a:rPr>
              <a:t>riječi, koji ovisi o kontekstu u rečenici</a:t>
            </a:r>
          </a:p>
        </p:txBody>
      </p:sp>
    </p:spTree>
    <p:extLst>
      <p:ext uri="{BB962C8B-B14F-4D97-AF65-F5344CB8AC3E}">
        <p14:creationId xmlns:p14="http://schemas.microsoft.com/office/powerpoint/2010/main" val="16590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xmlns="" id="{248D7BF6-6393-42CE-83FD-51C4E30DAC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92724"/>
              </p:ext>
            </p:extLst>
          </p:nvPr>
        </p:nvGraphicFramePr>
        <p:xfrm>
          <a:off x="992921" y="2549769"/>
          <a:ext cx="9906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6430" y="1023815"/>
            <a:ext cx="3837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Opseg</a:t>
            </a:r>
            <a:r>
              <a:rPr lang="en-US" sz="3200" dirty="0" smtClean="0"/>
              <a:t> </a:t>
            </a:r>
            <a:r>
              <a:rPr lang="en-US" sz="3200" dirty="0" err="1" smtClean="0"/>
              <a:t>teksta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79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xmlns="" id="{9DBEAFBF-E659-4844-9366-41AB9C42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pojavnosti riječi i </a:t>
            </a:r>
            <a:r>
              <a:rPr lang="hr-HR" dirty="0" err="1"/>
              <a:t>kolokacija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xmlns="" id="{BF19F1DA-7B2F-4BB1-8B66-F960B985E7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57794" y="1775600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Koristeći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Collections.counter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naredbom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izračunate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frekvencije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riječi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teksta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Najčešće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korištene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riječi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Harry, was, said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Ron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drugome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djelu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imamo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više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dijaloga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riječ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said je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napisana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više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od 30% u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odnosu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prvi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Riječ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Hagrid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manju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frekvenciju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riječi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Harmonie u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drugome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dijelu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Primjeri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kolokacija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('Aunt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', 'Petunia), ('said', 'Harry'),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			    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Harry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','Potter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'),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','McGonagall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'),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	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'Mr.', 'Malfoy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endParaRPr lang="en-US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446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246" y="462207"/>
            <a:ext cx="10363200" cy="114300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Frekvencije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riječi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8" y="2347667"/>
            <a:ext cx="52482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70" y="2337533"/>
            <a:ext cx="44196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79271" y="1940576"/>
            <a:ext cx="178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Harry potter 1. </a:t>
            </a:r>
            <a:r>
              <a:rPr lang="en-US" dirty="0" err="1" smtClean="0"/>
              <a:t>dio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7055" y="1940033"/>
            <a:ext cx="178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Harry potter 2. </a:t>
            </a:r>
            <a:r>
              <a:rPr lang="en-US" dirty="0" err="1" smtClean="0"/>
              <a:t>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xmlns="" id="{009B777A-7998-4CC4-8F31-010E03E3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8354646" cy="1143000"/>
          </a:xfrm>
        </p:spPr>
        <p:txBody>
          <a:bodyPr/>
          <a:lstStyle/>
          <a:p>
            <a:r>
              <a:rPr lang="hr-HR" dirty="0"/>
              <a:t>Leksički diverzificitet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xmlns="" id="{9F944194-E4C9-4E0A-AE6D-3052065028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72308" y="1666631"/>
            <a:ext cx="10363200" cy="4572000"/>
          </a:xfrm>
        </p:spPr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Označava bogatstvo rječnika (različitost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eksički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diverzificitet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prvi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Harrya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Pottera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iznosi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0.1219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eksički diverzificitet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drugi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Harrya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Pottera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iznosi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0.1267</a:t>
            </a:r>
          </a:p>
          <a:p>
            <a:endParaRPr lang="en-US" dirty="0" smtClean="0"/>
          </a:p>
          <a:p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966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xmlns="" id="{377F5000-B1BD-4AFA-AD78-2AD16A0C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xmlns="" id="{51B9D9A8-06DB-4CBD-A4F8-873579859A2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56677" y="1736969"/>
            <a:ext cx="10363200" cy="4572000"/>
          </a:xfrm>
        </p:spPr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Romani koriste relativno jednostavan jezik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Ciljanja publika pubertetski naraštaj i mlade odrasle osobe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Lagano shvatljiv tekst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Spisateljica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J. K.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Rowling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nije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mnogo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mijenjala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svoj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pisanja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djela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serijala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drugome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djelu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pojavljuju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novi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likovi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koristi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više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dijaloga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E6875EE89A4A84AB5790A097B54952E" ma:contentTypeVersion="8" ma:contentTypeDescription="Stvaranje novog dokumenta." ma:contentTypeScope="" ma:versionID="1d2862eb7ca64574d22cd093f0ca6a0a">
  <xsd:schema xmlns:xsd="http://www.w3.org/2001/XMLSchema" xmlns:xs="http://www.w3.org/2001/XMLSchema" xmlns:p="http://schemas.microsoft.com/office/2006/metadata/properties" xmlns:ns2="fcc3693b-5a96-4ada-b8ff-eea7943a60c4" targetNamespace="http://schemas.microsoft.com/office/2006/metadata/properties" ma:root="true" ma:fieldsID="4aa009468149804f5a7fe9dad5037408" ns2:_="">
    <xsd:import namespace="fcc3693b-5a96-4ada-b8ff-eea7943a60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3693b-5a96-4ada-b8ff-eea7943a6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0A2E22-8946-4E61-866F-3D52D1D15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3693b-5a96-4ada-b8ff-eea7943a6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799877-A6A4-470B-BAB8-F4BB7EC374E1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fcc3693b-5a96-4ada-b8ff-eea7943a60c4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3D246C2-6F8C-41A0-929C-AC1EAA88C7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4298</TotalTime>
  <Words>303</Words>
  <Application>Microsoft Office PowerPoint</Application>
  <PresentationFormat>Custom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Analiza teksta</vt:lpstr>
      <vt:lpstr>Uvod</vt:lpstr>
      <vt:lpstr>Obrada tekstova</vt:lpstr>
      <vt:lpstr>Obrada tekstova</vt:lpstr>
      <vt:lpstr>PowerPoint Presentation</vt:lpstr>
      <vt:lpstr>Analiza pojavnosti riječi i kolokacija</vt:lpstr>
      <vt:lpstr>Frekvencije riječi</vt:lpstr>
      <vt:lpstr>Leksički diverzificitet</vt:lpstr>
      <vt:lpstr>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teksta</dc:title>
  <dc:creator>Jure Ivanović (jivanovi1)</dc:creator>
  <cp:lastModifiedBy>Igor Stanković</cp:lastModifiedBy>
  <cp:revision>24</cp:revision>
  <dcterms:created xsi:type="dcterms:W3CDTF">2022-02-27T19:13:00Z</dcterms:created>
  <dcterms:modified xsi:type="dcterms:W3CDTF">2022-05-27T07:49:01Z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0x0101007E6875EE89A4A84AB5790A097B54952E</vt:lpwstr>
  </property>
</Properties>
</file>